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40" r:id="rId2"/>
    <p:sldId id="442" r:id="rId3"/>
    <p:sldId id="346" r:id="rId4"/>
    <p:sldId id="347" r:id="rId5"/>
    <p:sldId id="443" r:id="rId6"/>
    <p:sldId id="436" r:id="rId7"/>
    <p:sldId id="437" r:id="rId8"/>
    <p:sldId id="438" r:id="rId9"/>
    <p:sldId id="439" r:id="rId10"/>
    <p:sldId id="388" r:id="rId11"/>
    <p:sldId id="390" r:id="rId12"/>
    <p:sldId id="389" r:id="rId13"/>
    <p:sldId id="444" r:id="rId14"/>
    <p:sldId id="410" r:id="rId15"/>
    <p:sldId id="417" r:id="rId16"/>
    <p:sldId id="434" r:id="rId17"/>
    <p:sldId id="418" r:id="rId18"/>
    <p:sldId id="445" r:id="rId19"/>
    <p:sldId id="420" r:id="rId20"/>
    <p:sldId id="421" r:id="rId21"/>
    <p:sldId id="422" r:id="rId22"/>
    <p:sldId id="423" r:id="rId23"/>
    <p:sldId id="424" r:id="rId24"/>
    <p:sldId id="441" r:id="rId25"/>
    <p:sldId id="42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27" r:id="rId35"/>
    <p:sldId id="428" r:id="rId36"/>
    <p:sldId id="429" r:id="rId37"/>
    <p:sldId id="455" r:id="rId38"/>
    <p:sldId id="454" r:id="rId39"/>
    <p:sldId id="431" r:id="rId40"/>
    <p:sldId id="433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381" r:id="rId56"/>
    <p:sldId id="382" r:id="rId57"/>
    <p:sldId id="383" r:id="rId58"/>
    <p:sldId id="408" r:id="rId59"/>
    <p:sldId id="409" r:id="rId60"/>
    <p:sldId id="411" r:id="rId61"/>
    <p:sldId id="413" r:id="rId62"/>
    <p:sldId id="414" r:id="rId63"/>
    <p:sldId id="412" r:id="rId64"/>
    <p:sldId id="415" r:id="rId65"/>
    <p:sldId id="416" r:id="rId66"/>
    <p:sldId id="440" r:id="rId6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2" autoAdjust="0"/>
  </p:normalViewPr>
  <p:slideViewPr>
    <p:cSldViewPr>
      <p:cViewPr varScale="1">
        <p:scale>
          <a:sx n="134" d="100"/>
          <a:sy n="134" d="100"/>
        </p:scale>
        <p:origin x="144" y="17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90"/>
    </p:cViewPr>
  </p:sorterViewPr>
  <p:notesViewPr>
    <p:cSldViewPr>
      <p:cViewPr varScale="1">
        <p:scale>
          <a:sx n="85" d="100"/>
          <a:sy n="85" d="100"/>
        </p:scale>
        <p:origin x="-1914" y="-7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D57A1-4A2C-4DC3-9068-B47C073FB589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64177-02D2-4743-9D70-0DF866122773}" type="asst">
      <dgm:prSet phldrT="[Text]"/>
      <dgm:spPr/>
      <dgm:t>
        <a:bodyPr/>
        <a:lstStyle/>
        <a:p>
          <a:r>
            <a:rPr lang="en-US" dirty="0" smtClean="0"/>
            <a:t>Can host access it?</a:t>
          </a:r>
          <a:endParaRPr lang="en-US" dirty="0"/>
        </a:p>
      </dgm:t>
    </dgm:pt>
    <dgm:pt modelId="{B033F2D2-61B5-46E8-B439-21A41ABC701C}" type="parTrans" cxnId="{4EB13488-4F23-4EB6-90AA-B1EF45B1B56E}">
      <dgm:prSet/>
      <dgm:spPr/>
      <dgm:t>
        <a:bodyPr/>
        <a:lstStyle/>
        <a:p>
          <a:endParaRPr lang="en-US"/>
        </a:p>
      </dgm:t>
    </dgm:pt>
    <dgm:pt modelId="{ACF91165-FF70-4D3B-A782-D33C2CE91035}" type="sibTrans" cxnId="{4EB13488-4F23-4EB6-90AA-B1EF45B1B56E}">
      <dgm:prSet/>
      <dgm:spPr/>
      <dgm:t>
        <a:bodyPr/>
        <a:lstStyle/>
        <a:p>
          <a:endParaRPr lang="en-US"/>
        </a:p>
      </dgm:t>
    </dgm:pt>
    <dgm:pt modelId="{5E32CBA6-37E3-487A-A60B-B7F811E263F9}">
      <dgm:prSet phldrT="[Text]"/>
      <dgm:spPr/>
      <dgm:t>
        <a:bodyPr/>
        <a:lstStyle/>
        <a:p>
          <a:r>
            <a:rPr lang="en-US" dirty="0" smtClean="0"/>
            <a:t>Outside of any function</a:t>
          </a:r>
          <a:endParaRPr lang="en-US" dirty="0"/>
        </a:p>
      </dgm:t>
    </dgm:pt>
    <dgm:pt modelId="{7E6C7664-ED42-4E8E-9048-7EB2416948E5}" type="parTrans" cxnId="{B09868D7-8E7F-4A3E-A958-C80CA49A6AD7}">
      <dgm:prSet/>
      <dgm:spPr>
        <a:ln w="41275">
          <a:solidFill>
            <a:srgbClr val="92D050"/>
          </a:solidFill>
          <a:tailEnd type="triangle"/>
        </a:ln>
      </dgm:spPr>
      <dgm:t>
        <a:bodyPr/>
        <a:lstStyle/>
        <a:p>
          <a:endParaRPr lang="en-US"/>
        </a:p>
      </dgm:t>
    </dgm:pt>
    <dgm:pt modelId="{B7BB7ECE-6479-40A8-827F-A6D9B18E94F1}" type="sibTrans" cxnId="{B09868D7-8E7F-4A3E-A958-C80CA49A6AD7}">
      <dgm:prSet/>
      <dgm:spPr/>
      <dgm:t>
        <a:bodyPr/>
        <a:lstStyle/>
        <a:p>
          <a:endParaRPr lang="en-US"/>
        </a:p>
      </dgm:t>
    </dgm:pt>
    <dgm:pt modelId="{D1612FED-7266-437E-B6CD-D38986AA92A6}">
      <dgm:prSet phldrT="[Text]"/>
      <dgm:spPr/>
      <dgm:t>
        <a:bodyPr/>
        <a:lstStyle/>
        <a:p>
          <a:r>
            <a:rPr lang="en-US" dirty="0" smtClean="0"/>
            <a:t>In the kernel</a:t>
          </a:r>
          <a:endParaRPr lang="en-US" dirty="0"/>
        </a:p>
      </dgm:t>
    </dgm:pt>
    <dgm:pt modelId="{334E36DF-B2C0-48AE-8EB0-DD135F7A43D3}" type="parTrans" cxnId="{48C4CAB5-193D-41FD-A1AB-8B8F1BF74382}">
      <dgm:prSet/>
      <dgm:spPr>
        <a:ln w="41275">
          <a:solidFill>
            <a:srgbClr val="92D050"/>
          </a:solidFill>
          <a:tailEnd type="triangle"/>
        </a:ln>
      </dgm:spPr>
      <dgm:t>
        <a:bodyPr/>
        <a:lstStyle/>
        <a:p>
          <a:endParaRPr lang="en-US"/>
        </a:p>
      </dgm:t>
    </dgm:pt>
    <dgm:pt modelId="{5C03F45B-210F-4AEF-B4DF-C3DFCC197CA7}" type="sibTrans" cxnId="{48C4CAB5-193D-41FD-A1AB-8B8F1BF74382}">
      <dgm:prSet/>
      <dgm:spPr/>
      <dgm:t>
        <a:bodyPr/>
        <a:lstStyle/>
        <a:p>
          <a:endParaRPr lang="en-US"/>
        </a:p>
      </dgm:t>
    </dgm:pt>
    <dgm:pt modelId="{744DF44C-99D3-48A7-A771-A9522F6DB324}" type="pres">
      <dgm:prSet presAssocID="{496D57A1-4A2C-4DC3-9068-B47C073FB5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0D0923-ACF1-4396-A1D4-3E5C93749102}" type="pres">
      <dgm:prSet presAssocID="{4B264177-02D2-4743-9D70-0DF866122773}" presName="hierRoot1" presStyleCnt="0">
        <dgm:presLayoutVars>
          <dgm:hierBranch val="init"/>
        </dgm:presLayoutVars>
      </dgm:prSet>
      <dgm:spPr/>
    </dgm:pt>
    <dgm:pt modelId="{46153FD2-6F2B-42CD-BF02-864B7A7205CF}" type="pres">
      <dgm:prSet presAssocID="{4B264177-02D2-4743-9D70-0DF866122773}" presName="rootComposite1" presStyleCnt="0"/>
      <dgm:spPr/>
    </dgm:pt>
    <dgm:pt modelId="{DC4D26C7-2525-4300-A0FE-FFFEB1AE254A}" type="pres">
      <dgm:prSet presAssocID="{4B264177-02D2-4743-9D70-0DF866122773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03B10E3-34E1-4891-A570-B94DEA0C592C}" type="pres">
      <dgm:prSet presAssocID="{4B264177-02D2-4743-9D70-0DF866122773}" presName="rootConnector1" presStyleLbl="asst0" presStyleIdx="0" presStyleCnt="0"/>
      <dgm:spPr/>
      <dgm:t>
        <a:bodyPr/>
        <a:lstStyle/>
        <a:p>
          <a:endParaRPr lang="en-US"/>
        </a:p>
      </dgm:t>
    </dgm:pt>
    <dgm:pt modelId="{4B17A3E6-4286-4D4F-AC38-DF734A03926E}" type="pres">
      <dgm:prSet presAssocID="{4B264177-02D2-4743-9D70-0DF866122773}" presName="hierChild2" presStyleCnt="0"/>
      <dgm:spPr/>
    </dgm:pt>
    <dgm:pt modelId="{627A3034-130A-4DCB-9BAB-BE90D420DD30}" type="pres">
      <dgm:prSet presAssocID="{7E6C7664-ED42-4E8E-9048-7EB2416948E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0FB6AC8-7E72-46A5-ACEA-5DBB68B2631C}" type="pres">
      <dgm:prSet presAssocID="{5E32CBA6-37E3-487A-A60B-B7F811E263F9}" presName="hierRoot2" presStyleCnt="0">
        <dgm:presLayoutVars>
          <dgm:hierBranch val="init"/>
        </dgm:presLayoutVars>
      </dgm:prSet>
      <dgm:spPr/>
    </dgm:pt>
    <dgm:pt modelId="{A92BEDC5-7CA1-49BA-92F2-CD1AD290DFC9}" type="pres">
      <dgm:prSet presAssocID="{5E32CBA6-37E3-487A-A60B-B7F811E263F9}" presName="rootComposite" presStyleCnt="0"/>
      <dgm:spPr/>
    </dgm:pt>
    <dgm:pt modelId="{34F7CAB7-4547-4FE0-A9FE-EC54848EB00A}" type="pres">
      <dgm:prSet presAssocID="{5E32CBA6-37E3-487A-A60B-B7F811E263F9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8A60866-AC9C-44F9-9FD4-3D3E08A0C9E4}" type="pres">
      <dgm:prSet presAssocID="{5E32CBA6-37E3-487A-A60B-B7F811E263F9}" presName="rootConnector" presStyleLbl="node2" presStyleIdx="0" presStyleCnt="2"/>
      <dgm:spPr/>
      <dgm:t>
        <a:bodyPr/>
        <a:lstStyle/>
        <a:p>
          <a:endParaRPr lang="en-US"/>
        </a:p>
      </dgm:t>
    </dgm:pt>
    <dgm:pt modelId="{40546568-F614-4CC1-9562-84E56D4943D1}" type="pres">
      <dgm:prSet presAssocID="{5E32CBA6-37E3-487A-A60B-B7F811E263F9}" presName="hierChild4" presStyleCnt="0"/>
      <dgm:spPr/>
    </dgm:pt>
    <dgm:pt modelId="{A8FFD5B5-C77C-4CC8-A858-231537239D5C}" type="pres">
      <dgm:prSet presAssocID="{5E32CBA6-37E3-487A-A60B-B7F811E263F9}" presName="hierChild5" presStyleCnt="0"/>
      <dgm:spPr/>
    </dgm:pt>
    <dgm:pt modelId="{91A2E68C-B036-4EBE-98DC-D2467A685197}" type="pres">
      <dgm:prSet presAssocID="{334E36DF-B2C0-48AE-8EB0-DD135F7A43D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511C0F4-BE3A-40CA-81AB-64232954B13E}" type="pres">
      <dgm:prSet presAssocID="{D1612FED-7266-437E-B6CD-D38986AA92A6}" presName="hierRoot2" presStyleCnt="0">
        <dgm:presLayoutVars>
          <dgm:hierBranch val="init"/>
        </dgm:presLayoutVars>
      </dgm:prSet>
      <dgm:spPr/>
    </dgm:pt>
    <dgm:pt modelId="{8A225C5D-A641-446B-B946-BA1F3385DAA0}" type="pres">
      <dgm:prSet presAssocID="{D1612FED-7266-437E-B6CD-D38986AA92A6}" presName="rootComposite" presStyleCnt="0"/>
      <dgm:spPr/>
    </dgm:pt>
    <dgm:pt modelId="{93AE0893-1497-4E9F-BE95-A3358C035A14}" type="pres">
      <dgm:prSet presAssocID="{D1612FED-7266-437E-B6CD-D38986AA92A6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EB40754-DEFC-4415-90A3-56571691A795}" type="pres">
      <dgm:prSet presAssocID="{D1612FED-7266-437E-B6CD-D38986AA92A6}" presName="rootConnector" presStyleLbl="node2" presStyleIdx="1" presStyleCnt="2"/>
      <dgm:spPr/>
      <dgm:t>
        <a:bodyPr/>
        <a:lstStyle/>
        <a:p>
          <a:endParaRPr lang="en-US"/>
        </a:p>
      </dgm:t>
    </dgm:pt>
    <dgm:pt modelId="{0DDF6F6A-3859-4138-9792-8EDE8621F235}" type="pres">
      <dgm:prSet presAssocID="{D1612FED-7266-437E-B6CD-D38986AA92A6}" presName="hierChild4" presStyleCnt="0"/>
      <dgm:spPr/>
    </dgm:pt>
    <dgm:pt modelId="{D73AFAEE-79EE-4A9D-9AA7-2A827FCB7B0E}" type="pres">
      <dgm:prSet presAssocID="{D1612FED-7266-437E-B6CD-D38986AA92A6}" presName="hierChild5" presStyleCnt="0"/>
      <dgm:spPr/>
    </dgm:pt>
    <dgm:pt modelId="{29C6FB48-FD86-46CC-A126-FB4BE2B618B4}" type="pres">
      <dgm:prSet presAssocID="{4B264177-02D2-4743-9D70-0DF866122773}" presName="hierChild3" presStyleCnt="0"/>
      <dgm:spPr/>
    </dgm:pt>
  </dgm:ptLst>
  <dgm:cxnLst>
    <dgm:cxn modelId="{926A4212-EC24-4A31-9B58-E34A41FBE3EE}" type="presOf" srcId="{7E6C7664-ED42-4E8E-9048-7EB2416948E5}" destId="{627A3034-130A-4DCB-9BAB-BE90D420DD30}" srcOrd="0" destOrd="0" presId="urn:microsoft.com/office/officeart/2005/8/layout/orgChart1"/>
    <dgm:cxn modelId="{A8DE05A8-198C-4275-892E-9EF84357529A}" type="presOf" srcId="{D1612FED-7266-437E-B6CD-D38986AA92A6}" destId="{5EB40754-DEFC-4415-90A3-56571691A795}" srcOrd="1" destOrd="0" presId="urn:microsoft.com/office/officeart/2005/8/layout/orgChart1"/>
    <dgm:cxn modelId="{4E6387D5-5121-4B58-A930-673DEEF0D5C0}" type="presOf" srcId="{496D57A1-4A2C-4DC3-9068-B47C073FB589}" destId="{744DF44C-99D3-48A7-A771-A9522F6DB324}" srcOrd="0" destOrd="0" presId="urn:microsoft.com/office/officeart/2005/8/layout/orgChart1"/>
    <dgm:cxn modelId="{F29D6619-926C-42BA-BF97-20456566FFDD}" type="presOf" srcId="{5E32CBA6-37E3-487A-A60B-B7F811E263F9}" destId="{48A60866-AC9C-44F9-9FD4-3D3E08A0C9E4}" srcOrd="1" destOrd="0" presId="urn:microsoft.com/office/officeart/2005/8/layout/orgChart1"/>
    <dgm:cxn modelId="{B09868D7-8E7F-4A3E-A958-C80CA49A6AD7}" srcId="{4B264177-02D2-4743-9D70-0DF866122773}" destId="{5E32CBA6-37E3-487A-A60B-B7F811E263F9}" srcOrd="0" destOrd="0" parTransId="{7E6C7664-ED42-4E8E-9048-7EB2416948E5}" sibTransId="{B7BB7ECE-6479-40A8-827F-A6D9B18E94F1}"/>
    <dgm:cxn modelId="{DFB5C669-B866-4524-972E-8A501A1C5374}" type="presOf" srcId="{4B264177-02D2-4743-9D70-0DF866122773}" destId="{C03B10E3-34E1-4891-A570-B94DEA0C592C}" srcOrd="1" destOrd="0" presId="urn:microsoft.com/office/officeart/2005/8/layout/orgChart1"/>
    <dgm:cxn modelId="{48C4CAB5-193D-41FD-A1AB-8B8F1BF74382}" srcId="{4B264177-02D2-4743-9D70-0DF866122773}" destId="{D1612FED-7266-437E-B6CD-D38986AA92A6}" srcOrd="1" destOrd="0" parTransId="{334E36DF-B2C0-48AE-8EB0-DD135F7A43D3}" sibTransId="{5C03F45B-210F-4AEF-B4DF-C3DFCC197CA7}"/>
    <dgm:cxn modelId="{4EB13488-4F23-4EB6-90AA-B1EF45B1B56E}" srcId="{496D57A1-4A2C-4DC3-9068-B47C073FB589}" destId="{4B264177-02D2-4743-9D70-0DF866122773}" srcOrd="0" destOrd="0" parTransId="{B033F2D2-61B5-46E8-B439-21A41ABC701C}" sibTransId="{ACF91165-FF70-4D3B-A782-D33C2CE91035}"/>
    <dgm:cxn modelId="{0474332C-DC01-4626-B2D1-BA44FBAF15A0}" type="presOf" srcId="{5E32CBA6-37E3-487A-A60B-B7F811E263F9}" destId="{34F7CAB7-4547-4FE0-A9FE-EC54848EB00A}" srcOrd="0" destOrd="0" presId="urn:microsoft.com/office/officeart/2005/8/layout/orgChart1"/>
    <dgm:cxn modelId="{A7A6EE12-22A4-40EA-A424-2F5DCE6228FF}" type="presOf" srcId="{4B264177-02D2-4743-9D70-0DF866122773}" destId="{DC4D26C7-2525-4300-A0FE-FFFEB1AE254A}" srcOrd="0" destOrd="0" presId="urn:microsoft.com/office/officeart/2005/8/layout/orgChart1"/>
    <dgm:cxn modelId="{897166F1-5048-497D-96EF-8F52EDA455AD}" type="presOf" srcId="{334E36DF-B2C0-48AE-8EB0-DD135F7A43D3}" destId="{91A2E68C-B036-4EBE-98DC-D2467A685197}" srcOrd="0" destOrd="0" presId="urn:microsoft.com/office/officeart/2005/8/layout/orgChart1"/>
    <dgm:cxn modelId="{2C2ACFD0-04DC-4CCD-9080-C768643CDF3E}" type="presOf" srcId="{D1612FED-7266-437E-B6CD-D38986AA92A6}" destId="{93AE0893-1497-4E9F-BE95-A3358C035A14}" srcOrd="0" destOrd="0" presId="urn:microsoft.com/office/officeart/2005/8/layout/orgChart1"/>
    <dgm:cxn modelId="{48BFB923-4C81-4E18-96E3-5203DAC9AABD}" type="presParOf" srcId="{744DF44C-99D3-48A7-A771-A9522F6DB324}" destId="{630D0923-ACF1-4396-A1D4-3E5C93749102}" srcOrd="0" destOrd="0" presId="urn:microsoft.com/office/officeart/2005/8/layout/orgChart1"/>
    <dgm:cxn modelId="{B1F0FD3A-3E9F-48A7-BEE3-033CBF2EFD26}" type="presParOf" srcId="{630D0923-ACF1-4396-A1D4-3E5C93749102}" destId="{46153FD2-6F2B-42CD-BF02-864B7A7205CF}" srcOrd="0" destOrd="0" presId="urn:microsoft.com/office/officeart/2005/8/layout/orgChart1"/>
    <dgm:cxn modelId="{0D122C95-8DF8-4DBC-B23B-5E5B345AB611}" type="presParOf" srcId="{46153FD2-6F2B-42CD-BF02-864B7A7205CF}" destId="{DC4D26C7-2525-4300-A0FE-FFFEB1AE254A}" srcOrd="0" destOrd="0" presId="urn:microsoft.com/office/officeart/2005/8/layout/orgChart1"/>
    <dgm:cxn modelId="{9AC1DD73-A78B-4488-B236-2DBEACD94E76}" type="presParOf" srcId="{46153FD2-6F2B-42CD-BF02-864B7A7205CF}" destId="{C03B10E3-34E1-4891-A570-B94DEA0C592C}" srcOrd="1" destOrd="0" presId="urn:microsoft.com/office/officeart/2005/8/layout/orgChart1"/>
    <dgm:cxn modelId="{04E0C125-89A1-4174-BFA4-97BF89361C68}" type="presParOf" srcId="{630D0923-ACF1-4396-A1D4-3E5C93749102}" destId="{4B17A3E6-4286-4D4F-AC38-DF734A03926E}" srcOrd="1" destOrd="0" presId="urn:microsoft.com/office/officeart/2005/8/layout/orgChart1"/>
    <dgm:cxn modelId="{89CF48CF-7357-4321-9783-355A078087A8}" type="presParOf" srcId="{4B17A3E6-4286-4D4F-AC38-DF734A03926E}" destId="{627A3034-130A-4DCB-9BAB-BE90D420DD30}" srcOrd="0" destOrd="0" presId="urn:microsoft.com/office/officeart/2005/8/layout/orgChart1"/>
    <dgm:cxn modelId="{917A2DDE-D1F8-408B-A6AB-013622166EB9}" type="presParOf" srcId="{4B17A3E6-4286-4D4F-AC38-DF734A03926E}" destId="{30FB6AC8-7E72-46A5-ACEA-5DBB68B2631C}" srcOrd="1" destOrd="0" presId="urn:microsoft.com/office/officeart/2005/8/layout/orgChart1"/>
    <dgm:cxn modelId="{DD13EF1F-716E-4186-ACD2-53E366FA1F7E}" type="presParOf" srcId="{30FB6AC8-7E72-46A5-ACEA-5DBB68B2631C}" destId="{A92BEDC5-7CA1-49BA-92F2-CD1AD290DFC9}" srcOrd="0" destOrd="0" presId="urn:microsoft.com/office/officeart/2005/8/layout/orgChart1"/>
    <dgm:cxn modelId="{6A7B6ABE-7F76-4D88-80AF-5057A94895D0}" type="presParOf" srcId="{A92BEDC5-7CA1-49BA-92F2-CD1AD290DFC9}" destId="{34F7CAB7-4547-4FE0-A9FE-EC54848EB00A}" srcOrd="0" destOrd="0" presId="urn:microsoft.com/office/officeart/2005/8/layout/orgChart1"/>
    <dgm:cxn modelId="{A3EC2427-FC5D-4156-8482-ECF20A88E2DD}" type="presParOf" srcId="{A92BEDC5-7CA1-49BA-92F2-CD1AD290DFC9}" destId="{48A60866-AC9C-44F9-9FD4-3D3E08A0C9E4}" srcOrd="1" destOrd="0" presId="urn:microsoft.com/office/officeart/2005/8/layout/orgChart1"/>
    <dgm:cxn modelId="{33C2CDE1-BC7D-429A-BD8E-4D71D580E229}" type="presParOf" srcId="{30FB6AC8-7E72-46A5-ACEA-5DBB68B2631C}" destId="{40546568-F614-4CC1-9562-84E56D4943D1}" srcOrd="1" destOrd="0" presId="urn:microsoft.com/office/officeart/2005/8/layout/orgChart1"/>
    <dgm:cxn modelId="{56D9B939-ABE1-42FC-A5F1-A9DAFA8690DF}" type="presParOf" srcId="{30FB6AC8-7E72-46A5-ACEA-5DBB68B2631C}" destId="{A8FFD5B5-C77C-4CC8-A858-231537239D5C}" srcOrd="2" destOrd="0" presId="urn:microsoft.com/office/officeart/2005/8/layout/orgChart1"/>
    <dgm:cxn modelId="{72729B89-DD18-40B0-9D16-6BC344F3391E}" type="presParOf" srcId="{4B17A3E6-4286-4D4F-AC38-DF734A03926E}" destId="{91A2E68C-B036-4EBE-98DC-D2467A685197}" srcOrd="2" destOrd="0" presId="urn:microsoft.com/office/officeart/2005/8/layout/orgChart1"/>
    <dgm:cxn modelId="{C222DA5F-BCA5-4799-889B-3870E377546B}" type="presParOf" srcId="{4B17A3E6-4286-4D4F-AC38-DF734A03926E}" destId="{A511C0F4-BE3A-40CA-81AB-64232954B13E}" srcOrd="3" destOrd="0" presId="urn:microsoft.com/office/officeart/2005/8/layout/orgChart1"/>
    <dgm:cxn modelId="{D2EB812F-21C7-4215-89DE-3F3C928F56B5}" type="presParOf" srcId="{A511C0F4-BE3A-40CA-81AB-64232954B13E}" destId="{8A225C5D-A641-446B-B946-BA1F3385DAA0}" srcOrd="0" destOrd="0" presId="urn:microsoft.com/office/officeart/2005/8/layout/orgChart1"/>
    <dgm:cxn modelId="{CF67A64F-B772-4917-ACE4-F5D5A293B6A7}" type="presParOf" srcId="{8A225C5D-A641-446B-B946-BA1F3385DAA0}" destId="{93AE0893-1497-4E9F-BE95-A3358C035A14}" srcOrd="0" destOrd="0" presId="urn:microsoft.com/office/officeart/2005/8/layout/orgChart1"/>
    <dgm:cxn modelId="{6BDFFE40-024E-4F74-96C7-E141C8598CD5}" type="presParOf" srcId="{8A225C5D-A641-446B-B946-BA1F3385DAA0}" destId="{5EB40754-DEFC-4415-90A3-56571691A795}" srcOrd="1" destOrd="0" presId="urn:microsoft.com/office/officeart/2005/8/layout/orgChart1"/>
    <dgm:cxn modelId="{C87D5651-5CC2-4EF2-9FAA-77582809B38A}" type="presParOf" srcId="{A511C0F4-BE3A-40CA-81AB-64232954B13E}" destId="{0DDF6F6A-3859-4138-9792-8EDE8621F235}" srcOrd="1" destOrd="0" presId="urn:microsoft.com/office/officeart/2005/8/layout/orgChart1"/>
    <dgm:cxn modelId="{464672DD-5B07-4A33-B456-4AAB60FC04C0}" type="presParOf" srcId="{A511C0F4-BE3A-40CA-81AB-64232954B13E}" destId="{D73AFAEE-79EE-4A9D-9AA7-2A827FCB7B0E}" srcOrd="2" destOrd="0" presId="urn:microsoft.com/office/officeart/2005/8/layout/orgChart1"/>
    <dgm:cxn modelId="{87D6B9AB-2C10-467F-AB93-6A75D3081AFF}" type="presParOf" srcId="{630D0923-ACF1-4396-A1D4-3E5C93749102}" destId="{29C6FB48-FD86-46CC-A126-FB4BE2B618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2E68C-B036-4EBE-98DC-D2467A685197}">
      <dsp:nvSpPr>
        <dsp:cNvPr id="0" name=""/>
        <dsp:cNvSpPr/>
      </dsp:nvSpPr>
      <dsp:spPr>
        <a:xfrm>
          <a:off x="3657600" y="1752346"/>
          <a:ext cx="2001611" cy="694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387"/>
              </a:lnTo>
              <a:lnTo>
                <a:pt x="2001611" y="347387"/>
              </a:lnTo>
              <a:lnTo>
                <a:pt x="2001611" y="694774"/>
              </a:lnTo>
            </a:path>
          </a:pathLst>
        </a:custGeom>
        <a:noFill/>
        <a:ln w="41275" cap="flat" cmpd="sng" algn="ctr">
          <a:solidFill>
            <a:srgbClr val="92D050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A3034-130A-4DCB-9BAB-BE90D420DD30}">
      <dsp:nvSpPr>
        <dsp:cNvPr id="0" name=""/>
        <dsp:cNvSpPr/>
      </dsp:nvSpPr>
      <dsp:spPr>
        <a:xfrm>
          <a:off x="1655988" y="1752346"/>
          <a:ext cx="2001611" cy="694774"/>
        </a:xfrm>
        <a:custGeom>
          <a:avLst/>
          <a:gdLst/>
          <a:ahLst/>
          <a:cxnLst/>
          <a:rect l="0" t="0" r="0" b="0"/>
          <a:pathLst>
            <a:path>
              <a:moveTo>
                <a:pt x="2001611" y="0"/>
              </a:moveTo>
              <a:lnTo>
                <a:pt x="2001611" y="347387"/>
              </a:lnTo>
              <a:lnTo>
                <a:pt x="0" y="347387"/>
              </a:lnTo>
              <a:lnTo>
                <a:pt x="0" y="694774"/>
              </a:lnTo>
            </a:path>
          </a:pathLst>
        </a:custGeom>
        <a:noFill/>
        <a:ln w="41275" cap="flat" cmpd="sng" algn="ctr">
          <a:solidFill>
            <a:srgbClr val="92D050"/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D26C7-2525-4300-A0FE-FFFEB1AE254A}">
      <dsp:nvSpPr>
        <dsp:cNvPr id="0" name=""/>
        <dsp:cNvSpPr/>
      </dsp:nvSpPr>
      <dsp:spPr>
        <a:xfrm>
          <a:off x="2003375" y="98121"/>
          <a:ext cx="3308449" cy="16542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Can host access it?</a:t>
          </a:r>
          <a:endParaRPr lang="en-US" sz="4500" kern="1200" dirty="0"/>
        </a:p>
      </dsp:txBody>
      <dsp:txXfrm>
        <a:off x="2084128" y="178874"/>
        <a:ext cx="3146943" cy="1492718"/>
      </dsp:txXfrm>
    </dsp:sp>
    <dsp:sp modelId="{34F7CAB7-4547-4FE0-A9FE-EC54848EB00A}">
      <dsp:nvSpPr>
        <dsp:cNvPr id="0" name=""/>
        <dsp:cNvSpPr/>
      </dsp:nvSpPr>
      <dsp:spPr>
        <a:xfrm>
          <a:off x="1763" y="2447120"/>
          <a:ext cx="3308449" cy="16542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Outside of any function</a:t>
          </a:r>
          <a:endParaRPr lang="en-US" sz="4500" kern="1200" dirty="0"/>
        </a:p>
      </dsp:txBody>
      <dsp:txXfrm>
        <a:off x="82516" y="2527873"/>
        <a:ext cx="3146943" cy="1492718"/>
      </dsp:txXfrm>
    </dsp:sp>
    <dsp:sp modelId="{93AE0893-1497-4E9F-BE95-A3358C035A14}">
      <dsp:nvSpPr>
        <dsp:cNvPr id="0" name=""/>
        <dsp:cNvSpPr/>
      </dsp:nvSpPr>
      <dsp:spPr>
        <a:xfrm>
          <a:off x="4004987" y="2447120"/>
          <a:ext cx="3308449" cy="16542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In the kernel</a:t>
          </a:r>
          <a:endParaRPr lang="en-US" sz="4500" kern="1200" dirty="0"/>
        </a:p>
      </dsp:txBody>
      <dsp:txXfrm>
        <a:off x="4085740" y="2527873"/>
        <a:ext cx="3146943" cy="149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5775" y="115888"/>
            <a:ext cx="6040438" cy="453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723855"/>
            <a:ext cx="6500849" cy="445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3" tIns="46195" rIns="92393" bIns="46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318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One of the major themes of this course is the interaction between hardware and software.  We build hardware to run software, we analyze software/hardware interactions to improve hardware, we analyze software to best take advantage of hardware.  It’s the last of these that we will examine now.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Of course once we’re done, then we can figure out how to build hw that improves this </a:t>
            </a:r>
            <a:r>
              <a:rPr lang="en-US" dirty="0" err="1" smtClean="0"/>
              <a:t>sw</a:t>
            </a:r>
            <a:r>
              <a:rPr lang="en-US" smtClean="0"/>
              <a:t>, but now we bring it to a higher level – we can </a:t>
            </a:r>
            <a:r>
              <a:rPr lang="en-US" i="1" smtClean="0"/>
              <a:t>parameterize</a:t>
            </a:r>
            <a:r>
              <a:rPr lang="en-US" smtClean="0"/>
              <a:t> the software so that it runs best on a wide variety of hardware (after all, even thought the sw implementation can change, the underlying application is probably fixed).  Then we can build hardware that optimizes the parameterized code!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No, we’re not in Kansas anymore:  this is obviously much more difficult than just looking at a bunch of benchmarks.  However, before we get carried away, technological/programming constraints also constrain what we can do with the hardware, as we shall see.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20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40" y="8829676"/>
            <a:ext cx="3038475" cy="465137"/>
          </a:xfrm>
          <a:prstGeom prst="rect">
            <a:avLst/>
          </a:prstGeom>
          <a:noFill/>
        </p:spPr>
        <p:txBody>
          <a:bodyPr lIns="91415" tIns="45707" rIns="91415" bIns="45707"/>
          <a:lstStyle/>
          <a:p>
            <a:fld id="{89BCF51F-D297-416D-925B-ED755D46440D}" type="slidenum">
              <a:rPr lang="en-US"/>
              <a:pPr/>
              <a:t>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838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40" y="8829676"/>
            <a:ext cx="3038475" cy="465137"/>
          </a:xfrm>
          <a:prstGeom prst="rect">
            <a:avLst/>
          </a:prstGeom>
          <a:noFill/>
        </p:spPr>
        <p:txBody>
          <a:bodyPr lIns="91415" tIns="45707" rIns="91415" bIns="45707"/>
          <a:lstStyle/>
          <a:p>
            <a:fld id="{14DF1094-4D6C-49C4-A943-63F246833E46}" type="slidenum">
              <a:rPr lang="en-US"/>
              <a:pPr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158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F9652308-2236-44E2-B745-0402846C1335}" type="slidenum">
              <a:rPr lang="en-US" sz="1200" smtClean="0">
                <a:latin typeface="Times New Roman" pitchFamily="18" charset="0"/>
              </a:rPr>
              <a:pPr/>
              <a:t>5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Global, constant, and texture memory spaces are persistent across kernels called by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5521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“automatic” refers to C variables which have resources automatically assigned to them by the compiler</a:t>
            </a:r>
          </a:p>
          <a:p>
            <a:r>
              <a:rPr lang="en-US" smtClean="0"/>
              <a:t>The compiler has the discretion to put statically-indexed arrays into registers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939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54" tIns="46577" rIns="93154" bIns="46577"/>
          <a:lstStyle/>
          <a:p>
            <a:fld id="{7CD590E0-9C37-4509-A616-6FB57C7B99BD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5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40" y="8829676"/>
            <a:ext cx="3038475" cy="465137"/>
          </a:xfrm>
          <a:prstGeom prst="rect">
            <a:avLst/>
          </a:prstGeom>
          <a:noFill/>
        </p:spPr>
        <p:txBody>
          <a:bodyPr lIns="91415" tIns="45707" rIns="91415" bIns="45707"/>
          <a:lstStyle/>
          <a:p>
            <a:fld id="{EABDD079-30FB-4913-AACA-1BD80D036441}" type="slidenum">
              <a:rPr lang="en-US"/>
              <a:pPr/>
              <a:t>39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4651"/>
          </a:xfrm>
          <a:noFill/>
          <a:ln/>
        </p:spPr>
        <p:txBody>
          <a:bodyPr/>
          <a:lstStyle/>
          <a:p>
            <a:pPr eaLnBrk="1" hangingPunct="1"/>
            <a:r>
              <a:rPr lang="en-US" altLang="zh-TW" smtClean="0"/>
              <a:t>Mention that we’re limited from large tile sizes by thread context maximums.</a:t>
            </a:r>
          </a:p>
        </p:txBody>
      </p:sp>
    </p:spTree>
    <p:extLst>
      <p:ext uri="{BB962C8B-B14F-4D97-AF65-F5344CB8AC3E}">
        <p14:creationId xmlns:p14="http://schemas.microsoft.com/office/powerpoint/2010/main" val="288130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6ED6F-5D0D-4BA4-A5AE-8FF57C91F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F40EF-7DB2-4558-9454-85DD5860E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DEAE9-2A1D-4B6F-8783-343516E1B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1" r:id="rId12"/>
    <p:sldLayoutId id="2147483662" r:id="rId13"/>
    <p:sldLayoutId id="214748366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1440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CUDA</a:t>
            </a:r>
            <a:r>
              <a:rPr lang="en-US" b="1" dirty="0" smtClean="0"/>
              <a:t> Shared Memory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51054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None/>
            </a:pPr>
            <a:r>
              <a:rPr lang="en-US" sz="2800" b="1" u="sng" dirty="0" smtClean="0"/>
              <a:t>Outline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CUDA  -- Shared Memory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Continue Example </a:t>
            </a:r>
            <a:r>
              <a:rPr lang="en-US" dirty="0" smtClean="0"/>
              <a:t>– MMM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Shared Memory Bank Conflicts</a:t>
            </a:r>
            <a:endParaRPr lang="en-US" dirty="0" smtClean="0"/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Continue Example -- Averaging Filter</a:t>
            </a:r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endParaRPr lang="en-US" sz="2800" dirty="0" smtClean="0"/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endParaRPr lang="en-US" sz="2800" dirty="0" smtClean="0"/>
          </a:p>
          <a:p>
            <a:pPr marL="514350" indent="-514350" eaLnBrk="1" hangingPunct="1">
              <a:spcBef>
                <a:spcPts val="1800"/>
              </a:spcBef>
              <a:buFont typeface="+mj-lt"/>
              <a:buAutoNum type="arabicPeriod"/>
            </a:pPr>
            <a:endParaRPr lang="en-US" sz="2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Variable Type Restrictions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276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Pointers</a:t>
            </a:r>
            <a:r>
              <a:rPr lang="en-US" dirty="0" smtClean="0"/>
              <a:t> can only point to memory allocated or declared in global memory:</a:t>
            </a:r>
          </a:p>
          <a:p>
            <a:pPr lvl="1" eaLnBrk="1" hangingPunct="1"/>
            <a:r>
              <a:rPr lang="en-US" dirty="0" smtClean="0"/>
              <a:t>Allocated in the host and passed to the kernel: 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__global__ void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KernelFunc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(float*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ptr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/>
            <a:r>
              <a:rPr lang="en-US" dirty="0" smtClean="0"/>
              <a:t>Obtained as the address of a global variable: 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float*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ptr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= &amp;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GlobalVar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5052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 Strategy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72000"/>
          </a:xfrm>
        </p:spPr>
        <p:txBody>
          <a:bodyPr/>
          <a:lstStyle/>
          <a:p>
            <a:pPr marL="457200" indent="-457200" eaLnBrk="1" hangingPunct="1"/>
            <a:r>
              <a:rPr lang="en-US" dirty="0" smtClean="0"/>
              <a:t>Constant memory also resides in device memory (DRAM) - much slower access than shared memory</a:t>
            </a:r>
          </a:p>
          <a:p>
            <a:pPr marL="974725" lvl="1" indent="-403225" eaLnBrk="1" hangingPunct="1"/>
            <a:r>
              <a:rPr lang="en-US" dirty="0" smtClean="0"/>
              <a:t>But… cached!</a:t>
            </a:r>
          </a:p>
          <a:p>
            <a:pPr marL="974725" lvl="1" indent="-403225" eaLnBrk="1" hangingPunct="1"/>
            <a:r>
              <a:rPr lang="en-US" dirty="0" smtClean="0"/>
              <a:t>Highly efficient access for read-only data</a:t>
            </a:r>
          </a:p>
          <a:p>
            <a:pPr marL="974725" lvl="1" indent="-403225" eaLnBrk="1" hangingPunct="1"/>
            <a:endParaRPr lang="en-US" dirty="0" smtClean="0"/>
          </a:p>
          <a:p>
            <a:pPr marL="457200" indent="-457200" eaLnBrk="1" hangingPunct="1"/>
            <a:r>
              <a:rPr lang="en-US" dirty="0" smtClean="0"/>
              <a:t>Carefully divide data according to access patterns</a:t>
            </a:r>
          </a:p>
          <a:p>
            <a:pPr marL="974725" lvl="1" indent="-403225" eaLnBrk="1" hangingPunct="1"/>
            <a:r>
              <a:rPr lang="en-US" dirty="0" smtClean="0"/>
              <a:t>R/Only </a:t>
            </a:r>
            <a:r>
              <a:rPr lang="en-US" dirty="0" smtClean="0">
                <a:sym typeface="Wingdings" pitchFamily="2" charset="2"/>
              </a:rPr>
              <a:t> constant memory (very fast if in cache)</a:t>
            </a:r>
          </a:p>
          <a:p>
            <a:pPr marL="974725" lvl="1" indent="-403225" eaLnBrk="1" hangingPunct="1"/>
            <a:r>
              <a:rPr lang="en-US" dirty="0" smtClean="0">
                <a:sym typeface="Wingdings" pitchFamily="2" charset="2"/>
              </a:rPr>
              <a:t>R/W shared within Block  shared memory (very fast)</a:t>
            </a:r>
          </a:p>
          <a:p>
            <a:pPr marL="974725" lvl="1" indent="-403225" eaLnBrk="1" hangingPunct="1"/>
            <a:r>
              <a:rPr lang="en-US" dirty="0" smtClean="0">
                <a:sym typeface="Wingdings" pitchFamily="2" charset="2"/>
              </a:rPr>
              <a:t>R/W within each thread  registers (very fast)</a:t>
            </a:r>
          </a:p>
          <a:p>
            <a:pPr marL="974725" lvl="1" indent="-403225" eaLnBrk="1" hangingPunct="1"/>
            <a:r>
              <a:rPr lang="en-US" dirty="0" smtClean="0">
                <a:sym typeface="Wingdings" pitchFamily="2" charset="2"/>
              </a:rPr>
              <a:t>R/W inputs/results  global memory (very slow)</a:t>
            </a:r>
          </a:p>
          <a:p>
            <a:pPr marL="974725" lvl="1" indent="-403225" eaLnBrk="1" hangingPunct="1"/>
            <a:r>
              <a:rPr lang="en-US" i="1" dirty="0" smtClean="0">
                <a:solidFill>
                  <a:srgbClr val="00B050"/>
                </a:solidFill>
                <a:sym typeface="Wingdings" pitchFamily="2" charset="2"/>
              </a:rPr>
              <a:t>R/W shared </a:t>
            </a:r>
            <a:r>
              <a:rPr lang="en-US" b="1" i="1" dirty="0" smtClean="0">
                <a:solidFill>
                  <a:srgbClr val="00B050"/>
                </a:solidFill>
                <a:sym typeface="Wingdings" pitchFamily="2" charset="2"/>
              </a:rPr>
              <a:t>not</a:t>
            </a:r>
            <a:r>
              <a:rPr lang="en-US" i="1" dirty="0" smtClean="0">
                <a:solidFill>
                  <a:srgbClr val="00B050"/>
                </a:solidFill>
                <a:sym typeface="Wingdings" pitchFamily="2" charset="2"/>
              </a:rPr>
              <a:t> within a Block  global memory (very slow)</a:t>
            </a: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143000" y="5715000"/>
            <a:ext cx="5919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For texture memory usage, see NVIDIA document.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5052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 Strategy, cont.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  <a:ln>
            <a:noFill/>
          </a:ln>
        </p:spPr>
        <p:txBody>
          <a:bodyPr/>
          <a:lstStyle/>
          <a:p>
            <a:pPr marL="457200" indent="-457200" eaLnBrk="1" hangingPunct="1"/>
            <a:r>
              <a:rPr lang="en-US" sz="2200" dirty="0" smtClean="0"/>
              <a:t>A profitable way of performing computation on the device is to </a:t>
            </a:r>
            <a:r>
              <a:rPr lang="en-US" sz="2200" dirty="0" smtClean="0">
                <a:solidFill>
                  <a:schemeClr val="accent2"/>
                </a:solidFill>
              </a:rPr>
              <a:t>tile data</a:t>
            </a:r>
            <a:r>
              <a:rPr lang="en-US" sz="2200" dirty="0" smtClean="0"/>
              <a:t> to take advantage of fast shared memory:</a:t>
            </a:r>
          </a:p>
          <a:p>
            <a:pPr marL="974725" lvl="1" indent="-403225" eaLnBrk="1" hangingPunct="1"/>
            <a:r>
              <a:rPr lang="en-US" dirty="0" smtClean="0">
                <a:solidFill>
                  <a:schemeClr val="accent2"/>
                </a:solidFill>
              </a:rPr>
              <a:t>Partition </a:t>
            </a:r>
            <a:r>
              <a:rPr lang="en-US" dirty="0" smtClean="0"/>
              <a:t>data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into</a:t>
            </a:r>
            <a:r>
              <a:rPr lang="en-US" dirty="0" smtClean="0">
                <a:solidFill>
                  <a:schemeClr val="accent2"/>
                </a:solidFill>
              </a:rPr>
              <a:t> subsets</a:t>
            </a:r>
            <a:r>
              <a:rPr lang="en-US" dirty="0" smtClean="0"/>
              <a:t> that fit into shared memory</a:t>
            </a:r>
          </a:p>
          <a:p>
            <a:pPr marL="974725" lvl="1" indent="-403225" eaLnBrk="1" hangingPunct="1"/>
            <a:r>
              <a:rPr lang="en-US" dirty="0" smtClean="0"/>
              <a:t>Handle </a:t>
            </a:r>
            <a:r>
              <a:rPr lang="en-US" dirty="0" smtClean="0">
                <a:solidFill>
                  <a:schemeClr val="accent2"/>
                </a:solidFill>
              </a:rPr>
              <a:t>each data subset with one thread block</a:t>
            </a:r>
            <a:r>
              <a:rPr lang="en-US" dirty="0" smtClean="0"/>
              <a:t> by:</a:t>
            </a:r>
          </a:p>
          <a:p>
            <a:pPr marL="1431925" lvl="2" indent="-342900" eaLnBrk="1" hangingPunct="1"/>
            <a:r>
              <a:rPr lang="en-US" dirty="0" smtClean="0"/>
              <a:t>Loading the subset from global memory to shared memory, </a:t>
            </a:r>
            <a:r>
              <a:rPr lang="en-US" dirty="0" smtClean="0">
                <a:solidFill>
                  <a:srgbClr val="FF0000"/>
                </a:solidFill>
              </a:rPr>
              <a:t>using multiple threads to exploit memory-level parallelism</a:t>
            </a:r>
          </a:p>
          <a:p>
            <a:pPr marL="1431925" lvl="2" indent="-342900" eaLnBrk="1" hangingPunct="1"/>
            <a:r>
              <a:rPr lang="en-US" dirty="0" smtClean="0"/>
              <a:t>Performing the computation on the subset from shared memory; each thread can efficiently multi-pass over any data element</a:t>
            </a:r>
          </a:p>
          <a:p>
            <a:pPr marL="1431925" lvl="2" indent="-342900" eaLnBrk="1" hangingPunct="1"/>
            <a:r>
              <a:rPr lang="en-US" dirty="0" smtClean="0"/>
              <a:t>Copying results from shared memory to global memory</a:t>
            </a:r>
          </a:p>
          <a:p>
            <a:pPr marL="1431925" lvl="2" indent="-342900" eaLnBrk="1" hangingPunct="1"/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A special type of memory whose contents are explicitly declared and used in the source code</a:t>
            </a:r>
          </a:p>
          <a:p>
            <a:pPr lvl="1"/>
            <a:r>
              <a:rPr lang="en-US" dirty="0" smtClean="0"/>
              <a:t>Located in the processor</a:t>
            </a:r>
          </a:p>
          <a:p>
            <a:pPr lvl="1"/>
            <a:r>
              <a:rPr lang="en-US" dirty="0" smtClean="0"/>
              <a:t>Accessed at much higher speed (in both latency and throughput)</a:t>
            </a:r>
          </a:p>
          <a:p>
            <a:pPr lvl="1"/>
            <a:r>
              <a:rPr lang="en-US" dirty="0" smtClean="0"/>
              <a:t>Still accessed by memory access instructions </a:t>
            </a:r>
          </a:p>
          <a:p>
            <a:pPr lvl="1"/>
            <a:endParaRPr lang="en-US" dirty="0" smtClean="0"/>
          </a:p>
          <a:p>
            <a:pPr marL="631825" eaLnBrk="1" hangingPunct="1"/>
            <a:r>
              <a:rPr lang="en-US" sz="2200" b="1" i="1" dirty="0">
                <a:solidFill>
                  <a:srgbClr val="00B050"/>
                </a:solidFill>
              </a:rPr>
              <a:t>Shared Memory </a:t>
            </a:r>
            <a:r>
              <a:rPr lang="en-US" sz="2200" i="1" dirty="0">
                <a:solidFill>
                  <a:srgbClr val="00B050"/>
                </a:solidFill>
              </a:rPr>
              <a:t>can be viewed as explicitly managed cache</a:t>
            </a:r>
          </a:p>
          <a:p>
            <a:pPr marL="1031875" lvl="1" indent="-342900" eaLnBrk="1" hangingPunct="1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In computer architecture this is sometimes referred to as Scratchpad Memory</a:t>
            </a:r>
          </a:p>
          <a:p>
            <a:pPr marL="1031875" lvl="1" indent="-342900" eaLnBrk="1" hangingPunct="1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Unlike cache, scratchpad does not necessarily hold a copy of data that is also in main memory</a:t>
            </a:r>
          </a:p>
          <a:p>
            <a:pPr marL="1031875" lvl="1" indent="-342900" eaLnBrk="1" hangingPunct="1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It requires explicit data transfer instructions, whereas cache doesn’t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838200"/>
          </a:xfrm>
        </p:spPr>
        <p:txBody>
          <a:bodyPr/>
          <a:lstStyle/>
          <a:p>
            <a:r>
              <a:rPr lang="en-US" dirty="0" smtClean="0"/>
              <a:t>Shared Memory -- Summary</a:t>
            </a:r>
            <a:br>
              <a:rPr lang="en-US" dirty="0" smtClean="0"/>
            </a:br>
            <a:r>
              <a:rPr lang="en-US" sz="2800" i="1" dirty="0" smtClean="0"/>
              <a:t>(from text)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/>
              <a:t>The scope of a shared variable is within a thread BLOCK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That is, all threads in a block see the same version of a shared variable.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A private version of the shared variable is created for, and used by, each thread BLOCK during kernel execution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The lifetime of a shared variable is the duration of the kernel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When a kernel terminates, its shared variables cease to exist.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Shared variables are an efficient means for threads </a:t>
            </a:r>
            <a:r>
              <a:rPr lang="en-US" sz="2000" b="1" i="1" dirty="0" smtClean="0"/>
              <a:t>within a block </a:t>
            </a:r>
            <a:r>
              <a:rPr lang="en-US" sz="2000" dirty="0" smtClean="0"/>
              <a:t>to collaborate with each other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Accessing shared memory is extremely fast and highly parallel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CUDA programmers often use shared memory to hold the portion of global memory data that is heavily used.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One may need to adjust the algorithms used in order to create execution phases that heavily focus on small portions of the global memory data.</a:t>
            </a:r>
          </a:p>
          <a:p>
            <a:pPr lvl="2">
              <a:spcBef>
                <a:spcPts val="600"/>
              </a:spcBef>
            </a:pPr>
            <a:r>
              <a:rPr lang="en-US" sz="1400" i="1" dirty="0" smtClean="0">
                <a:solidFill>
                  <a:schemeClr val="bg2"/>
                </a:solidFill>
              </a:rPr>
              <a:t>see matrix multiplication (next)</a:t>
            </a:r>
            <a:endParaRPr lang="en-US" sz="1400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40386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Multiplication using </a:t>
            </a:r>
            <a:br>
              <a:rPr lang="en-US" smtClean="0"/>
            </a:br>
            <a:r>
              <a:rPr lang="en-US" smtClean="0"/>
              <a:t>Shared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3886200" y="3838575"/>
            <a:ext cx="2438400" cy="2486025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  <a:cs typeface="Arial" charset="0"/>
              </a:rPr>
              <a:t>Md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6400800" y="1371600"/>
            <a:ext cx="2590800" cy="2438400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  <a:cs typeface="Arial" charset="0"/>
              </a:rPr>
              <a:t>Nd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6400800" y="3843338"/>
            <a:ext cx="2590800" cy="2481262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  <a:cs typeface="Arial" charset="0"/>
              </a:rPr>
              <a:t>Pd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7229475" y="4697413"/>
            <a:ext cx="823913" cy="822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  <a:cs typeface="Arial" charset="0"/>
              </a:rPr>
              <a:t>Pd</a:t>
            </a:r>
            <a:r>
              <a:rPr lang="en-US" sz="1200" b="1" baseline="-25000">
                <a:solidFill>
                  <a:schemeClr val="bg1"/>
                </a:solidFill>
                <a:latin typeface="Arial" charset="0"/>
                <a:cs typeface="Arial" charset="0"/>
              </a:rPr>
              <a:t>sub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7770812" y="3749675"/>
            <a:ext cx="1588" cy="156368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7696200" y="3744913"/>
            <a:ext cx="0" cy="1560512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8763000" y="3833813"/>
            <a:ext cx="4763" cy="254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 rot="-5400000" flipH="1" flipV="1">
            <a:off x="7658100" y="4914900"/>
            <a:ext cx="0" cy="2667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8166100" y="4694238"/>
            <a:ext cx="6350" cy="822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 rot="-5400000">
            <a:off x="7631907" y="5233193"/>
            <a:ext cx="6350" cy="8239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7265988" y="5718175"/>
            <a:ext cx="7366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TILE_WIDTH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7431088" y="6042025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WIDTH</a:t>
            </a:r>
            <a:endParaRPr lang="en-US" sz="18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5260975" y="6053138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WIDTH</a:t>
            </a:r>
            <a:endParaRPr lang="en-US" sz="900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7716837" y="5313363"/>
            <a:ext cx="55563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200">
              <a:latin typeface="Times New Roman" pitchFamily="18" charset="0"/>
              <a:cs typeface="Arial" charset="0"/>
            </a:endParaRPr>
          </a:p>
          <a:p>
            <a:endParaRPr lang="en-US" sz="1200">
              <a:latin typeface="Times New Roman" pitchFamily="18" charset="0"/>
              <a:cs typeface="Arial" charset="0"/>
            </a:endParaRPr>
          </a:p>
          <a:p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>
            <a:off x="6283325" y="5313363"/>
            <a:ext cx="13795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>
            <a:off x="6283325" y="5367338"/>
            <a:ext cx="13795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 rot="-5400000">
            <a:off x="5097463" y="5032375"/>
            <a:ext cx="4762" cy="24272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19"/>
          <p:cNvSpPr>
            <a:spLocks noChangeShapeType="1"/>
          </p:cNvSpPr>
          <p:nvPr/>
        </p:nvSpPr>
        <p:spPr bwMode="auto">
          <a:xfrm rot="10800000" flipH="1">
            <a:off x="8759825" y="1371600"/>
            <a:ext cx="3175" cy="2413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Rectangle 20"/>
          <p:cNvSpPr>
            <a:spLocks noChangeArrowheads="1"/>
          </p:cNvSpPr>
          <p:nvPr/>
        </p:nvSpPr>
        <p:spPr bwMode="auto">
          <a:xfrm>
            <a:off x="3933825" y="5711825"/>
            <a:ext cx="1825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1"/>
          <p:cNvSpPr>
            <a:spLocks noChangeArrowheads="1"/>
          </p:cNvSpPr>
          <p:nvPr/>
        </p:nvSpPr>
        <p:spPr bwMode="auto">
          <a:xfrm>
            <a:off x="6221413" y="4703763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22"/>
          <p:cNvSpPr>
            <a:spLocks noChangeArrowheads="1"/>
          </p:cNvSpPr>
          <p:nvPr/>
        </p:nvSpPr>
        <p:spPr bwMode="auto">
          <a:xfrm>
            <a:off x="7989888" y="1911350"/>
            <a:ext cx="1825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3"/>
          <p:cNvSpPr>
            <a:spLocks noChangeShapeType="1"/>
          </p:cNvSpPr>
          <p:nvPr/>
        </p:nvSpPr>
        <p:spPr bwMode="auto">
          <a:xfrm>
            <a:off x="7226300" y="1314450"/>
            <a:ext cx="8223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>
            <a:off x="6367463" y="620713"/>
            <a:ext cx="2541587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7391400" y="0"/>
            <a:ext cx="420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CC00"/>
                </a:solidFill>
                <a:latin typeface="Arial" charset="0"/>
                <a:cs typeface="Arial" charset="0"/>
              </a:rPr>
              <a:t>bx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7508875" y="71120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6600"/>
                </a:solidFill>
                <a:latin typeface="Arial" charset="0"/>
                <a:cs typeface="Arial" charset="0"/>
              </a:rPr>
              <a:t>tx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7105650" y="96837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4606" name="Text Box 28"/>
          <p:cNvSpPr txBox="1">
            <a:spLocks noChangeArrowheads="1"/>
          </p:cNvSpPr>
          <p:nvPr/>
        </p:nvSpPr>
        <p:spPr bwMode="auto">
          <a:xfrm>
            <a:off x="7207250" y="96837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7470775" y="966788"/>
            <a:ext cx="1235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TILE_WIDTH-1</a:t>
            </a:r>
          </a:p>
        </p:txBody>
      </p:sp>
      <p:sp>
        <p:nvSpPr>
          <p:cNvPr id="24608" name="Text Box 30"/>
          <p:cNvSpPr txBox="1">
            <a:spLocks noChangeArrowheads="1"/>
          </p:cNvSpPr>
          <p:nvPr/>
        </p:nvSpPr>
        <p:spPr bwMode="auto">
          <a:xfrm>
            <a:off x="7308850" y="96837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609" name="Line 31"/>
          <p:cNvSpPr>
            <a:spLocks noChangeShapeType="1"/>
          </p:cNvSpPr>
          <p:nvPr/>
        </p:nvSpPr>
        <p:spPr bwMode="auto">
          <a:xfrm>
            <a:off x="72390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Line 32"/>
          <p:cNvSpPr>
            <a:spLocks noChangeShapeType="1"/>
          </p:cNvSpPr>
          <p:nvPr/>
        </p:nvSpPr>
        <p:spPr bwMode="auto">
          <a:xfrm>
            <a:off x="80391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33"/>
          <p:cNvSpPr>
            <a:spLocks noChangeShapeType="1"/>
          </p:cNvSpPr>
          <p:nvPr/>
        </p:nvSpPr>
        <p:spPr bwMode="auto">
          <a:xfrm>
            <a:off x="6388100" y="517525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34"/>
          <p:cNvSpPr>
            <a:spLocks noChangeShapeType="1"/>
          </p:cNvSpPr>
          <p:nvPr/>
        </p:nvSpPr>
        <p:spPr bwMode="auto">
          <a:xfrm>
            <a:off x="8051800" y="517525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35"/>
          <p:cNvSpPr>
            <a:spLocks noChangeShapeType="1"/>
          </p:cNvSpPr>
          <p:nvPr/>
        </p:nvSpPr>
        <p:spPr bwMode="auto">
          <a:xfrm>
            <a:off x="8902700" y="517525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Text Box 36"/>
          <p:cNvSpPr txBox="1">
            <a:spLocks noChangeArrowheads="1"/>
          </p:cNvSpPr>
          <p:nvPr/>
        </p:nvSpPr>
        <p:spPr bwMode="auto">
          <a:xfrm>
            <a:off x="6661150" y="2762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4615" name="Text Box 37"/>
          <p:cNvSpPr txBox="1">
            <a:spLocks noChangeArrowheads="1"/>
          </p:cNvSpPr>
          <p:nvPr/>
        </p:nvSpPr>
        <p:spPr bwMode="auto">
          <a:xfrm>
            <a:off x="7461250" y="2762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616" name="Text Box 38"/>
          <p:cNvSpPr txBox="1">
            <a:spLocks noChangeArrowheads="1"/>
          </p:cNvSpPr>
          <p:nvPr/>
        </p:nvSpPr>
        <p:spPr bwMode="auto">
          <a:xfrm>
            <a:off x="8312150" y="276225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617" name="Line 39"/>
          <p:cNvSpPr>
            <a:spLocks noChangeShapeType="1"/>
          </p:cNvSpPr>
          <p:nvPr/>
        </p:nvSpPr>
        <p:spPr bwMode="auto">
          <a:xfrm rot="-5400000">
            <a:off x="3432175" y="5146676"/>
            <a:ext cx="8223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Line 40"/>
          <p:cNvSpPr>
            <a:spLocks noChangeShapeType="1"/>
          </p:cNvSpPr>
          <p:nvPr/>
        </p:nvSpPr>
        <p:spPr bwMode="auto">
          <a:xfrm rot="-5400000">
            <a:off x="1497806" y="5130006"/>
            <a:ext cx="2541587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none" w="lg" len="med"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9" name="Text Box 41"/>
          <p:cNvSpPr txBox="1">
            <a:spLocks noChangeArrowheads="1"/>
          </p:cNvSpPr>
          <p:nvPr/>
        </p:nvSpPr>
        <p:spPr bwMode="auto">
          <a:xfrm>
            <a:off x="2057400" y="4924426"/>
            <a:ext cx="420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CC00"/>
                </a:solidFill>
                <a:latin typeface="Arial" charset="0"/>
                <a:cs typeface="Arial" charset="0"/>
              </a:rPr>
              <a:t>by</a:t>
            </a:r>
          </a:p>
        </p:txBody>
      </p:sp>
      <p:sp>
        <p:nvSpPr>
          <p:cNvPr id="24620" name="Text Box 42"/>
          <p:cNvSpPr txBox="1">
            <a:spLocks noChangeArrowheads="1"/>
          </p:cNvSpPr>
          <p:nvPr/>
        </p:nvSpPr>
        <p:spPr bwMode="auto">
          <a:xfrm>
            <a:off x="2819400" y="495300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6600"/>
                </a:solidFill>
                <a:latin typeface="Arial" charset="0"/>
                <a:cs typeface="Arial" charset="0"/>
              </a:rPr>
              <a:t>ty</a:t>
            </a:r>
          </a:p>
        </p:txBody>
      </p:sp>
      <p:sp>
        <p:nvSpPr>
          <p:cNvPr id="24621" name="Text Box 43"/>
          <p:cNvSpPr txBox="1">
            <a:spLocks noChangeArrowheads="1"/>
          </p:cNvSpPr>
          <p:nvPr/>
        </p:nvSpPr>
        <p:spPr bwMode="auto">
          <a:xfrm>
            <a:off x="3517900" y="4902200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622" name="Text Box 44"/>
          <p:cNvSpPr txBox="1">
            <a:spLocks noChangeArrowheads="1"/>
          </p:cNvSpPr>
          <p:nvPr/>
        </p:nvSpPr>
        <p:spPr bwMode="auto">
          <a:xfrm>
            <a:off x="3517900" y="4775200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623" name="Line 45"/>
          <p:cNvSpPr>
            <a:spLocks noChangeShapeType="1"/>
          </p:cNvSpPr>
          <p:nvPr/>
        </p:nvSpPr>
        <p:spPr bwMode="auto">
          <a:xfrm rot="-5400000">
            <a:off x="3797301" y="4991100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Line 46"/>
          <p:cNvSpPr>
            <a:spLocks noChangeShapeType="1"/>
          </p:cNvSpPr>
          <p:nvPr/>
        </p:nvSpPr>
        <p:spPr bwMode="auto">
          <a:xfrm rot="-5400000">
            <a:off x="3797301" y="4889500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Text Box 47"/>
          <p:cNvSpPr txBox="1">
            <a:spLocks noChangeArrowheads="1"/>
          </p:cNvSpPr>
          <p:nvPr/>
        </p:nvSpPr>
        <p:spPr bwMode="auto">
          <a:xfrm>
            <a:off x="3505200" y="4648200"/>
            <a:ext cx="234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4626" name="Line 48"/>
          <p:cNvSpPr>
            <a:spLocks noChangeShapeType="1"/>
          </p:cNvSpPr>
          <p:nvPr/>
        </p:nvSpPr>
        <p:spPr bwMode="auto">
          <a:xfrm rot="-5400000">
            <a:off x="3797301" y="4787900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7" name="Text Box 49"/>
          <p:cNvSpPr txBox="1">
            <a:spLocks noChangeArrowheads="1"/>
          </p:cNvSpPr>
          <p:nvPr/>
        </p:nvSpPr>
        <p:spPr bwMode="auto">
          <a:xfrm>
            <a:off x="2743200" y="5516562"/>
            <a:ext cx="1235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 charset="0"/>
              </a:rPr>
              <a:t>TILE_WIDTH-1</a:t>
            </a:r>
          </a:p>
        </p:txBody>
      </p:sp>
      <p:sp>
        <p:nvSpPr>
          <p:cNvPr id="24628" name="Line 50"/>
          <p:cNvSpPr>
            <a:spLocks noChangeShapeType="1"/>
          </p:cNvSpPr>
          <p:nvPr/>
        </p:nvSpPr>
        <p:spPr bwMode="auto">
          <a:xfrm rot="-5400000">
            <a:off x="3794126" y="5418137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9" name="Line 51"/>
          <p:cNvSpPr>
            <a:spLocks noChangeShapeType="1"/>
          </p:cNvSpPr>
          <p:nvPr/>
        </p:nvSpPr>
        <p:spPr bwMode="auto">
          <a:xfrm rot="-5400000">
            <a:off x="2717801" y="6354762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0" name="Line 52"/>
          <p:cNvSpPr>
            <a:spLocks noChangeShapeType="1"/>
          </p:cNvSpPr>
          <p:nvPr/>
        </p:nvSpPr>
        <p:spPr bwMode="auto">
          <a:xfrm rot="-5400000">
            <a:off x="2705101" y="5467350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1" name="Line 53"/>
          <p:cNvSpPr>
            <a:spLocks noChangeShapeType="1"/>
          </p:cNvSpPr>
          <p:nvPr/>
        </p:nvSpPr>
        <p:spPr bwMode="auto">
          <a:xfrm rot="-5400000">
            <a:off x="2717801" y="4641850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2" name="Text Box 54"/>
          <p:cNvSpPr txBox="1">
            <a:spLocks noChangeArrowheads="1"/>
          </p:cNvSpPr>
          <p:nvPr/>
        </p:nvSpPr>
        <p:spPr bwMode="auto">
          <a:xfrm>
            <a:off x="2444750" y="5810251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633" name="Text Box 55"/>
          <p:cNvSpPr txBox="1">
            <a:spLocks noChangeArrowheads="1"/>
          </p:cNvSpPr>
          <p:nvPr/>
        </p:nvSpPr>
        <p:spPr bwMode="auto">
          <a:xfrm>
            <a:off x="2444750" y="5010151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4634" name="Text Box 56"/>
          <p:cNvSpPr txBox="1">
            <a:spLocks noChangeArrowheads="1"/>
          </p:cNvSpPr>
          <p:nvPr/>
        </p:nvSpPr>
        <p:spPr bwMode="auto">
          <a:xfrm>
            <a:off x="2444750" y="4159251"/>
            <a:ext cx="23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FFCC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4635" name="Line 57"/>
          <p:cNvSpPr>
            <a:spLocks noChangeShapeType="1"/>
          </p:cNvSpPr>
          <p:nvPr/>
        </p:nvSpPr>
        <p:spPr bwMode="auto">
          <a:xfrm>
            <a:off x="7213600" y="517525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6" name="Line 58"/>
          <p:cNvSpPr>
            <a:spLocks noChangeShapeType="1"/>
          </p:cNvSpPr>
          <p:nvPr/>
        </p:nvSpPr>
        <p:spPr bwMode="auto">
          <a:xfrm rot="-5400000">
            <a:off x="2717801" y="3840162"/>
            <a:ext cx="0" cy="92075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7" name="Line 59"/>
          <p:cNvSpPr>
            <a:spLocks noChangeShapeType="1"/>
          </p:cNvSpPr>
          <p:nvPr/>
        </p:nvSpPr>
        <p:spPr bwMode="auto">
          <a:xfrm>
            <a:off x="73152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8" name="Line 60"/>
          <p:cNvSpPr>
            <a:spLocks noChangeShapeType="1"/>
          </p:cNvSpPr>
          <p:nvPr/>
        </p:nvSpPr>
        <p:spPr bwMode="auto">
          <a:xfrm>
            <a:off x="73914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9" name="Line 61"/>
          <p:cNvSpPr>
            <a:spLocks noChangeShapeType="1"/>
          </p:cNvSpPr>
          <p:nvPr/>
        </p:nvSpPr>
        <p:spPr bwMode="auto">
          <a:xfrm>
            <a:off x="74803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0" name="Line 62"/>
          <p:cNvSpPr>
            <a:spLocks noChangeShapeType="1"/>
          </p:cNvSpPr>
          <p:nvPr/>
        </p:nvSpPr>
        <p:spPr bwMode="auto">
          <a:xfrm>
            <a:off x="7962900" y="1216025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1" name="Line 63"/>
          <p:cNvSpPr>
            <a:spLocks noChangeShapeType="1"/>
          </p:cNvSpPr>
          <p:nvPr/>
        </p:nvSpPr>
        <p:spPr bwMode="auto">
          <a:xfrm rot="-5400000">
            <a:off x="3797301" y="4699000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2" name="Line 64"/>
          <p:cNvSpPr>
            <a:spLocks noChangeShapeType="1"/>
          </p:cNvSpPr>
          <p:nvPr/>
        </p:nvSpPr>
        <p:spPr bwMode="auto">
          <a:xfrm rot="-5400000">
            <a:off x="3794126" y="5494337"/>
            <a:ext cx="0" cy="920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3" name="Text Box 65"/>
          <p:cNvSpPr txBox="1">
            <a:spLocks noChangeArrowheads="1"/>
          </p:cNvSpPr>
          <p:nvPr/>
        </p:nvSpPr>
        <p:spPr bwMode="auto">
          <a:xfrm rot="-5400000">
            <a:off x="7886701" y="5024437"/>
            <a:ext cx="8128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TILE_WIDTHE</a:t>
            </a:r>
            <a:endParaRPr lang="en-US" sz="9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644" name="Text Box 66"/>
          <p:cNvSpPr txBox="1">
            <a:spLocks noChangeArrowheads="1"/>
          </p:cNvSpPr>
          <p:nvPr/>
        </p:nvSpPr>
        <p:spPr bwMode="auto">
          <a:xfrm rot="-5400000">
            <a:off x="8428038" y="4983162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WIDTH</a:t>
            </a:r>
            <a:endParaRPr lang="en-US" sz="900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645" name="Text Box 67"/>
          <p:cNvSpPr txBox="1">
            <a:spLocks noChangeArrowheads="1"/>
          </p:cNvSpPr>
          <p:nvPr/>
        </p:nvSpPr>
        <p:spPr bwMode="auto">
          <a:xfrm rot="-5400000">
            <a:off x="8399463" y="2192337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WIDTH</a:t>
            </a:r>
            <a:endParaRPr lang="en-US" sz="900" b="1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4646" name="Text Box 68"/>
          <p:cNvSpPr txBox="1">
            <a:spLocks noChangeArrowheads="1"/>
          </p:cNvSpPr>
          <p:nvPr/>
        </p:nvSpPr>
        <p:spPr bwMode="auto">
          <a:xfrm>
            <a:off x="3886200" y="5323206"/>
            <a:ext cx="2400300" cy="45719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4647" name="Text Box 69"/>
          <p:cNvSpPr txBox="1">
            <a:spLocks noChangeArrowheads="1"/>
          </p:cNvSpPr>
          <p:nvPr/>
        </p:nvSpPr>
        <p:spPr bwMode="auto">
          <a:xfrm>
            <a:off x="7696200" y="1371600"/>
            <a:ext cx="76200" cy="2438400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24648" name="Rectangle 70"/>
          <p:cNvSpPr>
            <a:spLocks noChangeArrowheads="1"/>
          </p:cNvSpPr>
          <p:nvPr/>
        </p:nvSpPr>
        <p:spPr bwMode="auto">
          <a:xfrm rot="-5400000">
            <a:off x="3868738" y="64468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Rectangle 7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867400" cy="114300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Review:  Matrix Multiplication Using Multiple Blocks</a:t>
            </a:r>
          </a:p>
        </p:txBody>
      </p:sp>
      <p:sp>
        <p:nvSpPr>
          <p:cNvPr id="24650" name="Rectangle 7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5257800" cy="175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Break-up Pd into tiles</a:t>
            </a:r>
          </a:p>
          <a:p>
            <a:pPr eaLnBrk="1" hangingPunct="1"/>
            <a:r>
              <a:rPr lang="en-US" sz="2400" dirty="0" smtClean="0"/>
              <a:t>Each </a:t>
            </a:r>
            <a:r>
              <a:rPr lang="en-US" sz="2400" b="1" i="1" dirty="0" smtClean="0"/>
              <a:t>block</a:t>
            </a:r>
            <a:r>
              <a:rPr lang="en-US" sz="2400" dirty="0" smtClean="0"/>
              <a:t> calculates one tile</a:t>
            </a:r>
          </a:p>
          <a:p>
            <a:pPr lvl="1" eaLnBrk="1" hangingPunct="1"/>
            <a:r>
              <a:rPr lang="en-US" sz="2000" dirty="0" smtClean="0"/>
              <a:t>Each thread calculates one element</a:t>
            </a:r>
          </a:p>
          <a:p>
            <a:pPr lvl="1" eaLnBrk="1" hangingPunct="1"/>
            <a:r>
              <a:rPr lang="en-US" sz="2000" dirty="0" smtClean="0"/>
              <a:t>Block size equal tile size</a:t>
            </a:r>
          </a:p>
        </p:txBody>
      </p:sp>
      <p:sp>
        <p:nvSpPr>
          <p:cNvPr id="7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527801"/>
            <a:ext cx="4114800" cy="2413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000" dirty="0" smtClean="0"/>
              <a:t>© David Kirk/NVIDIA and Wen-mei W. Hwu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810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391400" cy="1066800"/>
          </a:xfrm>
        </p:spPr>
        <p:txBody>
          <a:bodyPr/>
          <a:lstStyle/>
          <a:p>
            <a:pPr eaLnBrk="1" hangingPunct="1"/>
            <a:r>
              <a:rPr lang="en-US" b="1" dirty="0" smtClean="0"/>
              <a:t>Review: Matrix Multiplication Kernel using Multiple Blocks</a:t>
            </a:r>
            <a:endParaRPr lang="en-US" sz="2400" b="1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4958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__global__ void </a:t>
            </a:r>
            <a:r>
              <a:rPr lang="en-US" sz="1800" dirty="0" err="1" smtClean="0"/>
              <a:t>MatrixMulKernel</a:t>
            </a:r>
            <a:r>
              <a:rPr lang="en-US" sz="1800" dirty="0" smtClean="0"/>
              <a:t>(float* </a:t>
            </a:r>
            <a:r>
              <a:rPr lang="en-US" sz="1800" dirty="0" err="1" smtClean="0"/>
              <a:t>Md</a:t>
            </a:r>
            <a:r>
              <a:rPr lang="en-US" sz="1800" dirty="0" smtClean="0"/>
              <a:t>, float* </a:t>
            </a:r>
            <a:r>
              <a:rPr lang="en-US" sz="1800" dirty="0" err="1" smtClean="0"/>
              <a:t>Nd</a:t>
            </a:r>
            <a:r>
              <a:rPr lang="en-US" sz="1800" dirty="0" smtClean="0"/>
              <a:t>, float* Pd, int Width)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/>
              <a:t>{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row index of the Pd element and M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 Row =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blockIdx.y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*TILE_WIDTH +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threadIdx.y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column index of Pd and N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 Col = blockIdx.x*TILE_WIDTH + threadIdx.x;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Pvalue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0;   // register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each thread computes one element of the block sub-matrix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 (int k = 0; k &lt; Width; ++k)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Pvalue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+=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[Row*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*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[k*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Width+Col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Pd[Row*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Width+Col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Pvalue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Oval 41"/>
          <p:cNvSpPr>
            <a:spLocks noChangeArrowheads="1"/>
          </p:cNvSpPr>
          <p:nvPr/>
        </p:nvSpPr>
        <p:spPr bwMode="auto">
          <a:xfrm>
            <a:off x="5486400" y="4267200"/>
            <a:ext cx="2667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5326063" y="1751013"/>
            <a:ext cx="3706812" cy="3963987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Grid</a:t>
            </a:r>
          </a:p>
        </p:txBody>
      </p: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5386388" y="4519613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Global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5375275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(0, 0)</a:t>
            </a:r>
          </a:p>
        </p:txBody>
      </p:sp>
      <p:sp>
        <p:nvSpPr>
          <p:cNvPr id="35847" name="Text Box 13"/>
          <p:cNvSpPr txBox="1">
            <a:spLocks noChangeArrowheads="1"/>
          </p:cNvSpPr>
          <p:nvPr/>
        </p:nvSpPr>
        <p:spPr bwMode="auto">
          <a:xfrm>
            <a:off x="5424488" y="2754313"/>
            <a:ext cx="1682750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414963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9" name="Text Box 17"/>
          <p:cNvSpPr txBox="1">
            <a:spLocks noChangeArrowheads="1"/>
          </p:cNvSpPr>
          <p:nvPr/>
        </p:nvSpPr>
        <p:spPr bwMode="auto">
          <a:xfrm>
            <a:off x="5414963" y="3257550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0" name="Line 18"/>
          <p:cNvSpPr>
            <a:spLocks noChangeShapeType="1"/>
          </p:cNvSpPr>
          <p:nvPr/>
        </p:nvSpPr>
        <p:spPr bwMode="auto">
          <a:xfrm flipV="1">
            <a:off x="613410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 flipV="1">
            <a:off x="5726113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21"/>
          <p:cNvSpPr>
            <a:spLocks noChangeShapeType="1"/>
          </p:cNvSpPr>
          <p:nvPr/>
        </p:nvSpPr>
        <p:spPr bwMode="auto">
          <a:xfrm>
            <a:off x="6013450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Text Box 26"/>
          <p:cNvSpPr txBox="1">
            <a:spLocks noChangeArrowheads="1"/>
          </p:cNvSpPr>
          <p:nvPr/>
        </p:nvSpPr>
        <p:spPr bwMode="auto">
          <a:xfrm>
            <a:off x="62865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4" name="Text Box 27"/>
          <p:cNvSpPr txBox="1">
            <a:spLocks noChangeArrowheads="1"/>
          </p:cNvSpPr>
          <p:nvPr/>
        </p:nvSpPr>
        <p:spPr bwMode="auto">
          <a:xfrm>
            <a:off x="62865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5" name="Line 28"/>
          <p:cNvSpPr>
            <a:spLocks noChangeShapeType="1"/>
          </p:cNvSpPr>
          <p:nvPr/>
        </p:nvSpPr>
        <p:spPr bwMode="auto">
          <a:xfrm flipV="1">
            <a:off x="70040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9"/>
          <p:cNvSpPr>
            <a:spLocks noChangeShapeType="1"/>
          </p:cNvSpPr>
          <p:nvPr/>
        </p:nvSpPr>
        <p:spPr bwMode="auto">
          <a:xfrm flipV="1">
            <a:off x="65976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31"/>
          <p:cNvSpPr>
            <a:spLocks noChangeShapeType="1"/>
          </p:cNvSpPr>
          <p:nvPr/>
        </p:nvSpPr>
        <p:spPr bwMode="auto">
          <a:xfrm>
            <a:off x="68849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35"/>
          <p:cNvSpPr txBox="1">
            <a:spLocks noChangeArrowheads="1"/>
          </p:cNvSpPr>
          <p:nvPr/>
        </p:nvSpPr>
        <p:spPr bwMode="auto">
          <a:xfrm>
            <a:off x="7212013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(1, 0)</a:t>
            </a:r>
            <a:endParaRPr lang="en-US" sz="18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9" name="Text Box 36"/>
          <p:cNvSpPr txBox="1">
            <a:spLocks noChangeArrowheads="1"/>
          </p:cNvSpPr>
          <p:nvPr/>
        </p:nvSpPr>
        <p:spPr bwMode="auto">
          <a:xfrm>
            <a:off x="7259638" y="2754313"/>
            <a:ext cx="1684337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0" name="Text Box 39"/>
          <p:cNvSpPr txBox="1">
            <a:spLocks noChangeArrowheads="1"/>
          </p:cNvSpPr>
          <p:nvPr/>
        </p:nvSpPr>
        <p:spPr bwMode="auto">
          <a:xfrm>
            <a:off x="72517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1" name="Text Box 40"/>
          <p:cNvSpPr txBox="1">
            <a:spLocks noChangeArrowheads="1"/>
          </p:cNvSpPr>
          <p:nvPr/>
        </p:nvSpPr>
        <p:spPr bwMode="auto">
          <a:xfrm>
            <a:off x="72517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2" name="Line 41"/>
          <p:cNvSpPr>
            <a:spLocks noChangeShapeType="1"/>
          </p:cNvSpPr>
          <p:nvPr/>
        </p:nvSpPr>
        <p:spPr bwMode="auto">
          <a:xfrm flipV="1">
            <a:off x="79692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42"/>
          <p:cNvSpPr>
            <a:spLocks noChangeShapeType="1"/>
          </p:cNvSpPr>
          <p:nvPr/>
        </p:nvSpPr>
        <p:spPr bwMode="auto">
          <a:xfrm flipV="1">
            <a:off x="75628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44"/>
          <p:cNvSpPr>
            <a:spLocks noChangeShapeType="1"/>
          </p:cNvSpPr>
          <p:nvPr/>
        </p:nvSpPr>
        <p:spPr bwMode="auto">
          <a:xfrm>
            <a:off x="78501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Text Box 49"/>
          <p:cNvSpPr txBox="1">
            <a:spLocks noChangeArrowheads="1"/>
          </p:cNvSpPr>
          <p:nvPr/>
        </p:nvSpPr>
        <p:spPr bwMode="auto">
          <a:xfrm>
            <a:off x="8123238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6" name="Text Box 50"/>
          <p:cNvSpPr txBox="1">
            <a:spLocks noChangeArrowheads="1"/>
          </p:cNvSpPr>
          <p:nvPr/>
        </p:nvSpPr>
        <p:spPr bwMode="auto">
          <a:xfrm>
            <a:off x="8123238" y="3257550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7" name="Line 51"/>
          <p:cNvSpPr>
            <a:spLocks noChangeShapeType="1"/>
          </p:cNvSpPr>
          <p:nvPr/>
        </p:nvSpPr>
        <p:spPr bwMode="auto">
          <a:xfrm flipV="1">
            <a:off x="8840788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52"/>
          <p:cNvSpPr>
            <a:spLocks noChangeShapeType="1"/>
          </p:cNvSpPr>
          <p:nvPr/>
        </p:nvSpPr>
        <p:spPr bwMode="auto">
          <a:xfrm flipV="1">
            <a:off x="843280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54"/>
          <p:cNvSpPr>
            <a:spLocks noChangeShapeType="1"/>
          </p:cNvSpPr>
          <p:nvPr/>
        </p:nvSpPr>
        <p:spPr bwMode="auto">
          <a:xfrm>
            <a:off x="8721725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Text Box 58"/>
          <p:cNvSpPr txBox="1">
            <a:spLocks noChangeArrowheads="1"/>
          </p:cNvSpPr>
          <p:nvPr/>
        </p:nvSpPr>
        <p:spPr bwMode="auto">
          <a:xfrm>
            <a:off x="4495800" y="4514850"/>
            <a:ext cx="563563" cy="81915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Host</a:t>
            </a:r>
          </a:p>
        </p:txBody>
      </p:sp>
      <p:sp>
        <p:nvSpPr>
          <p:cNvPr id="35871" name="Line 60"/>
          <p:cNvSpPr>
            <a:spLocks noChangeShapeType="1"/>
          </p:cNvSpPr>
          <p:nvPr/>
        </p:nvSpPr>
        <p:spPr bwMode="auto">
          <a:xfrm flipV="1">
            <a:off x="5059363" y="4727575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9"/>
          <p:cNvSpPr txBox="1">
            <a:spLocks noChangeArrowheads="1"/>
          </p:cNvSpPr>
          <p:nvPr/>
        </p:nvSpPr>
        <p:spPr bwMode="auto">
          <a:xfrm>
            <a:off x="5386388" y="5029200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Constant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73" name="Line 60"/>
          <p:cNvSpPr>
            <a:spLocks noChangeShapeType="1"/>
          </p:cNvSpPr>
          <p:nvPr/>
        </p:nvSpPr>
        <p:spPr bwMode="auto">
          <a:xfrm flipV="1">
            <a:off x="5059363" y="5181600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40506"/>
            <a:ext cx="7962900" cy="742158"/>
          </a:xfrm>
        </p:spPr>
        <p:txBody>
          <a:bodyPr/>
          <a:lstStyle/>
          <a:p>
            <a:pPr eaLnBrk="1" hangingPunct="1"/>
            <a:r>
              <a:rPr lang="en-US" dirty="0" smtClean="0"/>
              <a:t>How about performance on Fermi?</a:t>
            </a:r>
          </a:p>
        </p:txBody>
      </p:sp>
      <p:sp>
        <p:nvSpPr>
          <p:cNvPr id="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4803776" cy="4572000"/>
          </a:xfrm>
        </p:spPr>
        <p:txBody>
          <a:bodyPr/>
          <a:lstStyle/>
          <a:p>
            <a:pPr marL="228600" indent="-228600" eaLnBrk="1" hangingPunct="1">
              <a:spcBef>
                <a:spcPts val="300"/>
              </a:spcBef>
            </a:pPr>
            <a:r>
              <a:rPr lang="en-US" sz="2000" dirty="0" smtClean="0"/>
              <a:t>All threads access global memory for their input matrix elements</a:t>
            </a:r>
          </a:p>
          <a:p>
            <a:pPr marL="974725" lvl="1" indent="-403225" eaLnBrk="1" hangingPunct="1">
              <a:spcBef>
                <a:spcPts val="300"/>
              </a:spcBef>
            </a:pPr>
            <a:r>
              <a:rPr lang="en-US" sz="1600" dirty="0" smtClean="0"/>
              <a:t>Two memory accesses (8 bytes) per floating point multiply-add</a:t>
            </a:r>
          </a:p>
          <a:p>
            <a:pPr marL="974725" lvl="1" indent="-403225" eaLnBrk="1" hangingPunct="1">
              <a:spcBef>
                <a:spcPts val="300"/>
              </a:spcBef>
            </a:pPr>
            <a:r>
              <a:rPr lang="en-US" sz="1600" dirty="0" smtClean="0"/>
              <a:t>4B/s of memory bandwidth/FLOPS</a:t>
            </a:r>
          </a:p>
          <a:p>
            <a:pPr marL="974725" lvl="1" indent="-403225" eaLnBrk="1" hangingPunct="1">
              <a:spcBef>
                <a:spcPts val="300"/>
              </a:spcBef>
            </a:pPr>
            <a:r>
              <a:rPr lang="en-US" sz="1600" dirty="0" smtClean="0"/>
              <a:t>4*1,000 = 4,000 GB/s required to achieve peak FLOP rating</a:t>
            </a:r>
          </a:p>
          <a:p>
            <a:pPr marL="974725" lvl="1" indent="-403225" eaLnBrk="1" hangingPunct="1">
              <a:spcBef>
                <a:spcPts val="300"/>
              </a:spcBef>
            </a:pPr>
            <a:r>
              <a:rPr lang="en-US" sz="1600" dirty="0" smtClean="0"/>
              <a:t>150 GB/s limits the code at 37.5 GFLOPS</a:t>
            </a:r>
          </a:p>
          <a:p>
            <a:pPr marL="228600" indent="-228600" eaLnBrk="1" hangingPunct="1">
              <a:spcBef>
                <a:spcPts val="300"/>
              </a:spcBef>
            </a:pPr>
            <a:r>
              <a:rPr lang="en-US" sz="1800" dirty="0" smtClean="0"/>
              <a:t>The actual code runs at about 25 GFLOPS</a:t>
            </a:r>
          </a:p>
          <a:p>
            <a:pPr marL="228600" indent="-228600" eaLnBrk="1" hangingPunct="1">
              <a:spcBef>
                <a:spcPts val="300"/>
              </a:spcBef>
            </a:pPr>
            <a:r>
              <a:rPr lang="en-US" sz="1800" dirty="0" smtClean="0"/>
              <a:t>Need to drastically cut down memory accesses to get closer to the peak 1,000 GFLOPS</a:t>
            </a:r>
          </a:p>
        </p:txBody>
      </p:sp>
      <p:sp>
        <p:nvSpPr>
          <p:cNvPr id="35876" name="Line 42"/>
          <p:cNvSpPr>
            <a:spLocks noChangeShapeType="1"/>
          </p:cNvSpPr>
          <p:nvPr/>
        </p:nvSpPr>
        <p:spPr bwMode="auto">
          <a:xfrm>
            <a:off x="3809999" y="1825624"/>
            <a:ext cx="2012157" cy="27400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8106" y="6553200"/>
            <a:ext cx="4191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050" dirty="0" smtClean="0"/>
              <a:t>© David Kirk/NVIDIA and Wen-mei W. Hwu</a:t>
            </a:r>
          </a:p>
        </p:txBody>
      </p:sp>
    </p:spTree>
    <p:extLst>
      <p:ext uri="{BB962C8B-B14F-4D97-AF65-F5344CB8AC3E}">
        <p14:creationId xmlns:p14="http://schemas.microsoft.com/office/powerpoint/2010/main" val="163117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733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Idea: Use Shared Memory </a:t>
            </a:r>
            <a:br>
              <a:rPr lang="en-US" dirty="0" smtClean="0"/>
            </a:br>
            <a:r>
              <a:rPr lang="en-US" dirty="0" smtClean="0"/>
              <a:t>to reuse global memory data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6477000" cy="2209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Each input element is read by </a:t>
            </a:r>
            <a:r>
              <a:rPr lang="en-US" sz="2000" b="1" i="1" dirty="0" smtClean="0"/>
              <a:t>Width</a:t>
            </a:r>
            <a:r>
              <a:rPr lang="en-US" sz="2000" dirty="0" smtClean="0"/>
              <a:t> threads</a:t>
            </a:r>
            <a:endParaRPr lang="en-US" sz="16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Load each element into Shared Memory and have several threads use the local version to reduce the memory bandwidth</a:t>
            </a:r>
          </a:p>
          <a:p>
            <a:pPr lvl="1" eaLnBrk="1" hangingPunct="1"/>
            <a:r>
              <a:rPr lang="en-US" sz="1800" dirty="0" smtClean="0"/>
              <a:t>Tiled algorithms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114800" y="41179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</a:rPr>
              <a:t>M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6627813" y="16033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</a:rPr>
              <a:t>N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6627813" y="4117975"/>
            <a:ext cx="2468562" cy="2468563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solidFill>
                  <a:schemeClr val="bg1"/>
                </a:solidFill>
                <a:latin typeface="Arial" charset="0"/>
              </a:rPr>
              <a:t>P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7999413" y="16033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8054975" y="40719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7999413" y="4041775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H="1" flipV="1">
            <a:off x="6627813" y="6437313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Text Box 11"/>
          <p:cNvSpPr txBox="1">
            <a:spLocks noChangeArrowheads="1"/>
          </p:cNvSpPr>
          <p:nvPr/>
        </p:nvSpPr>
        <p:spPr bwMode="auto">
          <a:xfrm>
            <a:off x="4114800" y="5489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7999413" y="5489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 sz="1800">
              <a:latin typeface="Arial" charset="0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572250" y="54895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572250" y="55435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rot="10800000">
            <a:off x="8945563" y="16002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 rot="10800000">
            <a:off x="8945563" y="41179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 flipH="1" flipV="1">
            <a:off x="4114800" y="6437313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 rot="-5400000">
            <a:off x="8610601" y="2762250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 rot="-5400000">
            <a:off x="8610601" y="5276850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4358" name="Text Box 20"/>
          <p:cNvSpPr txBox="1">
            <a:spLocks noChangeArrowheads="1"/>
          </p:cNvSpPr>
          <p:nvPr/>
        </p:nvSpPr>
        <p:spPr bwMode="auto">
          <a:xfrm>
            <a:off x="5135563" y="6248400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4359" name="Text Box 21"/>
          <p:cNvSpPr txBox="1">
            <a:spLocks noChangeArrowheads="1"/>
          </p:cNvSpPr>
          <p:nvPr/>
        </p:nvSpPr>
        <p:spPr bwMode="auto">
          <a:xfrm>
            <a:off x="7593013" y="6246813"/>
            <a:ext cx="4064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4360" name="Text Box 22"/>
          <p:cNvSpPr txBox="1">
            <a:spLocks noChangeArrowheads="1"/>
          </p:cNvSpPr>
          <p:nvPr/>
        </p:nvSpPr>
        <p:spPr bwMode="auto">
          <a:xfrm>
            <a:off x="8166100" y="4478338"/>
            <a:ext cx="45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ty</a:t>
            </a: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7023100" y="5468938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tx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4114800" y="52609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4363" name="Line 25"/>
          <p:cNvSpPr>
            <a:spLocks noChangeShapeType="1"/>
          </p:cNvSpPr>
          <p:nvPr/>
        </p:nvSpPr>
        <p:spPr bwMode="auto">
          <a:xfrm>
            <a:off x="6657975" y="53371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Line 26"/>
          <p:cNvSpPr>
            <a:spLocks noChangeShapeType="1"/>
          </p:cNvSpPr>
          <p:nvPr/>
        </p:nvSpPr>
        <p:spPr bwMode="auto">
          <a:xfrm>
            <a:off x="6657975" y="52609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>
            <a:off x="7999413" y="52609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51072"/>
              </p:ext>
            </p:extLst>
          </p:nvPr>
        </p:nvGraphicFramePr>
        <p:xfrm>
          <a:off x="76200" y="152400"/>
          <a:ext cx="8991602" cy="4630620"/>
        </p:xfrm>
        <a:graphic>
          <a:graphicData uri="http://schemas.openxmlformats.org/drawingml/2006/table">
            <a:tbl>
              <a:tblPr/>
              <a:tblGrid>
                <a:gridCol w="4572000"/>
                <a:gridCol w="381000"/>
                <a:gridCol w="304800"/>
                <a:gridCol w="304800"/>
                <a:gridCol w="381000"/>
                <a:gridCol w="533402"/>
                <a:gridCol w="609600"/>
                <a:gridCol w="533400"/>
                <a:gridCol w="457200"/>
                <a:gridCol w="457200"/>
                <a:gridCol w="457200"/>
              </a:tblGrid>
              <a:tr h="198120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Technical specifications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Compute capability (version)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1.0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1.1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1.3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2.x</a:t>
                      </a:r>
                      <a:endParaRPr lang="en-US" sz="1200" dirty="0"/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3.0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3.7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5.0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dimensionality of grid of thread blocks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x-dimension of a grid of thread blocks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65535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</a:t>
                      </a:r>
                      <a:r>
                        <a:rPr lang="en-US" sz="1200" baseline="30000" dirty="0">
                          <a:effectLst/>
                        </a:rPr>
                        <a:t>31</a:t>
                      </a:r>
                      <a:r>
                        <a:rPr lang="en-US" sz="1200" dirty="0">
                          <a:effectLst/>
                        </a:rPr>
                        <a:t> − 1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y-, or z-dimension of a grid of thread blocks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           65535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dimensionality of thread block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          3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x- or y-dimension of a block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512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1024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z-dimension of a block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        64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number of threads per block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512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1024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Warp size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>
                          <a:effectLst/>
                        </a:rPr>
                        <a:t>         32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number of resident blocks 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16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number of resident warps 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48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Maximum number of resident threads 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768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1024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1536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2048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Number of 32-bit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registers</a:t>
                      </a:r>
                      <a:r>
                        <a:rPr lang="en-US" sz="1400" dirty="0">
                          <a:effectLst/>
                        </a:rPr>
                        <a:t> 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16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32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64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128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64 K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Maximum number of 32-bit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registers</a:t>
                      </a:r>
                      <a:r>
                        <a:rPr lang="en-US" sz="1400" dirty="0">
                          <a:effectLst/>
                        </a:rPr>
                        <a:t> per thread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124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63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255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Maximum amount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shared memory </a:t>
                      </a:r>
                      <a:r>
                        <a:rPr lang="en-US" sz="1400" dirty="0">
                          <a:effectLst/>
                        </a:rPr>
                        <a:t>per multiprocessor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16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48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err="1" smtClean="0">
                          <a:effectLst/>
                        </a:rPr>
                        <a:t>112KB</a:t>
                      </a:r>
                      <a:endParaRPr lang="en-US" sz="11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>
                          <a:effectLst/>
                        </a:rPr>
                        <a:t>64KB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err="1" smtClean="0">
                          <a:effectLst/>
                        </a:rPr>
                        <a:t>96KB</a:t>
                      </a:r>
                      <a:endParaRPr lang="en-US" sz="1200" dirty="0">
                        <a:effectLst/>
                      </a:endParaRP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Number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shared memory banks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32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Amount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local memory </a:t>
                      </a:r>
                      <a:r>
                        <a:rPr lang="en-US" sz="1400" dirty="0">
                          <a:effectLst/>
                        </a:rPr>
                        <a:t>per thread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16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512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Constant memory </a:t>
                      </a:r>
                      <a:r>
                        <a:rPr lang="en-US" sz="1400" dirty="0">
                          <a:effectLst/>
                        </a:rPr>
                        <a:t>size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64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Cache working set per multiprocessor for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constant memory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10 KB</a:t>
                      </a:r>
                    </a:p>
                  </a:txBody>
                  <a:tcPr marL="10030" marR="10030" marT="5015" marB="50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F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63355" y="4793004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TESLA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4235717">
            <a:off x="5727900" y="505352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FERMI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479300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KEPLER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3920764">
            <a:off x="7861595" y="5214742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MAXWELL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3600" y="4783020"/>
            <a:ext cx="0" cy="4763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553200" y="4793004"/>
            <a:ext cx="0" cy="4763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8153400" y="4793004"/>
            <a:ext cx="0" cy="4763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Wikipedia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3629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133600" y="304800"/>
            <a:ext cx="6934200" cy="6102350"/>
            <a:chOff x="1392" y="144"/>
            <a:chExt cx="4368" cy="4084"/>
          </a:xfrm>
        </p:grpSpPr>
        <p:sp>
          <p:nvSpPr>
            <p:cNvPr id="15368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Md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Nd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371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5372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373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  <a:latin typeface="Arial" charset="0"/>
                </a:rPr>
                <a:t>sub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374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15387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388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389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391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393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800">
                <a:latin typeface="Arial" charset="0"/>
              </a:endParaRPr>
            </a:p>
          </p:txBody>
        </p:sp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Text Box 44"/>
            <p:cNvSpPr txBox="1">
              <a:spLocks noChangeArrowheads="1"/>
            </p:cNvSpPr>
            <p:nvPr/>
          </p:nvSpPr>
          <p:spPr bwMode="auto">
            <a:xfrm>
              <a:off x="4464" y="144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FFCC00"/>
                  </a:solidFill>
                  <a:latin typeface="Arial" charset="0"/>
                </a:rPr>
                <a:t>bx</a:t>
              </a:r>
              <a:endParaRPr lang="en-US" b="1" dirty="0">
                <a:solidFill>
                  <a:srgbClr val="FFCC00"/>
                </a:solidFill>
                <a:latin typeface="Arial" charset="0"/>
              </a:endParaRPr>
            </a:p>
          </p:txBody>
        </p:sp>
        <p:sp>
          <p:nvSpPr>
            <p:cNvPr id="15406" name="Text Box 45"/>
            <p:cNvSpPr txBox="1">
              <a:spLocks noChangeArrowheads="1"/>
            </p:cNvSpPr>
            <p:nvPr/>
          </p:nvSpPr>
          <p:spPr bwMode="auto">
            <a:xfrm>
              <a:off x="4608" y="501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FF6600"/>
                  </a:solidFill>
                  <a:latin typeface="Arial" charset="0"/>
                </a:rPr>
                <a:t>tx</a:t>
              </a:r>
              <a:endParaRPr lang="en-US" b="1" dirty="0">
                <a:solidFill>
                  <a:srgbClr val="FF6600"/>
                </a:solidFill>
                <a:latin typeface="Arial" charset="0"/>
              </a:endParaRPr>
            </a:p>
          </p:txBody>
        </p:sp>
        <p:sp>
          <p:nvSpPr>
            <p:cNvPr id="15407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5408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5409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15410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5411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5417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5418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5419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by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112" y="3051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FF6600"/>
                  </a:solidFill>
                  <a:latin typeface="Arial" charset="0"/>
                </a:rPr>
                <a:t>ty</a:t>
              </a:r>
              <a:endParaRPr lang="en-US" b="1" dirty="0">
                <a:solidFill>
                  <a:srgbClr val="FF6600"/>
                </a:solidFill>
                <a:latin typeface="Arial" charset="0"/>
              </a:endParaRP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5425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6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7" name="Text Box 67"/>
            <p:cNvSpPr txBox="1">
              <a:spLocks noChangeArrowheads="1"/>
            </p:cNvSpPr>
            <p:nvPr/>
          </p:nvSpPr>
          <p:spPr bwMode="auto">
            <a:xfrm>
              <a:off x="2348" y="3051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5428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1814" y="3643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1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5435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5436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5437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8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39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0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1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2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3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4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5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15446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447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448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449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5450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5451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5452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5453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15000" cy="579437"/>
          </a:xfrm>
        </p:spPr>
        <p:txBody>
          <a:bodyPr/>
          <a:lstStyle/>
          <a:p>
            <a:pPr eaLnBrk="1" hangingPunct="1"/>
            <a:r>
              <a:rPr lang="en-US" dirty="0" smtClean="0"/>
              <a:t>Tiled Multiply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6096000" cy="1295400"/>
          </a:xfrm>
        </p:spPr>
        <p:txBody>
          <a:bodyPr/>
          <a:lstStyle/>
          <a:p>
            <a:pPr marL="457200" indent="-457200" eaLnBrk="1" hangingPunct="1"/>
            <a:r>
              <a:rPr lang="en-US" sz="2000" dirty="0" smtClean="0"/>
              <a:t>Break up the execution of the kernel into phases so that the data accesses in each phase are focused on one subset (tile) of </a:t>
            </a:r>
            <a:r>
              <a:rPr lang="en-US" sz="2000" dirty="0" err="1" smtClean="0"/>
              <a:t>Md</a:t>
            </a:r>
            <a:r>
              <a:rPr lang="en-US" sz="2000" dirty="0" smtClean="0"/>
              <a:t> and </a:t>
            </a:r>
            <a:r>
              <a:rPr lang="en-US" sz="2000" dirty="0" err="1" smtClean="0"/>
              <a:t>Nd</a:t>
            </a:r>
            <a:endParaRPr lang="en-US" sz="2000" dirty="0" smtClean="0"/>
          </a:p>
        </p:txBody>
      </p:sp>
      <p:sp>
        <p:nvSpPr>
          <p:cNvPr id="15367" name="Rectangle 58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ooter Placeholder 2"/>
          <p:cNvSpPr txBox="1">
            <a:spLocks/>
          </p:cNvSpPr>
          <p:nvPr/>
        </p:nvSpPr>
        <p:spPr>
          <a:xfrm>
            <a:off x="76200" y="6519384"/>
            <a:ext cx="3657600" cy="262416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David Kirk/NVIDIA and Wen-mei W. Hwu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ChangeArrowheads="1"/>
          </p:cNvSpPr>
          <p:nvPr/>
        </p:nvSpPr>
        <p:spPr bwMode="auto">
          <a:xfrm>
            <a:off x="7467600" y="40386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89" name="AutoShape 3"/>
          <p:cNvSpPr>
            <a:spLocks noChangeArrowheads="1"/>
          </p:cNvSpPr>
          <p:nvPr/>
        </p:nvSpPr>
        <p:spPr bwMode="auto">
          <a:xfrm rot="10800000">
            <a:off x="7467600" y="40386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0" name="AutoShape 4"/>
          <p:cNvSpPr>
            <a:spLocks noChangeArrowheads="1"/>
          </p:cNvSpPr>
          <p:nvPr/>
        </p:nvSpPr>
        <p:spPr bwMode="auto">
          <a:xfrm>
            <a:off x="7010400" y="40386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1" name="AutoShape 5"/>
          <p:cNvSpPr>
            <a:spLocks noChangeArrowheads="1"/>
          </p:cNvSpPr>
          <p:nvPr/>
        </p:nvSpPr>
        <p:spPr bwMode="auto">
          <a:xfrm rot="10800000">
            <a:off x="7010400" y="40386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2" name="AutoShape 6"/>
          <p:cNvSpPr>
            <a:spLocks noChangeArrowheads="1"/>
          </p:cNvSpPr>
          <p:nvPr/>
        </p:nvSpPr>
        <p:spPr bwMode="auto">
          <a:xfrm>
            <a:off x="7010400" y="35814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3" name="AutoShape 7"/>
          <p:cNvSpPr>
            <a:spLocks noChangeArrowheads="1"/>
          </p:cNvSpPr>
          <p:nvPr/>
        </p:nvSpPr>
        <p:spPr bwMode="auto">
          <a:xfrm rot="10800000">
            <a:off x="7010400" y="35814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4" name="AutoShape 8"/>
          <p:cNvSpPr>
            <a:spLocks noChangeArrowheads="1"/>
          </p:cNvSpPr>
          <p:nvPr/>
        </p:nvSpPr>
        <p:spPr bwMode="auto">
          <a:xfrm>
            <a:off x="7467600" y="35814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5" name="AutoShape 9"/>
          <p:cNvSpPr>
            <a:spLocks noChangeArrowheads="1"/>
          </p:cNvSpPr>
          <p:nvPr/>
        </p:nvSpPr>
        <p:spPr bwMode="auto">
          <a:xfrm rot="10800000">
            <a:off x="7467600" y="35814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74676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</a:t>
            </a:r>
            <a:r>
              <a:rPr lang="en-US" sz="1600" baseline="-25000">
                <a:solidFill>
                  <a:schemeClr val="bg1"/>
                </a:solidFill>
              </a:rPr>
              <a:t>,0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39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Small Example</a:t>
            </a:r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47244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518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56388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2,0</a:t>
            </a:r>
          </a:p>
        </p:txBody>
      </p:sp>
      <p:sp>
        <p:nvSpPr>
          <p:cNvPr id="16401" name="Rectangle 15"/>
          <p:cNvSpPr>
            <a:spLocks noChangeArrowheads="1"/>
          </p:cNvSpPr>
          <p:nvPr/>
        </p:nvSpPr>
        <p:spPr bwMode="auto">
          <a:xfrm>
            <a:off x="518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02" name="Rectangle 16"/>
          <p:cNvSpPr>
            <a:spLocks noChangeArrowheads="1"/>
          </p:cNvSpPr>
          <p:nvPr/>
        </p:nvSpPr>
        <p:spPr bwMode="auto">
          <a:xfrm>
            <a:off x="51816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16403" name="Rectangle 17"/>
          <p:cNvSpPr>
            <a:spLocks noChangeArrowheads="1"/>
          </p:cNvSpPr>
          <p:nvPr/>
        </p:nvSpPr>
        <p:spPr bwMode="auto">
          <a:xfrm>
            <a:off x="51816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1,0</a:t>
            </a:r>
          </a:p>
        </p:txBody>
      </p:sp>
      <p:sp>
        <p:nvSpPr>
          <p:cNvPr id="16404" name="Rectangle 18"/>
          <p:cNvSpPr>
            <a:spLocks noChangeArrowheads="1"/>
          </p:cNvSpPr>
          <p:nvPr/>
        </p:nvSpPr>
        <p:spPr bwMode="auto">
          <a:xfrm>
            <a:off x="47244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0,0</a:t>
            </a:r>
          </a:p>
        </p:txBody>
      </p:sp>
      <p:sp>
        <p:nvSpPr>
          <p:cNvPr id="16405" name="Rectangle 19"/>
          <p:cNvSpPr>
            <a:spLocks noChangeArrowheads="1"/>
          </p:cNvSpPr>
          <p:nvPr/>
        </p:nvSpPr>
        <p:spPr bwMode="auto">
          <a:xfrm>
            <a:off x="47244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>
            <a:off x="47244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07" name="Rectangle 21"/>
          <p:cNvSpPr>
            <a:spLocks noChangeArrowheads="1"/>
          </p:cNvSpPr>
          <p:nvPr/>
        </p:nvSpPr>
        <p:spPr bwMode="auto">
          <a:xfrm>
            <a:off x="60960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3,0</a:t>
            </a:r>
          </a:p>
        </p:txBody>
      </p:sp>
      <p:sp>
        <p:nvSpPr>
          <p:cNvPr id="16408" name="Rectangle 22"/>
          <p:cNvSpPr>
            <a:spLocks noChangeArrowheads="1"/>
          </p:cNvSpPr>
          <p:nvPr/>
        </p:nvSpPr>
        <p:spPr bwMode="auto">
          <a:xfrm>
            <a:off x="563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09" name="Rectangle 23"/>
          <p:cNvSpPr>
            <a:spLocks noChangeArrowheads="1"/>
          </p:cNvSpPr>
          <p:nvPr/>
        </p:nvSpPr>
        <p:spPr bwMode="auto">
          <a:xfrm>
            <a:off x="563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10" name="Rectangle 24"/>
          <p:cNvSpPr>
            <a:spLocks noChangeArrowheads="1"/>
          </p:cNvSpPr>
          <p:nvPr/>
        </p:nvSpPr>
        <p:spPr bwMode="auto">
          <a:xfrm>
            <a:off x="56388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16411" name="Rectangle 25"/>
          <p:cNvSpPr>
            <a:spLocks noChangeArrowheads="1"/>
          </p:cNvSpPr>
          <p:nvPr/>
        </p:nvSpPr>
        <p:spPr bwMode="auto">
          <a:xfrm>
            <a:off x="7010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6412" name="Rectangle 26"/>
          <p:cNvSpPr>
            <a:spLocks noChangeArrowheads="1"/>
          </p:cNvSpPr>
          <p:nvPr/>
        </p:nvSpPr>
        <p:spPr bwMode="auto">
          <a:xfrm>
            <a:off x="609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13" name="Rectangle 27"/>
          <p:cNvSpPr>
            <a:spLocks noChangeArrowheads="1"/>
          </p:cNvSpPr>
          <p:nvPr/>
        </p:nvSpPr>
        <p:spPr bwMode="auto">
          <a:xfrm>
            <a:off x="609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14" name="Rectangle 28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16415" name="Rectangle 29"/>
          <p:cNvSpPr>
            <a:spLocks noChangeArrowheads="1"/>
          </p:cNvSpPr>
          <p:nvPr/>
        </p:nvSpPr>
        <p:spPr bwMode="auto">
          <a:xfrm>
            <a:off x="70104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16416" name="Rectangle 30"/>
          <p:cNvSpPr>
            <a:spLocks noChangeArrowheads="1"/>
          </p:cNvSpPr>
          <p:nvPr/>
        </p:nvSpPr>
        <p:spPr bwMode="auto">
          <a:xfrm>
            <a:off x="70104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17" name="Rectangle 31"/>
          <p:cNvSpPr>
            <a:spLocks noChangeArrowheads="1"/>
          </p:cNvSpPr>
          <p:nvPr/>
        </p:nvSpPr>
        <p:spPr bwMode="auto">
          <a:xfrm>
            <a:off x="70104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18" name="Rectangle 32"/>
          <p:cNvSpPr>
            <a:spLocks noChangeArrowheads="1"/>
          </p:cNvSpPr>
          <p:nvPr/>
        </p:nvSpPr>
        <p:spPr bwMode="auto">
          <a:xfrm>
            <a:off x="74676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19" name="Rectangle 33"/>
          <p:cNvSpPr>
            <a:spLocks noChangeArrowheads="1"/>
          </p:cNvSpPr>
          <p:nvPr/>
        </p:nvSpPr>
        <p:spPr bwMode="auto">
          <a:xfrm>
            <a:off x="746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20" name="Rectangle 34"/>
          <p:cNvSpPr>
            <a:spLocks noChangeArrowheads="1"/>
          </p:cNvSpPr>
          <p:nvPr/>
        </p:nvSpPr>
        <p:spPr bwMode="auto">
          <a:xfrm>
            <a:off x="746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21" name="Rectangle 35"/>
          <p:cNvSpPr>
            <a:spLocks noChangeArrowheads="1"/>
          </p:cNvSpPr>
          <p:nvPr/>
        </p:nvSpPr>
        <p:spPr bwMode="auto">
          <a:xfrm>
            <a:off x="79248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2,0</a:t>
            </a:r>
          </a:p>
        </p:txBody>
      </p:sp>
      <p:sp>
        <p:nvSpPr>
          <p:cNvPr id="16422" name="Rectangle 36"/>
          <p:cNvSpPr>
            <a:spLocks noChangeArrowheads="1"/>
          </p:cNvSpPr>
          <p:nvPr/>
        </p:nvSpPr>
        <p:spPr bwMode="auto">
          <a:xfrm>
            <a:off x="79248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23" name="Rectangle 37"/>
          <p:cNvSpPr>
            <a:spLocks noChangeArrowheads="1"/>
          </p:cNvSpPr>
          <p:nvPr/>
        </p:nvSpPr>
        <p:spPr bwMode="auto">
          <a:xfrm>
            <a:off x="83820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24" name="Rectangle 38"/>
          <p:cNvSpPr>
            <a:spLocks noChangeArrowheads="1"/>
          </p:cNvSpPr>
          <p:nvPr/>
        </p:nvSpPr>
        <p:spPr bwMode="auto">
          <a:xfrm>
            <a:off x="838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25" name="Rectangle 39"/>
          <p:cNvSpPr>
            <a:spLocks noChangeArrowheads="1"/>
          </p:cNvSpPr>
          <p:nvPr/>
        </p:nvSpPr>
        <p:spPr bwMode="auto">
          <a:xfrm>
            <a:off x="83820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3,0</a:t>
            </a:r>
          </a:p>
        </p:txBody>
      </p:sp>
      <p:sp>
        <p:nvSpPr>
          <p:cNvPr id="16426" name="Rectangle 40"/>
          <p:cNvSpPr>
            <a:spLocks noChangeArrowheads="1"/>
          </p:cNvSpPr>
          <p:nvPr/>
        </p:nvSpPr>
        <p:spPr bwMode="auto">
          <a:xfrm>
            <a:off x="792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27" name="Rectangle 41"/>
          <p:cNvSpPr>
            <a:spLocks noChangeArrowheads="1"/>
          </p:cNvSpPr>
          <p:nvPr/>
        </p:nvSpPr>
        <p:spPr bwMode="auto">
          <a:xfrm>
            <a:off x="792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28" name="Rectangle 42"/>
          <p:cNvSpPr>
            <a:spLocks noChangeArrowheads="1"/>
          </p:cNvSpPr>
          <p:nvPr/>
        </p:nvSpPr>
        <p:spPr bwMode="auto">
          <a:xfrm>
            <a:off x="838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29" name="Rectangle 43"/>
          <p:cNvSpPr>
            <a:spLocks noChangeArrowheads="1"/>
          </p:cNvSpPr>
          <p:nvPr/>
        </p:nvSpPr>
        <p:spPr bwMode="auto">
          <a:xfrm>
            <a:off x="7010400" y="2743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16430" name="Rectangle 44"/>
          <p:cNvSpPr>
            <a:spLocks noChangeArrowheads="1"/>
          </p:cNvSpPr>
          <p:nvPr/>
        </p:nvSpPr>
        <p:spPr bwMode="auto">
          <a:xfrm>
            <a:off x="7467600" y="2743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16431" name="Rectangle 45"/>
          <p:cNvSpPr>
            <a:spLocks noChangeArrowheads="1"/>
          </p:cNvSpPr>
          <p:nvPr/>
        </p:nvSpPr>
        <p:spPr bwMode="auto">
          <a:xfrm>
            <a:off x="7924800" y="137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32" name="Rectangle 46"/>
          <p:cNvSpPr>
            <a:spLocks noChangeArrowheads="1"/>
          </p:cNvSpPr>
          <p:nvPr/>
        </p:nvSpPr>
        <p:spPr bwMode="auto">
          <a:xfrm>
            <a:off x="7467600" y="2286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16433" name="Rectangle 47"/>
          <p:cNvSpPr>
            <a:spLocks noChangeArrowheads="1"/>
          </p:cNvSpPr>
          <p:nvPr/>
        </p:nvSpPr>
        <p:spPr bwMode="auto">
          <a:xfrm>
            <a:off x="7467600" y="1828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16434" name="Rectangle 48"/>
          <p:cNvSpPr>
            <a:spLocks noChangeArrowheads="1"/>
          </p:cNvSpPr>
          <p:nvPr/>
        </p:nvSpPr>
        <p:spPr bwMode="auto">
          <a:xfrm>
            <a:off x="7467600" y="1371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16435" name="Rectangle 49"/>
          <p:cNvSpPr>
            <a:spLocks noChangeArrowheads="1"/>
          </p:cNvSpPr>
          <p:nvPr/>
        </p:nvSpPr>
        <p:spPr bwMode="auto">
          <a:xfrm>
            <a:off x="7010400" y="1371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16436" name="Rectangle 50"/>
          <p:cNvSpPr>
            <a:spLocks noChangeArrowheads="1"/>
          </p:cNvSpPr>
          <p:nvPr/>
        </p:nvSpPr>
        <p:spPr bwMode="auto">
          <a:xfrm>
            <a:off x="7010400" y="18288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16437" name="Rectangle 51"/>
          <p:cNvSpPr>
            <a:spLocks noChangeArrowheads="1"/>
          </p:cNvSpPr>
          <p:nvPr/>
        </p:nvSpPr>
        <p:spPr bwMode="auto">
          <a:xfrm>
            <a:off x="7010400" y="2286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16438" name="Rectangle 52"/>
          <p:cNvSpPr>
            <a:spLocks noChangeArrowheads="1"/>
          </p:cNvSpPr>
          <p:nvPr/>
        </p:nvSpPr>
        <p:spPr bwMode="auto">
          <a:xfrm>
            <a:off x="8382000" y="137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39" name="Rectangle 53"/>
          <p:cNvSpPr>
            <a:spLocks noChangeArrowheads="1"/>
          </p:cNvSpPr>
          <p:nvPr/>
        </p:nvSpPr>
        <p:spPr bwMode="auto">
          <a:xfrm>
            <a:off x="7924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40" name="Rectangle 54"/>
          <p:cNvSpPr>
            <a:spLocks noChangeArrowheads="1"/>
          </p:cNvSpPr>
          <p:nvPr/>
        </p:nvSpPr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41" name="Rectangle 55"/>
          <p:cNvSpPr>
            <a:spLocks noChangeArrowheads="1"/>
          </p:cNvSpPr>
          <p:nvPr/>
        </p:nvSpPr>
        <p:spPr bwMode="auto">
          <a:xfrm>
            <a:off x="7924800" y="1828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42" name="Rectangle 56"/>
          <p:cNvSpPr>
            <a:spLocks noChangeArrowheads="1"/>
          </p:cNvSpPr>
          <p:nvPr/>
        </p:nvSpPr>
        <p:spPr bwMode="auto">
          <a:xfrm>
            <a:off x="8382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43" name="Rectangle 57"/>
          <p:cNvSpPr>
            <a:spLocks noChangeArrowheads="1"/>
          </p:cNvSpPr>
          <p:nvPr/>
        </p:nvSpPr>
        <p:spPr bwMode="auto">
          <a:xfrm>
            <a:off x="8382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44" name="Rectangle 58"/>
          <p:cNvSpPr>
            <a:spLocks noChangeArrowheads="1"/>
          </p:cNvSpPr>
          <p:nvPr/>
        </p:nvSpPr>
        <p:spPr bwMode="auto">
          <a:xfrm>
            <a:off x="8382000" y="1828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45" name="Rectangle 59"/>
          <p:cNvSpPr>
            <a:spLocks noChangeArrowheads="1"/>
          </p:cNvSpPr>
          <p:nvPr/>
        </p:nvSpPr>
        <p:spPr bwMode="auto">
          <a:xfrm>
            <a:off x="74676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16446" name="Line 60"/>
          <p:cNvSpPr>
            <a:spLocks noChangeShapeType="1"/>
          </p:cNvSpPr>
          <p:nvPr/>
        </p:nvSpPr>
        <p:spPr bwMode="auto">
          <a:xfrm>
            <a:off x="7086600" y="13716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6447" name="Line 61"/>
          <p:cNvSpPr>
            <a:spLocks noChangeShapeType="1"/>
          </p:cNvSpPr>
          <p:nvPr/>
        </p:nvSpPr>
        <p:spPr bwMode="auto">
          <a:xfrm>
            <a:off x="4724400" y="36576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6448" name="Rectangle 62"/>
          <p:cNvSpPr>
            <a:spLocks noChangeArrowheads="1"/>
          </p:cNvSpPr>
          <p:nvPr/>
        </p:nvSpPr>
        <p:spPr bwMode="auto">
          <a:xfrm>
            <a:off x="70104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0,2</a:t>
            </a:r>
            <a:endParaRPr lang="en-US" sz="1600"/>
          </a:p>
        </p:txBody>
      </p:sp>
      <p:sp>
        <p:nvSpPr>
          <p:cNvPr id="16449" name="Rectangle 63"/>
          <p:cNvSpPr>
            <a:spLocks noChangeArrowheads="1"/>
          </p:cNvSpPr>
          <p:nvPr/>
        </p:nvSpPr>
        <p:spPr bwMode="auto">
          <a:xfrm>
            <a:off x="792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2,2</a:t>
            </a:r>
          </a:p>
        </p:txBody>
      </p:sp>
      <p:sp>
        <p:nvSpPr>
          <p:cNvPr id="16450" name="Rectangle 64"/>
          <p:cNvSpPr>
            <a:spLocks noChangeArrowheads="1"/>
          </p:cNvSpPr>
          <p:nvPr/>
        </p:nvSpPr>
        <p:spPr bwMode="auto">
          <a:xfrm>
            <a:off x="838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3,2</a:t>
            </a:r>
          </a:p>
        </p:txBody>
      </p:sp>
      <p:sp>
        <p:nvSpPr>
          <p:cNvPr id="16451" name="Rectangle 65"/>
          <p:cNvSpPr>
            <a:spLocks noChangeArrowheads="1"/>
          </p:cNvSpPr>
          <p:nvPr/>
        </p:nvSpPr>
        <p:spPr bwMode="auto">
          <a:xfrm>
            <a:off x="746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1,2</a:t>
            </a:r>
          </a:p>
        </p:txBody>
      </p:sp>
      <p:sp>
        <p:nvSpPr>
          <p:cNvPr id="16452" name="Rectangle 66"/>
          <p:cNvSpPr>
            <a:spLocks noChangeArrowheads="1"/>
          </p:cNvSpPr>
          <p:nvPr/>
        </p:nvSpPr>
        <p:spPr bwMode="auto">
          <a:xfrm>
            <a:off x="83820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3,1</a:t>
            </a:r>
          </a:p>
        </p:txBody>
      </p:sp>
      <p:sp>
        <p:nvSpPr>
          <p:cNvPr id="16453" name="Rectangle 67"/>
          <p:cNvSpPr>
            <a:spLocks noChangeArrowheads="1"/>
          </p:cNvSpPr>
          <p:nvPr/>
        </p:nvSpPr>
        <p:spPr bwMode="auto">
          <a:xfrm>
            <a:off x="7924800" y="4038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2,1</a:t>
            </a:r>
          </a:p>
        </p:txBody>
      </p:sp>
      <p:sp>
        <p:nvSpPr>
          <p:cNvPr id="16454" name="Rectangle 68"/>
          <p:cNvSpPr>
            <a:spLocks noChangeArrowheads="1"/>
          </p:cNvSpPr>
          <p:nvPr/>
        </p:nvSpPr>
        <p:spPr bwMode="auto">
          <a:xfrm>
            <a:off x="70104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55" name="Rectangle 69"/>
          <p:cNvSpPr>
            <a:spLocks noChangeArrowheads="1"/>
          </p:cNvSpPr>
          <p:nvPr/>
        </p:nvSpPr>
        <p:spPr bwMode="auto">
          <a:xfrm>
            <a:off x="746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56" name="Rectangle 70"/>
          <p:cNvSpPr>
            <a:spLocks noChangeArrowheads="1"/>
          </p:cNvSpPr>
          <p:nvPr/>
        </p:nvSpPr>
        <p:spPr bwMode="auto">
          <a:xfrm>
            <a:off x="838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57" name="Rectangle 71"/>
          <p:cNvSpPr>
            <a:spLocks noChangeArrowheads="1"/>
          </p:cNvSpPr>
          <p:nvPr/>
        </p:nvSpPr>
        <p:spPr bwMode="auto">
          <a:xfrm>
            <a:off x="792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6458" name="Rectangle 72"/>
          <p:cNvSpPr>
            <a:spLocks noChangeArrowheads="1"/>
          </p:cNvSpPr>
          <p:nvPr/>
        </p:nvSpPr>
        <p:spPr bwMode="auto">
          <a:xfrm>
            <a:off x="70104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0,3</a:t>
            </a:r>
            <a:endParaRPr lang="en-US" sz="1600"/>
          </a:p>
        </p:txBody>
      </p:sp>
      <p:sp>
        <p:nvSpPr>
          <p:cNvPr id="16459" name="Rectangle 73"/>
          <p:cNvSpPr>
            <a:spLocks noChangeArrowheads="1"/>
          </p:cNvSpPr>
          <p:nvPr/>
        </p:nvSpPr>
        <p:spPr bwMode="auto">
          <a:xfrm>
            <a:off x="792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2,3</a:t>
            </a:r>
          </a:p>
        </p:txBody>
      </p:sp>
      <p:sp>
        <p:nvSpPr>
          <p:cNvPr id="16460" name="Rectangle 74"/>
          <p:cNvSpPr>
            <a:spLocks noChangeArrowheads="1"/>
          </p:cNvSpPr>
          <p:nvPr/>
        </p:nvSpPr>
        <p:spPr bwMode="auto">
          <a:xfrm>
            <a:off x="838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3,3</a:t>
            </a:r>
          </a:p>
        </p:txBody>
      </p:sp>
      <p:sp>
        <p:nvSpPr>
          <p:cNvPr id="16461" name="Rectangle 75"/>
          <p:cNvSpPr>
            <a:spLocks noChangeArrowheads="1"/>
          </p:cNvSpPr>
          <p:nvPr/>
        </p:nvSpPr>
        <p:spPr bwMode="auto">
          <a:xfrm>
            <a:off x="746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1,3</a:t>
            </a:r>
          </a:p>
        </p:txBody>
      </p:sp>
      <p:sp>
        <p:nvSpPr>
          <p:cNvPr id="16462" name="Line 76"/>
          <p:cNvSpPr>
            <a:spLocks noChangeShapeType="1"/>
          </p:cNvSpPr>
          <p:nvPr/>
        </p:nvSpPr>
        <p:spPr bwMode="auto">
          <a:xfrm>
            <a:off x="7620000" y="13716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6463" name="Line 77"/>
          <p:cNvSpPr>
            <a:spLocks noChangeShapeType="1"/>
          </p:cNvSpPr>
          <p:nvPr/>
        </p:nvSpPr>
        <p:spPr bwMode="auto">
          <a:xfrm>
            <a:off x="4724400" y="39624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79" name="Footer Placeholder 2"/>
          <p:cNvSpPr txBox="1">
            <a:spLocks/>
          </p:cNvSpPr>
          <p:nvPr/>
        </p:nvSpPr>
        <p:spPr>
          <a:xfrm>
            <a:off x="152400" y="838200"/>
            <a:ext cx="5257800" cy="54864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i="0" dirty="0" smtClean="0">
                <a:latin typeface="Lucida Console" panose="020B0609040504020204" pitchFamily="49" charset="0"/>
              </a:rPr>
              <a:t>// Let 1 BLOCK compute one 2x2 output tile </a:t>
            </a:r>
          </a:p>
          <a:p>
            <a:r>
              <a:rPr lang="en-US" sz="1400" b="1" i="0" dirty="0" smtClean="0">
                <a:latin typeface="Lucida Console" panose="020B0609040504020204" pitchFamily="49" charset="0"/>
              </a:rPr>
              <a:t>// Unroll loop to make reuse obvious</a:t>
            </a:r>
          </a:p>
          <a:p>
            <a:endParaRPr lang="en-US" sz="1400" b="1" i="0" dirty="0" smtClean="0">
              <a:latin typeface="Lucida Console" panose="020B0609040504020204" pitchFamily="49" charset="0"/>
            </a:endParaRPr>
          </a:p>
          <a:p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P00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M00 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N00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M10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N01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M20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N02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M30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N03</a:t>
            </a:r>
          </a:p>
          <a:p>
            <a:endParaRPr lang="en-US" sz="1400" b="1" i="0" dirty="0" smtClean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M00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N10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M10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N11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M20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N12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M30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N13</a:t>
            </a:r>
          </a:p>
          <a:p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M01 * N00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N01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M21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N02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M31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N03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M01 * N10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N11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M21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N12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M31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N13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endParaRPr lang="en-US" sz="1400" b="1" i="0" dirty="0" smtClean="0"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latin typeface="Lucida Console" panose="020B0609040504020204" pitchFamily="49" charset="0"/>
              </a:rPr>
              <a:t>// How much reuse is there?</a:t>
            </a:r>
          </a:p>
          <a:p>
            <a:r>
              <a:rPr lang="en-US" sz="1400" b="1" i="0" dirty="0" smtClean="0">
                <a:latin typeface="Lucida Console" panose="020B0609040504020204" pitchFamily="49" charset="0"/>
              </a:rPr>
              <a:t>// What can prevent reuse from being useful?</a:t>
            </a:r>
            <a:endParaRPr lang="en-US" sz="1400" b="1" i="0" dirty="0">
              <a:latin typeface="Lucida Console" panose="020B0609040504020204" pitchFamily="49" charset="0"/>
            </a:endParaRPr>
          </a:p>
          <a:p>
            <a:endParaRPr lang="en-US" sz="1400" b="1" i="0" dirty="0">
              <a:latin typeface="Lucida Console" panose="020B0609040504020204" pitchFamily="49" charset="0"/>
            </a:endParaRPr>
          </a:p>
        </p:txBody>
      </p:sp>
      <p:sp>
        <p:nvSpPr>
          <p:cNvPr id="80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1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Every </a:t>
            </a:r>
            <a:r>
              <a:rPr lang="en-US" sz="2800" dirty="0" err="1" smtClean="0"/>
              <a:t>Md</a:t>
            </a:r>
            <a:r>
              <a:rPr lang="en-US" sz="2800" dirty="0" smtClean="0"/>
              <a:t> and </a:t>
            </a:r>
            <a:r>
              <a:rPr lang="en-US" sz="2800" dirty="0" err="1" smtClean="0"/>
              <a:t>Nd</a:t>
            </a:r>
            <a:r>
              <a:rPr lang="en-US" sz="2800" dirty="0" smtClean="0"/>
              <a:t> Element is used exactly</a:t>
            </a:r>
            <a:br>
              <a:rPr lang="en-US" sz="2800" dirty="0" smtClean="0"/>
            </a:br>
            <a:r>
              <a:rPr lang="en-US" sz="2800" dirty="0" smtClean="0"/>
              <a:t> twice in generating a 2X2 tile of P</a:t>
            </a:r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954009"/>
              </p:ext>
            </p:extLst>
          </p:nvPr>
        </p:nvGraphicFramePr>
        <p:xfrm>
          <a:off x="1676400" y="1905000"/>
          <a:ext cx="6446838" cy="4572000"/>
        </p:xfrm>
        <a:graphic>
          <a:graphicData uri="http://schemas.openxmlformats.org/drawingml/2006/table">
            <a:tbl>
              <a:tblPr/>
              <a:tblGrid>
                <a:gridCol w="1524000"/>
                <a:gridCol w="1630363"/>
                <a:gridCol w="1646237"/>
                <a:gridCol w="1646238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 N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5" name="Oval 35"/>
          <p:cNvSpPr>
            <a:spLocks noChangeArrowheads="1"/>
          </p:cNvSpPr>
          <p:nvPr/>
        </p:nvSpPr>
        <p:spPr bwMode="auto">
          <a:xfrm>
            <a:off x="3962400" y="2819400"/>
            <a:ext cx="7620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Oval 36"/>
          <p:cNvSpPr>
            <a:spLocks noChangeArrowheads="1"/>
          </p:cNvSpPr>
          <p:nvPr/>
        </p:nvSpPr>
        <p:spPr bwMode="auto">
          <a:xfrm>
            <a:off x="7315200" y="2819400"/>
            <a:ext cx="6858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Oval 37"/>
          <p:cNvSpPr>
            <a:spLocks noChangeArrowheads="1"/>
          </p:cNvSpPr>
          <p:nvPr/>
        </p:nvSpPr>
        <p:spPr bwMode="auto">
          <a:xfrm>
            <a:off x="3200400" y="3733800"/>
            <a:ext cx="685800" cy="5334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Oval 38"/>
          <p:cNvSpPr>
            <a:spLocks noChangeArrowheads="1"/>
          </p:cNvSpPr>
          <p:nvPr/>
        </p:nvSpPr>
        <p:spPr bwMode="auto">
          <a:xfrm>
            <a:off x="1676400" y="3733800"/>
            <a:ext cx="685800" cy="533400"/>
          </a:xfrm>
          <a:prstGeom prst="ellips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Line 39"/>
          <p:cNvSpPr>
            <a:spLocks noChangeShapeType="1"/>
          </p:cNvSpPr>
          <p:nvPr/>
        </p:nvSpPr>
        <p:spPr bwMode="auto">
          <a:xfrm>
            <a:off x="1371600" y="2514600"/>
            <a:ext cx="0" cy="3124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Text Box 40"/>
          <p:cNvSpPr txBox="1">
            <a:spLocks noChangeArrowheads="1"/>
          </p:cNvSpPr>
          <p:nvPr/>
        </p:nvSpPr>
        <p:spPr bwMode="auto">
          <a:xfrm>
            <a:off x="164013" y="3733800"/>
            <a:ext cx="117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Access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order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4747419" y="-1547019"/>
            <a:ext cx="304802" cy="6446839"/>
          </a:xfrm>
          <a:prstGeom prst="leftBrace">
            <a:avLst>
              <a:gd name="adj1" fmla="val 24949"/>
              <a:gd name="adj2" fmla="val 49521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3733800" y="1138535"/>
            <a:ext cx="2438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done in parallel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19600" y="1371600"/>
            <a:ext cx="4114800" cy="4038600"/>
            <a:chOff x="2688" y="960"/>
            <a:chExt cx="2592" cy="2544"/>
          </a:xfrm>
        </p:grpSpPr>
        <p:sp>
          <p:nvSpPr>
            <p:cNvPr id="18438" name="AutoShape 3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39" name="AutoShape 4"/>
            <p:cNvSpPr>
              <a:spLocks noChangeArrowheads="1"/>
            </p:cNvSpPr>
            <p:nvPr/>
          </p:nvSpPr>
          <p:spPr bwMode="auto">
            <a:xfrm rot="10800000">
              <a:off x="4416" y="2640"/>
              <a:ext cx="288" cy="288"/>
            </a:xfrm>
            <a:prstGeom prst="rtTriangl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0" name="AutoShape 5"/>
            <p:cNvSpPr>
              <a:spLocks noChangeArrowheads="1"/>
            </p:cNvSpPr>
            <p:nvPr/>
          </p:nvSpPr>
          <p:spPr bwMode="auto">
            <a:xfrm>
              <a:off x="4128" y="2640"/>
              <a:ext cx="288" cy="288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1" name="AutoShape 6"/>
            <p:cNvSpPr>
              <a:spLocks noChangeArrowheads="1"/>
            </p:cNvSpPr>
            <p:nvPr/>
          </p:nvSpPr>
          <p:spPr bwMode="auto">
            <a:xfrm rot="10800000">
              <a:off x="4128" y="2640"/>
              <a:ext cx="288" cy="288"/>
            </a:xfrm>
            <a:prstGeom prst="rtTriangl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2" name="AutoShape 7"/>
            <p:cNvSpPr>
              <a:spLocks noChangeArrowheads="1"/>
            </p:cNvSpPr>
            <p:nvPr/>
          </p:nvSpPr>
          <p:spPr bwMode="auto">
            <a:xfrm>
              <a:off x="4128" y="2352"/>
              <a:ext cx="288" cy="288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3" name="AutoShape 8"/>
            <p:cNvSpPr>
              <a:spLocks noChangeArrowheads="1"/>
            </p:cNvSpPr>
            <p:nvPr/>
          </p:nvSpPr>
          <p:spPr bwMode="auto">
            <a:xfrm rot="10800000">
              <a:off x="4128" y="2352"/>
              <a:ext cx="288" cy="288"/>
            </a:xfrm>
            <a:prstGeom prst="rtTriangl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4" name="AutoShape 9"/>
            <p:cNvSpPr>
              <a:spLocks noChangeArrowheads="1"/>
            </p:cNvSpPr>
            <p:nvPr/>
          </p:nvSpPr>
          <p:spPr bwMode="auto">
            <a:xfrm>
              <a:off x="4416" y="2352"/>
              <a:ext cx="288" cy="288"/>
            </a:xfrm>
            <a:prstGeom prst="rtTriangl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5" name="AutoShape 10"/>
            <p:cNvSpPr>
              <a:spLocks noChangeArrowheads="1"/>
            </p:cNvSpPr>
            <p:nvPr/>
          </p:nvSpPr>
          <p:spPr bwMode="auto">
            <a:xfrm rot="10800000">
              <a:off x="4416" y="2352"/>
              <a:ext cx="288" cy="288"/>
            </a:xfrm>
            <a:prstGeom prst="rtTriangl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6" name="Rectangle 11"/>
            <p:cNvSpPr>
              <a:spLocks noChangeArrowheads="1"/>
            </p:cNvSpPr>
            <p:nvPr/>
          </p:nvSpPr>
          <p:spPr bwMode="auto">
            <a:xfrm>
              <a:off x="4416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1</a:t>
              </a:r>
              <a:r>
                <a:rPr lang="en-US" sz="1600" baseline="-25000">
                  <a:solidFill>
                    <a:schemeClr val="bg1"/>
                  </a:solidFill>
                </a:rPr>
                <a:t>,0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8447" name="Rectangle 12"/>
            <p:cNvSpPr>
              <a:spLocks noChangeArrowheads="1"/>
            </p:cNvSpPr>
            <p:nvPr/>
          </p:nvSpPr>
          <p:spPr bwMode="auto">
            <a:xfrm>
              <a:off x="268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297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9" name="Rectangle 14"/>
            <p:cNvSpPr>
              <a:spLocks noChangeArrowheads="1"/>
            </p:cNvSpPr>
            <p:nvPr/>
          </p:nvSpPr>
          <p:spPr bwMode="auto">
            <a:xfrm>
              <a:off x="3264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Md</a:t>
              </a:r>
              <a:r>
                <a:rPr lang="en-US" sz="1600" baseline="-25000"/>
                <a:t>2,0</a:t>
              </a:r>
            </a:p>
          </p:txBody>
        </p:sp>
        <p:sp>
          <p:nvSpPr>
            <p:cNvPr id="18450" name="Rectangle 15"/>
            <p:cNvSpPr>
              <a:spLocks noChangeArrowheads="1"/>
            </p:cNvSpPr>
            <p:nvPr/>
          </p:nvSpPr>
          <p:spPr bwMode="auto">
            <a:xfrm>
              <a:off x="297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51" name="Rectangle 16"/>
            <p:cNvSpPr>
              <a:spLocks noChangeArrowheads="1"/>
            </p:cNvSpPr>
            <p:nvPr/>
          </p:nvSpPr>
          <p:spPr bwMode="auto">
            <a:xfrm>
              <a:off x="2976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Md</a:t>
              </a:r>
              <a:r>
                <a:rPr lang="en-US" sz="1600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8452" name="Rectangle 17"/>
            <p:cNvSpPr>
              <a:spLocks noChangeArrowheads="1"/>
            </p:cNvSpPr>
            <p:nvPr/>
          </p:nvSpPr>
          <p:spPr bwMode="auto">
            <a:xfrm>
              <a:off x="2976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Md</a:t>
              </a:r>
              <a:r>
                <a:rPr lang="en-US" sz="1600" baseline="-25000"/>
                <a:t>1,0</a:t>
              </a:r>
            </a:p>
          </p:txBody>
        </p:sp>
        <p:sp>
          <p:nvSpPr>
            <p:cNvPr id="18453" name="Rectangle 18"/>
            <p:cNvSpPr>
              <a:spLocks noChangeArrowheads="1"/>
            </p:cNvSpPr>
            <p:nvPr/>
          </p:nvSpPr>
          <p:spPr bwMode="auto">
            <a:xfrm>
              <a:off x="2688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Md</a:t>
              </a:r>
              <a:r>
                <a:rPr lang="en-US" sz="1600" baseline="-25000"/>
                <a:t>0,0</a:t>
              </a:r>
            </a:p>
          </p:txBody>
        </p:sp>
        <p:sp>
          <p:nvSpPr>
            <p:cNvPr id="18454" name="Rectangle 19"/>
            <p:cNvSpPr>
              <a:spLocks noChangeArrowheads="1"/>
            </p:cNvSpPr>
            <p:nvPr/>
          </p:nvSpPr>
          <p:spPr bwMode="auto">
            <a:xfrm>
              <a:off x="2688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Md</a:t>
              </a:r>
              <a:r>
                <a:rPr lang="en-US" sz="1600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18455" name="Rectangle 20"/>
            <p:cNvSpPr>
              <a:spLocks noChangeArrowheads="1"/>
            </p:cNvSpPr>
            <p:nvPr/>
          </p:nvSpPr>
          <p:spPr bwMode="auto">
            <a:xfrm>
              <a:off x="268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56" name="Rectangle 21"/>
            <p:cNvSpPr>
              <a:spLocks noChangeArrowheads="1"/>
            </p:cNvSpPr>
            <p:nvPr/>
          </p:nvSpPr>
          <p:spPr bwMode="auto">
            <a:xfrm>
              <a:off x="3552" y="2352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Md</a:t>
              </a:r>
              <a:r>
                <a:rPr lang="en-US" sz="1600" baseline="-25000"/>
                <a:t>3,0</a:t>
              </a:r>
            </a:p>
          </p:txBody>
        </p:sp>
        <p:sp>
          <p:nvSpPr>
            <p:cNvPr id="18457" name="Rectangle 22"/>
            <p:cNvSpPr>
              <a:spLocks noChangeArrowheads="1"/>
            </p:cNvSpPr>
            <p:nvPr/>
          </p:nvSpPr>
          <p:spPr bwMode="auto">
            <a:xfrm>
              <a:off x="326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58" name="Rectangle 23"/>
            <p:cNvSpPr>
              <a:spLocks noChangeArrowheads="1"/>
            </p:cNvSpPr>
            <p:nvPr/>
          </p:nvSpPr>
          <p:spPr bwMode="auto">
            <a:xfrm>
              <a:off x="326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59" name="Rectangle 24"/>
            <p:cNvSpPr>
              <a:spLocks noChangeArrowheads="1"/>
            </p:cNvSpPr>
            <p:nvPr/>
          </p:nvSpPr>
          <p:spPr bwMode="auto">
            <a:xfrm>
              <a:off x="3264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Md</a:t>
              </a:r>
              <a:r>
                <a:rPr lang="en-US" sz="1600" baseline="-2500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8460" name="Rectangle 25"/>
            <p:cNvSpPr>
              <a:spLocks noChangeArrowheads="1"/>
            </p:cNvSpPr>
            <p:nvPr/>
          </p:nvSpPr>
          <p:spPr bwMode="auto">
            <a:xfrm>
              <a:off x="4128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0,</a:t>
              </a:r>
              <a:r>
                <a:rPr lang="en-US" sz="1600" baseline="-250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8461" name="Rectangle 26"/>
            <p:cNvSpPr>
              <a:spLocks noChangeArrowheads="1"/>
            </p:cNvSpPr>
            <p:nvPr/>
          </p:nvSpPr>
          <p:spPr bwMode="auto">
            <a:xfrm>
              <a:off x="355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62" name="Rectangle 27"/>
            <p:cNvSpPr>
              <a:spLocks noChangeArrowheads="1"/>
            </p:cNvSpPr>
            <p:nvPr/>
          </p:nvSpPr>
          <p:spPr bwMode="auto">
            <a:xfrm>
              <a:off x="355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63" name="Rectangle 28"/>
            <p:cNvSpPr>
              <a:spLocks noChangeArrowheads="1"/>
            </p:cNvSpPr>
            <p:nvPr/>
          </p:nvSpPr>
          <p:spPr bwMode="auto">
            <a:xfrm>
              <a:off x="3552" y="264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Md</a:t>
              </a:r>
              <a:r>
                <a:rPr lang="en-US" sz="1600" baseline="-2500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8464" name="Rectangle 29"/>
            <p:cNvSpPr>
              <a:spLocks noChangeArrowheads="1"/>
            </p:cNvSpPr>
            <p:nvPr/>
          </p:nvSpPr>
          <p:spPr bwMode="auto">
            <a:xfrm>
              <a:off x="4128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Pd</a:t>
              </a:r>
              <a:r>
                <a:rPr lang="en-US" sz="1600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18465" name="Rectangle 30"/>
            <p:cNvSpPr>
              <a:spLocks noChangeArrowheads="1"/>
            </p:cNvSpPr>
            <p:nvPr/>
          </p:nvSpPr>
          <p:spPr bwMode="auto">
            <a:xfrm>
              <a:off x="412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66" name="Rectangle 31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67" name="Rectangle 32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68" name="Rectangle 33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69" name="Rectangle 34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0" name="Rectangle 35"/>
            <p:cNvSpPr>
              <a:spLocks noChangeArrowheads="1"/>
            </p:cNvSpPr>
            <p:nvPr/>
          </p:nvSpPr>
          <p:spPr bwMode="auto">
            <a:xfrm>
              <a:off x="4704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2,0</a:t>
              </a:r>
            </a:p>
          </p:txBody>
        </p:sp>
        <p:sp>
          <p:nvSpPr>
            <p:cNvPr id="18471" name="Rectangle 36"/>
            <p:cNvSpPr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2" name="Rectangle 37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3" name="Rectangle 38"/>
            <p:cNvSpPr>
              <a:spLocks noChangeArrowheads="1"/>
            </p:cNvSpPr>
            <p:nvPr/>
          </p:nvSpPr>
          <p:spPr bwMode="auto">
            <a:xfrm>
              <a:off x="499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4" name="Rectangle 39"/>
            <p:cNvSpPr>
              <a:spLocks noChangeArrowheads="1"/>
            </p:cNvSpPr>
            <p:nvPr/>
          </p:nvSpPr>
          <p:spPr bwMode="auto">
            <a:xfrm>
              <a:off x="4992" y="235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3,0</a:t>
              </a:r>
            </a:p>
          </p:txBody>
        </p:sp>
        <p:sp>
          <p:nvSpPr>
            <p:cNvPr id="18475" name="Rectangle 40"/>
            <p:cNvSpPr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6" name="Rectangle 41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7" name="Rectangle 42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8" name="Rectangle 43"/>
            <p:cNvSpPr>
              <a:spLocks noChangeArrowheads="1"/>
            </p:cNvSpPr>
            <p:nvPr/>
          </p:nvSpPr>
          <p:spPr bwMode="auto">
            <a:xfrm>
              <a:off x="4128" y="1824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Nd</a:t>
              </a:r>
              <a:r>
                <a:rPr lang="en-US" sz="1600" baseline="-25000">
                  <a:solidFill>
                    <a:schemeClr val="bg1"/>
                  </a:solidFill>
                </a:rPr>
                <a:t>0,3</a:t>
              </a:r>
            </a:p>
          </p:txBody>
        </p:sp>
        <p:sp>
          <p:nvSpPr>
            <p:cNvPr id="18479" name="Rectangle 44"/>
            <p:cNvSpPr>
              <a:spLocks noChangeArrowheads="1"/>
            </p:cNvSpPr>
            <p:nvPr/>
          </p:nvSpPr>
          <p:spPr bwMode="auto">
            <a:xfrm>
              <a:off x="4416" y="1824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Nd</a:t>
              </a:r>
              <a:r>
                <a:rPr lang="en-US" sz="1600" baseline="-2500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8480" name="Rectangle 45"/>
            <p:cNvSpPr>
              <a:spLocks noChangeArrowheads="1"/>
            </p:cNvSpPr>
            <p:nvPr/>
          </p:nvSpPr>
          <p:spPr bwMode="auto">
            <a:xfrm>
              <a:off x="4704" y="96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81" name="Rectangle 46"/>
            <p:cNvSpPr>
              <a:spLocks noChangeArrowheads="1"/>
            </p:cNvSpPr>
            <p:nvPr/>
          </p:nvSpPr>
          <p:spPr bwMode="auto">
            <a:xfrm>
              <a:off x="4416" y="1536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Nd</a:t>
              </a:r>
              <a:r>
                <a:rPr lang="en-US" sz="1600" baseline="-2500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8482" name="Rectangle 47"/>
            <p:cNvSpPr>
              <a:spLocks noChangeArrowheads="1"/>
            </p:cNvSpPr>
            <p:nvPr/>
          </p:nvSpPr>
          <p:spPr bwMode="auto">
            <a:xfrm>
              <a:off x="4416" y="1248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Nd</a:t>
              </a:r>
              <a:r>
                <a:rPr lang="en-US" sz="1600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8483" name="Rectangle 48"/>
            <p:cNvSpPr>
              <a:spLocks noChangeArrowheads="1"/>
            </p:cNvSpPr>
            <p:nvPr/>
          </p:nvSpPr>
          <p:spPr bwMode="auto">
            <a:xfrm>
              <a:off x="4416" y="960"/>
              <a:ext cx="288" cy="288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Nd</a:t>
              </a:r>
              <a:r>
                <a:rPr lang="en-US" sz="1600" baseline="-25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8484" name="Rectangle 49"/>
            <p:cNvSpPr>
              <a:spLocks noChangeArrowheads="1"/>
            </p:cNvSpPr>
            <p:nvPr/>
          </p:nvSpPr>
          <p:spPr bwMode="auto">
            <a:xfrm>
              <a:off x="4128" y="96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Nd</a:t>
              </a:r>
              <a:r>
                <a:rPr lang="en-US" sz="1600" baseline="-2500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18485" name="Rectangle 50"/>
            <p:cNvSpPr>
              <a:spLocks noChangeArrowheads="1"/>
            </p:cNvSpPr>
            <p:nvPr/>
          </p:nvSpPr>
          <p:spPr bwMode="auto">
            <a:xfrm>
              <a:off x="4128" y="1248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Nd</a:t>
              </a:r>
              <a:r>
                <a:rPr lang="en-US" sz="1600" baseline="-25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18486" name="Rectangle 51"/>
            <p:cNvSpPr>
              <a:spLocks noChangeArrowheads="1"/>
            </p:cNvSpPr>
            <p:nvPr/>
          </p:nvSpPr>
          <p:spPr bwMode="auto">
            <a:xfrm>
              <a:off x="4128" y="1536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Nd</a:t>
              </a:r>
              <a:r>
                <a:rPr lang="en-US" sz="1600" baseline="-25000">
                  <a:solidFill>
                    <a:schemeClr val="bg1"/>
                  </a:solidFill>
                </a:rPr>
                <a:t>0,2</a:t>
              </a:r>
            </a:p>
          </p:txBody>
        </p:sp>
        <p:sp>
          <p:nvSpPr>
            <p:cNvPr id="18487" name="Rectangle 52"/>
            <p:cNvSpPr>
              <a:spLocks noChangeArrowheads="1"/>
            </p:cNvSpPr>
            <p:nvPr/>
          </p:nvSpPr>
          <p:spPr bwMode="auto">
            <a:xfrm>
              <a:off x="4992" y="96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88" name="Rectangle 53"/>
            <p:cNvSpPr>
              <a:spLocks noChangeArrowheads="1"/>
            </p:cNvSpPr>
            <p:nvPr/>
          </p:nvSpPr>
          <p:spPr bwMode="auto">
            <a:xfrm>
              <a:off x="4704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89" name="Rectangle 54"/>
            <p:cNvSpPr>
              <a:spLocks noChangeArrowheads="1"/>
            </p:cNvSpPr>
            <p:nvPr/>
          </p:nvSpPr>
          <p:spPr bwMode="auto">
            <a:xfrm>
              <a:off x="4704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90" name="Rectangle 55"/>
            <p:cNvSpPr>
              <a:spLocks noChangeArrowheads="1"/>
            </p:cNvSpPr>
            <p:nvPr/>
          </p:nvSpPr>
          <p:spPr bwMode="auto">
            <a:xfrm>
              <a:off x="4704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91" name="Rectangle 56"/>
            <p:cNvSpPr>
              <a:spLocks noChangeArrowheads="1"/>
            </p:cNvSpPr>
            <p:nvPr/>
          </p:nvSpPr>
          <p:spPr bwMode="auto">
            <a:xfrm>
              <a:off x="4992" y="1824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92" name="Rectangle 57"/>
            <p:cNvSpPr>
              <a:spLocks noChangeArrowheads="1"/>
            </p:cNvSpPr>
            <p:nvPr/>
          </p:nvSpPr>
          <p:spPr bwMode="auto">
            <a:xfrm>
              <a:off x="4992" y="153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93" name="Rectangle 58"/>
            <p:cNvSpPr>
              <a:spLocks noChangeArrowheads="1"/>
            </p:cNvSpPr>
            <p:nvPr/>
          </p:nvSpPr>
          <p:spPr bwMode="auto">
            <a:xfrm>
              <a:off x="4992" y="124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94" name="Rectangle 59"/>
            <p:cNvSpPr>
              <a:spLocks noChangeArrowheads="1"/>
            </p:cNvSpPr>
            <p:nvPr/>
          </p:nvSpPr>
          <p:spPr bwMode="auto">
            <a:xfrm>
              <a:off x="4416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Pd</a:t>
              </a:r>
              <a:r>
                <a:rPr lang="en-US" sz="1600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8495" name="Line 60"/>
            <p:cNvSpPr>
              <a:spLocks noChangeShapeType="1"/>
            </p:cNvSpPr>
            <p:nvPr/>
          </p:nvSpPr>
          <p:spPr bwMode="auto">
            <a:xfrm>
              <a:off x="4176" y="960"/>
              <a:ext cx="0" cy="14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496" name="Line 61"/>
            <p:cNvSpPr>
              <a:spLocks noChangeShapeType="1"/>
            </p:cNvSpPr>
            <p:nvPr/>
          </p:nvSpPr>
          <p:spPr bwMode="auto">
            <a:xfrm>
              <a:off x="2688" y="2400"/>
              <a:ext cx="1488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497" name="Rectangle 62"/>
            <p:cNvSpPr>
              <a:spLocks noChangeArrowheads="1"/>
            </p:cNvSpPr>
            <p:nvPr/>
          </p:nvSpPr>
          <p:spPr bwMode="auto">
            <a:xfrm>
              <a:off x="4128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0,2</a:t>
              </a:r>
              <a:endParaRPr lang="en-US" sz="1600"/>
            </a:p>
          </p:txBody>
        </p:sp>
        <p:sp>
          <p:nvSpPr>
            <p:cNvPr id="18498" name="Rectangle 63"/>
            <p:cNvSpPr>
              <a:spLocks noChangeArrowheads="1"/>
            </p:cNvSpPr>
            <p:nvPr/>
          </p:nvSpPr>
          <p:spPr bwMode="auto">
            <a:xfrm>
              <a:off x="4704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2,2</a:t>
              </a:r>
            </a:p>
          </p:txBody>
        </p:sp>
        <p:sp>
          <p:nvSpPr>
            <p:cNvPr id="18499" name="Rectangle 64"/>
            <p:cNvSpPr>
              <a:spLocks noChangeArrowheads="1"/>
            </p:cNvSpPr>
            <p:nvPr/>
          </p:nvSpPr>
          <p:spPr bwMode="auto">
            <a:xfrm>
              <a:off x="4992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3,2</a:t>
              </a:r>
            </a:p>
          </p:txBody>
        </p:sp>
        <p:sp>
          <p:nvSpPr>
            <p:cNvPr id="18500" name="Rectangle 65"/>
            <p:cNvSpPr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1,2</a:t>
              </a:r>
            </a:p>
          </p:txBody>
        </p:sp>
        <p:sp>
          <p:nvSpPr>
            <p:cNvPr id="18501" name="Rectangle 66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3,1</a:t>
              </a:r>
            </a:p>
          </p:txBody>
        </p:sp>
        <p:sp>
          <p:nvSpPr>
            <p:cNvPr id="18502" name="Rectangle 67"/>
            <p:cNvSpPr>
              <a:spLocks noChangeArrowheads="1"/>
            </p:cNvSpPr>
            <p:nvPr/>
          </p:nvSpPr>
          <p:spPr bwMode="auto">
            <a:xfrm>
              <a:off x="4704" y="2640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2,1</a:t>
              </a:r>
            </a:p>
          </p:txBody>
        </p:sp>
        <p:sp>
          <p:nvSpPr>
            <p:cNvPr id="18503" name="Rectangle 68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04" name="Rectangle 69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05" name="Rectangle 70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06" name="Rectangle 71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07" name="Rectangle 72"/>
            <p:cNvSpPr>
              <a:spLocks noChangeArrowheads="1"/>
            </p:cNvSpPr>
            <p:nvPr/>
          </p:nvSpPr>
          <p:spPr bwMode="auto">
            <a:xfrm>
              <a:off x="41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0,3</a:t>
              </a:r>
              <a:endParaRPr lang="en-US" sz="1600"/>
            </a:p>
          </p:txBody>
        </p:sp>
        <p:sp>
          <p:nvSpPr>
            <p:cNvPr id="18508" name="Rectangle 73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2,3</a:t>
              </a:r>
            </a:p>
          </p:txBody>
        </p:sp>
        <p:sp>
          <p:nvSpPr>
            <p:cNvPr id="18509" name="Rectangle 74"/>
            <p:cNvSpPr>
              <a:spLocks noChangeArrowheads="1"/>
            </p:cNvSpPr>
            <p:nvPr/>
          </p:nvSpPr>
          <p:spPr bwMode="auto">
            <a:xfrm>
              <a:off x="499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3,3</a:t>
              </a:r>
            </a:p>
          </p:txBody>
        </p:sp>
        <p:sp>
          <p:nvSpPr>
            <p:cNvPr id="18510" name="Rectangle 75"/>
            <p:cNvSpPr>
              <a:spLocks noChangeArrowheads="1"/>
            </p:cNvSpPr>
            <p:nvPr/>
          </p:nvSpPr>
          <p:spPr bwMode="auto">
            <a:xfrm>
              <a:off x="4416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Pd</a:t>
              </a:r>
              <a:r>
                <a:rPr lang="en-US" sz="1600" baseline="-25000"/>
                <a:t>1,3</a:t>
              </a:r>
            </a:p>
          </p:txBody>
        </p:sp>
        <p:sp>
          <p:nvSpPr>
            <p:cNvPr id="18511" name="Line 76"/>
            <p:cNvSpPr>
              <a:spLocks noChangeShapeType="1"/>
            </p:cNvSpPr>
            <p:nvPr/>
          </p:nvSpPr>
          <p:spPr bwMode="auto">
            <a:xfrm>
              <a:off x="4512" y="960"/>
              <a:ext cx="0" cy="14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512" name="Line 77"/>
            <p:cNvSpPr>
              <a:spLocks noChangeShapeType="1"/>
            </p:cNvSpPr>
            <p:nvPr/>
          </p:nvSpPr>
          <p:spPr bwMode="auto">
            <a:xfrm>
              <a:off x="2688" y="2592"/>
              <a:ext cx="1824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513" name="Rectangle 78"/>
            <p:cNvSpPr>
              <a:spLocks noChangeArrowheads="1"/>
            </p:cNvSpPr>
            <p:nvPr/>
          </p:nvSpPr>
          <p:spPr bwMode="auto">
            <a:xfrm>
              <a:off x="4128" y="960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14" name="Rectangle 79"/>
            <p:cNvSpPr>
              <a:spLocks noChangeArrowheads="1"/>
            </p:cNvSpPr>
            <p:nvPr/>
          </p:nvSpPr>
          <p:spPr bwMode="auto">
            <a:xfrm>
              <a:off x="4704" y="960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15" name="Rectangle 80"/>
            <p:cNvSpPr>
              <a:spLocks noChangeArrowheads="1"/>
            </p:cNvSpPr>
            <p:nvPr/>
          </p:nvSpPr>
          <p:spPr bwMode="auto">
            <a:xfrm>
              <a:off x="4128" y="1536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16" name="Rectangle 81"/>
            <p:cNvSpPr>
              <a:spLocks noChangeArrowheads="1"/>
            </p:cNvSpPr>
            <p:nvPr/>
          </p:nvSpPr>
          <p:spPr bwMode="auto">
            <a:xfrm>
              <a:off x="4704" y="1536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17" name="Rectangle 82"/>
            <p:cNvSpPr>
              <a:spLocks noChangeArrowheads="1"/>
            </p:cNvSpPr>
            <p:nvPr/>
          </p:nvSpPr>
          <p:spPr bwMode="auto">
            <a:xfrm>
              <a:off x="2688" y="2352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18" name="Rectangle 83"/>
            <p:cNvSpPr>
              <a:spLocks noChangeArrowheads="1"/>
            </p:cNvSpPr>
            <p:nvPr/>
          </p:nvSpPr>
          <p:spPr bwMode="auto">
            <a:xfrm>
              <a:off x="3264" y="2352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19" name="Rectangle 84"/>
            <p:cNvSpPr>
              <a:spLocks noChangeArrowheads="1"/>
            </p:cNvSpPr>
            <p:nvPr/>
          </p:nvSpPr>
          <p:spPr bwMode="auto">
            <a:xfrm>
              <a:off x="2688" y="2928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520" name="Rectangle 85"/>
            <p:cNvSpPr>
              <a:spLocks noChangeArrowheads="1"/>
            </p:cNvSpPr>
            <p:nvPr/>
          </p:nvSpPr>
          <p:spPr bwMode="auto">
            <a:xfrm>
              <a:off x="3264" y="2928"/>
              <a:ext cx="576" cy="576"/>
            </a:xfrm>
            <a:prstGeom prst="rect">
              <a:avLst/>
            </a:prstGeom>
            <a:noFill/>
            <a:ln w="444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18437" name="Rectangle 87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Breaking </a:t>
            </a:r>
            <a:r>
              <a:rPr lang="en-US" dirty="0" err="1" smtClean="0"/>
              <a:t>Md</a:t>
            </a:r>
            <a:r>
              <a:rPr lang="en-US" dirty="0" smtClean="0"/>
              <a:t> and </a:t>
            </a:r>
            <a:r>
              <a:rPr lang="en-US" dirty="0" err="1" smtClean="0"/>
              <a:t>Nd</a:t>
            </a:r>
            <a:r>
              <a:rPr lang="en-US" dirty="0" smtClean="0"/>
              <a:t> into Tiles</a:t>
            </a:r>
          </a:p>
        </p:txBody>
      </p:sp>
      <p:sp>
        <p:nvSpPr>
          <p:cNvPr id="88" name="Footer Placeholder 2"/>
          <p:cNvSpPr txBox="1">
            <a:spLocks/>
          </p:cNvSpPr>
          <p:nvPr/>
        </p:nvSpPr>
        <p:spPr>
          <a:xfrm>
            <a:off x="381000" y="990600"/>
            <a:ext cx="5257800" cy="5334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i="0" dirty="0" smtClean="0">
                <a:latin typeface="Lucida Console" panose="020B0609040504020204" pitchFamily="49" charset="0"/>
              </a:rPr>
              <a:t>// Let 1 BLOCK compute one 2x2 output tile</a:t>
            </a:r>
          </a:p>
          <a:p>
            <a:r>
              <a:rPr lang="en-US" sz="1400" b="1" i="0" dirty="0" smtClean="0">
                <a:latin typeface="Lucida Console" panose="020B0609040504020204" pitchFamily="49" charset="0"/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time, group by input tile </a:t>
            </a:r>
          </a:p>
          <a:p>
            <a:r>
              <a:rPr lang="en-US" sz="1400" b="1" i="0" dirty="0" smtClean="0">
                <a:latin typeface="Lucida Console" panose="020B0609040504020204" pitchFamily="49" charset="0"/>
              </a:rPr>
              <a:t>// Unroll loop to make reuse obvious</a:t>
            </a:r>
          </a:p>
          <a:p>
            <a:endParaRPr lang="en-US" sz="1400" b="1" i="0" dirty="0" smtClean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P00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M00 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N00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P00 += M10 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N01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M00 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N10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P10 += M10 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N11 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M01 * N00</a:t>
            </a:r>
            <a:endParaRPr lang="en-US" sz="1400" b="1" i="0" dirty="0" smtClean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M11 * N01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M01 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N10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M11 * N11</a:t>
            </a:r>
          </a:p>
          <a:p>
            <a:endParaRPr lang="en-US" sz="1400" b="1" i="0" dirty="0" smtClean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M20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N02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M30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N03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M20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N12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M30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N13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M21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N02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P01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M31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N03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M21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N12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  P11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+=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M31 </a:t>
            </a:r>
            <a:r>
              <a:rPr lang="en-US" sz="1400" b="1" i="0" dirty="0">
                <a:solidFill>
                  <a:srgbClr val="002060"/>
                </a:solidFill>
                <a:latin typeface="Lucida Console" panose="020B0609040504020204" pitchFamily="49" charset="0"/>
              </a:rPr>
              <a:t>* </a:t>
            </a:r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N13</a:t>
            </a:r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endParaRPr lang="en-US" sz="1400" b="1" i="0" dirty="0" smtClean="0"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latin typeface="Lucida Console" panose="020B0609040504020204" pitchFamily="49" charset="0"/>
              </a:rPr>
              <a:t>// How much reuse is there?</a:t>
            </a:r>
          </a:p>
          <a:p>
            <a:r>
              <a:rPr lang="en-US" sz="1400" b="1" i="0" dirty="0" smtClean="0">
                <a:latin typeface="Lucida Console" panose="020B0609040504020204" pitchFamily="49" charset="0"/>
              </a:rPr>
              <a:t>// Which thread executes which instructions?</a:t>
            </a:r>
            <a:endParaRPr lang="en-US" sz="1400" b="1" i="0" dirty="0">
              <a:latin typeface="Lucida Console" panose="020B0609040504020204" pitchFamily="49" charset="0"/>
            </a:endParaRPr>
          </a:p>
          <a:p>
            <a:endParaRPr lang="en-US" sz="1400" b="1" i="0" dirty="0">
              <a:latin typeface="Lucida Console" panose="020B0609040504020204" pitchFamily="49" charset="0"/>
            </a:endParaRPr>
          </a:p>
        </p:txBody>
      </p:sp>
      <p:sp>
        <p:nvSpPr>
          <p:cNvPr id="89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/>
          </p:cNvSpPr>
          <p:nvPr/>
        </p:nvSpPr>
        <p:spPr>
          <a:xfrm>
            <a:off x="304800" y="381000"/>
            <a:ext cx="6096000" cy="6324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b="1" i="0" dirty="0" smtClean="0">
                <a:latin typeface="Lucida Console" panose="020B0609040504020204" pitchFamily="49" charset="0"/>
              </a:rPr>
              <a:t>// Let 1 BLOCK compute one 2x2 output tile</a:t>
            </a:r>
          </a:p>
          <a:p>
            <a:endParaRPr lang="en-US" sz="1400" b="1" i="0" dirty="0" smtClean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// </a:t>
            </a:r>
            <a:r>
              <a:rPr lang="en-US" sz="1400" b="1" i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How do you load the data?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// There are 4 threads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// For 1 block, each “phase” (tile) use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//   4 M elements (input)    M00, M01, M10, M11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//   4 N elements (input)    N00, N01, N10, N11</a:t>
            </a:r>
          </a:p>
          <a:p>
            <a:r>
              <a:rPr lang="en-US" sz="1400" b="1" i="0" dirty="0" smtClean="0">
                <a:solidFill>
                  <a:srgbClr val="002060"/>
                </a:solidFill>
                <a:latin typeface="Lucida Console" panose="020B0609040504020204" pitchFamily="49" charset="0"/>
              </a:rPr>
              <a:t>//   4 P elements (output)   P00, P01, P10, P11</a:t>
            </a:r>
          </a:p>
          <a:p>
            <a:endParaRPr lang="en-US" sz="1400" b="1" i="0" dirty="0">
              <a:solidFill>
                <a:srgbClr val="002060"/>
              </a:solidFill>
              <a:latin typeface="Lucida Console" panose="020B0609040504020204" pitchFamily="49" charset="0"/>
            </a:endParaRPr>
          </a:p>
          <a:p>
            <a:r>
              <a:rPr lang="en-US" sz="1400" b="1" i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// Which thread loads which elements?</a:t>
            </a:r>
            <a:endParaRPr lang="en-US" sz="1400" b="1" i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7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Each phase of a Thread Block uses one tile from </a:t>
            </a:r>
            <a:r>
              <a:rPr lang="en-US" sz="3200" dirty="0" err="1" smtClean="0"/>
              <a:t>Md</a:t>
            </a:r>
            <a:r>
              <a:rPr lang="en-US" sz="3200" dirty="0" smtClean="0"/>
              <a:t> and one from </a:t>
            </a:r>
            <a:r>
              <a:rPr lang="en-US" sz="3200" dirty="0" err="1" smtClean="0"/>
              <a:t>Nd</a:t>
            </a:r>
            <a:endParaRPr lang="en-US" sz="3200" dirty="0" smtClean="0"/>
          </a:p>
        </p:txBody>
      </p:sp>
      <p:graphicFrame>
        <p:nvGraphicFramePr>
          <p:cNvPr id="265218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91671396"/>
              </p:ext>
            </p:extLst>
          </p:nvPr>
        </p:nvGraphicFramePr>
        <p:xfrm>
          <a:off x="609603" y="1265235"/>
          <a:ext cx="8458197" cy="4921252"/>
        </p:xfrm>
        <a:graphic>
          <a:graphicData uri="http://schemas.openxmlformats.org/drawingml/2006/table">
            <a:tbl>
              <a:tblPr/>
              <a:tblGrid>
                <a:gridCol w="588396"/>
                <a:gridCol w="956144"/>
                <a:gridCol w="956144"/>
                <a:gridCol w="1838739"/>
                <a:gridCol w="1029693"/>
                <a:gridCol w="956144"/>
                <a:gridCol w="21329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3,0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PValue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↓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Nds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PdValue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+= Mds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Mds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*Nds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1" name="Text Box 52"/>
          <p:cNvSpPr txBox="1">
            <a:spLocks noChangeArrowheads="1"/>
          </p:cNvSpPr>
          <p:nvPr/>
        </p:nvSpPr>
        <p:spPr bwMode="auto">
          <a:xfrm>
            <a:off x="1143002" y="1265235"/>
            <a:ext cx="3505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	Phase 1</a:t>
            </a:r>
          </a:p>
        </p:txBody>
      </p:sp>
      <p:sp>
        <p:nvSpPr>
          <p:cNvPr id="19512" name="Text Box 53"/>
          <p:cNvSpPr txBox="1">
            <a:spLocks noChangeArrowheads="1"/>
          </p:cNvSpPr>
          <p:nvPr/>
        </p:nvSpPr>
        <p:spPr bwMode="auto">
          <a:xfrm>
            <a:off x="4953002" y="1265235"/>
            <a:ext cx="3505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	Phase 2</a:t>
            </a:r>
          </a:p>
        </p:txBody>
      </p:sp>
      <p:sp>
        <p:nvSpPr>
          <p:cNvPr id="19513" name="Line 54"/>
          <p:cNvSpPr>
            <a:spLocks noChangeShapeType="1"/>
          </p:cNvSpPr>
          <p:nvPr/>
        </p:nvSpPr>
        <p:spPr bwMode="auto">
          <a:xfrm>
            <a:off x="3581400" y="6477000"/>
            <a:ext cx="2895600" cy="0"/>
          </a:xfrm>
          <a:prstGeom prst="line">
            <a:avLst/>
          </a:prstGeom>
          <a:noFill/>
          <a:ln w="984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14" name="Text Box 55"/>
          <p:cNvSpPr txBox="1">
            <a:spLocks noChangeArrowheads="1"/>
          </p:cNvSpPr>
          <p:nvPr/>
        </p:nvSpPr>
        <p:spPr bwMode="auto">
          <a:xfrm>
            <a:off x="2667000" y="6248400"/>
            <a:ext cx="817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</a:rPr>
              <a:t>time</a:t>
            </a:r>
          </a:p>
        </p:txBody>
      </p:sp>
      <p:sp>
        <p:nvSpPr>
          <p:cNvPr id="19515" name="Line 58"/>
          <p:cNvSpPr>
            <a:spLocks noChangeShapeType="1"/>
          </p:cNvSpPr>
          <p:nvPr/>
        </p:nvSpPr>
        <p:spPr bwMode="auto">
          <a:xfrm>
            <a:off x="1828802" y="4389435"/>
            <a:ext cx="1371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16" name="Line 59"/>
          <p:cNvSpPr>
            <a:spLocks noChangeShapeType="1"/>
          </p:cNvSpPr>
          <p:nvPr/>
        </p:nvSpPr>
        <p:spPr bwMode="auto">
          <a:xfrm>
            <a:off x="1828802" y="4389435"/>
            <a:ext cx="1371600" cy="1143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17" name="Line 60"/>
          <p:cNvSpPr>
            <a:spLocks noChangeShapeType="1"/>
          </p:cNvSpPr>
          <p:nvPr/>
        </p:nvSpPr>
        <p:spPr bwMode="auto">
          <a:xfrm>
            <a:off x="2743202" y="3094035"/>
            <a:ext cx="1219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18" name="Line 61"/>
          <p:cNvSpPr>
            <a:spLocks noChangeShapeType="1"/>
          </p:cNvSpPr>
          <p:nvPr/>
        </p:nvSpPr>
        <p:spPr bwMode="auto">
          <a:xfrm>
            <a:off x="2743202" y="3094035"/>
            <a:ext cx="1524000" cy="243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55"/>
          <p:cNvSpPr txBox="1">
            <a:spLocks noChangeArrowheads="1"/>
          </p:cNvSpPr>
          <p:nvPr/>
        </p:nvSpPr>
        <p:spPr bwMode="auto">
          <a:xfrm rot="16200000">
            <a:off x="-974343" y="3655323"/>
            <a:ext cx="2438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done in parallel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Left Brace 1"/>
          <p:cNvSpPr/>
          <p:nvPr/>
        </p:nvSpPr>
        <p:spPr bwMode="auto">
          <a:xfrm>
            <a:off x="381000" y="1752600"/>
            <a:ext cx="304800" cy="4419600"/>
          </a:xfrm>
          <a:prstGeom prst="leftBrace">
            <a:avLst>
              <a:gd name="adj1" fmla="val 24949"/>
              <a:gd name="adj2" fmla="val 49682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– Loading a Tile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threads in a block participate</a:t>
            </a:r>
          </a:p>
          <a:p>
            <a:pPr lvl="1"/>
            <a:r>
              <a:rPr lang="en-US" dirty="0" smtClean="0"/>
              <a:t>Each thread loads one </a:t>
            </a:r>
            <a:r>
              <a:rPr lang="en-US" dirty="0" err="1" smtClean="0"/>
              <a:t>Md</a:t>
            </a:r>
            <a:r>
              <a:rPr lang="en-US" dirty="0" smtClean="0"/>
              <a:t> element and one </a:t>
            </a:r>
            <a:r>
              <a:rPr lang="en-US" dirty="0" err="1" smtClean="0"/>
              <a:t>Nd</a:t>
            </a:r>
            <a:r>
              <a:rPr lang="en-US" dirty="0" smtClean="0"/>
              <a:t> element in based tiled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Assign the loaded element to each thread such that the accesses within each warp is coalesced (more later).</a:t>
            </a:r>
          </a:p>
        </p:txBody>
      </p:sp>
    </p:spTree>
    <p:extLst>
      <p:ext uri="{BB962C8B-B14F-4D97-AF65-F5344CB8AC3E}">
        <p14:creationId xmlns:p14="http://schemas.microsoft.com/office/powerpoint/2010/main" val="36612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64600" cy="760412"/>
          </a:xfrm>
        </p:spPr>
        <p:txBody>
          <a:bodyPr/>
          <a:lstStyle/>
          <a:p>
            <a:r>
              <a:rPr lang="en-US" dirty="0" smtClean="0"/>
              <a:t>Review – Work for Block (0,0), 1</a:t>
            </a:r>
            <a:r>
              <a:rPr lang="en-US" baseline="30000" dirty="0" smtClean="0"/>
              <a:t>st</a:t>
            </a:r>
            <a:r>
              <a:rPr lang="en-US" dirty="0" smtClean="0"/>
              <a:t> tile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0,2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0,3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1,1</a:t>
            </a: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2,2</a:t>
            </a: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2,3</a:t>
            </a: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2,1</a:t>
            </a: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1,3</a:t>
            </a: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1,2</a:t>
            </a: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3,2</a:t>
            </a: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3,3</a:t>
            </a: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3,1</a:t>
            </a: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0,2</a:t>
            </a: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0,3</a:t>
            </a: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2,2</a:t>
            </a: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2,3</a:t>
            </a: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2,1</a:t>
            </a: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1,3</a:t>
            </a: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1,2</a:t>
            </a: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3,2</a:t>
            </a: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3,3</a:t>
            </a: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3,1</a:t>
            </a: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0,2</a:t>
            </a: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0,3</a:t>
            </a: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2,2</a:t>
            </a: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2,3</a:t>
            </a: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2,1</a:t>
            </a: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1,3</a:t>
            </a: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1,2</a:t>
            </a: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3,2</a:t>
            </a: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3,3</a:t>
            </a: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3,1</a:t>
            </a: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4419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4419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4419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7239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6781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67818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00200" y="25177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26701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600200" y="29749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57400" y="3109913"/>
            <a:ext cx="5334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600200" y="46402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057400" y="52498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057400" y="47926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600200" y="50974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7010400" y="18288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4648200" y="40386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130" name="TextBox 144"/>
          <p:cNvSpPr txBox="1">
            <a:spLocks noChangeArrowheads="1"/>
          </p:cNvSpPr>
          <p:nvPr/>
        </p:nvSpPr>
        <p:spPr bwMode="auto">
          <a:xfrm>
            <a:off x="533400" y="950793"/>
            <a:ext cx="69573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i="0" dirty="0" smtClean="0"/>
              <a:t>Four threads in parallel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i="0" dirty="0" smtClean="0"/>
              <a:t>Fetch 4 elements from 1</a:t>
            </a:r>
            <a:r>
              <a:rPr lang="en-US" sz="2000" i="0" baseline="30000" dirty="0" smtClean="0"/>
              <a:t>st</a:t>
            </a:r>
            <a:r>
              <a:rPr lang="en-US" sz="2000" i="0" dirty="0" smtClean="0"/>
              <a:t> input tile of 1</a:t>
            </a:r>
            <a:r>
              <a:rPr lang="en-US" sz="2000" i="0" baseline="30000" dirty="0" smtClean="0"/>
              <a:t>st</a:t>
            </a:r>
            <a:r>
              <a:rPr lang="en-US" sz="2000" i="0" dirty="0"/>
              <a:t> </a:t>
            </a:r>
            <a:r>
              <a:rPr lang="en-US" sz="2000" i="0" dirty="0" smtClean="0"/>
              <a:t> input (1/thread)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i="0" dirty="0" smtClean="0"/>
              <a:t>Fetch 4 elements from 1</a:t>
            </a:r>
            <a:r>
              <a:rPr lang="en-US" sz="2000" i="0" baseline="30000" dirty="0" smtClean="0"/>
              <a:t>st</a:t>
            </a:r>
            <a:r>
              <a:rPr lang="en-US" sz="2000" i="0" dirty="0" smtClean="0"/>
              <a:t> input tile of 2</a:t>
            </a:r>
            <a:r>
              <a:rPr lang="en-US" sz="2000" i="0" baseline="30000" dirty="0" smtClean="0"/>
              <a:t>nd</a:t>
            </a:r>
            <a:r>
              <a:rPr lang="en-US" sz="2000" i="0" dirty="0" smtClean="0"/>
              <a:t> input (1/thread)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42794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60"/>
          <p:cNvSpPr>
            <a:spLocks noChangeShapeType="1"/>
          </p:cNvSpPr>
          <p:nvPr/>
        </p:nvSpPr>
        <p:spPr bwMode="auto">
          <a:xfrm>
            <a:off x="69342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07" name="Line 60"/>
          <p:cNvSpPr>
            <a:spLocks noChangeShapeType="1"/>
          </p:cNvSpPr>
          <p:nvPr/>
        </p:nvSpPr>
        <p:spPr bwMode="auto">
          <a:xfrm>
            <a:off x="7086600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08" name="Line 60"/>
          <p:cNvSpPr>
            <a:spLocks noChangeShapeType="1"/>
          </p:cNvSpPr>
          <p:nvPr/>
        </p:nvSpPr>
        <p:spPr bwMode="auto">
          <a:xfrm>
            <a:off x="73152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09" name="Line 60"/>
          <p:cNvSpPr>
            <a:spLocks noChangeShapeType="1"/>
          </p:cNvSpPr>
          <p:nvPr/>
        </p:nvSpPr>
        <p:spPr bwMode="auto">
          <a:xfrm>
            <a:off x="7467600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10" name="Line 61"/>
          <p:cNvSpPr>
            <a:spLocks noChangeShapeType="1"/>
          </p:cNvSpPr>
          <p:nvPr/>
        </p:nvSpPr>
        <p:spPr bwMode="auto">
          <a:xfrm>
            <a:off x="4648200" y="47244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11" name="Line 61"/>
          <p:cNvSpPr>
            <a:spLocks noChangeShapeType="1"/>
          </p:cNvSpPr>
          <p:nvPr/>
        </p:nvSpPr>
        <p:spPr bwMode="auto">
          <a:xfrm>
            <a:off x="4648200" y="51816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12" name="Line 61"/>
          <p:cNvSpPr>
            <a:spLocks noChangeShapeType="1"/>
          </p:cNvSpPr>
          <p:nvPr/>
        </p:nvSpPr>
        <p:spPr bwMode="auto">
          <a:xfrm>
            <a:off x="4648200" y="48768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13" name="Line 61"/>
          <p:cNvSpPr>
            <a:spLocks noChangeShapeType="1"/>
          </p:cNvSpPr>
          <p:nvPr/>
        </p:nvSpPr>
        <p:spPr bwMode="auto">
          <a:xfrm>
            <a:off x="4648200" y="53340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1515" name="TextBox 133"/>
          <p:cNvSpPr txBox="1">
            <a:spLocks noChangeArrowheads="1"/>
          </p:cNvSpPr>
          <p:nvPr/>
        </p:nvSpPr>
        <p:spPr bwMode="auto">
          <a:xfrm>
            <a:off x="6096000" y="25908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21516" name="TextBox 134"/>
          <p:cNvSpPr txBox="1">
            <a:spLocks noChangeArrowheads="1"/>
          </p:cNvSpPr>
          <p:nvPr/>
        </p:nvSpPr>
        <p:spPr bwMode="auto">
          <a:xfrm>
            <a:off x="4648200" y="40386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21517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1518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1519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1520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21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22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23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24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25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0,2</a:t>
            </a:r>
          </a:p>
        </p:txBody>
      </p:sp>
      <p:sp>
        <p:nvSpPr>
          <p:cNvPr id="21526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27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28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29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0,3</a:t>
            </a:r>
          </a:p>
        </p:txBody>
      </p:sp>
      <p:sp>
        <p:nvSpPr>
          <p:cNvPr id="21530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31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32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33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1534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1535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2,2</a:t>
            </a:r>
          </a:p>
        </p:txBody>
      </p:sp>
      <p:sp>
        <p:nvSpPr>
          <p:cNvPr id="21536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2,3</a:t>
            </a:r>
          </a:p>
        </p:txBody>
      </p:sp>
      <p:sp>
        <p:nvSpPr>
          <p:cNvPr id="21537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2,1</a:t>
            </a:r>
          </a:p>
        </p:txBody>
      </p:sp>
      <p:sp>
        <p:nvSpPr>
          <p:cNvPr id="21538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1,3</a:t>
            </a:r>
          </a:p>
        </p:txBody>
      </p:sp>
      <p:sp>
        <p:nvSpPr>
          <p:cNvPr id="21539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1,2</a:t>
            </a:r>
          </a:p>
        </p:txBody>
      </p:sp>
      <p:sp>
        <p:nvSpPr>
          <p:cNvPr id="21540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41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42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43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44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1545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3,2</a:t>
            </a:r>
          </a:p>
        </p:txBody>
      </p:sp>
      <p:sp>
        <p:nvSpPr>
          <p:cNvPr id="21546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3,3</a:t>
            </a:r>
          </a:p>
        </p:txBody>
      </p:sp>
      <p:sp>
        <p:nvSpPr>
          <p:cNvPr id="21547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3,1</a:t>
            </a:r>
          </a:p>
        </p:txBody>
      </p:sp>
      <p:sp>
        <p:nvSpPr>
          <p:cNvPr id="21548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49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50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51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52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1553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1554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1555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56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57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58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59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60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0,2</a:t>
            </a:r>
          </a:p>
        </p:txBody>
      </p:sp>
      <p:sp>
        <p:nvSpPr>
          <p:cNvPr id="21561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62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63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64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0,3</a:t>
            </a:r>
          </a:p>
        </p:txBody>
      </p:sp>
      <p:sp>
        <p:nvSpPr>
          <p:cNvPr id="21565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66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67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68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1569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1570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2,2</a:t>
            </a:r>
          </a:p>
        </p:txBody>
      </p:sp>
      <p:sp>
        <p:nvSpPr>
          <p:cNvPr id="21571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2,3</a:t>
            </a:r>
          </a:p>
        </p:txBody>
      </p:sp>
      <p:sp>
        <p:nvSpPr>
          <p:cNvPr id="21572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2,1</a:t>
            </a:r>
          </a:p>
        </p:txBody>
      </p:sp>
      <p:sp>
        <p:nvSpPr>
          <p:cNvPr id="21573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1,3</a:t>
            </a:r>
          </a:p>
        </p:txBody>
      </p:sp>
      <p:sp>
        <p:nvSpPr>
          <p:cNvPr id="21574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1,2</a:t>
            </a:r>
          </a:p>
        </p:txBody>
      </p:sp>
      <p:sp>
        <p:nvSpPr>
          <p:cNvPr id="21575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76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77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78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79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1580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3,2</a:t>
            </a:r>
          </a:p>
        </p:txBody>
      </p:sp>
      <p:sp>
        <p:nvSpPr>
          <p:cNvPr id="21581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3,3</a:t>
            </a:r>
          </a:p>
        </p:txBody>
      </p:sp>
      <p:sp>
        <p:nvSpPr>
          <p:cNvPr id="21582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3,1</a:t>
            </a:r>
          </a:p>
        </p:txBody>
      </p:sp>
      <p:sp>
        <p:nvSpPr>
          <p:cNvPr id="21583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84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85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86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87" name="Rectangle 2"/>
          <p:cNvSpPr>
            <a:spLocks noChangeArrowheads="1"/>
          </p:cNvSpPr>
          <p:nvPr/>
        </p:nvSpPr>
        <p:spPr bwMode="auto">
          <a:xfrm>
            <a:off x="71024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1588" name="Rectangle 3"/>
          <p:cNvSpPr>
            <a:spLocks noChangeArrowheads="1"/>
          </p:cNvSpPr>
          <p:nvPr/>
        </p:nvSpPr>
        <p:spPr bwMode="auto">
          <a:xfrm>
            <a:off x="66452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1589" name="Rectangle 4"/>
          <p:cNvSpPr>
            <a:spLocks noChangeArrowheads="1"/>
          </p:cNvSpPr>
          <p:nvPr/>
        </p:nvSpPr>
        <p:spPr bwMode="auto">
          <a:xfrm>
            <a:off x="66452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1,0</a:t>
            </a:r>
          </a:p>
        </p:txBody>
      </p:sp>
      <p:sp>
        <p:nvSpPr>
          <p:cNvPr id="21590" name="Rectangle 5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91" name="Rectangle 6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92" name="Rectangle 7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93" name="Rectangle 8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94" name="Rectangle 9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95" name="Rectangle 10"/>
          <p:cNvSpPr>
            <a:spLocks noChangeArrowheads="1"/>
          </p:cNvSpPr>
          <p:nvPr/>
        </p:nvSpPr>
        <p:spPr bwMode="auto">
          <a:xfrm>
            <a:off x="75596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0,2</a:t>
            </a:r>
          </a:p>
        </p:txBody>
      </p:sp>
      <p:sp>
        <p:nvSpPr>
          <p:cNvPr id="21596" name="Rectangle 11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97" name="Rectangle 12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98" name="Rectangle 13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599" name="Rectangle 14"/>
          <p:cNvSpPr>
            <a:spLocks noChangeArrowheads="1"/>
          </p:cNvSpPr>
          <p:nvPr/>
        </p:nvSpPr>
        <p:spPr bwMode="auto">
          <a:xfrm>
            <a:off x="80168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0,3</a:t>
            </a:r>
          </a:p>
        </p:txBody>
      </p:sp>
      <p:sp>
        <p:nvSpPr>
          <p:cNvPr id="21600" name="Rectangle 15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01" name="Rectangle 16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02" name="Rectangle 1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03" name="Rectangle 18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1,1</a:t>
            </a:r>
          </a:p>
        </p:txBody>
      </p:sp>
      <p:sp>
        <p:nvSpPr>
          <p:cNvPr id="21604" name="Rectangle 19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1605" name="Rectangle 20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2,2</a:t>
            </a:r>
          </a:p>
        </p:txBody>
      </p:sp>
      <p:sp>
        <p:nvSpPr>
          <p:cNvPr id="21606" name="Rectangle 21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2,3</a:t>
            </a:r>
          </a:p>
        </p:txBody>
      </p:sp>
      <p:sp>
        <p:nvSpPr>
          <p:cNvPr id="21607" name="Rectangle 22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2,1</a:t>
            </a:r>
          </a:p>
        </p:txBody>
      </p:sp>
      <p:sp>
        <p:nvSpPr>
          <p:cNvPr id="21608" name="Rectangle 23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1,3</a:t>
            </a:r>
          </a:p>
        </p:txBody>
      </p:sp>
      <p:sp>
        <p:nvSpPr>
          <p:cNvPr id="21609" name="Rectangle 24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1,2</a:t>
            </a:r>
          </a:p>
        </p:txBody>
      </p:sp>
      <p:sp>
        <p:nvSpPr>
          <p:cNvPr id="21610" name="Rectangle 25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11" name="Rectangle 26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12" name="Rectangle 2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13" name="Rectangle 28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14" name="Rectangle 29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1615" name="Rectangle 30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3,2</a:t>
            </a:r>
          </a:p>
        </p:txBody>
      </p:sp>
      <p:sp>
        <p:nvSpPr>
          <p:cNvPr id="21616" name="Rectangle 31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3,3</a:t>
            </a:r>
          </a:p>
        </p:txBody>
      </p:sp>
      <p:sp>
        <p:nvSpPr>
          <p:cNvPr id="21617" name="Rectangle 32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3,1</a:t>
            </a:r>
          </a:p>
        </p:txBody>
      </p:sp>
      <p:sp>
        <p:nvSpPr>
          <p:cNvPr id="21618" name="Rectangle 33"/>
          <p:cNvSpPr>
            <a:spLocks noChangeArrowheads="1"/>
          </p:cNvSpPr>
          <p:nvPr/>
        </p:nvSpPr>
        <p:spPr bwMode="auto">
          <a:xfrm>
            <a:off x="66452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19" name="Rectangle 37"/>
          <p:cNvSpPr>
            <a:spLocks noChangeArrowheads="1"/>
          </p:cNvSpPr>
          <p:nvPr/>
        </p:nvSpPr>
        <p:spPr bwMode="auto">
          <a:xfrm>
            <a:off x="75596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20" name="Rectangle 39"/>
          <p:cNvSpPr>
            <a:spLocks noChangeArrowheads="1"/>
          </p:cNvSpPr>
          <p:nvPr/>
        </p:nvSpPr>
        <p:spPr bwMode="auto">
          <a:xfrm>
            <a:off x="66452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21" name="Rectangle 40"/>
          <p:cNvSpPr>
            <a:spLocks noChangeArrowheads="1"/>
          </p:cNvSpPr>
          <p:nvPr/>
        </p:nvSpPr>
        <p:spPr bwMode="auto">
          <a:xfrm>
            <a:off x="75596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22" name="Rectangle 2"/>
          <p:cNvSpPr>
            <a:spLocks noChangeArrowheads="1"/>
          </p:cNvSpPr>
          <p:nvPr/>
        </p:nvSpPr>
        <p:spPr bwMode="auto">
          <a:xfrm>
            <a:off x="50101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1623" name="Rectangle 3"/>
          <p:cNvSpPr>
            <a:spLocks noChangeArrowheads="1"/>
          </p:cNvSpPr>
          <p:nvPr/>
        </p:nvSpPr>
        <p:spPr bwMode="auto">
          <a:xfrm>
            <a:off x="45529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1624" name="Rectangle 4"/>
          <p:cNvSpPr>
            <a:spLocks noChangeArrowheads="1"/>
          </p:cNvSpPr>
          <p:nvPr/>
        </p:nvSpPr>
        <p:spPr bwMode="auto">
          <a:xfrm>
            <a:off x="45529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1625" name="Rectangle 7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26" name="Rectangle 18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1627" name="Rectangle 33"/>
          <p:cNvSpPr>
            <a:spLocks noChangeArrowheads="1"/>
          </p:cNvSpPr>
          <p:nvPr/>
        </p:nvSpPr>
        <p:spPr bwMode="auto">
          <a:xfrm>
            <a:off x="4552950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28" name="Rectangle 2"/>
          <p:cNvSpPr>
            <a:spLocks noChangeArrowheads="1"/>
          </p:cNvSpPr>
          <p:nvPr/>
        </p:nvSpPr>
        <p:spPr bwMode="auto">
          <a:xfrm>
            <a:off x="72786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1629" name="Rectangle 3"/>
          <p:cNvSpPr>
            <a:spLocks noChangeArrowheads="1"/>
          </p:cNvSpPr>
          <p:nvPr/>
        </p:nvSpPr>
        <p:spPr bwMode="auto">
          <a:xfrm>
            <a:off x="68214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1630" name="Rectangle 4"/>
          <p:cNvSpPr>
            <a:spLocks noChangeArrowheads="1"/>
          </p:cNvSpPr>
          <p:nvPr/>
        </p:nvSpPr>
        <p:spPr bwMode="auto">
          <a:xfrm>
            <a:off x="68214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1631" name="Rectangle 7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632" name="Rectangle 18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1633" name="Rectangle 33"/>
          <p:cNvSpPr>
            <a:spLocks noChangeArrowheads="1"/>
          </p:cNvSpPr>
          <p:nvPr/>
        </p:nvSpPr>
        <p:spPr bwMode="auto">
          <a:xfrm>
            <a:off x="6821488" y="2438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0" name="TextBox 144"/>
          <p:cNvSpPr txBox="1">
            <a:spLocks noChangeArrowheads="1"/>
          </p:cNvSpPr>
          <p:nvPr/>
        </p:nvSpPr>
        <p:spPr bwMode="auto">
          <a:xfrm>
            <a:off x="533400" y="950793"/>
            <a:ext cx="62568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i="0" dirty="0" smtClean="0"/>
              <a:t>Four threads in parallel compute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i="0" dirty="0" smtClean="0"/>
              <a:t>1</a:t>
            </a:r>
            <a:r>
              <a:rPr lang="en-US" sz="2000" i="0" baseline="30000" dirty="0" smtClean="0"/>
              <a:t>st</a:t>
            </a:r>
            <a:r>
              <a:rPr lang="en-US" sz="2000" i="0" dirty="0" smtClean="0"/>
              <a:t> MADD for each element of output tile (1/thread)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1524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60"/>
          <p:cNvSpPr>
            <a:spLocks noChangeShapeType="1"/>
          </p:cNvSpPr>
          <p:nvPr/>
        </p:nvSpPr>
        <p:spPr bwMode="auto">
          <a:xfrm>
            <a:off x="6934200" y="3124200"/>
            <a:ext cx="0" cy="1600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31" name="Line 60"/>
          <p:cNvSpPr>
            <a:spLocks noChangeShapeType="1"/>
          </p:cNvSpPr>
          <p:nvPr/>
        </p:nvSpPr>
        <p:spPr bwMode="auto">
          <a:xfrm>
            <a:off x="7086600" y="3124200"/>
            <a:ext cx="0" cy="2133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32" name="Line 60"/>
          <p:cNvSpPr>
            <a:spLocks noChangeShapeType="1"/>
          </p:cNvSpPr>
          <p:nvPr/>
        </p:nvSpPr>
        <p:spPr bwMode="auto">
          <a:xfrm flipH="1">
            <a:off x="7315200" y="3124200"/>
            <a:ext cx="15875" cy="1600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33" name="Line 60"/>
          <p:cNvSpPr>
            <a:spLocks noChangeShapeType="1"/>
          </p:cNvSpPr>
          <p:nvPr/>
        </p:nvSpPr>
        <p:spPr bwMode="auto">
          <a:xfrm flipH="1">
            <a:off x="7467600" y="3200400"/>
            <a:ext cx="39688" cy="2057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34" name="Line 61"/>
          <p:cNvSpPr>
            <a:spLocks noChangeShapeType="1"/>
          </p:cNvSpPr>
          <p:nvPr/>
        </p:nvSpPr>
        <p:spPr bwMode="auto">
          <a:xfrm flipV="1">
            <a:off x="5145088" y="4724400"/>
            <a:ext cx="1712912" cy="1746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35" name="Line 61"/>
          <p:cNvSpPr>
            <a:spLocks noChangeShapeType="1"/>
          </p:cNvSpPr>
          <p:nvPr/>
        </p:nvSpPr>
        <p:spPr bwMode="auto">
          <a:xfrm>
            <a:off x="5145088" y="5181600"/>
            <a:ext cx="17129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36" name="Line 61"/>
          <p:cNvSpPr>
            <a:spLocks noChangeShapeType="1"/>
          </p:cNvSpPr>
          <p:nvPr/>
        </p:nvSpPr>
        <p:spPr bwMode="auto">
          <a:xfrm>
            <a:off x="5145088" y="4876800"/>
            <a:ext cx="21701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37" name="Line 61"/>
          <p:cNvSpPr>
            <a:spLocks noChangeShapeType="1"/>
          </p:cNvSpPr>
          <p:nvPr/>
        </p:nvSpPr>
        <p:spPr bwMode="auto">
          <a:xfrm>
            <a:off x="5145088" y="5334000"/>
            <a:ext cx="21701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2539" name="TextBox 133"/>
          <p:cNvSpPr txBox="1">
            <a:spLocks noChangeArrowheads="1"/>
          </p:cNvSpPr>
          <p:nvPr/>
        </p:nvSpPr>
        <p:spPr bwMode="auto">
          <a:xfrm>
            <a:off x="6096000" y="25908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22540" name="TextBox 134"/>
          <p:cNvSpPr txBox="1">
            <a:spLocks noChangeArrowheads="1"/>
          </p:cNvSpPr>
          <p:nvPr/>
        </p:nvSpPr>
        <p:spPr bwMode="auto">
          <a:xfrm>
            <a:off x="4648200" y="40386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22541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2542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2543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2544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45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46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47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48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49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0,2</a:t>
            </a:r>
          </a:p>
        </p:txBody>
      </p:sp>
      <p:sp>
        <p:nvSpPr>
          <p:cNvPr id="22550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51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52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53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0,3</a:t>
            </a:r>
          </a:p>
        </p:txBody>
      </p:sp>
      <p:sp>
        <p:nvSpPr>
          <p:cNvPr id="22554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55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56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57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2558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2559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2,2</a:t>
            </a:r>
          </a:p>
        </p:txBody>
      </p:sp>
      <p:sp>
        <p:nvSpPr>
          <p:cNvPr id="22560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2,3</a:t>
            </a:r>
          </a:p>
        </p:txBody>
      </p:sp>
      <p:sp>
        <p:nvSpPr>
          <p:cNvPr id="22561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2,1</a:t>
            </a:r>
          </a:p>
        </p:txBody>
      </p:sp>
      <p:sp>
        <p:nvSpPr>
          <p:cNvPr id="22562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1,3</a:t>
            </a:r>
          </a:p>
        </p:txBody>
      </p:sp>
      <p:sp>
        <p:nvSpPr>
          <p:cNvPr id="22563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1,2</a:t>
            </a:r>
          </a:p>
        </p:txBody>
      </p:sp>
      <p:sp>
        <p:nvSpPr>
          <p:cNvPr id="22564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65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66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67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68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2569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3,2</a:t>
            </a:r>
          </a:p>
        </p:txBody>
      </p:sp>
      <p:sp>
        <p:nvSpPr>
          <p:cNvPr id="22570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3,3</a:t>
            </a:r>
          </a:p>
        </p:txBody>
      </p:sp>
      <p:sp>
        <p:nvSpPr>
          <p:cNvPr id="22571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3,1</a:t>
            </a:r>
          </a:p>
        </p:txBody>
      </p:sp>
      <p:sp>
        <p:nvSpPr>
          <p:cNvPr id="22572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73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74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75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76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2577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2578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2579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80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81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82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83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84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0,2</a:t>
            </a:r>
          </a:p>
        </p:txBody>
      </p:sp>
      <p:sp>
        <p:nvSpPr>
          <p:cNvPr id="22585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86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87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88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0,3</a:t>
            </a:r>
          </a:p>
        </p:txBody>
      </p:sp>
      <p:sp>
        <p:nvSpPr>
          <p:cNvPr id="22589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90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91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592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2593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2594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2,2</a:t>
            </a:r>
          </a:p>
        </p:txBody>
      </p:sp>
      <p:sp>
        <p:nvSpPr>
          <p:cNvPr id="22595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2,3</a:t>
            </a:r>
          </a:p>
        </p:txBody>
      </p:sp>
      <p:sp>
        <p:nvSpPr>
          <p:cNvPr id="22596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2,1</a:t>
            </a:r>
          </a:p>
        </p:txBody>
      </p:sp>
      <p:sp>
        <p:nvSpPr>
          <p:cNvPr id="22597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1,3</a:t>
            </a:r>
          </a:p>
        </p:txBody>
      </p:sp>
      <p:sp>
        <p:nvSpPr>
          <p:cNvPr id="22598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1,2</a:t>
            </a:r>
          </a:p>
        </p:txBody>
      </p:sp>
      <p:sp>
        <p:nvSpPr>
          <p:cNvPr id="22599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00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01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02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03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2604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3,2</a:t>
            </a:r>
          </a:p>
        </p:txBody>
      </p:sp>
      <p:sp>
        <p:nvSpPr>
          <p:cNvPr id="22605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3,3</a:t>
            </a:r>
          </a:p>
        </p:txBody>
      </p:sp>
      <p:sp>
        <p:nvSpPr>
          <p:cNvPr id="22606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3,1</a:t>
            </a:r>
          </a:p>
        </p:txBody>
      </p:sp>
      <p:sp>
        <p:nvSpPr>
          <p:cNvPr id="22607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08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09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10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11" name="Rectangle 2"/>
          <p:cNvSpPr>
            <a:spLocks noChangeArrowheads="1"/>
          </p:cNvSpPr>
          <p:nvPr/>
        </p:nvSpPr>
        <p:spPr bwMode="auto">
          <a:xfrm>
            <a:off x="71024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2612" name="Rectangle 3"/>
          <p:cNvSpPr>
            <a:spLocks noChangeArrowheads="1"/>
          </p:cNvSpPr>
          <p:nvPr/>
        </p:nvSpPr>
        <p:spPr bwMode="auto">
          <a:xfrm>
            <a:off x="66452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2613" name="Rectangle 4"/>
          <p:cNvSpPr>
            <a:spLocks noChangeArrowheads="1"/>
          </p:cNvSpPr>
          <p:nvPr/>
        </p:nvSpPr>
        <p:spPr bwMode="auto">
          <a:xfrm>
            <a:off x="66452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1,0</a:t>
            </a:r>
          </a:p>
        </p:txBody>
      </p:sp>
      <p:sp>
        <p:nvSpPr>
          <p:cNvPr id="22614" name="Rectangle 5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15" name="Rectangle 6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16" name="Rectangle 7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17" name="Rectangle 8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18" name="Rectangle 9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19" name="Rectangle 10"/>
          <p:cNvSpPr>
            <a:spLocks noChangeArrowheads="1"/>
          </p:cNvSpPr>
          <p:nvPr/>
        </p:nvSpPr>
        <p:spPr bwMode="auto">
          <a:xfrm>
            <a:off x="75596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0,2</a:t>
            </a:r>
          </a:p>
        </p:txBody>
      </p:sp>
      <p:sp>
        <p:nvSpPr>
          <p:cNvPr id="22620" name="Rectangle 11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21" name="Rectangle 12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22" name="Rectangle 13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23" name="Rectangle 14"/>
          <p:cNvSpPr>
            <a:spLocks noChangeArrowheads="1"/>
          </p:cNvSpPr>
          <p:nvPr/>
        </p:nvSpPr>
        <p:spPr bwMode="auto">
          <a:xfrm>
            <a:off x="80168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0,3</a:t>
            </a:r>
          </a:p>
        </p:txBody>
      </p:sp>
      <p:sp>
        <p:nvSpPr>
          <p:cNvPr id="22624" name="Rectangle 15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25" name="Rectangle 16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26" name="Rectangle 1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27" name="Rectangle 18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1,1</a:t>
            </a:r>
          </a:p>
        </p:txBody>
      </p:sp>
      <p:sp>
        <p:nvSpPr>
          <p:cNvPr id="22628" name="Rectangle 19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2629" name="Rectangle 20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2,2</a:t>
            </a:r>
          </a:p>
        </p:txBody>
      </p:sp>
      <p:sp>
        <p:nvSpPr>
          <p:cNvPr id="22630" name="Rectangle 21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2,3</a:t>
            </a:r>
          </a:p>
        </p:txBody>
      </p:sp>
      <p:sp>
        <p:nvSpPr>
          <p:cNvPr id="22631" name="Rectangle 22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2,1</a:t>
            </a:r>
          </a:p>
        </p:txBody>
      </p:sp>
      <p:sp>
        <p:nvSpPr>
          <p:cNvPr id="22632" name="Rectangle 23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1,3</a:t>
            </a:r>
          </a:p>
        </p:txBody>
      </p:sp>
      <p:sp>
        <p:nvSpPr>
          <p:cNvPr id="22633" name="Rectangle 24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1,2</a:t>
            </a:r>
          </a:p>
        </p:txBody>
      </p:sp>
      <p:sp>
        <p:nvSpPr>
          <p:cNvPr id="22634" name="Rectangle 25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35" name="Rectangle 26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36" name="Rectangle 2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38" name="Rectangle 29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2639" name="Rectangle 30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3,2</a:t>
            </a:r>
          </a:p>
        </p:txBody>
      </p:sp>
      <p:sp>
        <p:nvSpPr>
          <p:cNvPr id="22640" name="Rectangle 31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3,3</a:t>
            </a:r>
          </a:p>
        </p:txBody>
      </p:sp>
      <p:sp>
        <p:nvSpPr>
          <p:cNvPr id="22641" name="Rectangle 32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3,1</a:t>
            </a:r>
          </a:p>
        </p:txBody>
      </p:sp>
      <p:sp>
        <p:nvSpPr>
          <p:cNvPr id="22642" name="Rectangle 33"/>
          <p:cNvSpPr>
            <a:spLocks noChangeArrowheads="1"/>
          </p:cNvSpPr>
          <p:nvPr/>
        </p:nvSpPr>
        <p:spPr bwMode="auto">
          <a:xfrm>
            <a:off x="66452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43" name="Rectangle 37"/>
          <p:cNvSpPr>
            <a:spLocks noChangeArrowheads="1"/>
          </p:cNvSpPr>
          <p:nvPr/>
        </p:nvSpPr>
        <p:spPr bwMode="auto">
          <a:xfrm>
            <a:off x="75596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44" name="Rectangle 39"/>
          <p:cNvSpPr>
            <a:spLocks noChangeArrowheads="1"/>
          </p:cNvSpPr>
          <p:nvPr/>
        </p:nvSpPr>
        <p:spPr bwMode="auto">
          <a:xfrm>
            <a:off x="66452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45" name="Rectangle 40"/>
          <p:cNvSpPr>
            <a:spLocks noChangeArrowheads="1"/>
          </p:cNvSpPr>
          <p:nvPr/>
        </p:nvSpPr>
        <p:spPr bwMode="auto">
          <a:xfrm>
            <a:off x="75596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46" name="Rectangle 2"/>
          <p:cNvSpPr>
            <a:spLocks noChangeArrowheads="1"/>
          </p:cNvSpPr>
          <p:nvPr/>
        </p:nvSpPr>
        <p:spPr bwMode="auto">
          <a:xfrm>
            <a:off x="50101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2647" name="Rectangle 3"/>
          <p:cNvSpPr>
            <a:spLocks noChangeArrowheads="1"/>
          </p:cNvSpPr>
          <p:nvPr/>
        </p:nvSpPr>
        <p:spPr bwMode="auto">
          <a:xfrm>
            <a:off x="45529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2648" name="Rectangle 4"/>
          <p:cNvSpPr>
            <a:spLocks noChangeArrowheads="1"/>
          </p:cNvSpPr>
          <p:nvPr/>
        </p:nvSpPr>
        <p:spPr bwMode="auto">
          <a:xfrm>
            <a:off x="45529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2649" name="Rectangle 7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50" name="Rectangle 18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2651" name="Rectangle 33"/>
          <p:cNvSpPr>
            <a:spLocks noChangeArrowheads="1"/>
          </p:cNvSpPr>
          <p:nvPr/>
        </p:nvSpPr>
        <p:spPr bwMode="auto">
          <a:xfrm>
            <a:off x="4552950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52" name="Rectangle 2"/>
          <p:cNvSpPr>
            <a:spLocks noChangeArrowheads="1"/>
          </p:cNvSpPr>
          <p:nvPr/>
        </p:nvSpPr>
        <p:spPr bwMode="auto">
          <a:xfrm>
            <a:off x="72786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2653" name="Rectangle 3"/>
          <p:cNvSpPr>
            <a:spLocks noChangeArrowheads="1"/>
          </p:cNvSpPr>
          <p:nvPr/>
        </p:nvSpPr>
        <p:spPr bwMode="auto">
          <a:xfrm>
            <a:off x="68214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2654" name="Rectangle 4"/>
          <p:cNvSpPr>
            <a:spLocks noChangeArrowheads="1"/>
          </p:cNvSpPr>
          <p:nvPr/>
        </p:nvSpPr>
        <p:spPr bwMode="auto">
          <a:xfrm>
            <a:off x="68214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2655" name="Rectangle 7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656" name="Rectangle 18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2657" name="Rectangle 33"/>
          <p:cNvSpPr>
            <a:spLocks noChangeArrowheads="1"/>
          </p:cNvSpPr>
          <p:nvPr/>
        </p:nvSpPr>
        <p:spPr bwMode="auto">
          <a:xfrm>
            <a:off x="6821488" y="2438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0" name="TextBox 144"/>
          <p:cNvSpPr txBox="1">
            <a:spLocks noChangeArrowheads="1"/>
          </p:cNvSpPr>
          <p:nvPr/>
        </p:nvSpPr>
        <p:spPr bwMode="auto">
          <a:xfrm>
            <a:off x="533400" y="950793"/>
            <a:ext cx="63129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i="0" dirty="0" smtClean="0"/>
              <a:t>Four threads in parallel compute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i="0" dirty="0" smtClean="0"/>
              <a:t>2</a:t>
            </a:r>
            <a:r>
              <a:rPr lang="en-US" sz="2000" i="0" baseline="30000" dirty="0" smtClean="0"/>
              <a:t>nd</a:t>
            </a:r>
            <a:r>
              <a:rPr lang="en-US" sz="2000" i="0" dirty="0" smtClean="0"/>
              <a:t> MADD for each element of </a:t>
            </a:r>
            <a:r>
              <a:rPr lang="en-US" sz="2000" i="0" dirty="0"/>
              <a:t>output tile (1/thread</a:t>
            </a:r>
            <a:r>
              <a:rPr lang="en-US" sz="2000" i="0" dirty="0" smtClean="0"/>
              <a:t>)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7226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6405"/>
            <a:ext cx="8839200" cy="609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990000"/>
                </a:solidFill>
              </a:rPr>
              <a:t>Memory Hierarchy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09600" y="1744174"/>
            <a:ext cx="1219200" cy="1447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/>
              <a:t>CPU Main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971800" y="915499"/>
            <a:ext cx="4267200" cy="3352800"/>
          </a:xfrm>
          <a:prstGeom prst="rect">
            <a:avLst/>
          </a:prstGeom>
          <a:solidFill>
            <a:srgbClr val="A7E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200399" y="1144099"/>
            <a:ext cx="962025" cy="2971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2000" dirty="0"/>
              <a:t>Device Memory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562475" y="1001224"/>
            <a:ext cx="2514600" cy="300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495800" y="1058374"/>
            <a:ext cx="2514600" cy="300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0075" y="1096474"/>
            <a:ext cx="2514600" cy="300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343400" y="1153624"/>
            <a:ext cx="2514600" cy="300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524375" y="1448899"/>
            <a:ext cx="914400" cy="254317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dirty="0"/>
              <a:t>Shared Memory</a:t>
            </a:r>
            <a:endParaRPr lang="en-US" sz="1050" dirty="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762625" y="1506049"/>
            <a:ext cx="381000" cy="381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219825" y="1506049"/>
            <a:ext cx="381000" cy="381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762625" y="2001349"/>
            <a:ext cx="381000" cy="381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219825" y="2001349"/>
            <a:ext cx="381000" cy="381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762625" y="2487124"/>
            <a:ext cx="381000" cy="381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219825" y="2487124"/>
            <a:ext cx="381000" cy="381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5762625" y="3001474"/>
            <a:ext cx="381000" cy="381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6219825" y="3001474"/>
            <a:ext cx="381000" cy="381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762125" y="2525224"/>
            <a:ext cx="1508125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990975" y="1687024"/>
            <a:ext cx="1873250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5172075" y="2239474"/>
            <a:ext cx="819150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895475" y="2668099"/>
            <a:ext cx="106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8 GB/s for Fermi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4505325" y="1420324"/>
            <a:ext cx="914400" cy="20955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400"/>
              <a:t>100 GB/s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981575" y="1906099"/>
            <a:ext cx="990600" cy="20955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400"/>
              <a:t>1000 GB/s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5534025" y="3544399"/>
            <a:ext cx="1238250" cy="5048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600"/>
              <a:t>Constant Cache</a:t>
            </a: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rot="5400000">
            <a:off x="5661819" y="3357868"/>
            <a:ext cx="658812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143625" y="3382474"/>
            <a:ext cx="1295400" cy="20955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400"/>
              <a:t>Register Read</a:t>
            </a:r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V="1">
            <a:off x="3352799" y="3915874"/>
            <a:ext cx="352425" cy="461919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2524125" y="4386263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On-board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4391025" y="4386263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On-chip</a:t>
            </a:r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 flipV="1">
            <a:off x="4988819" y="3763474"/>
            <a:ext cx="11806" cy="6572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 flipV="1">
            <a:off x="5396649" y="3915874"/>
            <a:ext cx="289775" cy="504825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6553200" y="4343400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SMs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 flipV="1">
            <a:off x="6771738" y="4115899"/>
            <a:ext cx="10062" cy="293608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V="1">
            <a:off x="6867525" y="4005355"/>
            <a:ext cx="16233" cy="372438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6957811" y="3964571"/>
            <a:ext cx="13952" cy="444936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7043535" y="3923787"/>
            <a:ext cx="16233" cy="454006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52399" y="4858015"/>
            <a:ext cx="86868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0" dirty="0" smtClean="0"/>
              <a:t>On-chip </a:t>
            </a:r>
            <a:r>
              <a:rPr lang="en-US" sz="1800" i="0" dirty="0" smtClean="0">
                <a:solidFill>
                  <a:srgbClr val="FF0000"/>
                </a:solidFill>
              </a:rPr>
              <a:t>shared memory </a:t>
            </a:r>
            <a:r>
              <a:rPr lang="en-US" sz="1800" i="0" dirty="0" smtClean="0"/>
              <a:t>is per SM.</a:t>
            </a:r>
          </a:p>
          <a:p>
            <a:pPr lvl="1">
              <a:spcBef>
                <a:spcPts val="600"/>
              </a:spcBef>
            </a:pPr>
            <a:r>
              <a:rPr lang="en-US" sz="1800" i="0" dirty="0" smtClean="0">
                <a:sym typeface="Wingdings" panose="05000000000000000000" pitchFamily="2" charset="2"/>
              </a:rPr>
              <a:t> From Fermi on, there is also per-SM cache (L1) and global (L2) cache</a:t>
            </a:r>
            <a:endParaRPr lang="en-US" sz="1800" i="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0" dirty="0" smtClean="0">
                <a:solidFill>
                  <a:srgbClr val="FF0000"/>
                </a:solidFill>
              </a:rPr>
              <a:t>Shared memories </a:t>
            </a:r>
            <a:r>
              <a:rPr lang="en-US" sz="1800" i="0" dirty="0" smtClean="0"/>
              <a:t>on different SMs are completely independent of one-another.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i="0" dirty="0" smtClean="0"/>
              <a:t>In fact, </a:t>
            </a:r>
            <a:r>
              <a:rPr lang="en-US" sz="1800" i="0" dirty="0" smtClean="0">
                <a:solidFill>
                  <a:srgbClr val="FF0000"/>
                </a:solidFill>
              </a:rPr>
              <a:t>shared memory </a:t>
            </a:r>
            <a:r>
              <a:rPr lang="en-US" sz="1800" i="0" dirty="0" smtClean="0"/>
              <a:t>is partitioned by </a:t>
            </a:r>
            <a:r>
              <a:rPr lang="en-US" sz="1800" i="0" dirty="0" smtClean="0">
                <a:solidFill>
                  <a:srgbClr val="FF0000"/>
                </a:solidFill>
              </a:rPr>
              <a:t>block</a:t>
            </a:r>
            <a:r>
              <a:rPr lang="en-US" sz="1800" i="0" dirty="0" smtClean="0"/>
              <a:t> and </a:t>
            </a:r>
            <a:r>
              <a:rPr lang="en-US" sz="1800" i="0" dirty="0" smtClean="0">
                <a:solidFill>
                  <a:srgbClr val="FF0000"/>
                </a:solidFill>
              </a:rPr>
              <a:t>blocks</a:t>
            </a:r>
            <a:r>
              <a:rPr lang="en-US" sz="1800" i="0" dirty="0" smtClean="0"/>
              <a:t> can only access their own partitions of the </a:t>
            </a:r>
            <a:r>
              <a:rPr lang="en-US" sz="1800" i="0" dirty="0" smtClean="0">
                <a:solidFill>
                  <a:srgbClr val="FF0000"/>
                </a:solidFill>
              </a:rPr>
              <a:t>shared memories </a:t>
            </a:r>
            <a:r>
              <a:rPr lang="en-US" sz="1800" i="0" dirty="0" smtClean="0"/>
              <a:t>on their own SMs</a:t>
            </a:r>
            <a:endParaRPr lang="en-US" sz="1800" i="0" dirty="0"/>
          </a:p>
        </p:txBody>
      </p:sp>
      <p:sp>
        <p:nvSpPr>
          <p:cNvPr id="40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  <p:bldP spid="12298" grpId="0" animBg="1"/>
      <p:bldP spid="12299" grpId="0" animBg="1"/>
      <p:bldP spid="12297" grpId="0" animBg="1"/>
      <p:bldP spid="12296" grpId="0" animBg="1"/>
      <p:bldP spid="12300" grpId="0" animBg="1"/>
      <p:bldP spid="12301" grpId="0" animBg="1"/>
      <p:bldP spid="12302" grpId="0" animBg="1"/>
      <p:bldP spid="12303" grpId="0" animBg="1"/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2" grpId="0" animBg="1"/>
      <p:bldP spid="12313" grpId="0" animBg="1"/>
      <p:bldP spid="12314" grpId="0"/>
      <p:bldP spid="12315" grpId="0" animBg="1"/>
      <p:bldP spid="12316" grpId="0" animBg="1"/>
      <p:bldP spid="12317" grpId="0" animBg="1"/>
      <p:bldP spid="12318" grpId="0" animBg="1"/>
      <p:bldP spid="12319" grpId="0" animBg="1"/>
      <p:bldP spid="12324" grpId="0" animBg="1"/>
      <p:bldP spid="12325" grpId="0"/>
      <p:bldP spid="12326" grpId="0"/>
      <p:bldP spid="12327" grpId="0" animBg="1"/>
      <p:bldP spid="12328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68072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76400" y="33528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35052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676400" y="37338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57400" y="39624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514600" y="46482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895600" y="52578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895600" y="48006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514600" y="51054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6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3567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3568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3569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70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71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72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73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74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0,2</a:t>
            </a:r>
          </a:p>
        </p:txBody>
      </p:sp>
      <p:sp>
        <p:nvSpPr>
          <p:cNvPr id="23575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76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77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78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0,3</a:t>
            </a:r>
          </a:p>
        </p:txBody>
      </p:sp>
      <p:sp>
        <p:nvSpPr>
          <p:cNvPr id="23579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1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2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3583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3584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2,2</a:t>
            </a:r>
          </a:p>
        </p:txBody>
      </p:sp>
      <p:sp>
        <p:nvSpPr>
          <p:cNvPr id="23585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2,3</a:t>
            </a:r>
          </a:p>
        </p:txBody>
      </p:sp>
      <p:sp>
        <p:nvSpPr>
          <p:cNvPr id="23586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2,1</a:t>
            </a:r>
          </a:p>
        </p:txBody>
      </p:sp>
      <p:sp>
        <p:nvSpPr>
          <p:cNvPr id="23587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1,3</a:t>
            </a:r>
          </a:p>
        </p:txBody>
      </p:sp>
      <p:sp>
        <p:nvSpPr>
          <p:cNvPr id="23588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1,2</a:t>
            </a:r>
          </a:p>
        </p:txBody>
      </p:sp>
      <p:sp>
        <p:nvSpPr>
          <p:cNvPr id="23589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90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91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92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93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3594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3,2</a:t>
            </a:r>
          </a:p>
        </p:txBody>
      </p:sp>
      <p:sp>
        <p:nvSpPr>
          <p:cNvPr id="23595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3,3</a:t>
            </a:r>
          </a:p>
        </p:txBody>
      </p:sp>
      <p:sp>
        <p:nvSpPr>
          <p:cNvPr id="23596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3,1</a:t>
            </a:r>
          </a:p>
        </p:txBody>
      </p:sp>
      <p:sp>
        <p:nvSpPr>
          <p:cNvPr id="23597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98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99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00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01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3602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3603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3604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05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06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07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08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09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0,2</a:t>
            </a:r>
          </a:p>
        </p:txBody>
      </p:sp>
      <p:sp>
        <p:nvSpPr>
          <p:cNvPr id="23610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11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12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13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0,3</a:t>
            </a:r>
          </a:p>
        </p:txBody>
      </p:sp>
      <p:sp>
        <p:nvSpPr>
          <p:cNvPr id="23614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15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16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17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3618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3619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2,2</a:t>
            </a:r>
          </a:p>
        </p:txBody>
      </p:sp>
      <p:sp>
        <p:nvSpPr>
          <p:cNvPr id="23620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2,3</a:t>
            </a:r>
          </a:p>
        </p:txBody>
      </p:sp>
      <p:sp>
        <p:nvSpPr>
          <p:cNvPr id="23621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2,1</a:t>
            </a:r>
          </a:p>
        </p:txBody>
      </p:sp>
      <p:sp>
        <p:nvSpPr>
          <p:cNvPr id="23622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1,3</a:t>
            </a:r>
          </a:p>
        </p:txBody>
      </p:sp>
      <p:sp>
        <p:nvSpPr>
          <p:cNvPr id="23623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1,2</a:t>
            </a:r>
          </a:p>
        </p:txBody>
      </p:sp>
      <p:sp>
        <p:nvSpPr>
          <p:cNvPr id="23624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25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26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27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28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3629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3,2</a:t>
            </a:r>
          </a:p>
        </p:txBody>
      </p:sp>
      <p:sp>
        <p:nvSpPr>
          <p:cNvPr id="23630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3,3</a:t>
            </a:r>
          </a:p>
        </p:txBody>
      </p:sp>
      <p:sp>
        <p:nvSpPr>
          <p:cNvPr id="23631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3,1</a:t>
            </a:r>
          </a:p>
        </p:txBody>
      </p:sp>
      <p:sp>
        <p:nvSpPr>
          <p:cNvPr id="23632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33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34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35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36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3637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3638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1,0</a:t>
            </a:r>
          </a:p>
        </p:txBody>
      </p:sp>
      <p:sp>
        <p:nvSpPr>
          <p:cNvPr id="23639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40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41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42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43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44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0,2</a:t>
            </a:r>
          </a:p>
        </p:txBody>
      </p:sp>
      <p:sp>
        <p:nvSpPr>
          <p:cNvPr id="23645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46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47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48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0,3</a:t>
            </a:r>
          </a:p>
        </p:txBody>
      </p:sp>
      <p:sp>
        <p:nvSpPr>
          <p:cNvPr id="23649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50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51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52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1,1</a:t>
            </a:r>
          </a:p>
        </p:txBody>
      </p:sp>
      <p:sp>
        <p:nvSpPr>
          <p:cNvPr id="23653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3654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2,2</a:t>
            </a:r>
          </a:p>
        </p:txBody>
      </p:sp>
      <p:sp>
        <p:nvSpPr>
          <p:cNvPr id="23655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2,3</a:t>
            </a:r>
          </a:p>
        </p:txBody>
      </p:sp>
      <p:sp>
        <p:nvSpPr>
          <p:cNvPr id="23656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2,1</a:t>
            </a:r>
          </a:p>
        </p:txBody>
      </p:sp>
      <p:sp>
        <p:nvSpPr>
          <p:cNvPr id="23657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1,3</a:t>
            </a:r>
          </a:p>
        </p:txBody>
      </p:sp>
      <p:sp>
        <p:nvSpPr>
          <p:cNvPr id="23658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1,2</a:t>
            </a:r>
          </a:p>
        </p:txBody>
      </p:sp>
      <p:sp>
        <p:nvSpPr>
          <p:cNvPr id="23659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60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61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62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63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3664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3,2</a:t>
            </a:r>
          </a:p>
        </p:txBody>
      </p:sp>
      <p:sp>
        <p:nvSpPr>
          <p:cNvPr id="23665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3,3</a:t>
            </a:r>
          </a:p>
        </p:txBody>
      </p:sp>
      <p:sp>
        <p:nvSpPr>
          <p:cNvPr id="23666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3,1</a:t>
            </a:r>
          </a:p>
        </p:txBody>
      </p:sp>
      <p:sp>
        <p:nvSpPr>
          <p:cNvPr id="23667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68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69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70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71" name="Rectangle 2"/>
          <p:cNvSpPr>
            <a:spLocks noChangeArrowheads="1"/>
          </p:cNvSpPr>
          <p:nvPr/>
        </p:nvSpPr>
        <p:spPr bwMode="auto">
          <a:xfrm>
            <a:off x="56372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3672" name="Rectangle 3"/>
          <p:cNvSpPr>
            <a:spLocks noChangeArrowheads="1"/>
          </p:cNvSpPr>
          <p:nvPr/>
        </p:nvSpPr>
        <p:spPr bwMode="auto">
          <a:xfrm>
            <a:off x="51800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3673" name="Rectangle 4"/>
          <p:cNvSpPr>
            <a:spLocks noChangeArrowheads="1"/>
          </p:cNvSpPr>
          <p:nvPr/>
        </p:nvSpPr>
        <p:spPr bwMode="auto">
          <a:xfrm>
            <a:off x="51800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3674" name="Rectangle 7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75" name="Rectangle 18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3676" name="Rectangle 33"/>
          <p:cNvSpPr>
            <a:spLocks noChangeArrowheads="1"/>
          </p:cNvSpPr>
          <p:nvPr/>
        </p:nvSpPr>
        <p:spPr bwMode="auto">
          <a:xfrm>
            <a:off x="5180013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77" name="Rectangle 2"/>
          <p:cNvSpPr>
            <a:spLocks noChangeArrowheads="1"/>
          </p:cNvSpPr>
          <p:nvPr/>
        </p:nvSpPr>
        <p:spPr bwMode="auto">
          <a:xfrm>
            <a:off x="72644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3678" name="Rectangle 3"/>
          <p:cNvSpPr>
            <a:spLocks noChangeArrowheads="1"/>
          </p:cNvSpPr>
          <p:nvPr/>
        </p:nvSpPr>
        <p:spPr bwMode="auto">
          <a:xfrm>
            <a:off x="68072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3679" name="Rectangle 7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80" name="Rectangle 18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3681" name="Rectangle 33"/>
          <p:cNvSpPr>
            <a:spLocks noChangeArrowheads="1"/>
          </p:cNvSpPr>
          <p:nvPr/>
        </p:nvSpPr>
        <p:spPr bwMode="auto">
          <a:xfrm>
            <a:off x="6807200" y="3124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682" name="TextBox 145"/>
          <p:cNvSpPr txBox="1">
            <a:spLocks noChangeArrowheads="1"/>
          </p:cNvSpPr>
          <p:nvPr/>
        </p:nvSpPr>
        <p:spPr bwMode="auto">
          <a:xfrm>
            <a:off x="4629119" y="4130328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131" name="TextBox 145"/>
          <p:cNvSpPr txBox="1">
            <a:spLocks noChangeArrowheads="1"/>
          </p:cNvSpPr>
          <p:nvPr/>
        </p:nvSpPr>
        <p:spPr bwMode="auto">
          <a:xfrm>
            <a:off x="6283326" y="2741711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130" name="TextBox 144"/>
          <p:cNvSpPr txBox="1">
            <a:spLocks noChangeArrowheads="1"/>
          </p:cNvSpPr>
          <p:nvPr/>
        </p:nvSpPr>
        <p:spPr bwMode="auto">
          <a:xfrm>
            <a:off x="533400" y="950793"/>
            <a:ext cx="70134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i="0" dirty="0" smtClean="0"/>
              <a:t>Four threads in parallel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i="0" dirty="0" smtClean="0"/>
              <a:t>Fetch 4 elements from 2</a:t>
            </a:r>
            <a:r>
              <a:rPr lang="en-US" sz="2000" i="0" baseline="30000" dirty="0" smtClean="0"/>
              <a:t>nd</a:t>
            </a:r>
            <a:r>
              <a:rPr lang="en-US" sz="2000" i="0" dirty="0" smtClean="0"/>
              <a:t> input tile of 1</a:t>
            </a:r>
            <a:r>
              <a:rPr lang="en-US" sz="2000" i="0" baseline="30000" dirty="0" smtClean="0"/>
              <a:t>st</a:t>
            </a:r>
            <a:r>
              <a:rPr lang="en-US" sz="2000" i="0" dirty="0"/>
              <a:t> </a:t>
            </a:r>
            <a:r>
              <a:rPr lang="en-US" sz="2000" i="0" dirty="0" smtClean="0"/>
              <a:t> input </a:t>
            </a:r>
            <a:r>
              <a:rPr lang="en-US" sz="2000" i="0" dirty="0"/>
              <a:t>(1/thread</a:t>
            </a:r>
            <a:r>
              <a:rPr lang="en-US" sz="2000" i="0" dirty="0" smtClean="0"/>
              <a:t>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i="0" dirty="0" smtClean="0"/>
              <a:t>Fetch 4 elements from 2</a:t>
            </a:r>
            <a:r>
              <a:rPr lang="en-US" sz="2000" i="0" baseline="30000" dirty="0" smtClean="0"/>
              <a:t>nd</a:t>
            </a:r>
            <a:r>
              <a:rPr lang="en-US" sz="2000" i="0" dirty="0" smtClean="0"/>
              <a:t> input tile of 2</a:t>
            </a:r>
            <a:r>
              <a:rPr lang="en-US" sz="2000" i="0" baseline="30000" dirty="0" smtClean="0"/>
              <a:t>nd</a:t>
            </a:r>
            <a:r>
              <a:rPr lang="en-US" sz="2000" i="0" dirty="0"/>
              <a:t> input (1/thread</a:t>
            </a:r>
            <a:r>
              <a:rPr lang="en-US" sz="2000" i="0" dirty="0" smtClean="0"/>
              <a:t>)</a:t>
            </a:r>
            <a:endParaRPr lang="en-US" sz="2000" i="0" dirty="0"/>
          </a:p>
        </p:txBody>
      </p:sp>
      <p:sp>
        <p:nvSpPr>
          <p:cNvPr id="13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64600" cy="760412"/>
          </a:xfrm>
        </p:spPr>
        <p:txBody>
          <a:bodyPr/>
          <a:lstStyle/>
          <a:p>
            <a:r>
              <a:rPr lang="en-US" dirty="0" smtClean="0"/>
              <a:t>Review – Work for Block (0,0), 2</a:t>
            </a:r>
            <a:r>
              <a:rPr lang="en-US" baseline="30000" dirty="0" smtClean="0"/>
              <a:t>nd</a:t>
            </a:r>
            <a:r>
              <a:rPr lang="en-US" dirty="0" smtClean="0"/>
              <a:t> tile</a:t>
            </a:r>
          </a:p>
        </p:txBody>
      </p:sp>
    </p:spTree>
    <p:extLst>
      <p:ext uri="{BB962C8B-B14F-4D97-AF65-F5344CB8AC3E}">
        <p14:creationId xmlns:p14="http://schemas.microsoft.com/office/powerpoint/2010/main" val="41490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6858000" y="3429000"/>
            <a:ext cx="0" cy="1295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486400" y="4724400"/>
            <a:ext cx="1371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7010400" y="3429000"/>
            <a:ext cx="0" cy="1828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486400" y="4876800"/>
            <a:ext cx="1828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356225" y="5181600"/>
            <a:ext cx="1577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356225" y="5334000"/>
            <a:ext cx="1958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>
            <a:off x="7315200" y="3429000"/>
            <a:ext cx="0" cy="1371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7467600" y="3429000"/>
            <a:ext cx="0" cy="1828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6096000" y="34290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0,3</a:t>
            </a:r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2,3</a:t>
            </a:r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1,3</a:t>
            </a:r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3,2</a:t>
            </a:r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3,3</a:t>
            </a:r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3,1</a:t>
            </a:r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0,3</a:t>
            </a:r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2,3</a:t>
            </a:r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1,3</a:t>
            </a:r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3,2</a:t>
            </a:r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3,3</a:t>
            </a:r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3,1</a:t>
            </a:r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2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0,3</a:t>
            </a:r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2,2</a:t>
            </a:r>
          </a:p>
        </p:txBody>
      </p:sp>
      <p:sp>
        <p:nvSpPr>
          <p:cNvPr id="24679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2,3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2,1</a:t>
            </a:r>
          </a:p>
        </p:txBody>
      </p:sp>
      <p:sp>
        <p:nvSpPr>
          <p:cNvPr id="24681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1,3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87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4688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3,2</a:t>
            </a:r>
          </a:p>
        </p:txBody>
      </p:sp>
      <p:sp>
        <p:nvSpPr>
          <p:cNvPr id="24689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3,3</a:t>
            </a:r>
          </a:p>
        </p:txBody>
      </p:sp>
      <p:sp>
        <p:nvSpPr>
          <p:cNvPr id="24690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3,1</a:t>
            </a:r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5" name="Rectangle 2"/>
          <p:cNvSpPr>
            <a:spLocks noChangeArrowheads="1"/>
          </p:cNvSpPr>
          <p:nvPr/>
        </p:nvSpPr>
        <p:spPr bwMode="auto">
          <a:xfrm>
            <a:off x="5584825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4696" name="Rectangle 3"/>
          <p:cNvSpPr>
            <a:spLocks noChangeArrowheads="1"/>
          </p:cNvSpPr>
          <p:nvPr/>
        </p:nvSpPr>
        <p:spPr bwMode="auto">
          <a:xfrm>
            <a:off x="5127625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4697" name="Rectangle 4"/>
          <p:cNvSpPr>
            <a:spLocks noChangeArrowheads="1"/>
          </p:cNvSpPr>
          <p:nvPr/>
        </p:nvSpPr>
        <p:spPr bwMode="auto">
          <a:xfrm>
            <a:off x="5127625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4698" name="Rectangle 7"/>
          <p:cNvSpPr>
            <a:spLocks noChangeArrowheads="1"/>
          </p:cNvSpPr>
          <p:nvPr/>
        </p:nvSpPr>
        <p:spPr bwMode="auto">
          <a:xfrm>
            <a:off x="5584825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9" name="Rectangle 18"/>
          <p:cNvSpPr>
            <a:spLocks noChangeArrowheads="1"/>
          </p:cNvSpPr>
          <p:nvPr/>
        </p:nvSpPr>
        <p:spPr bwMode="auto">
          <a:xfrm>
            <a:off x="5584825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4700" name="Rectangle 33"/>
          <p:cNvSpPr>
            <a:spLocks noChangeArrowheads="1"/>
          </p:cNvSpPr>
          <p:nvPr/>
        </p:nvSpPr>
        <p:spPr bwMode="auto">
          <a:xfrm>
            <a:off x="5127625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701" name="Rectangle 2"/>
          <p:cNvSpPr>
            <a:spLocks noChangeArrowheads="1"/>
          </p:cNvSpPr>
          <p:nvPr/>
        </p:nvSpPr>
        <p:spPr bwMode="auto">
          <a:xfrm>
            <a:off x="7196138" y="30876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4702" name="Rectangle 3"/>
          <p:cNvSpPr>
            <a:spLocks noChangeArrowheads="1"/>
          </p:cNvSpPr>
          <p:nvPr/>
        </p:nvSpPr>
        <p:spPr bwMode="auto">
          <a:xfrm>
            <a:off x="6738938" y="30876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4703" name="Rectangle 4"/>
          <p:cNvSpPr>
            <a:spLocks noChangeArrowheads="1"/>
          </p:cNvSpPr>
          <p:nvPr/>
        </p:nvSpPr>
        <p:spPr bwMode="auto">
          <a:xfrm>
            <a:off x="6738938" y="3544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4704" name="Rectangle 7"/>
          <p:cNvSpPr>
            <a:spLocks noChangeArrowheads="1"/>
          </p:cNvSpPr>
          <p:nvPr/>
        </p:nvSpPr>
        <p:spPr bwMode="auto">
          <a:xfrm>
            <a:off x="7196138" y="3544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705" name="Rectangle 18"/>
          <p:cNvSpPr>
            <a:spLocks noChangeArrowheads="1"/>
          </p:cNvSpPr>
          <p:nvPr/>
        </p:nvSpPr>
        <p:spPr bwMode="auto">
          <a:xfrm>
            <a:off x="7196138" y="3544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4706" name="Rectangle 33"/>
          <p:cNvSpPr>
            <a:spLocks noChangeArrowheads="1"/>
          </p:cNvSpPr>
          <p:nvPr/>
        </p:nvSpPr>
        <p:spPr bwMode="auto">
          <a:xfrm>
            <a:off x="6738938" y="3087688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5356225" y="41148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130" name="TextBox 144"/>
          <p:cNvSpPr txBox="1">
            <a:spLocks noChangeArrowheads="1"/>
          </p:cNvSpPr>
          <p:nvPr/>
        </p:nvSpPr>
        <p:spPr bwMode="auto">
          <a:xfrm>
            <a:off x="533400" y="950793"/>
            <a:ext cx="6276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i="0" dirty="0" smtClean="0"/>
              <a:t>Four threads in parallel compute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i="0" dirty="0" smtClean="0"/>
              <a:t>3</a:t>
            </a:r>
            <a:r>
              <a:rPr lang="en-US" sz="2000" i="0" baseline="30000" dirty="0" smtClean="0"/>
              <a:t>rd</a:t>
            </a:r>
            <a:r>
              <a:rPr lang="en-US" sz="2000" i="0" dirty="0" smtClean="0"/>
              <a:t> MADD for each element of </a:t>
            </a:r>
            <a:r>
              <a:rPr lang="en-US" sz="2000" i="0" dirty="0"/>
              <a:t>output tile (1/thread</a:t>
            </a:r>
            <a:r>
              <a:rPr lang="en-US" sz="2000" i="0" dirty="0" smtClean="0"/>
              <a:t>)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5365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6858000" y="3810000"/>
            <a:ext cx="0" cy="914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791200" y="4724400"/>
            <a:ext cx="1066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7010399" y="3810000"/>
            <a:ext cx="1" cy="1447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791200" y="4876800"/>
            <a:ext cx="1524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791200" y="5181600"/>
            <a:ext cx="1143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791200" y="5329536"/>
            <a:ext cx="1524000" cy="4464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>
            <a:off x="7315200" y="3810000"/>
            <a:ext cx="0" cy="990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7467600" y="3810000"/>
            <a:ext cx="0" cy="1447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6096000" y="34290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0,3</a:t>
            </a:r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2,3</a:t>
            </a:r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1,3</a:t>
            </a:r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3,2</a:t>
            </a:r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3,3</a:t>
            </a:r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3,1</a:t>
            </a:r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0,3</a:t>
            </a:r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2,3</a:t>
            </a:r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1,3</a:t>
            </a:r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3,2</a:t>
            </a:r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3,3</a:t>
            </a:r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3,1</a:t>
            </a:r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2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0,3</a:t>
            </a:r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2,0</a:t>
            </a:r>
            <a:endParaRPr lang="en-US" sz="2000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2,2</a:t>
            </a:r>
          </a:p>
        </p:txBody>
      </p:sp>
      <p:sp>
        <p:nvSpPr>
          <p:cNvPr id="24679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2,3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2,1</a:t>
            </a:r>
          </a:p>
        </p:txBody>
      </p:sp>
      <p:sp>
        <p:nvSpPr>
          <p:cNvPr id="24681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1,3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87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3,0</a:t>
            </a:r>
            <a:endParaRPr lang="en-US" sz="2000"/>
          </a:p>
        </p:txBody>
      </p:sp>
      <p:sp>
        <p:nvSpPr>
          <p:cNvPr id="24688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3,2</a:t>
            </a:r>
          </a:p>
        </p:txBody>
      </p:sp>
      <p:sp>
        <p:nvSpPr>
          <p:cNvPr id="24689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3,3</a:t>
            </a:r>
          </a:p>
        </p:txBody>
      </p:sp>
      <p:sp>
        <p:nvSpPr>
          <p:cNvPr id="24690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P</a:t>
            </a:r>
            <a:r>
              <a:rPr lang="en-US" sz="2000" baseline="-25000"/>
              <a:t>3,1</a:t>
            </a:r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5" name="Rectangle 2"/>
          <p:cNvSpPr>
            <a:spLocks noChangeArrowheads="1"/>
          </p:cNvSpPr>
          <p:nvPr/>
        </p:nvSpPr>
        <p:spPr bwMode="auto">
          <a:xfrm>
            <a:off x="5584825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M</a:t>
            </a:r>
            <a:r>
              <a:rPr lang="en-US" sz="2000" baseline="-25000" dirty="0"/>
              <a:t>0,1</a:t>
            </a:r>
            <a:endParaRPr lang="en-US" sz="2000" dirty="0"/>
          </a:p>
        </p:txBody>
      </p:sp>
      <p:sp>
        <p:nvSpPr>
          <p:cNvPr id="24696" name="Rectangle 3"/>
          <p:cNvSpPr>
            <a:spLocks noChangeArrowheads="1"/>
          </p:cNvSpPr>
          <p:nvPr/>
        </p:nvSpPr>
        <p:spPr bwMode="auto">
          <a:xfrm>
            <a:off x="5127625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0,0</a:t>
            </a:r>
            <a:endParaRPr lang="en-US" sz="2000"/>
          </a:p>
        </p:txBody>
      </p:sp>
      <p:sp>
        <p:nvSpPr>
          <p:cNvPr id="24697" name="Rectangle 4"/>
          <p:cNvSpPr>
            <a:spLocks noChangeArrowheads="1"/>
          </p:cNvSpPr>
          <p:nvPr/>
        </p:nvSpPr>
        <p:spPr bwMode="auto">
          <a:xfrm>
            <a:off x="5127625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1,0</a:t>
            </a:r>
          </a:p>
        </p:txBody>
      </p:sp>
      <p:sp>
        <p:nvSpPr>
          <p:cNvPr id="24698" name="Rectangle 7"/>
          <p:cNvSpPr>
            <a:spLocks noChangeArrowheads="1"/>
          </p:cNvSpPr>
          <p:nvPr/>
        </p:nvSpPr>
        <p:spPr bwMode="auto">
          <a:xfrm>
            <a:off x="5584825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699" name="Rectangle 18"/>
          <p:cNvSpPr>
            <a:spLocks noChangeArrowheads="1"/>
          </p:cNvSpPr>
          <p:nvPr/>
        </p:nvSpPr>
        <p:spPr bwMode="auto">
          <a:xfrm>
            <a:off x="5584825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M</a:t>
            </a:r>
            <a:r>
              <a:rPr lang="en-US" sz="2000" baseline="-25000"/>
              <a:t>1,1</a:t>
            </a:r>
          </a:p>
        </p:txBody>
      </p:sp>
      <p:sp>
        <p:nvSpPr>
          <p:cNvPr id="24700" name="Rectangle 33"/>
          <p:cNvSpPr>
            <a:spLocks noChangeArrowheads="1"/>
          </p:cNvSpPr>
          <p:nvPr/>
        </p:nvSpPr>
        <p:spPr bwMode="auto">
          <a:xfrm>
            <a:off x="5127625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701" name="Rectangle 2"/>
          <p:cNvSpPr>
            <a:spLocks noChangeArrowheads="1"/>
          </p:cNvSpPr>
          <p:nvPr/>
        </p:nvSpPr>
        <p:spPr bwMode="auto">
          <a:xfrm>
            <a:off x="7196138" y="30876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0,1</a:t>
            </a:r>
            <a:endParaRPr lang="en-US" sz="2000"/>
          </a:p>
        </p:txBody>
      </p:sp>
      <p:sp>
        <p:nvSpPr>
          <p:cNvPr id="24702" name="Rectangle 3"/>
          <p:cNvSpPr>
            <a:spLocks noChangeArrowheads="1"/>
          </p:cNvSpPr>
          <p:nvPr/>
        </p:nvSpPr>
        <p:spPr bwMode="auto">
          <a:xfrm>
            <a:off x="6738938" y="30876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N</a:t>
            </a:r>
            <a:r>
              <a:rPr lang="en-US" sz="2000" baseline="-25000" dirty="0"/>
              <a:t>0,0</a:t>
            </a:r>
            <a:endParaRPr lang="en-US" sz="2000" dirty="0"/>
          </a:p>
        </p:txBody>
      </p:sp>
      <p:sp>
        <p:nvSpPr>
          <p:cNvPr id="24703" name="Rectangle 4"/>
          <p:cNvSpPr>
            <a:spLocks noChangeArrowheads="1"/>
          </p:cNvSpPr>
          <p:nvPr/>
        </p:nvSpPr>
        <p:spPr bwMode="auto">
          <a:xfrm>
            <a:off x="6738938" y="3544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N</a:t>
            </a:r>
            <a:r>
              <a:rPr lang="en-US" sz="2000" baseline="-25000" dirty="0"/>
              <a:t>1,0</a:t>
            </a:r>
          </a:p>
        </p:txBody>
      </p:sp>
      <p:sp>
        <p:nvSpPr>
          <p:cNvPr id="24704" name="Rectangle 7"/>
          <p:cNvSpPr>
            <a:spLocks noChangeArrowheads="1"/>
          </p:cNvSpPr>
          <p:nvPr/>
        </p:nvSpPr>
        <p:spPr bwMode="auto">
          <a:xfrm>
            <a:off x="7196138" y="3544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705" name="Rectangle 18"/>
          <p:cNvSpPr>
            <a:spLocks noChangeArrowheads="1"/>
          </p:cNvSpPr>
          <p:nvPr/>
        </p:nvSpPr>
        <p:spPr bwMode="auto">
          <a:xfrm>
            <a:off x="7196138" y="3544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</a:t>
            </a:r>
            <a:r>
              <a:rPr lang="en-US" sz="2000" baseline="-25000"/>
              <a:t>1,1</a:t>
            </a:r>
          </a:p>
        </p:txBody>
      </p:sp>
      <p:sp>
        <p:nvSpPr>
          <p:cNvPr id="24706" name="Rectangle 33"/>
          <p:cNvSpPr>
            <a:spLocks noChangeArrowheads="1"/>
          </p:cNvSpPr>
          <p:nvPr/>
        </p:nvSpPr>
        <p:spPr bwMode="auto">
          <a:xfrm>
            <a:off x="6738938" y="3087688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5356225" y="4114800"/>
            <a:ext cx="6303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SM</a:t>
            </a:r>
          </a:p>
        </p:txBody>
      </p:sp>
      <p:sp>
        <p:nvSpPr>
          <p:cNvPr id="130" name="TextBox 144"/>
          <p:cNvSpPr txBox="1">
            <a:spLocks noChangeArrowheads="1"/>
          </p:cNvSpPr>
          <p:nvPr/>
        </p:nvSpPr>
        <p:spPr bwMode="auto">
          <a:xfrm>
            <a:off x="533400" y="950793"/>
            <a:ext cx="62664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i="0" dirty="0" smtClean="0"/>
              <a:t>Four threads in parallel compute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i="0" dirty="0" smtClean="0"/>
              <a:t>4</a:t>
            </a:r>
            <a:r>
              <a:rPr lang="en-US" sz="2000" i="0" baseline="30000" dirty="0" smtClean="0"/>
              <a:t>th</a:t>
            </a:r>
            <a:r>
              <a:rPr lang="en-US" sz="2000" i="0" dirty="0" smtClean="0"/>
              <a:t> MADD for each element of </a:t>
            </a:r>
            <a:r>
              <a:rPr lang="en-US" sz="2000" i="0" dirty="0"/>
              <a:t>output tile (1/thread</a:t>
            </a:r>
            <a:r>
              <a:rPr lang="en-US" sz="2000" i="0" dirty="0" smtClean="0"/>
              <a:t>)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39156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467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First-order Size Considerations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Each </a:t>
            </a:r>
            <a:r>
              <a:rPr lang="en-US" sz="2000" dirty="0" smtClean="0">
                <a:solidFill>
                  <a:schemeClr val="accent2"/>
                </a:solidFill>
              </a:rPr>
              <a:t>thread block</a:t>
            </a:r>
            <a:r>
              <a:rPr lang="en-US" sz="2000" dirty="0" smtClean="0"/>
              <a:t> should have many threads</a:t>
            </a:r>
          </a:p>
          <a:p>
            <a:pPr lvl="1" eaLnBrk="1" hangingPunct="1"/>
            <a:r>
              <a:rPr lang="en-US" sz="1800" dirty="0" smtClean="0"/>
              <a:t>TILE_WIDTH of 16 gives 16*16 = 256 threads</a:t>
            </a:r>
          </a:p>
          <a:p>
            <a:pPr lvl="1" eaLnBrk="1" hangingPunct="1"/>
            <a:r>
              <a:rPr lang="en-US" sz="1800" dirty="0" smtClean="0"/>
              <a:t>TILE_WIDTH of 32 gives 32*32 = 1024 threads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There should be many thread blocks</a:t>
            </a:r>
            <a:endParaRPr lang="en-US" sz="2200" dirty="0"/>
          </a:p>
          <a:p>
            <a:pPr lvl="1" eaLnBrk="1" hangingPunct="1"/>
            <a:r>
              <a:rPr lang="en-US" sz="1800" dirty="0" smtClean="0"/>
              <a:t>For 16, a 1024*1024 </a:t>
            </a:r>
            <a:r>
              <a:rPr lang="en-US" sz="1800" dirty="0" err="1"/>
              <a:t>Pd</a:t>
            </a:r>
            <a:r>
              <a:rPr lang="en-US" sz="1800" dirty="0"/>
              <a:t> gives 64*64 = 4096 Thread </a:t>
            </a:r>
            <a:r>
              <a:rPr lang="en-US" sz="1800" dirty="0" smtClean="0"/>
              <a:t>Blocks</a:t>
            </a:r>
          </a:p>
          <a:p>
            <a:pPr lvl="1" eaLnBrk="1" hangingPunct="1">
              <a:buFontTx/>
              <a:buNone/>
            </a:pPr>
            <a:endParaRPr lang="en-US" sz="1800" dirty="0" smtClean="0"/>
          </a:p>
          <a:p>
            <a:pPr eaLnBrk="1" hangingPunct="1"/>
            <a:r>
              <a:rPr lang="en-US" sz="2000" dirty="0" smtClean="0"/>
              <a:t>For 16, each block performs 2*256 = 512 float loads from global memory for 256 * (2*16) = 8,192 </a:t>
            </a:r>
            <a:r>
              <a:rPr lang="en-US" sz="2000" dirty="0" err="1" smtClean="0"/>
              <a:t>mul</a:t>
            </a:r>
            <a:r>
              <a:rPr lang="en-US" sz="2000" dirty="0" smtClean="0"/>
              <a:t>/add operations.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For 32, each block performs 2*1024 = 2048 float loads from global memory for 1024 * (2*32) = 65,536 </a:t>
            </a:r>
            <a:r>
              <a:rPr lang="en-US" sz="2000" dirty="0" err="1" smtClean="0"/>
              <a:t>mul</a:t>
            </a:r>
            <a:r>
              <a:rPr lang="en-US" sz="2000" dirty="0" smtClean="0"/>
              <a:t>/add operations</a:t>
            </a:r>
          </a:p>
        </p:txBody>
      </p:sp>
    </p:spTree>
    <p:extLst>
      <p:ext uri="{BB962C8B-B14F-4D97-AF65-F5344CB8AC3E}">
        <p14:creationId xmlns:p14="http://schemas.microsoft.com/office/powerpoint/2010/main" val="39773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CUDA Code – Kernel Execution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431213" cy="3429000"/>
          </a:xfrm>
          <a:noFill/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sz="1800" b="1" dirty="0" smtClean="0">
                <a:solidFill>
                  <a:schemeClr val="bg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Set up the execution configuration</a:t>
            </a:r>
          </a:p>
          <a:p>
            <a:pPr marL="457200" indent="-457200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dim3 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dimBlock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(TILE_WIDTH, TILE_WIDTH);</a:t>
            </a:r>
          </a:p>
          <a:p>
            <a:pPr marL="457200" indent="-457200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dim3 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dimGrid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(Width  / TILE_WIDTH, </a:t>
            </a:r>
          </a:p>
          <a:p>
            <a:pPr marL="457200" indent="-457200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   Width /  TILE_WIDTH);</a:t>
            </a:r>
          </a:p>
          <a:p>
            <a:pPr marL="457200" indent="-457200" eaLnBrk="1" hangingPunct="1">
              <a:buFontTx/>
              <a:buNone/>
            </a:pPr>
            <a:endParaRPr lang="en-US" sz="24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buFontTx/>
              <a:buNone/>
            </a:pPr>
            <a:endParaRPr lang="en-US" sz="1800" dirty="0" smtClean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Tiled Matrix Multiplication Kernel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696200" cy="56388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__global__ void </a:t>
            </a:r>
            <a:r>
              <a:rPr lang="en-US" sz="1600" dirty="0" err="1" smtClean="0"/>
              <a:t>MatrixMulKernel</a:t>
            </a:r>
            <a:r>
              <a:rPr lang="en-US" sz="1600" dirty="0" smtClean="0"/>
              <a:t>(float* </a:t>
            </a:r>
            <a:r>
              <a:rPr lang="en-US" sz="1600" dirty="0" err="1" smtClean="0"/>
              <a:t>Md</a:t>
            </a:r>
            <a:r>
              <a:rPr lang="en-US" sz="1600" dirty="0" smtClean="0"/>
              <a:t>, float* </a:t>
            </a:r>
            <a:r>
              <a:rPr lang="en-US" sz="1600" dirty="0" err="1" smtClean="0"/>
              <a:t>Nd</a:t>
            </a:r>
            <a:r>
              <a:rPr lang="en-US" sz="1600" dirty="0" smtClean="0"/>
              <a:t>, float* Pd, int Width)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/>
              <a:t>{</a:t>
            </a:r>
            <a:endParaRPr lang="en-US" sz="14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__shared__</a:t>
            </a: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1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</a:t>
            </a: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  // Shared memory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__shared__</a:t>
            </a: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1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  //   declarations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int </a:t>
            </a:r>
            <a:r>
              <a:rPr lang="en-US" sz="1400" b="1" dirty="0" err="1" smtClean="0">
                <a:latin typeface="Courier New" pitchFamily="49" charset="0"/>
              </a:rPr>
              <a:t>bx</a:t>
            </a:r>
            <a:r>
              <a:rPr lang="en-US" sz="1400" b="1" dirty="0" smtClean="0">
                <a:latin typeface="Courier New" pitchFamily="49" charset="0"/>
              </a:rPr>
              <a:t> = blockIdx.x;  int by = </a:t>
            </a:r>
            <a:r>
              <a:rPr lang="en-US" sz="1400" b="1" dirty="0" err="1" smtClean="0">
                <a:latin typeface="Courier New" pitchFamily="49" charset="0"/>
              </a:rPr>
              <a:t>blockIdx.y</a:t>
            </a:r>
            <a:r>
              <a:rPr lang="en-US" sz="1400" b="1" dirty="0" smtClean="0">
                <a:latin typeface="Courier New" pitchFamily="49" charset="0"/>
              </a:rPr>
              <a:t>;    // ID thread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int </a:t>
            </a:r>
            <a:r>
              <a:rPr lang="en-US" sz="1400" b="1" dirty="0" err="1" smtClean="0">
                <a:latin typeface="Courier New" pitchFamily="49" charset="0"/>
              </a:rPr>
              <a:t>tx</a:t>
            </a:r>
            <a:r>
              <a:rPr lang="en-US" sz="1400" b="1" dirty="0" smtClean="0">
                <a:latin typeface="Courier New" pitchFamily="49" charset="0"/>
              </a:rPr>
              <a:t> = threadIdx.x; int </a:t>
            </a:r>
            <a:r>
              <a:rPr lang="en-US" sz="1400" b="1" dirty="0" err="1" smtClean="0">
                <a:latin typeface="Courier New" pitchFamily="49" charset="0"/>
              </a:rPr>
              <a:t>ty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threadIdx.y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  <a:cs typeface="Times New Roman" pitchFamily="18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// Identify the row and column of the Pd element to work 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int Row = by * TILE_WIDTH + 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ty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int Col = 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bx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* TILE_WIDTH + 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float 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Pvalue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= 0;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// REGISTER!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</a:rPr>
              <a:t>  // Loop over the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</a:rPr>
              <a:t>Md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</a:rPr>
              <a:t> and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</a:rPr>
              <a:t>Nd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</a:rPr>
              <a:t> tiles required to compute the Pd element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for (int m = 0; m &lt; Width/TILE_WIDTH; ++m) {</a:t>
            </a:r>
            <a:endParaRPr lang="en-US" sz="1400" b="1" dirty="0" smtClean="0">
              <a:latin typeface="Courier New" pitchFamily="49" charset="0"/>
              <a:cs typeface="Times New Roman" pitchFamily="18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   // Collaborative loading of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Md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and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Nd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Times New Roman" pitchFamily="18" charset="0"/>
              </a:rPr>
              <a:t> tiles into shared memory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Mds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][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]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Md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[Row*Width + (m*TILE_WIDTH +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Nds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][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]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[Col + (m*TILE_WIDTH +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__syncthreads();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sz="1400" b="1" dirty="0" smtClean="0">
              <a:latin typeface="Courier New" pitchFamily="49" charset="0"/>
              <a:cs typeface="Times New Roman" pitchFamily="18" charset="0"/>
            </a:endParaRP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for (int k = 0; k &lt; TILE_WIDTH; ++k)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Pvalue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+= 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Mds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ty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][k] * 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Nds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[k][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tx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 __syncthreads();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  Pd[Row*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Width+Col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] = </a:t>
            </a:r>
            <a:r>
              <a:rPr lang="en-US" sz="1400" b="1" dirty="0" err="1" smtClean="0">
                <a:latin typeface="Courier New" pitchFamily="49" charset="0"/>
                <a:cs typeface="Times New Roman" pitchFamily="18" charset="0"/>
              </a:rPr>
              <a:t>Pvalue</a:t>
            </a:r>
            <a:r>
              <a:rPr lang="en-US" sz="1400" b="1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57400" y="228600"/>
            <a:ext cx="6934200" cy="6483350"/>
            <a:chOff x="1392" y="144"/>
            <a:chExt cx="4368" cy="4084"/>
          </a:xfrm>
        </p:grpSpPr>
        <p:sp>
          <p:nvSpPr>
            <p:cNvPr id="23572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Md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573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3574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Nd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575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3576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577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  <a:latin typeface="Arial" charset="0"/>
                </a:rPr>
                <a:t>sub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578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3591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592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593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595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597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 sz="1800">
                <a:latin typeface="Arial" charset="0"/>
              </a:endParaRPr>
            </a:p>
          </p:txBody>
        </p:sp>
        <p:sp>
          <p:nvSpPr>
            <p:cNvPr id="23600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bx</a:t>
              </a:r>
            </a:p>
          </p:txBody>
        </p:sp>
        <p:sp>
          <p:nvSpPr>
            <p:cNvPr id="23610" name="Text Box 41"/>
            <p:cNvSpPr txBox="1">
              <a:spLocks noChangeArrowheads="1"/>
            </p:cNvSpPr>
            <p:nvPr/>
          </p:nvSpPr>
          <p:spPr bwMode="auto">
            <a:xfrm>
              <a:off x="4826" y="52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FF6600"/>
                  </a:solidFill>
                  <a:latin typeface="Arial" charset="0"/>
                </a:rPr>
                <a:t>tx</a:t>
              </a:r>
              <a:endParaRPr lang="en-US" b="1" dirty="0">
                <a:solidFill>
                  <a:srgbClr val="FF6600"/>
                </a:solidFill>
                <a:latin typeface="Arial" charset="0"/>
              </a:endParaRPr>
            </a:p>
          </p:txBody>
        </p:sp>
        <p:sp>
          <p:nvSpPr>
            <p:cNvPr id="23611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3612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3613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3614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3615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7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3621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3622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3623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4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5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charset="0"/>
                </a:rPr>
                <a:t>by</a:t>
              </a:r>
            </a:p>
          </p:txBody>
        </p:sp>
        <p:sp>
          <p:nvSpPr>
            <p:cNvPr id="23626" name="Text Box 57"/>
            <p:cNvSpPr txBox="1">
              <a:spLocks noChangeArrowheads="1"/>
            </p:cNvSpPr>
            <p:nvPr/>
          </p:nvSpPr>
          <p:spPr bwMode="auto">
            <a:xfrm>
              <a:off x="2064" y="316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FF6600"/>
                  </a:solidFill>
                  <a:latin typeface="Arial" charset="0"/>
                </a:rPr>
                <a:t>ty</a:t>
              </a:r>
              <a:endParaRPr lang="en-US" b="1" dirty="0">
                <a:solidFill>
                  <a:srgbClr val="FF6600"/>
                </a:solidFill>
                <a:latin typeface="Arial" charset="0"/>
              </a:endParaRPr>
            </a:p>
          </p:txBody>
        </p:sp>
        <p:sp>
          <p:nvSpPr>
            <p:cNvPr id="23627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3628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3629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3632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3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charset="0"/>
                </a:rPr>
                <a:t>TILE_WIDTH-1</a:t>
              </a:r>
            </a:p>
          </p:txBody>
        </p:sp>
        <p:sp>
          <p:nvSpPr>
            <p:cNvPr id="23634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5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6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7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8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3639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3640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3641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3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4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5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6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7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8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9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23650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  <a:p>
              <a:pPr algn="ctr"/>
              <a:endParaRPr lang="en-US" sz="1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651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652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653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3654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3655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3656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23657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endParaRPr lang="en-US" sz="1800">
                <a:latin typeface="Arial" charset="0"/>
              </a:endParaRPr>
            </a:p>
          </p:txBody>
        </p:sp>
      </p:grpSp>
      <p:sp>
        <p:nvSpPr>
          <p:cNvPr id="23557" name="Rectangle 89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5867400" cy="579437"/>
          </a:xfrm>
        </p:spPr>
        <p:txBody>
          <a:bodyPr/>
          <a:lstStyle/>
          <a:p>
            <a:pPr eaLnBrk="1" hangingPunct="1"/>
            <a:r>
              <a:rPr lang="en-US" smtClean="0"/>
              <a:t>Tiled Multiply</a:t>
            </a:r>
          </a:p>
        </p:txBody>
      </p:sp>
      <p:sp>
        <p:nvSpPr>
          <p:cNvPr id="23558" name="Rectangle 90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943600" cy="1676400"/>
          </a:xfrm>
        </p:spPr>
        <p:txBody>
          <a:bodyPr/>
          <a:lstStyle/>
          <a:p>
            <a:pPr marL="457200" indent="-457200" eaLnBrk="1" hangingPunct="1"/>
            <a:r>
              <a:rPr lang="en-US" sz="2000" dirty="0" smtClean="0"/>
              <a:t>Each </a:t>
            </a:r>
            <a:r>
              <a:rPr lang="en-US" sz="2000" dirty="0" smtClean="0">
                <a:solidFill>
                  <a:srgbClr val="FFCC00"/>
                </a:solidFill>
              </a:rPr>
              <a:t>block</a:t>
            </a:r>
            <a:r>
              <a:rPr lang="en-US" sz="2000" dirty="0" smtClean="0"/>
              <a:t> computes one square sub-matrix </a:t>
            </a:r>
            <a:r>
              <a:rPr lang="en-US" sz="2000" dirty="0" err="1" smtClean="0"/>
              <a:t>Pd</a:t>
            </a:r>
            <a:r>
              <a:rPr lang="en-US" sz="2000" baseline="-25000" dirty="0" err="1" smtClean="0"/>
              <a:t>sub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of size TILE_WIDTH</a:t>
            </a:r>
            <a:endParaRPr lang="en-US" sz="2000" baseline="-25000" dirty="0" smtClean="0"/>
          </a:p>
          <a:p>
            <a:pPr marL="457200" indent="-457200" eaLnBrk="1" hangingPunct="1"/>
            <a:r>
              <a:rPr lang="en-US" sz="2000" dirty="0" smtClean="0"/>
              <a:t>Each </a:t>
            </a:r>
            <a:r>
              <a:rPr lang="en-US" sz="2000" dirty="0" smtClean="0">
                <a:solidFill>
                  <a:srgbClr val="FF6600"/>
                </a:solidFill>
              </a:rPr>
              <a:t>thread</a:t>
            </a:r>
            <a:r>
              <a:rPr lang="en-US" sz="2000" dirty="0" smtClean="0"/>
              <a:t> computes one element of </a:t>
            </a:r>
            <a:r>
              <a:rPr lang="en-US" sz="2000" dirty="0" err="1" smtClean="0"/>
              <a:t>Pd</a:t>
            </a:r>
            <a:r>
              <a:rPr lang="en-US" sz="2000" baseline="-25000" dirty="0" err="1" smtClean="0"/>
              <a:t>sub</a:t>
            </a:r>
            <a:endParaRPr lang="en-US" sz="2000" baseline="-25000" dirty="0" smtClean="0"/>
          </a:p>
        </p:txBody>
      </p:sp>
      <p:sp>
        <p:nvSpPr>
          <p:cNvPr id="23559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92"/>
          <p:cNvSpPr>
            <a:spLocks noChangeShapeType="1"/>
          </p:cNvSpPr>
          <p:nvPr/>
        </p:nvSpPr>
        <p:spPr bwMode="auto">
          <a:xfrm>
            <a:off x="64008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3"/>
          <p:cNvSpPr>
            <a:spLocks noChangeShapeType="1"/>
          </p:cNvSpPr>
          <p:nvPr/>
        </p:nvSpPr>
        <p:spPr bwMode="auto">
          <a:xfrm>
            <a:off x="71628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Text Box 94"/>
          <p:cNvSpPr txBox="1">
            <a:spLocks noChangeArrowheads="1"/>
          </p:cNvSpPr>
          <p:nvPr/>
        </p:nvSpPr>
        <p:spPr bwMode="auto">
          <a:xfrm>
            <a:off x="6705600" y="1828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23563" name="Line 95"/>
          <p:cNvSpPr>
            <a:spLocks noChangeShapeType="1"/>
          </p:cNvSpPr>
          <p:nvPr/>
        </p:nvSpPr>
        <p:spPr bwMode="auto">
          <a:xfrm>
            <a:off x="76200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Text Box 96"/>
          <p:cNvSpPr txBox="1">
            <a:spLocks noChangeArrowheads="1"/>
          </p:cNvSpPr>
          <p:nvPr/>
        </p:nvSpPr>
        <p:spPr bwMode="auto">
          <a:xfrm>
            <a:off x="7299325" y="2405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23565" name="Text Box 97"/>
          <p:cNvSpPr txBox="1">
            <a:spLocks noChangeArrowheads="1"/>
          </p:cNvSpPr>
          <p:nvPr/>
        </p:nvSpPr>
        <p:spPr bwMode="auto">
          <a:xfrm>
            <a:off x="6537325" y="2405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bx</a:t>
            </a:r>
          </a:p>
        </p:txBody>
      </p:sp>
      <p:sp>
        <p:nvSpPr>
          <p:cNvPr id="23566" name="Line 98"/>
          <p:cNvSpPr>
            <a:spLocks noChangeShapeType="1"/>
          </p:cNvSpPr>
          <p:nvPr/>
        </p:nvSpPr>
        <p:spPr bwMode="auto">
          <a:xfrm>
            <a:off x="47244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Text Box 99"/>
          <p:cNvSpPr txBox="1">
            <a:spLocks noChangeArrowheads="1"/>
          </p:cNvSpPr>
          <p:nvPr/>
        </p:nvSpPr>
        <p:spPr bwMode="auto">
          <a:xfrm>
            <a:off x="4708525" y="4157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by</a:t>
            </a:r>
          </a:p>
        </p:txBody>
      </p:sp>
      <p:sp>
        <p:nvSpPr>
          <p:cNvPr id="23568" name="Line 100"/>
          <p:cNvSpPr>
            <a:spLocks noChangeShapeType="1"/>
          </p:cNvSpPr>
          <p:nvPr/>
        </p:nvSpPr>
        <p:spPr bwMode="auto">
          <a:xfrm>
            <a:off x="47244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Text Box 101"/>
          <p:cNvSpPr txBox="1">
            <a:spLocks noChangeArrowheads="1"/>
          </p:cNvSpPr>
          <p:nvPr/>
        </p:nvSpPr>
        <p:spPr bwMode="auto">
          <a:xfrm>
            <a:off x="4784725" y="5072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23570" name="Line 102"/>
          <p:cNvSpPr>
            <a:spLocks noChangeShapeType="1"/>
          </p:cNvSpPr>
          <p:nvPr/>
        </p:nvSpPr>
        <p:spPr bwMode="auto">
          <a:xfrm>
            <a:off x="38862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Text Box 103"/>
          <p:cNvSpPr txBox="1">
            <a:spLocks noChangeArrowheads="1"/>
          </p:cNvSpPr>
          <p:nvPr/>
        </p:nvSpPr>
        <p:spPr bwMode="auto">
          <a:xfrm>
            <a:off x="4022725" y="4462463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104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 Learn about shared memory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</a:t>
            </a:r>
            <a:r>
              <a:rPr lang="en-US" dirty="0"/>
              <a:t>:  MMM_shared.cu, parametrized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</a:t>
            </a:r>
            <a:r>
              <a:rPr lang="en-US" dirty="0"/>
              <a:t>:  Change the tile size and threads per block and number of blocks.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16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PMingLiU" pitchFamily="18" charset="-120"/>
              </a:rPr>
              <a:t>Shared Memory, Threading, Reuse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839200" cy="5867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sz="2000" dirty="0" smtClean="0">
                <a:ea typeface="PMingLiU" pitchFamily="18" charset="-120"/>
              </a:rPr>
              <a:t>Each SM in Fermi has 16KB or 48KB shared memory</a:t>
            </a:r>
            <a:r>
              <a:rPr lang="en-US" altLang="zh-TW" sz="2000" b="1" dirty="0" smtClean="0">
                <a:solidFill>
                  <a:srgbClr val="00B050"/>
                </a:solidFill>
                <a:ea typeface="PMingLiU" pitchFamily="18" charset="-120"/>
              </a:rPr>
              <a:t>*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1800" dirty="0" smtClean="0">
                <a:solidFill>
                  <a:schemeClr val="accent2">
                    <a:lumMod val="75000"/>
                  </a:schemeClr>
                </a:solidFill>
                <a:ea typeface="PMingLiU" pitchFamily="18" charset="-120"/>
              </a:rPr>
              <a:t>SM size is GPU and configuration dependent!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1800" dirty="0" smtClean="0">
                <a:solidFill>
                  <a:schemeClr val="accent2">
                    <a:lumMod val="75000"/>
                  </a:schemeClr>
                </a:solidFill>
                <a:ea typeface="PMingLiU" pitchFamily="18" charset="-120"/>
              </a:rPr>
              <a:t>For TILE_WIDTH = 16, each thread block uses 2*256*4B = 2KB of shared memory.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1800" dirty="0" smtClean="0">
                <a:solidFill>
                  <a:schemeClr val="accent2">
                    <a:lumMod val="75000"/>
                  </a:schemeClr>
                </a:solidFill>
                <a:ea typeface="PMingLiU" pitchFamily="18" charset="-120"/>
              </a:rPr>
              <a:t>Can potentially have up to 8 Thread Blocks actively executing 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TW" sz="1600" dirty="0" smtClean="0">
                <a:solidFill>
                  <a:schemeClr val="bg2">
                    <a:lumMod val="75000"/>
                  </a:schemeClr>
                </a:solidFill>
                <a:ea typeface="PMingLiU" pitchFamily="18" charset="-120"/>
              </a:rPr>
              <a:t>This allows up to 8*512 = 4,096 pending loads. (2 per thread, 256 threads per block)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1800" dirty="0" smtClean="0">
                <a:solidFill>
                  <a:schemeClr val="accent2">
                    <a:lumMod val="75000"/>
                  </a:schemeClr>
                </a:solidFill>
                <a:ea typeface="PMingLiU" pitchFamily="18" charset="-120"/>
              </a:rPr>
              <a:t>The next TILE_WIDTH 32 would lead to 2*32*32*4B= 8KB shared memory usage per thread block, allowing 2 or 6 thread blocks active at the same time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000" dirty="0" smtClean="0">
                <a:ea typeface="PMingLiU" pitchFamily="18" charset="-120"/>
              </a:rPr>
              <a:t>Using 16x16 tiling, we reduce the accesses to the global memory by a factor of 16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1800" dirty="0" smtClean="0">
                <a:solidFill>
                  <a:schemeClr val="accent2">
                    <a:lumMod val="75000"/>
                  </a:schemeClr>
                </a:solidFill>
                <a:ea typeface="PMingLiU" pitchFamily="18" charset="-120"/>
              </a:rPr>
              <a:t>The 86.4GB/s bandwidth can now support (86.4/4)*16 = 347.6 GFLOPS!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TW" sz="2000" dirty="0" smtClean="0">
              <a:ea typeface="PMingLiU" pitchFamily="18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Reuse:    Let 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ea typeface="PMingLiU" pitchFamily="18" charset="-120"/>
              </a:rPr>
              <a:t>TILE_WIDTH = B     (as before)</a:t>
            </a:r>
            <a:endParaRPr lang="en-US" altLang="zh-TW" sz="2000" dirty="0" smtClean="0">
              <a:ea typeface="PMingLiU" pitchFamily="18" charset="-12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sz="2000" dirty="0" smtClean="0">
                <a:ea typeface="PMingLiU" pitchFamily="18" charset="-120"/>
              </a:rPr>
              <a:t>Each tile multiply requires 2xB</a:t>
            </a:r>
            <a:r>
              <a:rPr lang="en-US" altLang="zh-TW" sz="2000" b="1" baseline="30000" dirty="0" smtClean="0">
                <a:ea typeface="PMingLiU" pitchFamily="18" charset="-120"/>
              </a:rPr>
              <a:t>2</a:t>
            </a:r>
            <a:r>
              <a:rPr lang="en-US" altLang="zh-TW" sz="2000" dirty="0" smtClean="0">
                <a:ea typeface="PMingLiU" pitchFamily="18" charset="-120"/>
              </a:rPr>
              <a:t> loads and B</a:t>
            </a:r>
            <a:r>
              <a:rPr lang="en-US" altLang="zh-TW" sz="2000" b="1" baseline="30000" dirty="0" smtClean="0">
                <a:ea typeface="PMingLiU" pitchFamily="18" charset="-120"/>
              </a:rPr>
              <a:t>3</a:t>
            </a:r>
            <a:r>
              <a:rPr lang="en-US" altLang="zh-TW" sz="2000" dirty="0" smtClean="0">
                <a:ea typeface="PMingLiU" pitchFamily="18" charset="-120"/>
              </a:rPr>
              <a:t> MADDs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sz="2000" dirty="0" smtClean="0">
                <a:ea typeface="PMingLiU" pitchFamily="18" charset="-120"/>
              </a:rPr>
              <a:t>Reuse = B/2</a:t>
            </a:r>
            <a:endParaRPr lang="en-US" altLang="zh-TW" sz="2000" dirty="0">
              <a:ea typeface="PMingLiU" pitchFamily="18" charset="-12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sz="2000" dirty="0" smtClean="0">
                <a:ea typeface="PMingLiU" pitchFamily="18" charset="-120"/>
              </a:rPr>
              <a:t>Example:  2x2 blocks </a:t>
            </a:r>
            <a:r>
              <a:rPr lang="en-US" altLang="zh-TW" sz="2000" dirty="0" smtClean="0">
                <a:ea typeface="PMingLiU" pitchFamily="18" charset="-120"/>
                <a:sym typeface="Wingdings" panose="05000000000000000000" pitchFamily="2" charset="2"/>
              </a:rPr>
              <a:t> 8 multiplies (2/thread), 8 loads (2/thread)</a:t>
            </a:r>
            <a:endParaRPr lang="en-US" altLang="zh-TW" sz="2000" dirty="0" smtClean="0">
              <a:ea typeface="PMingLiU" pitchFamily="18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1600" i="1" dirty="0" smtClean="0">
                <a:solidFill>
                  <a:srgbClr val="00B050"/>
                </a:solidFill>
                <a:ea typeface="PMingLiU" pitchFamily="18" charset="-120"/>
              </a:rPr>
              <a:t>*Configurable vs L1, total 64KB</a:t>
            </a:r>
          </a:p>
        </p:txBody>
      </p:sp>
    </p:spTree>
    <p:extLst>
      <p:ext uri="{BB962C8B-B14F-4D97-AF65-F5344CB8AC3E}">
        <p14:creationId xmlns:p14="http://schemas.microsoft.com/office/powerpoint/2010/main" val="31902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9624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799"/>
            <a:ext cx="8305800" cy="632619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6" charset="-120"/>
              </a:rPr>
              <a:t>Tiling Size Effects (G80 study)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342214"/>
              </p:ext>
            </p:extLst>
          </p:nvPr>
        </p:nvGraphicFramePr>
        <p:xfrm>
          <a:off x="685800" y="1600200"/>
          <a:ext cx="785938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Visio" r:id="rId4" imgW="6775647" imgH="3785140" progId="">
                  <p:embed/>
                </p:oleObj>
              </mc:Choice>
              <mc:Fallback>
                <p:oleObj name="Visio" r:id="rId4" imgW="6775647" imgH="37851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7859382" cy="4037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990000"/>
                </a:solidFill>
              </a:rPr>
              <a:t>Memory Hierarchy (contd.)</a:t>
            </a:r>
          </a:p>
        </p:txBody>
      </p:sp>
      <p:grpSp>
        <p:nvGrpSpPr>
          <p:cNvPr id="2" name="Group 31"/>
          <p:cNvGrpSpPr>
            <a:grpSpLocks noChangeAspect="1"/>
          </p:cNvGrpSpPr>
          <p:nvPr/>
        </p:nvGrpSpPr>
        <p:grpSpPr bwMode="auto">
          <a:xfrm>
            <a:off x="5800725" y="1371600"/>
            <a:ext cx="3162300" cy="1817688"/>
            <a:chOff x="1096" y="1086"/>
            <a:chExt cx="3674" cy="2112"/>
          </a:xfrm>
        </p:grpSpPr>
        <p:sp>
          <p:nvSpPr>
            <p:cNvPr id="13322" name="Rectangle 4"/>
            <p:cNvSpPr>
              <a:spLocks noChangeAspect="1" noChangeArrowheads="1"/>
            </p:cNvSpPr>
            <p:nvPr/>
          </p:nvSpPr>
          <p:spPr bwMode="auto">
            <a:xfrm>
              <a:off x="1096" y="1608"/>
              <a:ext cx="768" cy="912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000"/>
                <a:t>CPU Main Memory</a:t>
              </a:r>
            </a:p>
          </p:txBody>
        </p:sp>
        <p:sp>
          <p:nvSpPr>
            <p:cNvPr id="13323" name="Rectangle 5"/>
            <p:cNvSpPr>
              <a:spLocks noChangeAspect="1" noChangeArrowheads="1"/>
            </p:cNvSpPr>
            <p:nvPr/>
          </p:nvSpPr>
          <p:spPr bwMode="auto">
            <a:xfrm>
              <a:off x="2082" y="1086"/>
              <a:ext cx="2688" cy="2112"/>
            </a:xfrm>
            <a:prstGeom prst="rect">
              <a:avLst/>
            </a:prstGeom>
            <a:solidFill>
              <a:srgbClr val="A7E2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Rectangle 6"/>
            <p:cNvSpPr>
              <a:spLocks noChangeAspect="1" noChangeArrowheads="1"/>
            </p:cNvSpPr>
            <p:nvPr/>
          </p:nvSpPr>
          <p:spPr bwMode="auto">
            <a:xfrm>
              <a:off x="2226" y="1230"/>
              <a:ext cx="576" cy="187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000"/>
                <a:t>Device Memory</a:t>
              </a:r>
            </a:p>
            <a:p>
              <a:pPr algn="ctr"/>
              <a:endParaRPr lang="en-US" sz="1000"/>
            </a:p>
          </p:txBody>
        </p:sp>
        <p:sp>
          <p:nvSpPr>
            <p:cNvPr id="13325" name="Rectangle 7"/>
            <p:cNvSpPr>
              <a:spLocks noChangeAspect="1" noChangeArrowheads="1"/>
            </p:cNvSpPr>
            <p:nvPr/>
          </p:nvSpPr>
          <p:spPr bwMode="auto">
            <a:xfrm>
              <a:off x="3084" y="1140"/>
              <a:ext cx="1584" cy="18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8"/>
            <p:cNvSpPr>
              <a:spLocks noChangeAspect="1" noChangeArrowheads="1"/>
            </p:cNvSpPr>
            <p:nvPr/>
          </p:nvSpPr>
          <p:spPr bwMode="auto">
            <a:xfrm>
              <a:off x="3042" y="1176"/>
              <a:ext cx="1584" cy="18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9"/>
            <p:cNvSpPr>
              <a:spLocks noChangeAspect="1" noChangeArrowheads="1"/>
            </p:cNvSpPr>
            <p:nvPr/>
          </p:nvSpPr>
          <p:spPr bwMode="auto">
            <a:xfrm>
              <a:off x="2988" y="1200"/>
              <a:ext cx="1584" cy="18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0"/>
            <p:cNvSpPr>
              <a:spLocks noChangeAspect="1" noChangeArrowheads="1"/>
            </p:cNvSpPr>
            <p:nvPr/>
          </p:nvSpPr>
          <p:spPr bwMode="auto">
            <a:xfrm>
              <a:off x="2946" y="1236"/>
              <a:ext cx="1584" cy="18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Rectangle 11"/>
            <p:cNvSpPr>
              <a:spLocks noChangeAspect="1" noChangeArrowheads="1"/>
            </p:cNvSpPr>
            <p:nvPr/>
          </p:nvSpPr>
          <p:spPr bwMode="auto">
            <a:xfrm>
              <a:off x="3060" y="1422"/>
              <a:ext cx="576" cy="1602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000"/>
                <a:t>Shared Memory</a:t>
              </a:r>
            </a:p>
          </p:txBody>
        </p:sp>
        <p:sp>
          <p:nvSpPr>
            <p:cNvPr id="13330" name="Rectangle 12"/>
            <p:cNvSpPr>
              <a:spLocks noChangeAspect="1" noChangeArrowheads="1"/>
            </p:cNvSpPr>
            <p:nvPr/>
          </p:nvSpPr>
          <p:spPr bwMode="auto">
            <a:xfrm>
              <a:off x="3840" y="1458"/>
              <a:ext cx="240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13"/>
            <p:cNvSpPr>
              <a:spLocks noChangeAspect="1" noChangeArrowheads="1"/>
            </p:cNvSpPr>
            <p:nvPr/>
          </p:nvSpPr>
          <p:spPr bwMode="auto">
            <a:xfrm>
              <a:off x="4128" y="1458"/>
              <a:ext cx="240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14"/>
            <p:cNvSpPr>
              <a:spLocks noChangeAspect="1" noChangeArrowheads="1"/>
            </p:cNvSpPr>
            <p:nvPr/>
          </p:nvSpPr>
          <p:spPr bwMode="auto">
            <a:xfrm>
              <a:off x="3840" y="1770"/>
              <a:ext cx="240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15"/>
            <p:cNvSpPr>
              <a:spLocks noChangeAspect="1" noChangeArrowheads="1"/>
            </p:cNvSpPr>
            <p:nvPr/>
          </p:nvSpPr>
          <p:spPr bwMode="auto">
            <a:xfrm>
              <a:off x="4128" y="1770"/>
              <a:ext cx="240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16"/>
            <p:cNvSpPr>
              <a:spLocks noChangeAspect="1" noChangeArrowheads="1"/>
            </p:cNvSpPr>
            <p:nvPr/>
          </p:nvSpPr>
          <p:spPr bwMode="auto">
            <a:xfrm>
              <a:off x="3840" y="2076"/>
              <a:ext cx="240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17"/>
            <p:cNvSpPr>
              <a:spLocks noChangeAspect="1" noChangeArrowheads="1"/>
            </p:cNvSpPr>
            <p:nvPr/>
          </p:nvSpPr>
          <p:spPr bwMode="auto">
            <a:xfrm>
              <a:off x="4128" y="2076"/>
              <a:ext cx="240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18"/>
            <p:cNvSpPr>
              <a:spLocks noChangeAspect="1" noChangeArrowheads="1"/>
            </p:cNvSpPr>
            <p:nvPr/>
          </p:nvSpPr>
          <p:spPr bwMode="auto">
            <a:xfrm>
              <a:off x="3840" y="2400"/>
              <a:ext cx="240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19"/>
            <p:cNvSpPr>
              <a:spLocks noChangeAspect="1" noChangeArrowheads="1"/>
            </p:cNvSpPr>
            <p:nvPr/>
          </p:nvSpPr>
          <p:spPr bwMode="auto">
            <a:xfrm>
              <a:off x="4128" y="2400"/>
              <a:ext cx="240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20"/>
            <p:cNvSpPr>
              <a:spLocks noChangeAspect="1" noChangeShapeType="1"/>
            </p:cNvSpPr>
            <p:nvPr/>
          </p:nvSpPr>
          <p:spPr bwMode="auto">
            <a:xfrm>
              <a:off x="1798" y="2100"/>
              <a:ext cx="489" cy="0"/>
            </a:xfrm>
            <a:prstGeom prst="line">
              <a:avLst/>
            </a:prstGeom>
            <a:noFill/>
            <a:ln w="63500">
              <a:solidFill>
                <a:srgbClr val="666633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Rectangle 27"/>
            <p:cNvSpPr>
              <a:spLocks noChangeAspect="1" noChangeArrowheads="1"/>
            </p:cNvSpPr>
            <p:nvPr/>
          </p:nvSpPr>
          <p:spPr bwMode="auto">
            <a:xfrm>
              <a:off x="3696" y="2742"/>
              <a:ext cx="780" cy="318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000"/>
                <a:t>Constant Cache</a:t>
              </a:r>
            </a:p>
          </p:txBody>
        </p:sp>
      </p:grp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609601" y="1066800"/>
            <a:ext cx="5795352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dirty="0" smtClean="0">
                <a:solidFill>
                  <a:srgbClr val="CC0000"/>
                </a:solidFill>
              </a:rPr>
              <a:t>Before Fermi, device memory (Global) </a:t>
            </a:r>
            <a:r>
              <a:rPr lang="en-US" sz="1800" b="1" dirty="0">
                <a:solidFill>
                  <a:srgbClr val="CC0000"/>
                </a:solidFill>
              </a:rPr>
              <a:t>is not cached</a:t>
            </a:r>
          </a:p>
        </p:txBody>
      </p:sp>
      <p:sp>
        <p:nvSpPr>
          <p:cNvPr id="14368" name="AutoShape 32"/>
          <p:cNvSpPr>
            <a:spLocks noChangeArrowheads="1"/>
          </p:cNvSpPr>
          <p:nvPr/>
        </p:nvSpPr>
        <p:spPr bwMode="auto">
          <a:xfrm>
            <a:off x="762000" y="1752600"/>
            <a:ext cx="48006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CC0000"/>
                </a:solidFill>
              </a:rPr>
              <a:t>Constant and Texture caches are read-only</a:t>
            </a:r>
          </a:p>
        </p:txBody>
      </p:sp>
      <p:sp>
        <p:nvSpPr>
          <p:cNvPr id="14369" name="AutoShape 33"/>
          <p:cNvSpPr>
            <a:spLocks noChangeArrowheads="1"/>
          </p:cNvSpPr>
          <p:nvPr/>
        </p:nvSpPr>
        <p:spPr bwMode="auto">
          <a:xfrm>
            <a:off x="685800" y="2438400"/>
            <a:ext cx="5019675" cy="5715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>
                <a:solidFill>
                  <a:srgbClr val="CC0000"/>
                </a:solidFill>
              </a:rPr>
              <a:t>Data must be brought into the shared memory by the threads</a:t>
            </a:r>
          </a:p>
        </p:txBody>
      </p:sp>
      <p:sp>
        <p:nvSpPr>
          <p:cNvPr id="14370" name="AutoShape 34"/>
          <p:cNvSpPr>
            <a:spLocks noChangeArrowheads="1"/>
          </p:cNvSpPr>
          <p:nvPr/>
        </p:nvSpPr>
        <p:spPr bwMode="auto">
          <a:xfrm>
            <a:off x="381000" y="4038600"/>
            <a:ext cx="6172200" cy="4572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CC0000"/>
                </a:solidFill>
              </a:rPr>
              <a:t>Shared memory is not persistent across “kernel” calls</a:t>
            </a:r>
          </a:p>
        </p:txBody>
      </p:sp>
      <p:sp>
        <p:nvSpPr>
          <p:cNvPr id="14371" name="AutoShape 35"/>
          <p:cNvSpPr>
            <a:spLocks noChangeArrowheads="1"/>
          </p:cNvSpPr>
          <p:nvPr/>
        </p:nvSpPr>
        <p:spPr bwMode="auto">
          <a:xfrm>
            <a:off x="533400" y="4724400"/>
            <a:ext cx="5715000" cy="6858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 dirty="0">
                <a:solidFill>
                  <a:srgbClr val="CC0000"/>
                </a:solidFill>
              </a:rPr>
              <a:t>Global, </a:t>
            </a:r>
            <a:r>
              <a:rPr lang="en-US" sz="1800" b="1" dirty="0" smtClean="0">
                <a:solidFill>
                  <a:srgbClr val="CC0000"/>
                </a:solidFill>
              </a:rPr>
              <a:t>constant, </a:t>
            </a:r>
            <a:r>
              <a:rPr lang="en-US" sz="1800" b="1" dirty="0">
                <a:solidFill>
                  <a:srgbClr val="CC0000"/>
                </a:solidFill>
              </a:rPr>
              <a:t>and texture memory spaces are persistent across “kernel” calls</a:t>
            </a:r>
          </a:p>
        </p:txBody>
      </p:sp>
      <p:sp>
        <p:nvSpPr>
          <p:cNvPr id="14372" name="AutoShape 36"/>
          <p:cNvSpPr>
            <a:spLocks noChangeArrowheads="1"/>
          </p:cNvSpPr>
          <p:nvPr/>
        </p:nvSpPr>
        <p:spPr bwMode="auto">
          <a:xfrm>
            <a:off x="228600" y="3238500"/>
            <a:ext cx="6705600" cy="5715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 dirty="0">
                <a:solidFill>
                  <a:srgbClr val="CC0000"/>
                </a:solidFill>
              </a:rPr>
              <a:t>Shared </a:t>
            </a:r>
            <a:r>
              <a:rPr lang="en-US" sz="1800" b="1" dirty="0" smtClean="0">
                <a:solidFill>
                  <a:srgbClr val="CC0000"/>
                </a:solidFill>
              </a:rPr>
              <a:t>memory on each SM </a:t>
            </a:r>
            <a:r>
              <a:rPr lang="en-US" sz="1800" b="1" dirty="0">
                <a:solidFill>
                  <a:srgbClr val="CC0000"/>
                </a:solidFill>
              </a:rPr>
              <a:t>is divided into </a:t>
            </a:r>
            <a:r>
              <a:rPr lang="en-US" sz="1800" b="1" dirty="0" smtClean="0">
                <a:solidFill>
                  <a:srgbClr val="CC0000"/>
                </a:solidFill>
              </a:rPr>
              <a:t>32 </a:t>
            </a:r>
            <a:r>
              <a:rPr lang="en-US" sz="1800" b="1" dirty="0">
                <a:solidFill>
                  <a:srgbClr val="CC0000"/>
                </a:solidFill>
              </a:rPr>
              <a:t>equally-sized banks that can be accessed simultaneously</a:t>
            </a:r>
          </a:p>
        </p:txBody>
      </p: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533400" y="5638800"/>
            <a:ext cx="5715000" cy="685800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800" b="1" dirty="0" smtClean="0">
                <a:solidFill>
                  <a:srgbClr val="CC0000"/>
                </a:solidFill>
              </a:rPr>
              <a:t>Local memory is in Device Memory.  It is called local because it is the per-thread “spill” storage</a:t>
            </a:r>
            <a:endParaRPr lang="en-US" sz="1800" b="1" dirty="0">
              <a:solidFill>
                <a:srgbClr val="CC0000"/>
              </a:solidFill>
            </a:endParaRPr>
          </a:p>
        </p:txBody>
      </p:sp>
      <p:sp>
        <p:nvSpPr>
          <p:cNvPr id="29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 animBg="1"/>
      <p:bldP spid="14368" grpId="0" animBg="1"/>
      <p:bldP spid="14369" grpId="0" animBg="1"/>
      <p:bldP spid="14370" grpId="0" animBg="1"/>
      <p:bldP spid="14371" grpId="0" animBg="1"/>
      <p:bldP spid="14372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6"/>
          <p:cNvSpPr txBox="1">
            <a:spLocks noChangeArrowheads="1"/>
          </p:cNvSpPr>
          <p:nvPr/>
        </p:nvSpPr>
        <p:spPr>
          <a:xfrm>
            <a:off x="152400" y="152400"/>
            <a:ext cx="3886200" cy="1676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=0;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&lt;N;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i+B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for (j=0; j&lt;N; j=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i+B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for (k=0; k&lt;N; k=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k+B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for (ii=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ii&lt;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i+B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ii=ii+1)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for (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jj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=j;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jj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j+B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jj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=jj+1)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for (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=k;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k+B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=kk+1)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x[ii][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jj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y[ii][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* z[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][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jj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86200" y="4191000"/>
            <a:ext cx="2514600" cy="251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6476999" y="4190999"/>
            <a:ext cx="2514600" cy="25146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1600200"/>
            <a:ext cx="2514600" cy="251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304800"/>
            <a:ext cx="4432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What is each THREAD computing?</a:t>
            </a:r>
          </a:p>
          <a:p>
            <a:r>
              <a:rPr lang="en-US" sz="2000" b="1" dirty="0" smtClean="0"/>
              <a:t>What is each BLOCK computing?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86200" y="41910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24400" y="41910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62600" y="41910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86200" y="50292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4400" y="50292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562600" y="50292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86200" y="58674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724400" y="58674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562600" y="58674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315200" y="16002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153400" y="16002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477000" y="24384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315200" y="24384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24384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15200" y="32766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153400" y="32766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315200" y="41910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153400" y="41910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77000" y="50292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315200" y="50292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153400" y="50292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15200" y="58674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153400" y="58674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7000" y="41910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58674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477000" y="32766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477000" y="1600200"/>
            <a:ext cx="838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2400" y="1905000"/>
            <a:ext cx="4229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dirty="0" smtClean="0"/>
              <a:t>NxN THREADs</a:t>
            </a:r>
          </a:p>
          <a:p>
            <a:r>
              <a:rPr lang="en-US" sz="1600" i="0" dirty="0" smtClean="0"/>
              <a:t>3 x 3 = 9 BLOCKs</a:t>
            </a:r>
          </a:p>
          <a:p>
            <a:r>
              <a:rPr lang="en-US" sz="1600" i="0" dirty="0" smtClean="0"/>
              <a:t>NxN/9 = THREADs/BLOCK</a:t>
            </a:r>
          </a:p>
          <a:p>
            <a:endParaRPr lang="en-US" sz="1600" i="0" dirty="0" smtClean="0"/>
          </a:p>
          <a:p>
            <a:r>
              <a:rPr lang="en-US" sz="1600" i="0" dirty="0" smtClean="0"/>
              <a:t>Inner loop of each THREAD        =  </a:t>
            </a:r>
            <a:r>
              <a:rPr lang="en-US" sz="1600" i="0" dirty="0" err="1" smtClean="0"/>
              <a:t>kk</a:t>
            </a:r>
            <a:r>
              <a:rPr lang="en-US" sz="1600" i="0" dirty="0" smtClean="0"/>
              <a:t> loop</a:t>
            </a:r>
          </a:p>
          <a:p>
            <a:r>
              <a:rPr lang="en-US" sz="1600" i="0" dirty="0" smtClean="0"/>
              <a:t>THREADs within BLOCK             =  </a:t>
            </a:r>
            <a:r>
              <a:rPr lang="en-US" sz="1600" i="0" dirty="0" err="1" smtClean="0"/>
              <a:t>ii,jj</a:t>
            </a:r>
            <a:r>
              <a:rPr lang="en-US" sz="1600" i="0" dirty="0" smtClean="0"/>
              <a:t> loops</a:t>
            </a:r>
          </a:p>
          <a:p>
            <a:r>
              <a:rPr lang="en-US" sz="1600" i="0" dirty="0" smtClean="0"/>
              <a:t>Different phases within THREAD =  k loop</a:t>
            </a:r>
          </a:p>
          <a:p>
            <a:r>
              <a:rPr lang="en-US" sz="1600" i="0" dirty="0" smtClean="0"/>
              <a:t>Different BLOCKs                        =  </a:t>
            </a:r>
            <a:r>
              <a:rPr lang="en-US" sz="1600" i="0" dirty="0" err="1" smtClean="0"/>
              <a:t>i</a:t>
            </a:r>
            <a:r>
              <a:rPr lang="en-US" sz="1600" i="0" dirty="0" smtClean="0"/>
              <a:t>, j loops</a:t>
            </a:r>
          </a:p>
          <a:p>
            <a:endParaRPr lang="en-US" sz="1600" i="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4800600" y="5256212"/>
            <a:ext cx="685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876800" y="52548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err="1" smtClean="0">
                <a:latin typeface="Lucida Console" pitchFamily="49" charset="0"/>
              </a:rPr>
              <a:t>kk</a:t>
            </a:r>
            <a:endParaRPr lang="en-US" sz="1400" b="1" i="0" dirty="0">
              <a:latin typeface="Lucida Console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>
            <a:off x="7276305" y="2856706"/>
            <a:ext cx="685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239000" y="25908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err="1" smtClean="0">
                <a:latin typeface="Lucida Console" pitchFamily="49" charset="0"/>
              </a:rPr>
              <a:t>kk</a:t>
            </a:r>
            <a:endParaRPr lang="en-US" sz="1400" b="1" i="0" dirty="0">
              <a:latin typeface="Lucida Console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574281" y="5257800"/>
            <a:ext cx="45719" cy="4571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0" y="51816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smtClean="0">
                <a:latin typeface="Lucida Console" pitchFamily="49" charset="0"/>
              </a:rPr>
              <a:t>P</a:t>
            </a:r>
            <a:endParaRPr lang="en-US" sz="1400" b="1" i="0" dirty="0">
              <a:latin typeface="Lucida Console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4305300" y="5448300"/>
            <a:ext cx="685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343400" y="52578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smtClean="0">
                <a:latin typeface="Lucida Console" pitchFamily="49" charset="0"/>
              </a:rPr>
              <a:t>ii</a:t>
            </a:r>
            <a:endParaRPr lang="en-US" sz="1400" b="1" i="0" dirty="0">
              <a:latin typeface="Lucida Console" pitchFamily="49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7392988" y="2360612"/>
            <a:ext cx="68421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543800" y="205740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err="1" smtClean="0">
                <a:latin typeface="Lucida Console" pitchFamily="49" charset="0"/>
              </a:rPr>
              <a:t>jj</a:t>
            </a:r>
            <a:endParaRPr lang="en-US" sz="1400" b="1" i="0" dirty="0">
              <a:latin typeface="Lucida Console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96586" y="41865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latin typeface="Lucida Console" pitchFamily="49" charset="0"/>
              </a:rPr>
              <a:t>M</a:t>
            </a:r>
            <a:endParaRPr lang="en-US" b="1" i="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77000" y="16002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latin typeface="Lucida Console" pitchFamily="49" charset="0"/>
              </a:rPr>
              <a:t>N</a:t>
            </a:r>
            <a:endParaRPr lang="en-US" b="1" i="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7000" y="41910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latin typeface="Lucida Console" pitchFamily="49" charset="0"/>
              </a:rPr>
              <a:t>P</a:t>
            </a:r>
            <a:endParaRPr lang="en-US" b="1" i="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3886200" y="4953000"/>
            <a:ext cx="2514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4876800" y="46482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smtClean="0">
                <a:latin typeface="Lucida Console" pitchFamily="49" charset="0"/>
              </a:rPr>
              <a:t>k</a:t>
            </a:r>
            <a:endParaRPr lang="en-US" sz="1400" b="1" i="0" dirty="0">
              <a:latin typeface="Lucida Console" pitchFamily="49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5982494" y="2856706"/>
            <a:ext cx="2514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945330" y="27432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smtClean="0">
                <a:latin typeface="Lucida Console" pitchFamily="49" charset="0"/>
              </a:rPr>
              <a:t>k</a:t>
            </a:r>
            <a:endParaRPr lang="en-US" sz="1400" b="1" i="0" dirty="0">
              <a:latin typeface="Lucida Console" pitchFamily="49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rot="5400000">
            <a:off x="2590800" y="5486400"/>
            <a:ext cx="2438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505200" y="51816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smtClean="0">
                <a:latin typeface="Lucida Console" pitchFamily="49" charset="0"/>
              </a:rPr>
              <a:t>i</a:t>
            </a:r>
            <a:endParaRPr lang="en-US" sz="1400" b="1" i="0" dirty="0">
              <a:latin typeface="Lucida Console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43800" y="12192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 smtClean="0">
                <a:latin typeface="Lucida Console" pitchFamily="49" charset="0"/>
              </a:rPr>
              <a:t>j</a:t>
            </a:r>
            <a:endParaRPr lang="en-US" sz="1400" b="1" i="0" dirty="0">
              <a:latin typeface="Lucida Console" pitchFamily="49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6554788" y="1524000"/>
            <a:ext cx="243681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781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Part 4:  Shared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 Banks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940" y="1449387"/>
            <a:ext cx="6691313" cy="4572000"/>
          </a:xfrm>
        </p:spPr>
        <p:txBody>
          <a:bodyPr/>
          <a:lstStyle/>
          <a:p>
            <a:pPr marL="457200" indent="-457200"/>
            <a:r>
              <a:rPr lang="en-US" dirty="0"/>
              <a:t>Each SM has </a:t>
            </a:r>
            <a:r>
              <a:rPr lang="en-US" dirty="0" smtClean="0"/>
              <a:t>16-48 </a:t>
            </a:r>
            <a:r>
              <a:rPr lang="en-US" dirty="0"/>
              <a:t>KB of Shared Memory</a:t>
            </a:r>
          </a:p>
          <a:p>
            <a:pPr marL="974725" lvl="1" indent="-403225"/>
            <a:r>
              <a:rPr lang="en-US" dirty="0" smtClean="0"/>
              <a:t>32 </a:t>
            </a:r>
            <a:r>
              <a:rPr lang="en-US" dirty="0"/>
              <a:t>banks of </a:t>
            </a:r>
            <a:r>
              <a:rPr lang="en-US" dirty="0" smtClean="0"/>
              <a:t>32-bit </a:t>
            </a:r>
            <a:r>
              <a:rPr lang="en-US" dirty="0"/>
              <a:t>words</a:t>
            </a:r>
          </a:p>
          <a:p>
            <a:pPr marL="457200" indent="-457200"/>
            <a:r>
              <a:rPr lang="en-US" dirty="0"/>
              <a:t>CUDA uses Shared Memory as shared storage visible to all threads in a thread block</a:t>
            </a:r>
          </a:p>
          <a:p>
            <a:pPr marL="974725" lvl="1" indent="-403225"/>
            <a:r>
              <a:rPr lang="en-US" dirty="0"/>
              <a:t>read and write access</a:t>
            </a:r>
          </a:p>
          <a:p>
            <a:pPr marL="457200" indent="-457200"/>
            <a:r>
              <a:rPr lang="en-US" dirty="0"/>
              <a:t>Not used explicitly for pixel shader programs</a:t>
            </a:r>
          </a:p>
          <a:p>
            <a:pPr marL="974725" lvl="1" indent="-403225"/>
            <a:r>
              <a:rPr lang="en-US" dirty="0"/>
              <a:t>we dislike pixels talking to each other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73060" name="AutoShape 4"/>
          <p:cNvSpPr>
            <a:spLocks noChangeAspect="1" noChangeArrowheads="1" noTextEdit="1"/>
          </p:cNvSpPr>
          <p:nvPr/>
        </p:nvSpPr>
        <p:spPr bwMode="auto">
          <a:xfrm>
            <a:off x="6629400" y="1524000"/>
            <a:ext cx="20383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7005638" y="3024187"/>
            <a:ext cx="1639887" cy="546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7005638" y="3024187"/>
            <a:ext cx="1639887" cy="54610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7035800" y="1546225"/>
            <a:ext cx="1579563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7035800" y="1546225"/>
            <a:ext cx="1579563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7759700" y="1597025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I</a:t>
            </a:r>
            <a:endParaRPr lang="en-US" sz="2000">
              <a:latin typeface="Arial" charset="0"/>
            </a:endParaRP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7805738" y="1597025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$</a:t>
            </a:r>
            <a:endParaRPr lang="en-US" sz="2000">
              <a:latin typeface="Arial" charset="0"/>
            </a:endParaRPr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7742238" y="1770062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L</a:t>
            </a:r>
            <a:endParaRPr lang="en-US" sz="2000">
              <a:latin typeface="Arial" charset="0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7823200" y="1770062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</a:t>
            </a:r>
            <a:endParaRPr lang="en-US" sz="2000">
              <a:latin typeface="Arial" charset="0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7035800" y="2312987"/>
            <a:ext cx="1579563" cy="4365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035800" y="2312987"/>
            <a:ext cx="1579563" cy="436563"/>
          </a:xfrm>
          <a:prstGeom prst="rect">
            <a:avLst/>
          </a:prstGeom>
          <a:solidFill>
            <a:schemeClr val="tx1"/>
          </a:solidFill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7386638" y="2363787"/>
            <a:ext cx="9191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Arial" charset="0"/>
              </a:rPr>
              <a:t>Multithreaded</a:t>
            </a:r>
            <a:endParaRPr 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7277100" y="2536825"/>
            <a:ext cx="11509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Arial" charset="0"/>
              </a:rPr>
              <a:t>Instruction Buffer</a:t>
            </a:r>
            <a:endParaRPr 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7216775" y="3078162"/>
            <a:ext cx="182563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7086600" y="3078162"/>
            <a:ext cx="685800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7385050" y="31654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R</a:t>
            </a:r>
            <a:endParaRPr lang="en-US" sz="2000">
              <a:latin typeface="Arial" charset="0"/>
            </a:endParaRPr>
          </a:p>
        </p:txBody>
      </p:sp>
      <p:sp>
        <p:nvSpPr>
          <p:cNvPr id="173076" name="Rectangle 20"/>
          <p:cNvSpPr>
            <a:spLocks noChangeArrowheads="1"/>
          </p:cNvSpPr>
          <p:nvPr/>
        </p:nvSpPr>
        <p:spPr bwMode="auto">
          <a:xfrm>
            <a:off x="7394575" y="3292475"/>
            <a:ext cx="698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F</a:t>
            </a:r>
            <a:endParaRPr lang="en-US" sz="2000">
              <a:latin typeface="Arial" charset="0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7824788" y="3078162"/>
            <a:ext cx="365125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7824788" y="3078162"/>
            <a:ext cx="365125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7932738" y="3165475"/>
            <a:ext cx="825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C</a:t>
            </a:r>
            <a:endParaRPr lang="en-US" sz="2000">
              <a:latin typeface="Arial" charset="0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8015288" y="31654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$</a:t>
            </a:r>
            <a:endParaRPr lang="en-US" sz="2000">
              <a:latin typeface="Arial" charset="0"/>
            </a:endParaRPr>
          </a:p>
        </p:txBody>
      </p:sp>
      <p:sp>
        <p:nvSpPr>
          <p:cNvPr id="173081" name="Rectangle 25"/>
          <p:cNvSpPr>
            <a:spLocks noChangeArrowheads="1"/>
          </p:cNvSpPr>
          <p:nvPr/>
        </p:nvSpPr>
        <p:spPr bwMode="auto">
          <a:xfrm>
            <a:off x="7942263" y="32924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L</a:t>
            </a:r>
            <a:endParaRPr lang="en-US" sz="2000">
              <a:latin typeface="Arial" charset="0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8005763" y="32924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charset="0"/>
              </a:rPr>
              <a:t>1</a:t>
            </a:r>
            <a:endParaRPr lang="en-US" sz="2000">
              <a:latin typeface="Arial" charset="0"/>
            </a:endParaRPr>
          </a:p>
        </p:txBody>
      </p:sp>
      <p:sp>
        <p:nvSpPr>
          <p:cNvPr id="173083" name="Rectangle 27"/>
          <p:cNvSpPr>
            <a:spLocks noChangeArrowheads="1"/>
          </p:cNvSpPr>
          <p:nvPr/>
        </p:nvSpPr>
        <p:spPr bwMode="auto">
          <a:xfrm>
            <a:off x="8250238" y="3078162"/>
            <a:ext cx="365125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84" name="Rectangle 28"/>
          <p:cNvSpPr>
            <a:spLocks noChangeArrowheads="1"/>
          </p:cNvSpPr>
          <p:nvPr/>
        </p:nvSpPr>
        <p:spPr bwMode="auto">
          <a:xfrm>
            <a:off x="8250238" y="3078162"/>
            <a:ext cx="365125" cy="438150"/>
          </a:xfrm>
          <a:prstGeom prst="rect">
            <a:avLst/>
          </a:prstGeom>
          <a:solidFill>
            <a:schemeClr val="accent2"/>
          </a:solidFill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85" name="Rectangle 29"/>
          <p:cNvSpPr>
            <a:spLocks noChangeArrowheads="1"/>
          </p:cNvSpPr>
          <p:nvPr/>
        </p:nvSpPr>
        <p:spPr bwMode="auto">
          <a:xfrm>
            <a:off x="8259763" y="3165475"/>
            <a:ext cx="368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</a:rPr>
              <a:t>Shared</a:t>
            </a:r>
            <a:endParaRPr 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3086" name="Rectangle 30"/>
          <p:cNvSpPr>
            <a:spLocks noChangeArrowheads="1"/>
          </p:cNvSpPr>
          <p:nvPr/>
        </p:nvSpPr>
        <p:spPr bwMode="auto">
          <a:xfrm>
            <a:off x="8307388" y="3292475"/>
            <a:ext cx="254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</a:rPr>
              <a:t>Mem</a:t>
            </a:r>
            <a:endParaRPr lang="en-US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3087" name="Rectangle 31"/>
          <p:cNvSpPr>
            <a:spLocks noChangeArrowheads="1"/>
          </p:cNvSpPr>
          <p:nvPr/>
        </p:nvSpPr>
        <p:spPr bwMode="auto">
          <a:xfrm>
            <a:off x="7035800" y="3735387"/>
            <a:ext cx="1579563" cy="436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88" name="Rectangle 32"/>
          <p:cNvSpPr>
            <a:spLocks noChangeArrowheads="1"/>
          </p:cNvSpPr>
          <p:nvPr/>
        </p:nvSpPr>
        <p:spPr bwMode="auto">
          <a:xfrm>
            <a:off x="7035800" y="3735387"/>
            <a:ext cx="1579563" cy="436563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89" name="Rectangle 33"/>
          <p:cNvSpPr>
            <a:spLocks noChangeArrowheads="1"/>
          </p:cNvSpPr>
          <p:nvPr/>
        </p:nvSpPr>
        <p:spPr bwMode="auto">
          <a:xfrm>
            <a:off x="7315200" y="3867150"/>
            <a:ext cx="10556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Operand Select</a:t>
            </a:r>
            <a:endParaRPr lang="en-US" sz="2000">
              <a:latin typeface="Arial" charset="0"/>
            </a:endParaRPr>
          </a:p>
        </p:txBody>
      </p:sp>
      <p:sp>
        <p:nvSpPr>
          <p:cNvPr id="173090" name="Rectangle 34"/>
          <p:cNvSpPr>
            <a:spLocks noChangeArrowheads="1"/>
          </p:cNvSpPr>
          <p:nvPr/>
        </p:nvSpPr>
        <p:spPr bwMode="auto">
          <a:xfrm>
            <a:off x="7035800" y="4500562"/>
            <a:ext cx="728663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7035800" y="4500562"/>
            <a:ext cx="728663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92" name="Rectangle 36"/>
          <p:cNvSpPr>
            <a:spLocks noChangeArrowheads="1"/>
          </p:cNvSpPr>
          <p:nvPr/>
        </p:nvSpPr>
        <p:spPr bwMode="auto">
          <a:xfrm>
            <a:off x="7240588" y="4633912"/>
            <a:ext cx="338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MAD</a:t>
            </a:r>
            <a:endParaRPr lang="en-US" sz="2000">
              <a:latin typeface="Arial" charset="0"/>
            </a:endParaRPr>
          </a:p>
        </p:txBody>
      </p:sp>
      <p:sp>
        <p:nvSpPr>
          <p:cNvPr id="173093" name="Rectangle 37"/>
          <p:cNvSpPr>
            <a:spLocks noChangeArrowheads="1"/>
          </p:cNvSpPr>
          <p:nvPr/>
        </p:nvSpPr>
        <p:spPr bwMode="auto">
          <a:xfrm>
            <a:off x="7886700" y="4500562"/>
            <a:ext cx="728663" cy="438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94" name="Rectangle 38"/>
          <p:cNvSpPr>
            <a:spLocks noChangeArrowheads="1"/>
          </p:cNvSpPr>
          <p:nvPr/>
        </p:nvSpPr>
        <p:spPr bwMode="auto">
          <a:xfrm>
            <a:off x="7886700" y="4500562"/>
            <a:ext cx="728663" cy="438150"/>
          </a:xfrm>
          <a:prstGeom prst="rect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95" name="Rectangle 39"/>
          <p:cNvSpPr>
            <a:spLocks noChangeArrowheads="1"/>
          </p:cNvSpPr>
          <p:nvPr/>
        </p:nvSpPr>
        <p:spPr bwMode="auto">
          <a:xfrm>
            <a:off x="8105775" y="4633912"/>
            <a:ext cx="304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SFU</a:t>
            </a:r>
            <a:endParaRPr lang="en-US" sz="2000">
              <a:latin typeface="Arial" charset="0"/>
            </a:endParaRPr>
          </a:p>
        </p:txBody>
      </p:sp>
      <p:sp>
        <p:nvSpPr>
          <p:cNvPr id="173096" name="Line 40"/>
          <p:cNvSpPr>
            <a:spLocks noChangeShapeType="1"/>
          </p:cNvSpPr>
          <p:nvPr/>
        </p:nvSpPr>
        <p:spPr bwMode="auto">
          <a:xfrm>
            <a:off x="7824788" y="2749550"/>
            <a:ext cx="1587" cy="214312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97" name="Freeform 41"/>
          <p:cNvSpPr>
            <a:spLocks/>
          </p:cNvSpPr>
          <p:nvPr/>
        </p:nvSpPr>
        <p:spPr bwMode="auto">
          <a:xfrm>
            <a:off x="7786688" y="2944812"/>
            <a:ext cx="77787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5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98" name="Line 42"/>
          <p:cNvSpPr>
            <a:spLocks noChangeShapeType="1"/>
          </p:cNvSpPr>
          <p:nvPr/>
        </p:nvSpPr>
        <p:spPr bwMode="auto">
          <a:xfrm>
            <a:off x="7399338" y="4171950"/>
            <a:ext cx="1587" cy="268287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99" name="Freeform 43"/>
          <p:cNvSpPr>
            <a:spLocks/>
          </p:cNvSpPr>
          <p:nvPr/>
        </p:nvSpPr>
        <p:spPr bwMode="auto">
          <a:xfrm>
            <a:off x="7359650" y="4421187"/>
            <a:ext cx="79375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4" y="21"/>
                  <a:pt x="95" y="21"/>
                  <a:pt x="138" y="0"/>
                </a:cubicBez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0" name="Line 44"/>
          <p:cNvSpPr>
            <a:spLocks noChangeShapeType="1"/>
          </p:cNvSpPr>
          <p:nvPr/>
        </p:nvSpPr>
        <p:spPr bwMode="auto">
          <a:xfrm>
            <a:off x="7824788" y="1984375"/>
            <a:ext cx="1587" cy="268287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1" name="Freeform 45"/>
          <p:cNvSpPr>
            <a:spLocks/>
          </p:cNvSpPr>
          <p:nvPr/>
        </p:nvSpPr>
        <p:spPr bwMode="auto">
          <a:xfrm>
            <a:off x="7786688" y="2233612"/>
            <a:ext cx="77787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5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2" name="Line 46"/>
          <p:cNvSpPr>
            <a:spLocks noChangeShapeType="1"/>
          </p:cNvSpPr>
          <p:nvPr/>
        </p:nvSpPr>
        <p:spPr bwMode="auto">
          <a:xfrm>
            <a:off x="7399338" y="4938712"/>
            <a:ext cx="1587" cy="158750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3" name="Freeform 47"/>
          <p:cNvSpPr>
            <a:spLocks/>
          </p:cNvSpPr>
          <p:nvPr/>
        </p:nvSpPr>
        <p:spPr bwMode="auto">
          <a:xfrm>
            <a:off x="7359650" y="5078412"/>
            <a:ext cx="79375" cy="77788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4" y="21"/>
                  <a:pt x="95" y="21"/>
                  <a:pt x="138" y="0"/>
                </a:cubicBez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4" name="Line 48"/>
          <p:cNvSpPr>
            <a:spLocks noChangeShapeType="1"/>
          </p:cNvSpPr>
          <p:nvPr/>
        </p:nvSpPr>
        <p:spPr bwMode="auto">
          <a:xfrm>
            <a:off x="8250238" y="4938712"/>
            <a:ext cx="1587" cy="377825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5" name="Freeform 49"/>
          <p:cNvSpPr>
            <a:spLocks/>
          </p:cNvSpPr>
          <p:nvPr/>
        </p:nvSpPr>
        <p:spPr bwMode="auto">
          <a:xfrm>
            <a:off x="8212138" y="5297487"/>
            <a:ext cx="77787" cy="77788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4" y="21"/>
                  <a:pt x="138" y="0"/>
                </a:cubicBez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6" name="Line 50"/>
          <p:cNvSpPr>
            <a:spLocks noChangeShapeType="1"/>
          </p:cNvSpPr>
          <p:nvPr/>
        </p:nvSpPr>
        <p:spPr bwMode="auto">
          <a:xfrm>
            <a:off x="8250238" y="4171950"/>
            <a:ext cx="1587" cy="268287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7" name="Freeform 51"/>
          <p:cNvSpPr>
            <a:spLocks/>
          </p:cNvSpPr>
          <p:nvPr/>
        </p:nvSpPr>
        <p:spPr bwMode="auto">
          <a:xfrm>
            <a:off x="8212138" y="4421187"/>
            <a:ext cx="77787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4" y="21"/>
                  <a:pt x="138" y="0"/>
                </a:cubicBez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8" name="Line 52"/>
          <p:cNvSpPr>
            <a:spLocks noChangeShapeType="1"/>
          </p:cNvSpPr>
          <p:nvPr/>
        </p:nvSpPr>
        <p:spPr bwMode="auto">
          <a:xfrm>
            <a:off x="8432800" y="3516312"/>
            <a:ext cx="1588" cy="158750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09" name="Freeform 53"/>
          <p:cNvSpPr>
            <a:spLocks/>
          </p:cNvSpPr>
          <p:nvPr/>
        </p:nvSpPr>
        <p:spPr bwMode="auto">
          <a:xfrm>
            <a:off x="8394700" y="3656012"/>
            <a:ext cx="77788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4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10" name="Rectangle 54"/>
          <p:cNvSpPr>
            <a:spLocks noChangeArrowheads="1"/>
          </p:cNvSpPr>
          <p:nvPr/>
        </p:nvSpPr>
        <p:spPr bwMode="auto">
          <a:xfrm>
            <a:off x="7459663" y="3292475"/>
            <a:ext cx="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173111" name="Line 55"/>
          <p:cNvSpPr>
            <a:spLocks noChangeShapeType="1"/>
          </p:cNvSpPr>
          <p:nvPr/>
        </p:nvSpPr>
        <p:spPr bwMode="auto">
          <a:xfrm>
            <a:off x="7308850" y="3516312"/>
            <a:ext cx="1588" cy="158750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12" name="Freeform 56"/>
          <p:cNvSpPr>
            <a:spLocks/>
          </p:cNvSpPr>
          <p:nvPr/>
        </p:nvSpPr>
        <p:spPr bwMode="auto">
          <a:xfrm>
            <a:off x="7269163" y="3656012"/>
            <a:ext cx="79375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4" y="21"/>
                  <a:pt x="95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13" name="Line 57"/>
          <p:cNvSpPr>
            <a:spLocks noChangeShapeType="1"/>
          </p:cNvSpPr>
          <p:nvPr/>
        </p:nvSpPr>
        <p:spPr bwMode="auto">
          <a:xfrm>
            <a:off x="8007350" y="3516312"/>
            <a:ext cx="1588" cy="158750"/>
          </a:xfrm>
          <a:prstGeom prst="line">
            <a:avLst/>
          </a:prstGeom>
          <a:noFill/>
          <a:ln w="7938" cap="rnd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14" name="Freeform 58"/>
          <p:cNvSpPr>
            <a:spLocks/>
          </p:cNvSpPr>
          <p:nvPr/>
        </p:nvSpPr>
        <p:spPr bwMode="auto">
          <a:xfrm>
            <a:off x="7967663" y="3656012"/>
            <a:ext cx="79375" cy="79375"/>
          </a:xfrm>
          <a:custGeom>
            <a:avLst/>
            <a:gdLst/>
            <a:ahLst/>
            <a:cxnLst>
              <a:cxn ang="0">
                <a:pos x="69" y="138"/>
              </a:cxn>
              <a:cxn ang="0">
                <a:pos x="0" y="0"/>
              </a:cxn>
              <a:cxn ang="0">
                <a:pos x="138" y="0"/>
              </a:cxn>
              <a:cxn ang="0">
                <a:pos x="138" y="0"/>
              </a:cxn>
              <a:cxn ang="0">
                <a:pos x="69" y="138"/>
              </a:cxn>
            </a:cxnLst>
            <a:rect l="0" t="0" r="r" b="b"/>
            <a:pathLst>
              <a:path w="138" h="138">
                <a:moveTo>
                  <a:pt x="69" y="138"/>
                </a:moveTo>
                <a:lnTo>
                  <a:pt x="0" y="0"/>
                </a:lnTo>
                <a:cubicBezTo>
                  <a:pt x="43" y="21"/>
                  <a:pt x="95" y="21"/>
                  <a:pt x="138" y="0"/>
                </a:cubicBezTo>
                <a:lnTo>
                  <a:pt x="138" y="0"/>
                </a:lnTo>
                <a:lnTo>
                  <a:pt x="69" y="138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15" name="Freeform 59"/>
          <p:cNvSpPr>
            <a:spLocks/>
          </p:cNvSpPr>
          <p:nvPr/>
        </p:nvSpPr>
        <p:spPr bwMode="auto">
          <a:xfrm>
            <a:off x="6840538" y="3297237"/>
            <a:ext cx="558800" cy="1858963"/>
          </a:xfrm>
          <a:custGeom>
            <a:avLst/>
            <a:gdLst/>
            <a:ahLst/>
            <a:cxnLst>
              <a:cxn ang="0">
                <a:pos x="352" y="1171"/>
              </a:cxn>
              <a:cxn ang="0">
                <a:pos x="0" y="1171"/>
              </a:cxn>
              <a:cxn ang="0">
                <a:pos x="0" y="0"/>
              </a:cxn>
              <a:cxn ang="0">
                <a:pos x="85" y="0"/>
              </a:cxn>
            </a:cxnLst>
            <a:rect l="0" t="0" r="r" b="b"/>
            <a:pathLst>
              <a:path w="352" h="1171">
                <a:moveTo>
                  <a:pt x="352" y="1171"/>
                </a:moveTo>
                <a:lnTo>
                  <a:pt x="0" y="1171"/>
                </a:lnTo>
                <a:lnTo>
                  <a:pt x="0" y="0"/>
                </a:lnTo>
                <a:lnTo>
                  <a:pt x="85" y="0"/>
                </a:lnTo>
              </a:path>
            </a:pathLst>
          </a:custGeom>
          <a:noFill/>
          <a:ln w="7938" cap="rnd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16" name="Freeform 60"/>
          <p:cNvSpPr>
            <a:spLocks/>
          </p:cNvSpPr>
          <p:nvPr/>
        </p:nvSpPr>
        <p:spPr bwMode="auto">
          <a:xfrm>
            <a:off x="6956425" y="3257550"/>
            <a:ext cx="79375" cy="79375"/>
          </a:xfrm>
          <a:custGeom>
            <a:avLst/>
            <a:gdLst/>
            <a:ahLst/>
            <a:cxnLst>
              <a:cxn ang="0">
                <a:pos x="138" y="69"/>
              </a:cxn>
              <a:cxn ang="0">
                <a:pos x="0" y="138"/>
              </a:cxn>
              <a:cxn ang="0">
                <a:pos x="0" y="0"/>
              </a:cxn>
              <a:cxn ang="0">
                <a:pos x="138" y="69"/>
              </a:cxn>
            </a:cxnLst>
            <a:rect l="0" t="0" r="r" b="b"/>
            <a:pathLst>
              <a:path w="138" h="138">
                <a:moveTo>
                  <a:pt x="138" y="69"/>
                </a:moveTo>
                <a:lnTo>
                  <a:pt x="0" y="138"/>
                </a:lnTo>
                <a:cubicBezTo>
                  <a:pt x="22" y="94"/>
                  <a:pt x="22" y="43"/>
                  <a:pt x="0" y="0"/>
                </a:cubicBezTo>
                <a:lnTo>
                  <a:pt x="138" y="69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17" name="Freeform 61"/>
          <p:cNvSpPr>
            <a:spLocks/>
          </p:cNvSpPr>
          <p:nvPr/>
        </p:nvSpPr>
        <p:spPr bwMode="auto">
          <a:xfrm>
            <a:off x="6731000" y="3187700"/>
            <a:ext cx="1519238" cy="2187575"/>
          </a:xfrm>
          <a:custGeom>
            <a:avLst/>
            <a:gdLst/>
            <a:ahLst/>
            <a:cxnLst>
              <a:cxn ang="0">
                <a:pos x="957" y="1378"/>
              </a:cxn>
              <a:cxn ang="0">
                <a:pos x="0" y="1378"/>
              </a:cxn>
              <a:cxn ang="0">
                <a:pos x="0" y="0"/>
              </a:cxn>
              <a:cxn ang="0">
                <a:pos x="154" y="0"/>
              </a:cxn>
            </a:cxnLst>
            <a:rect l="0" t="0" r="r" b="b"/>
            <a:pathLst>
              <a:path w="957" h="1378">
                <a:moveTo>
                  <a:pt x="957" y="1378"/>
                </a:moveTo>
                <a:lnTo>
                  <a:pt x="0" y="1378"/>
                </a:lnTo>
                <a:lnTo>
                  <a:pt x="0" y="0"/>
                </a:lnTo>
                <a:lnTo>
                  <a:pt x="154" y="0"/>
                </a:lnTo>
              </a:path>
            </a:pathLst>
          </a:custGeom>
          <a:noFill/>
          <a:ln w="7938" cap="rnd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118" name="Freeform 62"/>
          <p:cNvSpPr>
            <a:spLocks/>
          </p:cNvSpPr>
          <p:nvPr/>
        </p:nvSpPr>
        <p:spPr bwMode="auto">
          <a:xfrm>
            <a:off x="6956425" y="3148012"/>
            <a:ext cx="79375" cy="79375"/>
          </a:xfrm>
          <a:custGeom>
            <a:avLst/>
            <a:gdLst/>
            <a:ahLst/>
            <a:cxnLst>
              <a:cxn ang="0">
                <a:pos x="138" y="69"/>
              </a:cxn>
              <a:cxn ang="0">
                <a:pos x="0" y="138"/>
              </a:cxn>
              <a:cxn ang="0">
                <a:pos x="0" y="0"/>
              </a:cxn>
              <a:cxn ang="0">
                <a:pos x="138" y="69"/>
              </a:cxn>
            </a:cxnLst>
            <a:rect l="0" t="0" r="r" b="b"/>
            <a:pathLst>
              <a:path w="138" h="138">
                <a:moveTo>
                  <a:pt x="138" y="69"/>
                </a:moveTo>
                <a:lnTo>
                  <a:pt x="0" y="138"/>
                </a:lnTo>
                <a:cubicBezTo>
                  <a:pt x="22" y="94"/>
                  <a:pt x="22" y="43"/>
                  <a:pt x="0" y="0"/>
                </a:cubicBezTo>
                <a:lnTo>
                  <a:pt x="138" y="69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123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914400"/>
          </a:xfrm>
        </p:spPr>
        <p:txBody>
          <a:bodyPr/>
          <a:lstStyle/>
          <a:p>
            <a:r>
              <a:rPr lang="en-US" sz="3200" dirty="0" smtClean="0"/>
              <a:t>In General:  Parallel </a:t>
            </a:r>
            <a:r>
              <a:rPr lang="en-US" sz="3200" dirty="0"/>
              <a:t>Memory Architecture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848600" cy="4572000"/>
          </a:xfrm>
        </p:spPr>
        <p:txBody>
          <a:bodyPr/>
          <a:lstStyle/>
          <a:p>
            <a:pPr marL="457200" indent="-457200"/>
            <a:r>
              <a:rPr lang="en-US" dirty="0"/>
              <a:t>In a parallel machine, many threads access memory</a:t>
            </a:r>
          </a:p>
          <a:p>
            <a:pPr marL="974725" lvl="1" indent="-403225"/>
            <a:r>
              <a:rPr lang="en-US" dirty="0"/>
              <a:t>Therefore, memory is divided into </a:t>
            </a:r>
            <a:r>
              <a:rPr lang="en-US" dirty="0">
                <a:solidFill>
                  <a:schemeClr val="accent2"/>
                </a:solidFill>
              </a:rPr>
              <a:t>banks</a:t>
            </a:r>
          </a:p>
          <a:p>
            <a:pPr marL="974725" lvl="1" indent="-403225"/>
            <a:r>
              <a:rPr lang="en-US" dirty="0"/>
              <a:t>Essential to achieve high bandwidth</a:t>
            </a:r>
          </a:p>
          <a:p>
            <a:pPr marL="974725" lvl="1" indent="-403225"/>
            <a:endParaRPr lang="en-US" i="1" dirty="0"/>
          </a:p>
          <a:p>
            <a:pPr marL="457200" indent="-457200"/>
            <a:r>
              <a:rPr lang="en-US" dirty="0"/>
              <a:t>Each bank can service one address per cycle</a:t>
            </a:r>
          </a:p>
          <a:p>
            <a:pPr marL="974725" lvl="1" indent="-403225"/>
            <a:r>
              <a:rPr lang="en-US" dirty="0"/>
              <a:t>A memory can service as many simultaneous </a:t>
            </a:r>
            <a:br>
              <a:rPr lang="en-US" dirty="0"/>
            </a:br>
            <a:r>
              <a:rPr lang="en-US" dirty="0"/>
              <a:t>accesses as it has banks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Multiple simultaneous accesses to a bank</a:t>
            </a:r>
            <a:br>
              <a:rPr lang="en-US" dirty="0"/>
            </a:br>
            <a:r>
              <a:rPr lang="en-US" dirty="0"/>
              <a:t>result in a </a:t>
            </a:r>
            <a:r>
              <a:rPr lang="en-US" b="1" i="1" dirty="0">
                <a:solidFill>
                  <a:srgbClr val="FF0000"/>
                </a:solidFill>
              </a:rPr>
              <a:t>bank conflict </a:t>
            </a:r>
          </a:p>
          <a:p>
            <a:pPr marL="974725" lvl="1" indent="-403225"/>
            <a:r>
              <a:rPr lang="en-US" dirty="0"/>
              <a:t>Conflicting accesses are serialized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212997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Bank 15</a:t>
              </a:r>
            </a:p>
          </p:txBody>
        </p:sp>
        <p:sp>
          <p:nvSpPr>
            <p:cNvPr id="212998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Bank 7</a:t>
              </a:r>
            </a:p>
          </p:txBody>
        </p:sp>
        <p:sp>
          <p:nvSpPr>
            <p:cNvPr id="212999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Bank 6</a:t>
              </a:r>
            </a:p>
          </p:txBody>
        </p:sp>
        <p:sp>
          <p:nvSpPr>
            <p:cNvPr id="213000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Bank 5</a:t>
              </a:r>
            </a:p>
          </p:txBody>
        </p:sp>
        <p:sp>
          <p:nvSpPr>
            <p:cNvPr id="213001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Bank 4</a:t>
              </a:r>
            </a:p>
          </p:txBody>
        </p:sp>
        <p:sp>
          <p:nvSpPr>
            <p:cNvPr id="213002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Bank 3</a:t>
              </a:r>
            </a:p>
          </p:txBody>
        </p:sp>
        <p:sp>
          <p:nvSpPr>
            <p:cNvPr id="213003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Bank 2</a:t>
              </a:r>
            </a:p>
          </p:txBody>
        </p:sp>
        <p:sp>
          <p:nvSpPr>
            <p:cNvPr id="213004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Bank 1</a:t>
              </a:r>
            </a:p>
          </p:txBody>
        </p:sp>
        <p:sp>
          <p:nvSpPr>
            <p:cNvPr id="213005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Bank 0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213007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008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009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5304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Bank Addressing Examples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152900" cy="4572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/>
            <a:r>
              <a:rPr lang="en-US" sz="2400"/>
              <a:t>No Bank Conflicts</a:t>
            </a:r>
          </a:p>
          <a:p>
            <a:pPr marL="974725" lvl="1" indent="-403225"/>
            <a:r>
              <a:rPr lang="en-US" sz="2000"/>
              <a:t>Linear addressing </a:t>
            </a:r>
            <a:br>
              <a:rPr lang="en-US" sz="2000"/>
            </a:br>
            <a:r>
              <a:rPr lang="en-US" sz="2000"/>
              <a:t>stride == 1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0100" y="1447800"/>
            <a:ext cx="4152900" cy="4572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/>
            <a:r>
              <a:rPr lang="en-US" sz="2400"/>
              <a:t>No Bank Conflicts</a:t>
            </a:r>
          </a:p>
          <a:p>
            <a:pPr marL="974725" lvl="1" indent="-403225"/>
            <a:r>
              <a:rPr lang="en-US" sz="2000"/>
              <a:t>Random 1:1 Permutation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2590800"/>
            <a:ext cx="3657600" cy="3276600"/>
            <a:chOff x="432" y="1680"/>
            <a:chExt cx="2304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214023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15</a:t>
                </a:r>
              </a:p>
            </p:txBody>
          </p:sp>
          <p:sp>
            <p:nvSpPr>
              <p:cNvPr id="214024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7</a:t>
                </a:r>
              </a:p>
            </p:txBody>
          </p:sp>
          <p:sp>
            <p:nvSpPr>
              <p:cNvPr id="214025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6</a:t>
                </a:r>
              </a:p>
            </p:txBody>
          </p:sp>
          <p:sp>
            <p:nvSpPr>
              <p:cNvPr id="214026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5</a:t>
                </a:r>
              </a:p>
            </p:txBody>
          </p:sp>
          <p:sp>
            <p:nvSpPr>
              <p:cNvPr id="214027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4</a:t>
                </a:r>
              </a:p>
            </p:txBody>
          </p:sp>
          <p:sp>
            <p:nvSpPr>
              <p:cNvPr id="214028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3</a:t>
                </a:r>
              </a:p>
            </p:txBody>
          </p:sp>
          <p:sp>
            <p:nvSpPr>
              <p:cNvPr id="214029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2</a:t>
                </a:r>
              </a:p>
            </p:txBody>
          </p:sp>
          <p:sp>
            <p:nvSpPr>
              <p:cNvPr id="214030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</a:t>
                </a:r>
              </a:p>
            </p:txBody>
          </p:sp>
          <p:sp>
            <p:nvSpPr>
              <p:cNvPr id="214031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0</a:t>
                </a:r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4033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4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35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214037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15</a:t>
                </a:r>
              </a:p>
            </p:txBody>
          </p:sp>
          <p:sp>
            <p:nvSpPr>
              <p:cNvPr id="214038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7</a:t>
                </a:r>
              </a:p>
            </p:txBody>
          </p:sp>
          <p:sp>
            <p:nvSpPr>
              <p:cNvPr id="214039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6</a:t>
                </a:r>
              </a:p>
            </p:txBody>
          </p:sp>
          <p:sp>
            <p:nvSpPr>
              <p:cNvPr id="214040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5</a:t>
                </a:r>
              </a:p>
            </p:txBody>
          </p:sp>
          <p:sp>
            <p:nvSpPr>
              <p:cNvPr id="214041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4</a:t>
                </a:r>
              </a:p>
            </p:txBody>
          </p:sp>
          <p:sp>
            <p:nvSpPr>
              <p:cNvPr id="214042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3</a:t>
                </a:r>
              </a:p>
            </p:txBody>
          </p:sp>
          <p:sp>
            <p:nvSpPr>
              <p:cNvPr id="214043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2</a:t>
                </a:r>
              </a:p>
            </p:txBody>
          </p:sp>
          <p:sp>
            <p:nvSpPr>
              <p:cNvPr id="214044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1</a:t>
                </a:r>
              </a:p>
            </p:txBody>
          </p:sp>
          <p:sp>
            <p:nvSpPr>
              <p:cNvPr id="214045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0</a:t>
                </a:r>
              </a:p>
            </p:txBody>
          </p: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4047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48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49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14050" name="AutoShape 34"/>
            <p:cNvCxnSpPr>
              <a:cxnSpLocks noChangeShapeType="1"/>
              <a:stCxn id="214045" idx="4"/>
              <a:endCxn id="214031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51" name="AutoShape 35"/>
            <p:cNvCxnSpPr>
              <a:cxnSpLocks noChangeShapeType="1"/>
              <a:stCxn id="214044" idx="4"/>
              <a:endCxn id="214030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52" name="AutoShape 36"/>
            <p:cNvCxnSpPr>
              <a:cxnSpLocks noChangeShapeType="1"/>
              <a:stCxn id="214043" idx="4"/>
              <a:endCxn id="214029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53" name="AutoShape 37"/>
            <p:cNvCxnSpPr>
              <a:cxnSpLocks noChangeShapeType="1"/>
              <a:stCxn id="214042" idx="4"/>
              <a:endCxn id="214028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54" name="AutoShape 38"/>
            <p:cNvCxnSpPr>
              <a:cxnSpLocks noChangeShapeType="1"/>
              <a:stCxn id="214041" idx="4"/>
              <a:endCxn id="214027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55" name="AutoShape 39"/>
            <p:cNvCxnSpPr>
              <a:cxnSpLocks noChangeShapeType="1"/>
              <a:stCxn id="214040" idx="4"/>
              <a:endCxn id="214026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56" name="AutoShape 40"/>
            <p:cNvCxnSpPr>
              <a:cxnSpLocks noChangeShapeType="1"/>
              <a:stCxn id="214039" idx="4"/>
              <a:endCxn id="214025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57" name="AutoShape 41"/>
            <p:cNvCxnSpPr>
              <a:cxnSpLocks noChangeShapeType="1"/>
              <a:stCxn id="214038" idx="4"/>
              <a:endCxn id="214024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58" name="AutoShape 42"/>
            <p:cNvCxnSpPr>
              <a:cxnSpLocks noChangeShapeType="1"/>
              <a:stCxn id="214037" idx="4"/>
              <a:endCxn id="214023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4572000" y="2590800"/>
            <a:ext cx="3657600" cy="3276600"/>
            <a:chOff x="3024" y="1680"/>
            <a:chExt cx="2304" cy="2064"/>
          </a:xfrm>
        </p:grpSpPr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656" y="1488"/>
              <a:chExt cx="768" cy="2064"/>
            </a:xfrm>
          </p:grpSpPr>
          <p:sp>
            <p:nvSpPr>
              <p:cNvPr id="214061" name="AutoShape 45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15</a:t>
                </a:r>
              </a:p>
            </p:txBody>
          </p:sp>
          <p:sp>
            <p:nvSpPr>
              <p:cNvPr id="214062" name="AutoShape 46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7</a:t>
                </a:r>
              </a:p>
            </p:txBody>
          </p:sp>
          <p:sp>
            <p:nvSpPr>
              <p:cNvPr id="214063" name="AutoShape 47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6</a:t>
                </a:r>
              </a:p>
            </p:txBody>
          </p:sp>
          <p:sp>
            <p:nvSpPr>
              <p:cNvPr id="214064" name="AutoShape 48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5</a:t>
                </a:r>
              </a:p>
            </p:txBody>
          </p:sp>
          <p:sp>
            <p:nvSpPr>
              <p:cNvPr id="214065" name="AutoShape 49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4</a:t>
                </a:r>
              </a:p>
            </p:txBody>
          </p:sp>
          <p:sp>
            <p:nvSpPr>
              <p:cNvPr id="214066" name="AutoShape 50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3</a:t>
                </a:r>
              </a:p>
            </p:txBody>
          </p:sp>
          <p:sp>
            <p:nvSpPr>
              <p:cNvPr id="214067" name="AutoShape 51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2</a:t>
                </a:r>
              </a:p>
            </p:txBody>
          </p:sp>
          <p:sp>
            <p:nvSpPr>
              <p:cNvPr id="214068" name="AutoShape 52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</a:t>
                </a:r>
              </a:p>
            </p:txBody>
          </p:sp>
          <p:sp>
            <p:nvSpPr>
              <p:cNvPr id="214069" name="AutoShape 53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0</a:t>
                </a:r>
              </a:p>
            </p:txBody>
          </p:sp>
          <p:grpSp>
            <p:nvGrpSpPr>
              <p:cNvPr id="9" name="Group 54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4071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72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73" name="Oval 5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214075" name="AutoShape 5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15</a:t>
                </a:r>
              </a:p>
            </p:txBody>
          </p:sp>
          <p:sp>
            <p:nvSpPr>
              <p:cNvPr id="214076" name="AutoShape 6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7</a:t>
                </a:r>
              </a:p>
            </p:txBody>
          </p:sp>
          <p:sp>
            <p:nvSpPr>
              <p:cNvPr id="214077" name="AutoShape 6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6</a:t>
                </a:r>
              </a:p>
            </p:txBody>
          </p:sp>
          <p:sp>
            <p:nvSpPr>
              <p:cNvPr id="214078" name="AutoShape 6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5</a:t>
                </a:r>
              </a:p>
            </p:txBody>
          </p:sp>
          <p:sp>
            <p:nvSpPr>
              <p:cNvPr id="214079" name="AutoShape 6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4</a:t>
                </a:r>
              </a:p>
            </p:txBody>
          </p:sp>
          <p:sp>
            <p:nvSpPr>
              <p:cNvPr id="214080" name="AutoShape 6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3</a:t>
                </a:r>
              </a:p>
            </p:txBody>
          </p:sp>
          <p:sp>
            <p:nvSpPr>
              <p:cNvPr id="214081" name="AutoShape 6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2</a:t>
                </a:r>
              </a:p>
            </p:txBody>
          </p:sp>
          <p:sp>
            <p:nvSpPr>
              <p:cNvPr id="214082" name="AutoShape 6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1</a:t>
                </a:r>
              </a:p>
            </p:txBody>
          </p:sp>
          <p:sp>
            <p:nvSpPr>
              <p:cNvPr id="214083" name="AutoShape 6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0</a:t>
                </a:r>
              </a:p>
            </p:txBody>
          </p:sp>
          <p:grpSp>
            <p:nvGrpSpPr>
              <p:cNvPr id="11" name="Group 6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4085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86" name="Oval 7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087" name="Oval 7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14088" name="AutoShape 72"/>
            <p:cNvCxnSpPr>
              <a:cxnSpLocks noChangeShapeType="1"/>
              <a:stCxn id="214083" idx="4"/>
              <a:endCxn id="214068" idx="2"/>
            </p:cNvCxnSpPr>
            <p:nvPr/>
          </p:nvCxnSpPr>
          <p:spPr bwMode="auto">
            <a:xfrm>
              <a:off x="3728" y="1832"/>
              <a:ext cx="832" cy="1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89" name="AutoShape 73"/>
            <p:cNvCxnSpPr>
              <a:cxnSpLocks noChangeShapeType="1"/>
              <a:stCxn id="214082" idx="4"/>
              <a:endCxn id="214064" idx="2"/>
            </p:cNvCxnSpPr>
            <p:nvPr/>
          </p:nvCxnSpPr>
          <p:spPr bwMode="auto">
            <a:xfrm>
              <a:off x="3728" y="2000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90" name="AutoShape 74"/>
            <p:cNvCxnSpPr>
              <a:cxnSpLocks noChangeShapeType="1"/>
              <a:stCxn id="214081" idx="4"/>
              <a:endCxn id="214067" idx="2"/>
            </p:cNvCxnSpPr>
            <p:nvPr/>
          </p:nvCxnSpPr>
          <p:spPr bwMode="auto">
            <a:xfrm>
              <a:off x="3728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91" name="AutoShape 75"/>
            <p:cNvCxnSpPr>
              <a:cxnSpLocks noChangeShapeType="1"/>
              <a:stCxn id="214080" idx="4"/>
              <a:endCxn id="214069" idx="2"/>
            </p:cNvCxnSpPr>
            <p:nvPr/>
          </p:nvCxnSpPr>
          <p:spPr bwMode="auto">
            <a:xfrm flipV="1">
              <a:off x="3728" y="1832"/>
              <a:ext cx="832" cy="5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92" name="AutoShape 76"/>
            <p:cNvCxnSpPr>
              <a:cxnSpLocks noChangeShapeType="1"/>
              <a:stCxn id="214079" idx="4"/>
              <a:endCxn id="214066" idx="2"/>
            </p:cNvCxnSpPr>
            <p:nvPr/>
          </p:nvCxnSpPr>
          <p:spPr bwMode="auto">
            <a:xfrm flipV="1">
              <a:off x="3728" y="2342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93" name="AutoShape 77"/>
            <p:cNvCxnSpPr>
              <a:cxnSpLocks noChangeShapeType="1"/>
              <a:stCxn id="214078" idx="4"/>
              <a:endCxn id="214062" idx="2"/>
            </p:cNvCxnSpPr>
            <p:nvPr/>
          </p:nvCxnSpPr>
          <p:spPr bwMode="auto">
            <a:xfrm>
              <a:off x="3728" y="2690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94" name="AutoShape 78"/>
            <p:cNvCxnSpPr>
              <a:cxnSpLocks noChangeShapeType="1"/>
              <a:stCxn id="214077" idx="4"/>
              <a:endCxn id="214063" idx="2"/>
            </p:cNvCxnSpPr>
            <p:nvPr/>
          </p:nvCxnSpPr>
          <p:spPr bwMode="auto">
            <a:xfrm>
              <a:off x="3728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95" name="AutoShape 79"/>
            <p:cNvCxnSpPr>
              <a:cxnSpLocks noChangeShapeType="1"/>
              <a:stCxn id="214076" idx="4"/>
              <a:endCxn id="214061" idx="2"/>
            </p:cNvCxnSpPr>
            <p:nvPr/>
          </p:nvCxnSpPr>
          <p:spPr bwMode="auto">
            <a:xfrm>
              <a:off x="3728" y="3032"/>
              <a:ext cx="832" cy="6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4096" name="AutoShape 80"/>
            <p:cNvCxnSpPr>
              <a:cxnSpLocks noChangeShapeType="1"/>
              <a:stCxn id="214075" idx="4"/>
              <a:endCxn id="214065" idx="2"/>
            </p:cNvCxnSpPr>
            <p:nvPr/>
          </p:nvCxnSpPr>
          <p:spPr bwMode="auto">
            <a:xfrm flipV="1">
              <a:off x="3728" y="2516"/>
              <a:ext cx="832" cy="1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sp>
        <p:nvSpPr>
          <p:cNvPr id="81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9956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Bank Addressing Examples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152900" cy="4572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/>
            <a:r>
              <a:rPr lang="en-US" sz="2400"/>
              <a:t>2-way Bank Conflicts</a:t>
            </a:r>
          </a:p>
          <a:p>
            <a:pPr marL="974725" lvl="1" indent="-403225"/>
            <a:r>
              <a:rPr lang="en-US" sz="2000"/>
              <a:t>Linear addressing </a:t>
            </a:r>
            <a:br>
              <a:rPr lang="en-US" sz="2000"/>
            </a:br>
            <a:r>
              <a:rPr lang="en-US" sz="2000"/>
              <a:t>stride == 2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524000"/>
            <a:ext cx="4152900" cy="4572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/>
            <a:r>
              <a:rPr lang="en-US" sz="2400"/>
              <a:t>8-way Bank Conflicts</a:t>
            </a:r>
          </a:p>
          <a:p>
            <a:pPr marL="974725" lvl="1" indent="-403225"/>
            <a:r>
              <a:rPr lang="en-US" sz="2000"/>
              <a:t>Linear addressing </a:t>
            </a:r>
            <a:br>
              <a:rPr lang="en-US" sz="2000"/>
            </a:br>
            <a:r>
              <a:rPr lang="en-US" sz="2000"/>
              <a:t>stride == 8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2667000"/>
            <a:ext cx="3657600" cy="3276600"/>
            <a:chOff x="432" y="1680"/>
            <a:chExt cx="2304" cy="2064"/>
          </a:xfrm>
        </p:grpSpPr>
        <p:sp>
          <p:nvSpPr>
            <p:cNvPr id="215046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Thread 11</a:t>
              </a:r>
            </a:p>
          </p:txBody>
        </p:sp>
        <p:sp>
          <p:nvSpPr>
            <p:cNvPr id="215047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Thread 10</a:t>
              </a:r>
            </a:p>
          </p:txBody>
        </p:sp>
        <p:sp>
          <p:nvSpPr>
            <p:cNvPr id="215048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Thread 9</a:t>
              </a:r>
            </a:p>
          </p:txBody>
        </p:sp>
        <p:sp>
          <p:nvSpPr>
            <p:cNvPr id="215049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Thread 8</a:t>
              </a:r>
            </a:p>
          </p:txBody>
        </p:sp>
        <p:sp>
          <p:nvSpPr>
            <p:cNvPr id="215050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Thread 4</a:t>
              </a:r>
            </a:p>
          </p:txBody>
        </p:sp>
        <p:sp>
          <p:nvSpPr>
            <p:cNvPr id="215051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Thread 3</a:t>
              </a:r>
            </a:p>
          </p:txBody>
        </p:sp>
        <p:sp>
          <p:nvSpPr>
            <p:cNvPr id="215052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Thread 2</a:t>
              </a:r>
            </a:p>
          </p:txBody>
        </p:sp>
        <p:sp>
          <p:nvSpPr>
            <p:cNvPr id="215053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Thread 1</a:t>
              </a:r>
            </a:p>
          </p:txBody>
        </p:sp>
        <p:sp>
          <p:nvSpPr>
            <p:cNvPr id="215054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Arial" charset="0"/>
                </a:rPr>
                <a:t>Thread 0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215056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057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058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059" name="AutoShape 19"/>
            <p:cNvCxnSpPr>
              <a:cxnSpLocks noChangeShapeType="1"/>
              <a:stCxn id="215054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60" name="AutoShape 20"/>
            <p:cNvCxnSpPr>
              <a:cxnSpLocks noChangeShapeType="1"/>
              <a:stCxn id="215053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61" name="AutoShape 21"/>
            <p:cNvCxnSpPr>
              <a:cxnSpLocks noChangeShapeType="1"/>
              <a:stCxn id="215052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62" name="AutoShape 22"/>
            <p:cNvCxnSpPr>
              <a:cxnSpLocks noChangeShapeType="1"/>
              <a:stCxn id="215051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63" name="AutoShape 23"/>
            <p:cNvCxnSpPr>
              <a:cxnSpLocks noChangeShapeType="1"/>
              <a:stCxn id="215049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64" name="AutoShape 24"/>
            <p:cNvCxnSpPr>
              <a:cxnSpLocks noChangeShapeType="1"/>
              <a:stCxn id="215048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65" name="AutoShape 25"/>
            <p:cNvCxnSpPr>
              <a:cxnSpLocks noChangeShapeType="1"/>
              <a:stCxn id="215047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66" name="AutoShape 26"/>
            <p:cNvCxnSpPr>
              <a:cxnSpLocks noChangeShapeType="1"/>
              <a:stCxn id="215046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67" name="AutoShape 27"/>
            <p:cNvCxnSpPr>
              <a:cxnSpLocks noChangeShapeType="1"/>
              <a:stCxn id="215050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</p:spPr>
        </p:cxn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215069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15</a:t>
                </a:r>
              </a:p>
            </p:txBody>
          </p:sp>
          <p:sp>
            <p:nvSpPr>
              <p:cNvPr id="215070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7</a:t>
                </a:r>
              </a:p>
            </p:txBody>
          </p:sp>
          <p:sp>
            <p:nvSpPr>
              <p:cNvPr id="215071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6</a:t>
                </a:r>
              </a:p>
            </p:txBody>
          </p:sp>
          <p:sp>
            <p:nvSpPr>
              <p:cNvPr id="215072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5</a:t>
                </a:r>
              </a:p>
            </p:txBody>
          </p:sp>
          <p:sp>
            <p:nvSpPr>
              <p:cNvPr id="215073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4</a:t>
                </a:r>
              </a:p>
            </p:txBody>
          </p:sp>
          <p:sp>
            <p:nvSpPr>
              <p:cNvPr id="215074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3</a:t>
                </a:r>
              </a:p>
            </p:txBody>
          </p:sp>
          <p:sp>
            <p:nvSpPr>
              <p:cNvPr id="215075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2</a:t>
                </a:r>
              </a:p>
            </p:txBody>
          </p:sp>
          <p:sp>
            <p:nvSpPr>
              <p:cNvPr id="215076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</a:t>
                </a:r>
              </a:p>
            </p:txBody>
          </p:sp>
          <p:sp>
            <p:nvSpPr>
              <p:cNvPr id="215077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0</a:t>
                </a:r>
              </a:p>
            </p:txBody>
          </p:sp>
          <p:grpSp>
            <p:nvGrpSpPr>
              <p:cNvPr id="5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5079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080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081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800600" y="2590800"/>
            <a:ext cx="3657600" cy="3352800"/>
            <a:chOff x="3024" y="1632"/>
            <a:chExt cx="2304" cy="2112"/>
          </a:xfrm>
        </p:grpSpPr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215084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15</a:t>
                </a:r>
              </a:p>
            </p:txBody>
          </p:sp>
          <p:sp>
            <p:nvSpPr>
              <p:cNvPr id="215085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7</a:t>
                </a:r>
              </a:p>
            </p:txBody>
          </p:sp>
          <p:sp>
            <p:nvSpPr>
              <p:cNvPr id="215086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6</a:t>
                </a:r>
              </a:p>
            </p:txBody>
          </p:sp>
          <p:sp>
            <p:nvSpPr>
              <p:cNvPr id="215087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5</a:t>
                </a:r>
              </a:p>
            </p:txBody>
          </p:sp>
          <p:sp>
            <p:nvSpPr>
              <p:cNvPr id="215088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4</a:t>
                </a:r>
              </a:p>
            </p:txBody>
          </p:sp>
          <p:sp>
            <p:nvSpPr>
              <p:cNvPr id="215089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3</a:t>
                </a:r>
              </a:p>
            </p:txBody>
          </p:sp>
          <p:sp>
            <p:nvSpPr>
              <p:cNvPr id="215090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2</a:t>
                </a:r>
              </a:p>
            </p:txBody>
          </p:sp>
          <p:sp>
            <p:nvSpPr>
              <p:cNvPr id="215091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1</a:t>
                </a:r>
              </a:p>
            </p:txBody>
          </p:sp>
          <p:sp>
            <p:nvSpPr>
              <p:cNvPr id="215092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0</a:t>
                </a:r>
              </a:p>
            </p:txBody>
          </p: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5094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095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096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15097" name="AutoShape 57"/>
            <p:cNvCxnSpPr>
              <a:cxnSpLocks noChangeShapeType="1"/>
              <a:stCxn id="215092" idx="4"/>
              <a:endCxn id="215113" idx="2"/>
            </p:cNvCxnSpPr>
            <p:nvPr/>
          </p:nvCxnSpPr>
          <p:spPr bwMode="auto">
            <a:xfrm>
              <a:off x="3728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98" name="AutoShape 58"/>
            <p:cNvCxnSpPr>
              <a:cxnSpLocks noChangeShapeType="1"/>
              <a:stCxn id="215091" idx="4"/>
              <a:endCxn id="215108" idx="2"/>
            </p:cNvCxnSpPr>
            <p:nvPr/>
          </p:nvCxnSpPr>
          <p:spPr bwMode="auto">
            <a:xfrm>
              <a:off x="3728" y="2000"/>
              <a:ext cx="832" cy="9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99" name="AutoShape 59"/>
            <p:cNvCxnSpPr>
              <a:cxnSpLocks noChangeShapeType="1"/>
              <a:stCxn id="215090" idx="4"/>
              <a:endCxn id="215113" idx="2"/>
            </p:cNvCxnSpPr>
            <p:nvPr/>
          </p:nvCxnSpPr>
          <p:spPr bwMode="auto">
            <a:xfrm flipV="1">
              <a:off x="3728" y="1832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0" name="AutoShape 60"/>
            <p:cNvCxnSpPr>
              <a:cxnSpLocks noChangeShapeType="1"/>
              <a:stCxn id="215089" idx="4"/>
              <a:endCxn id="215108" idx="2"/>
            </p:cNvCxnSpPr>
            <p:nvPr/>
          </p:nvCxnSpPr>
          <p:spPr bwMode="auto">
            <a:xfrm>
              <a:off x="3728" y="2342"/>
              <a:ext cx="83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1" name="AutoShape 61"/>
            <p:cNvCxnSpPr>
              <a:cxnSpLocks noChangeShapeType="1"/>
              <a:stCxn id="215088" idx="4"/>
              <a:endCxn id="215113" idx="2"/>
            </p:cNvCxnSpPr>
            <p:nvPr/>
          </p:nvCxnSpPr>
          <p:spPr bwMode="auto">
            <a:xfrm flipV="1">
              <a:off x="3728" y="1832"/>
              <a:ext cx="832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2" name="AutoShape 62"/>
            <p:cNvCxnSpPr>
              <a:cxnSpLocks noChangeShapeType="1"/>
              <a:stCxn id="215087" idx="4"/>
              <a:endCxn id="215108" idx="2"/>
            </p:cNvCxnSpPr>
            <p:nvPr/>
          </p:nvCxnSpPr>
          <p:spPr bwMode="auto">
            <a:xfrm>
              <a:off x="3728" y="2690"/>
              <a:ext cx="832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3" name="AutoShape 63"/>
            <p:cNvCxnSpPr>
              <a:cxnSpLocks noChangeShapeType="1"/>
              <a:stCxn id="215086" idx="4"/>
              <a:endCxn id="215113" idx="2"/>
            </p:cNvCxnSpPr>
            <p:nvPr/>
          </p:nvCxnSpPr>
          <p:spPr bwMode="auto">
            <a:xfrm flipV="1">
              <a:off x="3728" y="1832"/>
              <a:ext cx="832" cy="10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4" name="AutoShape 64"/>
            <p:cNvCxnSpPr>
              <a:cxnSpLocks noChangeShapeType="1"/>
              <a:stCxn id="215085" idx="4"/>
              <a:endCxn id="215108" idx="2"/>
            </p:cNvCxnSpPr>
            <p:nvPr/>
          </p:nvCxnSpPr>
          <p:spPr bwMode="auto">
            <a:xfrm flipV="1">
              <a:off x="3728" y="2918"/>
              <a:ext cx="832" cy="1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5" name="AutoShape 65"/>
            <p:cNvCxnSpPr>
              <a:cxnSpLocks noChangeShapeType="1"/>
              <a:stCxn id="215084" idx="4"/>
              <a:endCxn id="215108" idx="2"/>
            </p:cNvCxnSpPr>
            <p:nvPr/>
          </p:nvCxnSpPr>
          <p:spPr bwMode="auto">
            <a:xfrm flipV="1">
              <a:off x="3728" y="2918"/>
              <a:ext cx="832" cy="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560" y="1680"/>
              <a:chExt cx="768" cy="2064"/>
            </a:xfrm>
          </p:grpSpPr>
          <p:sp>
            <p:nvSpPr>
              <p:cNvPr id="215107" name="AutoShape 6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9</a:t>
                </a:r>
              </a:p>
            </p:txBody>
          </p:sp>
          <p:sp>
            <p:nvSpPr>
              <p:cNvPr id="215108" name="AutoShape 68"/>
              <p:cNvSpPr>
                <a:spLocks noChangeArrowheads="1"/>
              </p:cNvSpPr>
              <p:nvPr/>
            </p:nvSpPr>
            <p:spPr bwMode="auto">
              <a:xfrm>
                <a:off x="4560" y="276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8</a:t>
                </a:r>
              </a:p>
            </p:txBody>
          </p:sp>
          <p:sp>
            <p:nvSpPr>
              <p:cNvPr id="215109" name="AutoShape 6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15</a:t>
                </a:r>
              </a:p>
            </p:txBody>
          </p:sp>
          <p:sp>
            <p:nvSpPr>
              <p:cNvPr id="215110" name="AutoShape 70"/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7</a:t>
                </a:r>
              </a:p>
            </p:txBody>
          </p:sp>
          <p:sp>
            <p:nvSpPr>
              <p:cNvPr id="215111" name="AutoShape 71"/>
              <p:cNvSpPr>
                <a:spLocks noChangeArrowheads="1"/>
              </p:cNvSpPr>
              <p:nvPr/>
            </p:nvSpPr>
            <p:spPr bwMode="auto">
              <a:xfrm>
                <a:off x="4560" y="202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2</a:t>
                </a:r>
              </a:p>
            </p:txBody>
          </p:sp>
          <p:sp>
            <p:nvSpPr>
              <p:cNvPr id="215112" name="AutoShape 72"/>
              <p:cNvSpPr>
                <a:spLocks noChangeArrowheads="1"/>
              </p:cNvSpPr>
              <p:nvPr/>
            </p:nvSpPr>
            <p:spPr bwMode="auto">
              <a:xfrm>
                <a:off x="4560" y="184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</a:t>
                </a:r>
              </a:p>
            </p:txBody>
          </p:sp>
          <p:sp>
            <p:nvSpPr>
              <p:cNvPr id="215113" name="AutoShape 7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0</a:t>
                </a:r>
              </a:p>
            </p:txBody>
          </p:sp>
          <p:grpSp>
            <p:nvGrpSpPr>
              <p:cNvPr id="10" name="Group 74"/>
              <p:cNvGrpSpPr>
                <a:grpSpLocks/>
              </p:cNvGrpSpPr>
              <p:nvPr/>
            </p:nvGrpSpPr>
            <p:grpSpPr bwMode="auto">
              <a:xfrm>
                <a:off x="4914" y="3216"/>
                <a:ext cx="48" cy="240"/>
                <a:chOff x="2400" y="2832"/>
                <a:chExt cx="48" cy="240"/>
              </a:xfrm>
            </p:grpSpPr>
            <p:sp>
              <p:nvSpPr>
                <p:cNvPr id="215115" name="Oval 7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16" name="Oval 7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17" name="Oval 7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8"/>
              <p:cNvGrpSpPr>
                <a:grpSpLocks/>
              </p:cNvGrpSpPr>
              <p:nvPr/>
            </p:nvGrpSpPr>
            <p:grpSpPr bwMode="auto">
              <a:xfrm>
                <a:off x="4914" y="2304"/>
                <a:ext cx="48" cy="240"/>
                <a:chOff x="2400" y="2832"/>
                <a:chExt cx="48" cy="240"/>
              </a:xfrm>
            </p:grpSpPr>
            <p:sp>
              <p:nvSpPr>
                <p:cNvPr id="215119" name="Oval 7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20" name="Oval 8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21" name="Oval 8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5122" name="Text Box 82"/>
            <p:cNvSpPr txBox="1">
              <a:spLocks noChangeArrowheads="1"/>
            </p:cNvSpPr>
            <p:nvPr/>
          </p:nvSpPr>
          <p:spPr bwMode="auto">
            <a:xfrm>
              <a:off x="4272" y="1632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x8</a:t>
              </a:r>
            </a:p>
          </p:txBody>
        </p:sp>
        <p:sp>
          <p:nvSpPr>
            <p:cNvPr id="215123" name="Text Box 83"/>
            <p:cNvSpPr txBox="1">
              <a:spLocks noChangeArrowheads="1"/>
            </p:cNvSpPr>
            <p:nvPr/>
          </p:nvSpPr>
          <p:spPr bwMode="auto">
            <a:xfrm>
              <a:off x="4320" y="3024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x8</a:t>
              </a:r>
            </a:p>
          </p:txBody>
        </p:sp>
      </p:grpSp>
      <p:sp>
        <p:nvSpPr>
          <p:cNvPr id="84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756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Bank Addressing Examples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295400"/>
            <a:ext cx="7886700" cy="4572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/>
            <a:r>
              <a:rPr lang="en-US" sz="2400" dirty="0" smtClean="0"/>
              <a:t>16-way </a:t>
            </a:r>
            <a:r>
              <a:rPr lang="en-US" sz="2400" dirty="0"/>
              <a:t>Bank </a:t>
            </a:r>
            <a:r>
              <a:rPr lang="en-US" sz="2400" dirty="0" smtClean="0"/>
              <a:t>NON-Conflict</a:t>
            </a:r>
            <a:endParaRPr lang="en-US" sz="2400" dirty="0"/>
          </a:p>
          <a:p>
            <a:pPr marL="974725" lvl="1" indent="-403225"/>
            <a:r>
              <a:rPr lang="en-US" sz="2000" dirty="0"/>
              <a:t>Linear addressing </a:t>
            </a:r>
            <a:r>
              <a:rPr lang="en-US" sz="2000" dirty="0" smtClean="0"/>
              <a:t>  stride </a:t>
            </a:r>
            <a:r>
              <a:rPr lang="en-US" sz="2000" dirty="0"/>
              <a:t>== </a:t>
            </a:r>
            <a:r>
              <a:rPr lang="en-US" sz="2000" dirty="0" smtClean="0"/>
              <a:t>16</a:t>
            </a:r>
          </a:p>
          <a:p>
            <a:pPr marL="974725" lvl="1" indent="-403225"/>
            <a:r>
              <a:rPr lang="en-US" sz="2000" dirty="0" smtClean="0"/>
              <a:t>This is now a </a:t>
            </a: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743200" y="2743200"/>
            <a:ext cx="3657600" cy="3352800"/>
            <a:chOff x="3024" y="1632"/>
            <a:chExt cx="2304" cy="2112"/>
          </a:xfrm>
        </p:grpSpPr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215084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15</a:t>
                </a:r>
              </a:p>
            </p:txBody>
          </p:sp>
          <p:sp>
            <p:nvSpPr>
              <p:cNvPr id="215085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7</a:t>
                </a:r>
              </a:p>
            </p:txBody>
          </p:sp>
          <p:sp>
            <p:nvSpPr>
              <p:cNvPr id="215086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6</a:t>
                </a:r>
              </a:p>
            </p:txBody>
          </p:sp>
          <p:sp>
            <p:nvSpPr>
              <p:cNvPr id="215087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5</a:t>
                </a:r>
              </a:p>
            </p:txBody>
          </p:sp>
          <p:sp>
            <p:nvSpPr>
              <p:cNvPr id="215088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4</a:t>
                </a:r>
              </a:p>
            </p:txBody>
          </p:sp>
          <p:sp>
            <p:nvSpPr>
              <p:cNvPr id="215089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3</a:t>
                </a:r>
              </a:p>
            </p:txBody>
          </p:sp>
          <p:sp>
            <p:nvSpPr>
              <p:cNvPr id="215090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2</a:t>
                </a:r>
              </a:p>
            </p:txBody>
          </p:sp>
          <p:sp>
            <p:nvSpPr>
              <p:cNvPr id="215091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1</a:t>
                </a:r>
              </a:p>
            </p:txBody>
          </p:sp>
          <p:sp>
            <p:nvSpPr>
              <p:cNvPr id="215092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Thread 0</a:t>
                </a:r>
              </a:p>
            </p:txBody>
          </p: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5094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095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096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15097" name="AutoShape 57"/>
            <p:cNvCxnSpPr>
              <a:cxnSpLocks noChangeShapeType="1"/>
              <a:stCxn id="215092" idx="4"/>
              <a:endCxn id="215113" idx="2"/>
            </p:cNvCxnSpPr>
            <p:nvPr/>
          </p:nvCxnSpPr>
          <p:spPr bwMode="auto">
            <a:xfrm>
              <a:off x="3728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98" name="AutoShape 58"/>
            <p:cNvCxnSpPr>
              <a:cxnSpLocks noChangeShapeType="1"/>
              <a:stCxn id="215091" idx="4"/>
              <a:endCxn id="215113" idx="2"/>
            </p:cNvCxnSpPr>
            <p:nvPr/>
          </p:nvCxnSpPr>
          <p:spPr bwMode="auto">
            <a:xfrm flipV="1">
              <a:off x="3728" y="1832"/>
              <a:ext cx="832" cy="1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099" name="AutoShape 59"/>
            <p:cNvCxnSpPr>
              <a:cxnSpLocks noChangeShapeType="1"/>
              <a:stCxn id="215090" idx="4"/>
              <a:endCxn id="215113" idx="2"/>
            </p:cNvCxnSpPr>
            <p:nvPr/>
          </p:nvCxnSpPr>
          <p:spPr bwMode="auto">
            <a:xfrm flipV="1">
              <a:off x="3728" y="1832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0" name="AutoShape 60"/>
            <p:cNvCxnSpPr>
              <a:cxnSpLocks noChangeShapeType="1"/>
              <a:stCxn id="215089" idx="4"/>
              <a:endCxn id="215113" idx="2"/>
            </p:cNvCxnSpPr>
            <p:nvPr/>
          </p:nvCxnSpPr>
          <p:spPr bwMode="auto">
            <a:xfrm flipV="1">
              <a:off x="3728" y="1832"/>
              <a:ext cx="832" cy="5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1" name="AutoShape 61"/>
            <p:cNvCxnSpPr>
              <a:cxnSpLocks noChangeShapeType="1"/>
              <a:stCxn id="215088" idx="4"/>
              <a:endCxn id="215113" idx="2"/>
            </p:cNvCxnSpPr>
            <p:nvPr/>
          </p:nvCxnSpPr>
          <p:spPr bwMode="auto">
            <a:xfrm flipV="1">
              <a:off x="3728" y="1832"/>
              <a:ext cx="832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2" name="AutoShape 62"/>
            <p:cNvCxnSpPr>
              <a:cxnSpLocks noChangeShapeType="1"/>
              <a:stCxn id="215087" idx="4"/>
              <a:endCxn id="215113" idx="2"/>
            </p:cNvCxnSpPr>
            <p:nvPr/>
          </p:nvCxnSpPr>
          <p:spPr bwMode="auto">
            <a:xfrm flipV="1">
              <a:off x="3728" y="1832"/>
              <a:ext cx="832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3" name="AutoShape 63"/>
            <p:cNvCxnSpPr>
              <a:cxnSpLocks noChangeShapeType="1"/>
              <a:stCxn id="215086" idx="4"/>
              <a:endCxn id="215113" idx="2"/>
            </p:cNvCxnSpPr>
            <p:nvPr/>
          </p:nvCxnSpPr>
          <p:spPr bwMode="auto">
            <a:xfrm flipV="1">
              <a:off x="3728" y="1832"/>
              <a:ext cx="832" cy="10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4" name="AutoShape 64"/>
            <p:cNvCxnSpPr>
              <a:cxnSpLocks noChangeShapeType="1"/>
              <a:stCxn id="215085" idx="4"/>
              <a:endCxn id="215113" idx="2"/>
            </p:cNvCxnSpPr>
            <p:nvPr/>
          </p:nvCxnSpPr>
          <p:spPr bwMode="auto">
            <a:xfrm flipV="1">
              <a:off x="3728" y="1832"/>
              <a:ext cx="832" cy="1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5105" name="AutoShape 65"/>
            <p:cNvCxnSpPr>
              <a:cxnSpLocks noChangeShapeType="1"/>
              <a:stCxn id="215084" idx="4"/>
              <a:endCxn id="215113" idx="2"/>
            </p:cNvCxnSpPr>
            <p:nvPr/>
          </p:nvCxnSpPr>
          <p:spPr bwMode="auto">
            <a:xfrm flipV="1">
              <a:off x="3728" y="1832"/>
              <a:ext cx="832" cy="18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grpSp>
          <p:nvGrpSpPr>
            <p:cNvPr id="9" name="Group 66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560" y="1680"/>
              <a:chExt cx="768" cy="2064"/>
            </a:xfrm>
          </p:grpSpPr>
          <p:sp>
            <p:nvSpPr>
              <p:cNvPr id="215107" name="AutoShape 6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9</a:t>
                </a:r>
              </a:p>
            </p:txBody>
          </p:sp>
          <p:sp>
            <p:nvSpPr>
              <p:cNvPr id="215108" name="AutoShape 68"/>
              <p:cNvSpPr>
                <a:spLocks noChangeArrowheads="1"/>
              </p:cNvSpPr>
              <p:nvPr/>
            </p:nvSpPr>
            <p:spPr bwMode="auto">
              <a:xfrm>
                <a:off x="4560" y="276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8</a:t>
                </a:r>
              </a:p>
            </p:txBody>
          </p:sp>
          <p:sp>
            <p:nvSpPr>
              <p:cNvPr id="215109" name="AutoShape 6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15</a:t>
                </a:r>
              </a:p>
            </p:txBody>
          </p:sp>
          <p:sp>
            <p:nvSpPr>
              <p:cNvPr id="215110" name="AutoShape 70"/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7</a:t>
                </a:r>
              </a:p>
            </p:txBody>
          </p:sp>
          <p:sp>
            <p:nvSpPr>
              <p:cNvPr id="215111" name="AutoShape 71"/>
              <p:cNvSpPr>
                <a:spLocks noChangeArrowheads="1"/>
              </p:cNvSpPr>
              <p:nvPr/>
            </p:nvSpPr>
            <p:spPr bwMode="auto">
              <a:xfrm>
                <a:off x="4560" y="202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2</a:t>
                </a:r>
              </a:p>
            </p:txBody>
          </p:sp>
          <p:sp>
            <p:nvSpPr>
              <p:cNvPr id="215112" name="AutoShape 72"/>
              <p:cNvSpPr>
                <a:spLocks noChangeArrowheads="1"/>
              </p:cNvSpPr>
              <p:nvPr/>
            </p:nvSpPr>
            <p:spPr bwMode="auto">
              <a:xfrm>
                <a:off x="4560" y="184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1</a:t>
                </a:r>
              </a:p>
            </p:txBody>
          </p:sp>
          <p:sp>
            <p:nvSpPr>
              <p:cNvPr id="215113" name="AutoShape 7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chemeClr val="bg1"/>
                    </a:solidFill>
                    <a:latin typeface="Arial" charset="0"/>
                  </a:rPr>
                  <a:t>Bank 0</a:t>
                </a:r>
              </a:p>
            </p:txBody>
          </p:sp>
          <p:grpSp>
            <p:nvGrpSpPr>
              <p:cNvPr id="10" name="Group 74"/>
              <p:cNvGrpSpPr>
                <a:grpSpLocks/>
              </p:cNvGrpSpPr>
              <p:nvPr/>
            </p:nvGrpSpPr>
            <p:grpSpPr bwMode="auto">
              <a:xfrm>
                <a:off x="4914" y="3216"/>
                <a:ext cx="48" cy="240"/>
                <a:chOff x="2400" y="2832"/>
                <a:chExt cx="48" cy="240"/>
              </a:xfrm>
            </p:grpSpPr>
            <p:sp>
              <p:nvSpPr>
                <p:cNvPr id="215115" name="Oval 7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16" name="Oval 7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17" name="Oval 7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8"/>
              <p:cNvGrpSpPr>
                <a:grpSpLocks/>
              </p:cNvGrpSpPr>
              <p:nvPr/>
            </p:nvGrpSpPr>
            <p:grpSpPr bwMode="auto">
              <a:xfrm>
                <a:off x="4914" y="2304"/>
                <a:ext cx="48" cy="240"/>
                <a:chOff x="2400" y="2832"/>
                <a:chExt cx="48" cy="240"/>
              </a:xfrm>
            </p:grpSpPr>
            <p:sp>
              <p:nvSpPr>
                <p:cNvPr id="215119" name="Oval 7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20" name="Oval 8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21" name="Oval 8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5122" name="Text Box 82"/>
            <p:cNvSpPr txBox="1">
              <a:spLocks noChangeArrowheads="1"/>
            </p:cNvSpPr>
            <p:nvPr/>
          </p:nvSpPr>
          <p:spPr bwMode="auto">
            <a:xfrm>
              <a:off x="3984" y="1632"/>
              <a:ext cx="3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x16</a:t>
              </a:r>
              <a:endParaRPr lang="en-US" sz="1800" dirty="0">
                <a:latin typeface="Arial" charset="0"/>
              </a:endParaRPr>
            </a:p>
          </p:txBody>
        </p:sp>
      </p:grpSp>
      <p:sp>
        <p:nvSpPr>
          <p:cNvPr id="45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0450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" y="6553200"/>
            <a:ext cx="3657600" cy="228600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© David Kirk/NVIDIA and Wen-mei W. </a:t>
            </a:r>
            <a:r>
              <a:rPr lang="en-US" sz="1000" dirty="0" smtClean="0"/>
              <a:t>Hwu</a:t>
            </a:r>
            <a:endParaRPr lang="en-US" sz="1000" dirty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533400"/>
          </a:xfrm>
        </p:spPr>
        <p:txBody>
          <a:bodyPr/>
          <a:lstStyle/>
          <a:p>
            <a:r>
              <a:rPr lang="en-US" sz="3200" dirty="0"/>
              <a:t>How addresses map to banks on G80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19213"/>
            <a:ext cx="8610600" cy="4014787"/>
          </a:xfrm>
        </p:spPr>
        <p:txBody>
          <a:bodyPr/>
          <a:lstStyle/>
          <a:p>
            <a:pPr marL="457200" indent="-457200"/>
            <a:r>
              <a:rPr lang="en-US" dirty="0"/>
              <a:t>Each bank has a bandwidth of 32 bits per clock cycle</a:t>
            </a:r>
          </a:p>
          <a:p>
            <a:pPr marL="457200" indent="-457200"/>
            <a:r>
              <a:rPr lang="en-US" dirty="0"/>
              <a:t>Successive 32-bit words are assigned to successive banks</a:t>
            </a:r>
          </a:p>
          <a:p>
            <a:pPr marL="457200" indent="-457200"/>
            <a:r>
              <a:rPr lang="en-US" dirty="0" smtClean="0"/>
              <a:t>GF100 has 32 banks (Tesla had 16)</a:t>
            </a:r>
            <a:endParaRPr lang="en-US" dirty="0"/>
          </a:p>
          <a:p>
            <a:pPr marL="974725" lvl="1" indent="-403225"/>
            <a:r>
              <a:rPr lang="en-US" dirty="0"/>
              <a:t>So </a:t>
            </a:r>
            <a:r>
              <a:rPr lang="en-US" dirty="0">
                <a:solidFill>
                  <a:schemeClr val="tx2"/>
                </a:solidFill>
              </a:rPr>
              <a:t>bank = address % </a:t>
            </a:r>
            <a:r>
              <a:rPr lang="en-US" dirty="0" smtClean="0">
                <a:solidFill>
                  <a:schemeClr val="tx2"/>
                </a:solidFill>
              </a:rPr>
              <a:t>32</a:t>
            </a:r>
            <a:endParaRPr lang="en-US" dirty="0">
              <a:solidFill>
                <a:schemeClr val="tx2"/>
              </a:solidFill>
            </a:endParaRPr>
          </a:p>
          <a:p>
            <a:pPr marL="974725" lvl="1" indent="-403225"/>
            <a:r>
              <a:rPr lang="en-US" dirty="0">
                <a:solidFill>
                  <a:schemeClr val="tx2"/>
                </a:solidFill>
              </a:rPr>
              <a:t>Same as the size of a </a:t>
            </a:r>
            <a:r>
              <a:rPr lang="en-US" dirty="0" smtClean="0">
                <a:solidFill>
                  <a:schemeClr val="tx2"/>
                </a:solidFill>
              </a:rPr>
              <a:t>warp   </a:t>
            </a:r>
            <a:r>
              <a:rPr lang="en-US" sz="1800" i="1" dirty="0" smtClean="0">
                <a:solidFill>
                  <a:schemeClr val="tx2"/>
                </a:solidFill>
              </a:rPr>
              <a:t>(previously half-warp)</a:t>
            </a:r>
            <a:endParaRPr lang="en-US" sz="1800" i="1" dirty="0">
              <a:solidFill>
                <a:schemeClr val="tx2"/>
              </a:solidFill>
            </a:endParaRPr>
          </a:p>
          <a:p>
            <a:pPr marL="1431925" lvl="2" indent="-342900"/>
            <a:r>
              <a:rPr lang="en-US" dirty="0"/>
              <a:t>No bank conflicts between different </a:t>
            </a:r>
            <a:r>
              <a:rPr lang="en-US" dirty="0" smtClean="0"/>
              <a:t>warps</a:t>
            </a:r>
            <a:r>
              <a:rPr lang="en-US" dirty="0"/>
              <a:t>, only within a single </a:t>
            </a:r>
            <a:r>
              <a:rPr lang="en-US" dirty="0" smtClean="0"/>
              <a:t>warp</a:t>
            </a:r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186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sz="3200" dirty="0"/>
              <a:t>Shared memory bank conflicts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pPr marL="457200" indent="-457200"/>
            <a:r>
              <a:rPr lang="en-US" sz="2400" dirty="0"/>
              <a:t>Shared memory is as fast as registers </a:t>
            </a:r>
            <a:r>
              <a:rPr lang="en-US" sz="2400" dirty="0">
                <a:solidFill>
                  <a:schemeClr val="tx2"/>
                </a:solidFill>
              </a:rPr>
              <a:t>if there are no bank conflicts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The fast </a:t>
            </a:r>
            <a:r>
              <a:rPr lang="en-US" sz="2400" dirty="0" smtClean="0"/>
              <a:t>cases:</a:t>
            </a:r>
            <a:endParaRPr lang="en-US" sz="2400" dirty="0"/>
          </a:p>
          <a:p>
            <a:pPr marL="974725" lvl="1" indent="-403225"/>
            <a:r>
              <a:rPr lang="en-US" sz="2000" dirty="0"/>
              <a:t>If all threads of a </a:t>
            </a:r>
            <a:r>
              <a:rPr lang="en-US" sz="2000" dirty="0" smtClean="0"/>
              <a:t>warp </a:t>
            </a:r>
            <a:r>
              <a:rPr lang="en-US" sz="2000" dirty="0"/>
              <a:t>access </a:t>
            </a:r>
            <a:r>
              <a:rPr lang="en-US" sz="2000" dirty="0">
                <a:solidFill>
                  <a:schemeClr val="tx2"/>
                </a:solidFill>
              </a:rPr>
              <a:t>different banks</a:t>
            </a:r>
            <a:r>
              <a:rPr lang="en-US" sz="2000" dirty="0"/>
              <a:t>, there is no bank conflict</a:t>
            </a:r>
          </a:p>
          <a:p>
            <a:pPr marL="974725" lvl="1" indent="-403225"/>
            <a:r>
              <a:rPr lang="en-US" sz="2000" dirty="0"/>
              <a:t>If all threads of a </a:t>
            </a:r>
            <a:r>
              <a:rPr lang="en-US" sz="2000" dirty="0" smtClean="0"/>
              <a:t>warp </a:t>
            </a:r>
            <a:r>
              <a:rPr lang="en-US" sz="2000" dirty="0"/>
              <a:t>access the </a:t>
            </a:r>
            <a:r>
              <a:rPr lang="en-US" sz="2000" dirty="0">
                <a:solidFill>
                  <a:schemeClr val="tx2"/>
                </a:solidFill>
              </a:rPr>
              <a:t>identical address</a:t>
            </a:r>
            <a:r>
              <a:rPr lang="en-US" sz="2000" dirty="0"/>
              <a:t>, there is no bank conflict (broadcast</a:t>
            </a:r>
            <a:r>
              <a:rPr lang="en-US" sz="2000" dirty="0" smtClean="0"/>
              <a:t>)</a:t>
            </a:r>
          </a:p>
          <a:p>
            <a:pPr marL="974725" lvl="1" indent="-403225"/>
            <a:endParaRPr lang="en-US" sz="2000" dirty="0"/>
          </a:p>
          <a:p>
            <a:pPr marL="457200" indent="-457200"/>
            <a:r>
              <a:rPr lang="en-US" sz="2400" dirty="0"/>
              <a:t>The slow case:</a:t>
            </a:r>
          </a:p>
          <a:p>
            <a:pPr marL="974725" lvl="1" indent="-403225"/>
            <a:r>
              <a:rPr lang="en-US" sz="2000" dirty="0"/>
              <a:t>Bank Conflict: multiple threads in the same </a:t>
            </a:r>
            <a:r>
              <a:rPr lang="en-US" sz="2000" dirty="0" smtClean="0"/>
              <a:t>warp </a:t>
            </a:r>
            <a:r>
              <a:rPr lang="en-US" sz="2000" dirty="0"/>
              <a:t>access the same bank</a:t>
            </a:r>
          </a:p>
          <a:p>
            <a:pPr marL="974725" lvl="1" indent="-403225"/>
            <a:r>
              <a:rPr lang="en-US" sz="2000" dirty="0"/>
              <a:t>Must serialize the accesses</a:t>
            </a:r>
          </a:p>
          <a:p>
            <a:pPr marL="974725" lvl="1" indent="-403225"/>
            <a:r>
              <a:rPr lang="en-US" sz="2000" dirty="0">
                <a:solidFill>
                  <a:schemeClr val="tx2"/>
                </a:solidFill>
              </a:rPr>
              <a:t>Cost = max # of simultaneous accesses to a single bank</a:t>
            </a:r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6089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sz="3200" dirty="0"/>
              <a:t>Linear Addressing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6324600" cy="5005388"/>
          </a:xfrm>
        </p:spPr>
        <p:txBody>
          <a:bodyPr/>
          <a:lstStyle/>
          <a:p>
            <a:pPr marL="457200" indent="-457200"/>
            <a:r>
              <a:rPr lang="en-US" dirty="0"/>
              <a:t>Given:</a:t>
            </a:r>
            <a:br>
              <a:rPr lang="en-US" dirty="0"/>
            </a:br>
            <a:endParaRPr lang="en-US" b="1" dirty="0"/>
          </a:p>
          <a:p>
            <a:pPr marL="457200" indent="-457200"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__shared__ float shared[256];</a:t>
            </a:r>
            <a:endParaRPr lang="en-US" b="1" dirty="0"/>
          </a:p>
          <a:p>
            <a:pPr marL="457200" indent="-457200">
              <a:buFontTx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  float 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</a:rPr>
              <a:t>foo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shared[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baseIndex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+</a:t>
            </a:r>
          </a:p>
          <a:p>
            <a:pPr marL="457200" indent="-457200"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        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  s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* threadIdx.x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57200" indent="-457200" algn="ctr">
              <a:buFontTx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457200"/>
            <a:r>
              <a:rPr lang="en-US" dirty="0"/>
              <a:t>This is only bank-conflict-free if </a:t>
            </a:r>
            <a:r>
              <a:rPr lang="en-US" b="1" dirty="0"/>
              <a:t>s</a:t>
            </a:r>
            <a:r>
              <a:rPr lang="en-US" dirty="0"/>
              <a:t> shares no common factors with the number of banks </a:t>
            </a:r>
          </a:p>
          <a:p>
            <a:pPr marL="974725" lvl="1" indent="-403225"/>
            <a:r>
              <a:rPr lang="en-US" dirty="0"/>
              <a:t>16 on G80, so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dirty="0"/>
              <a:t> must be </a:t>
            </a:r>
            <a:r>
              <a:rPr lang="en-US" dirty="0" smtClean="0">
                <a:solidFill>
                  <a:schemeClr val="accent2"/>
                </a:solidFill>
              </a:rPr>
              <a:t>odd</a:t>
            </a:r>
          </a:p>
          <a:p>
            <a:pPr marL="974725" lvl="1" indent="-403225"/>
            <a:r>
              <a:rPr lang="en-US" dirty="0" smtClean="0">
                <a:solidFill>
                  <a:schemeClr val="accent2"/>
                </a:solidFill>
              </a:rPr>
              <a:t>32 on GF100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05600" y="1219200"/>
            <a:ext cx="2209800" cy="2286000"/>
            <a:chOff x="432" y="1680"/>
            <a:chExt cx="2304" cy="206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218118" name="AutoShape 6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15</a:t>
                </a:r>
              </a:p>
            </p:txBody>
          </p:sp>
          <p:sp>
            <p:nvSpPr>
              <p:cNvPr id="218119" name="AutoShape 7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7</a:t>
                </a:r>
              </a:p>
            </p:txBody>
          </p:sp>
          <p:sp>
            <p:nvSpPr>
              <p:cNvPr id="218120" name="AutoShape 8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6</a:t>
                </a:r>
              </a:p>
            </p:txBody>
          </p:sp>
          <p:sp>
            <p:nvSpPr>
              <p:cNvPr id="218121" name="AutoShape 9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5</a:t>
                </a:r>
              </a:p>
            </p:txBody>
          </p:sp>
          <p:sp>
            <p:nvSpPr>
              <p:cNvPr id="218122" name="AutoShape 10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4</a:t>
                </a:r>
              </a:p>
            </p:txBody>
          </p:sp>
          <p:sp>
            <p:nvSpPr>
              <p:cNvPr id="218123" name="AutoShape 11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3</a:t>
                </a:r>
              </a:p>
            </p:txBody>
          </p:sp>
          <p:sp>
            <p:nvSpPr>
              <p:cNvPr id="218124" name="AutoShape 12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2</a:t>
                </a:r>
              </a:p>
            </p:txBody>
          </p:sp>
          <p:sp>
            <p:nvSpPr>
              <p:cNvPr id="218125" name="AutoShape 13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1</a:t>
                </a:r>
              </a:p>
            </p:txBody>
          </p:sp>
          <p:sp>
            <p:nvSpPr>
              <p:cNvPr id="218126" name="AutoShape 14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0</a:t>
                </a:r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8128" name="Oval 16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29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30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218132" name="AutoShape 20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15</a:t>
                </a:r>
              </a:p>
            </p:txBody>
          </p:sp>
          <p:sp>
            <p:nvSpPr>
              <p:cNvPr id="218133" name="AutoShape 21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7</a:t>
                </a:r>
              </a:p>
            </p:txBody>
          </p:sp>
          <p:sp>
            <p:nvSpPr>
              <p:cNvPr id="218134" name="AutoShape 22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charset="0"/>
                  </a:rPr>
                  <a:t>Thread 6</a:t>
                </a:r>
              </a:p>
            </p:txBody>
          </p:sp>
          <p:sp>
            <p:nvSpPr>
              <p:cNvPr id="218135" name="AutoShape 23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5</a:t>
                </a:r>
              </a:p>
            </p:txBody>
          </p:sp>
          <p:sp>
            <p:nvSpPr>
              <p:cNvPr id="218136" name="AutoShape 24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4</a:t>
                </a:r>
              </a:p>
            </p:txBody>
          </p:sp>
          <p:sp>
            <p:nvSpPr>
              <p:cNvPr id="218137" name="AutoShape 25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3</a:t>
                </a:r>
              </a:p>
            </p:txBody>
          </p:sp>
          <p:sp>
            <p:nvSpPr>
              <p:cNvPr id="218138" name="AutoShape 26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2</a:t>
                </a:r>
              </a:p>
            </p:txBody>
          </p:sp>
          <p:sp>
            <p:nvSpPr>
              <p:cNvPr id="218139" name="AutoShape 27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1</a:t>
                </a:r>
              </a:p>
            </p:txBody>
          </p:sp>
          <p:sp>
            <p:nvSpPr>
              <p:cNvPr id="218140" name="AutoShape 28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0</a:t>
                </a:r>
              </a:p>
            </p:txBody>
          </p: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8142" name="Oval 30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43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44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18145" name="AutoShape 33"/>
            <p:cNvCxnSpPr>
              <a:cxnSpLocks noChangeShapeType="1"/>
              <a:stCxn id="218140" idx="4"/>
              <a:endCxn id="218126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46" name="AutoShape 34"/>
            <p:cNvCxnSpPr>
              <a:cxnSpLocks noChangeShapeType="1"/>
              <a:stCxn id="218139" idx="4"/>
              <a:endCxn id="218125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47" name="AutoShape 35"/>
            <p:cNvCxnSpPr>
              <a:cxnSpLocks noChangeShapeType="1"/>
              <a:stCxn id="218138" idx="4"/>
              <a:endCxn id="218124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48" name="AutoShape 36"/>
            <p:cNvCxnSpPr>
              <a:cxnSpLocks noChangeShapeType="1"/>
              <a:stCxn id="218137" idx="4"/>
              <a:endCxn id="218123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49" name="AutoShape 37"/>
            <p:cNvCxnSpPr>
              <a:cxnSpLocks noChangeShapeType="1"/>
              <a:stCxn id="218136" idx="4"/>
              <a:endCxn id="218122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50" name="AutoShape 38"/>
            <p:cNvCxnSpPr>
              <a:cxnSpLocks noChangeShapeType="1"/>
              <a:stCxn id="218135" idx="4"/>
              <a:endCxn id="218121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51" name="AutoShape 39"/>
            <p:cNvCxnSpPr>
              <a:cxnSpLocks noChangeShapeType="1"/>
              <a:stCxn id="218134" idx="4"/>
              <a:endCxn id="218120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52" name="AutoShape 40"/>
            <p:cNvCxnSpPr>
              <a:cxnSpLocks noChangeShapeType="1"/>
              <a:stCxn id="218133" idx="4"/>
              <a:endCxn id="218119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53" name="AutoShape 41"/>
            <p:cNvCxnSpPr>
              <a:cxnSpLocks noChangeShapeType="1"/>
              <a:stCxn id="218132" idx="4"/>
              <a:endCxn id="218118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705600" y="4267200"/>
            <a:ext cx="2209800" cy="2286000"/>
            <a:chOff x="4176" y="2688"/>
            <a:chExt cx="1392" cy="1440"/>
          </a:xfrm>
        </p:grpSpPr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5104" y="2688"/>
              <a:ext cx="464" cy="1440"/>
              <a:chOff x="4656" y="1488"/>
              <a:chExt cx="768" cy="2064"/>
            </a:xfrm>
          </p:grpSpPr>
          <p:sp>
            <p:nvSpPr>
              <p:cNvPr id="218156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15</a:t>
                </a:r>
              </a:p>
            </p:txBody>
          </p:sp>
          <p:sp>
            <p:nvSpPr>
              <p:cNvPr id="218157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7</a:t>
                </a:r>
              </a:p>
            </p:txBody>
          </p:sp>
          <p:sp>
            <p:nvSpPr>
              <p:cNvPr id="218158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6</a:t>
                </a:r>
              </a:p>
            </p:txBody>
          </p:sp>
          <p:sp>
            <p:nvSpPr>
              <p:cNvPr id="218159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5</a:t>
                </a:r>
              </a:p>
            </p:txBody>
          </p:sp>
          <p:sp>
            <p:nvSpPr>
              <p:cNvPr id="218160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4</a:t>
                </a:r>
              </a:p>
            </p:txBody>
          </p:sp>
          <p:sp>
            <p:nvSpPr>
              <p:cNvPr id="218161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3</a:t>
                </a:r>
              </a:p>
            </p:txBody>
          </p:sp>
          <p:sp>
            <p:nvSpPr>
              <p:cNvPr id="218162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2</a:t>
                </a:r>
              </a:p>
            </p:txBody>
          </p:sp>
          <p:sp>
            <p:nvSpPr>
              <p:cNvPr id="218163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1</a:t>
                </a:r>
              </a:p>
            </p:txBody>
          </p:sp>
          <p:sp>
            <p:nvSpPr>
              <p:cNvPr id="218164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Bank 0</a:t>
                </a:r>
              </a:p>
            </p:txBody>
          </p:sp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8166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67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68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4176" y="2688"/>
              <a:ext cx="464" cy="1440"/>
              <a:chOff x="4656" y="1488"/>
              <a:chExt cx="768" cy="2064"/>
            </a:xfrm>
          </p:grpSpPr>
          <p:sp>
            <p:nvSpPr>
              <p:cNvPr id="218170" name="AutoShape 58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15</a:t>
                </a:r>
              </a:p>
            </p:txBody>
          </p:sp>
          <p:sp>
            <p:nvSpPr>
              <p:cNvPr id="218171" name="AutoShape 59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7</a:t>
                </a:r>
              </a:p>
            </p:txBody>
          </p:sp>
          <p:sp>
            <p:nvSpPr>
              <p:cNvPr id="218172" name="AutoShape 60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6</a:t>
                </a:r>
              </a:p>
            </p:txBody>
          </p:sp>
          <p:sp>
            <p:nvSpPr>
              <p:cNvPr id="218173" name="AutoShape 61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5</a:t>
                </a:r>
              </a:p>
            </p:txBody>
          </p:sp>
          <p:sp>
            <p:nvSpPr>
              <p:cNvPr id="218174" name="AutoShape 62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4</a:t>
                </a:r>
              </a:p>
            </p:txBody>
          </p:sp>
          <p:sp>
            <p:nvSpPr>
              <p:cNvPr id="218175" name="AutoShape 63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3</a:t>
                </a:r>
              </a:p>
            </p:txBody>
          </p:sp>
          <p:sp>
            <p:nvSpPr>
              <p:cNvPr id="218176" name="AutoShape 64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2</a:t>
                </a:r>
              </a:p>
            </p:txBody>
          </p:sp>
          <p:sp>
            <p:nvSpPr>
              <p:cNvPr id="218177" name="AutoShape 65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1</a:t>
                </a:r>
              </a:p>
            </p:txBody>
          </p:sp>
          <p:sp>
            <p:nvSpPr>
              <p:cNvPr id="218178" name="AutoShape 66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Thread 0</a:t>
                </a:r>
              </a:p>
            </p:txBody>
          </p:sp>
          <p:grpSp>
            <p:nvGrpSpPr>
              <p:cNvPr id="11" name="Group 67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218180" name="Oval 68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81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82" name="Oval 70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18183" name="AutoShape 71"/>
            <p:cNvCxnSpPr>
              <a:cxnSpLocks noChangeShapeType="1"/>
              <a:stCxn id="218178" idx="4"/>
              <a:endCxn id="218164" idx="2"/>
            </p:cNvCxnSpPr>
            <p:nvPr/>
          </p:nvCxnSpPr>
          <p:spPr bwMode="auto">
            <a:xfrm>
              <a:off x="4601" y="2794"/>
              <a:ext cx="50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84" name="AutoShape 72"/>
            <p:cNvCxnSpPr>
              <a:cxnSpLocks noChangeShapeType="1"/>
              <a:stCxn id="218177" idx="4"/>
              <a:endCxn id="218161" idx="2"/>
            </p:cNvCxnSpPr>
            <p:nvPr/>
          </p:nvCxnSpPr>
          <p:spPr bwMode="auto">
            <a:xfrm>
              <a:off x="4595" y="2911"/>
              <a:ext cx="509" cy="23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85" name="AutoShape 73"/>
            <p:cNvCxnSpPr>
              <a:cxnSpLocks noChangeShapeType="1"/>
              <a:stCxn id="218176" idx="4"/>
              <a:endCxn id="218158" idx="2"/>
            </p:cNvCxnSpPr>
            <p:nvPr/>
          </p:nvCxnSpPr>
          <p:spPr bwMode="auto">
            <a:xfrm>
              <a:off x="4596" y="3033"/>
              <a:ext cx="508" cy="4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86" name="AutoShape 74"/>
            <p:cNvCxnSpPr>
              <a:cxnSpLocks noChangeShapeType="1"/>
              <a:stCxn id="218175" idx="4"/>
            </p:cNvCxnSpPr>
            <p:nvPr/>
          </p:nvCxnSpPr>
          <p:spPr bwMode="auto">
            <a:xfrm>
              <a:off x="4596" y="3150"/>
              <a:ext cx="540" cy="5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</p:spPr>
        </p:cxnSp>
        <p:cxnSp>
          <p:nvCxnSpPr>
            <p:cNvPr id="218187" name="AutoShape 75"/>
            <p:cNvCxnSpPr>
              <a:cxnSpLocks noChangeShapeType="1"/>
              <a:stCxn id="218174" idx="4"/>
            </p:cNvCxnSpPr>
            <p:nvPr/>
          </p:nvCxnSpPr>
          <p:spPr bwMode="auto">
            <a:xfrm>
              <a:off x="4595" y="3271"/>
              <a:ext cx="541" cy="5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</p:spPr>
        </p:cxnSp>
        <p:cxnSp>
          <p:nvCxnSpPr>
            <p:cNvPr id="218188" name="AutoShape 76"/>
            <p:cNvCxnSpPr>
              <a:cxnSpLocks noChangeShapeType="1"/>
              <a:stCxn id="218173" idx="4"/>
              <a:endCxn id="218156" idx="2"/>
            </p:cNvCxnSpPr>
            <p:nvPr/>
          </p:nvCxnSpPr>
          <p:spPr bwMode="auto">
            <a:xfrm>
              <a:off x="4596" y="3393"/>
              <a:ext cx="508" cy="6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89" name="AutoShape 77"/>
            <p:cNvCxnSpPr>
              <a:cxnSpLocks noChangeShapeType="1"/>
              <a:stCxn id="218172" idx="4"/>
              <a:endCxn id="218162" idx="2"/>
            </p:cNvCxnSpPr>
            <p:nvPr/>
          </p:nvCxnSpPr>
          <p:spPr bwMode="auto">
            <a:xfrm flipV="1">
              <a:off x="4596" y="3033"/>
              <a:ext cx="508" cy="4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90" name="AutoShape 78"/>
            <p:cNvCxnSpPr>
              <a:cxnSpLocks noChangeShapeType="1"/>
              <a:stCxn id="218171" idx="4"/>
              <a:endCxn id="218159" idx="2"/>
            </p:cNvCxnSpPr>
            <p:nvPr/>
          </p:nvCxnSpPr>
          <p:spPr bwMode="auto">
            <a:xfrm flipV="1">
              <a:off x="4595" y="3393"/>
              <a:ext cx="509" cy="2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218191" name="AutoShape 79"/>
            <p:cNvCxnSpPr>
              <a:cxnSpLocks noChangeShapeType="1"/>
              <a:stCxn id="218170" idx="4"/>
            </p:cNvCxnSpPr>
            <p:nvPr/>
          </p:nvCxnSpPr>
          <p:spPr bwMode="auto">
            <a:xfrm flipV="1">
              <a:off x="4596" y="3888"/>
              <a:ext cx="540" cy="1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</p:spPr>
        </p:cxnSp>
      </p:grpSp>
      <p:sp>
        <p:nvSpPr>
          <p:cNvPr id="218192" name="Text Box 80"/>
          <p:cNvSpPr txBox="1">
            <a:spLocks noChangeArrowheads="1"/>
          </p:cNvSpPr>
          <p:nvPr/>
        </p:nvSpPr>
        <p:spPr bwMode="auto">
          <a:xfrm>
            <a:off x="7527925" y="3998913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s=3</a:t>
            </a:r>
          </a:p>
        </p:txBody>
      </p:sp>
      <p:sp>
        <p:nvSpPr>
          <p:cNvPr id="218193" name="Text Box 81"/>
          <p:cNvSpPr txBox="1">
            <a:spLocks noChangeArrowheads="1"/>
          </p:cNvSpPr>
          <p:nvPr/>
        </p:nvSpPr>
        <p:spPr bwMode="auto">
          <a:xfrm>
            <a:off x="7518400" y="914400"/>
            <a:ext cx="55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s=1</a:t>
            </a:r>
          </a:p>
        </p:txBody>
      </p:sp>
      <p:sp>
        <p:nvSpPr>
          <p:cNvPr id="82" name="Footer Placeholder 2"/>
          <p:cNvSpPr txBox="1">
            <a:spLocks/>
          </p:cNvSpPr>
          <p:nvPr/>
        </p:nvSpPr>
        <p:spPr>
          <a:xfrm>
            <a:off x="76200" y="6553200"/>
            <a:ext cx="39624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46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Strided Example -- Tiled MMM</a:t>
            </a:r>
            <a:endParaRPr lang="en-US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__global__ void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MatrixMulKernel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(float*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float*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float*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int Width)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__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shared__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  // Shared memory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__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shared__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  //   declarations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int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bx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blockIdx.x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 int by =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blockIdx.y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   // ID thread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int tx = threadIdx.x; int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ty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threadIdx.y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// Identify the row and column of the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Pd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element to work on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int Row = by * TILE_WIDTH +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ty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;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int Col =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bx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* TILE_WIDTH + tx;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float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Pvalue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= 0;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// REGISTER!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// Loop over the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tiles required to compute the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element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for (int m = 0; m &lt; Width/TILE_WIDTH; ++m) {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// Collaborative loading of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Md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and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Nd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tiles into shared memory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Mds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[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ty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][tx] =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Md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[Row*Width + (m*TILE_WIDTH + tx)];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Nds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[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ty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][tx] =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Nd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[Col + (m*TILE_WIDTH +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ty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)*Width];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__syncthreads();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for (int k = 0; k &lt; TILE_WIDTH; ++k)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Pvalue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+=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Mds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[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ty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][k] *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Nds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[k][tx];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Synchthreads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();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}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Pd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[Row*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Width+Col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] =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Pvalue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;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1" y="284956"/>
            <a:ext cx="8686800" cy="639763"/>
          </a:xfrm>
        </p:spPr>
        <p:txBody>
          <a:bodyPr/>
          <a:lstStyle/>
          <a:p>
            <a:pPr eaLnBrk="1" hangingPunct="1"/>
            <a:r>
              <a:rPr lang="en-US" dirty="0" smtClean="0"/>
              <a:t>Programmer View of  CUDA Memories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5278438" cy="51816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</a:pPr>
            <a:r>
              <a:rPr lang="en-US" dirty="0" smtClean="0"/>
              <a:t>Each thread can:</a:t>
            </a:r>
          </a:p>
          <a:p>
            <a:pPr marL="974725" lvl="1" indent="-403225" eaLnBrk="1" hangingPunct="1">
              <a:spcBef>
                <a:spcPts val="1200"/>
              </a:spcBef>
            </a:pPr>
            <a:r>
              <a:rPr lang="en-US" sz="2100" dirty="0" smtClean="0"/>
              <a:t>Read/write per-thread </a:t>
            </a:r>
            <a:r>
              <a:rPr lang="en-US" sz="2100" b="1" dirty="0" smtClean="0">
                <a:solidFill>
                  <a:schemeClr val="accent2"/>
                </a:solidFill>
              </a:rPr>
              <a:t>registers (~1 cycle)</a:t>
            </a:r>
          </a:p>
          <a:p>
            <a:pPr marL="974725" lvl="1" indent="-403225" eaLnBrk="1" hangingPunct="1">
              <a:spcBef>
                <a:spcPts val="1200"/>
              </a:spcBef>
            </a:pPr>
            <a:r>
              <a:rPr lang="en-US" sz="2100" dirty="0" smtClean="0"/>
              <a:t>Read/write per-thread </a:t>
            </a:r>
            <a:r>
              <a:rPr lang="en-US" sz="2100" b="1" dirty="0" smtClean="0">
                <a:solidFill>
                  <a:schemeClr val="accent2"/>
                </a:solidFill>
              </a:rPr>
              <a:t>local memory</a:t>
            </a:r>
            <a:r>
              <a:rPr lang="en-US" sz="2100" b="1" dirty="0">
                <a:solidFill>
                  <a:schemeClr val="accent2"/>
                </a:solidFill>
              </a:rPr>
              <a:t> </a:t>
            </a:r>
            <a:r>
              <a:rPr lang="en-US" sz="2100" b="1" dirty="0" smtClean="0">
                <a:solidFill>
                  <a:schemeClr val="accent2"/>
                </a:solidFill>
              </a:rPr>
              <a:t>(sits in global memory ~100s of cycles)</a:t>
            </a:r>
          </a:p>
          <a:p>
            <a:pPr marL="974725" lvl="1" indent="-403225" eaLnBrk="1" hangingPunct="1">
              <a:spcBef>
                <a:spcPts val="1200"/>
              </a:spcBef>
            </a:pPr>
            <a:r>
              <a:rPr lang="en-US" sz="2100" dirty="0" smtClean="0"/>
              <a:t>Read/write per-block </a:t>
            </a:r>
            <a:r>
              <a:rPr lang="en-US" sz="2100" b="1" dirty="0" smtClean="0">
                <a:solidFill>
                  <a:schemeClr val="accent2"/>
                </a:solidFill>
              </a:rPr>
              <a:t>shared memory (~5 cycles)</a:t>
            </a:r>
          </a:p>
          <a:p>
            <a:pPr marL="974725" lvl="1" indent="-403225" eaLnBrk="1" hangingPunct="1">
              <a:spcBef>
                <a:spcPts val="1200"/>
              </a:spcBef>
            </a:pPr>
            <a:r>
              <a:rPr lang="en-US" sz="2100" dirty="0" smtClean="0"/>
              <a:t>Read/write per-grid </a:t>
            </a:r>
            <a:r>
              <a:rPr lang="en-US" sz="2100" b="1" dirty="0" smtClean="0">
                <a:solidFill>
                  <a:schemeClr val="accent2"/>
                </a:solidFill>
              </a:rPr>
              <a:t>global memory (~500 cycles)</a:t>
            </a:r>
          </a:p>
          <a:p>
            <a:pPr marL="974725" lvl="1" indent="-403225" eaLnBrk="1" hangingPunct="1">
              <a:spcBef>
                <a:spcPts val="1200"/>
              </a:spcBef>
            </a:pPr>
            <a:r>
              <a:rPr lang="en-US" sz="2100" dirty="0" smtClean="0"/>
              <a:t>Read/only per-grid</a:t>
            </a:r>
            <a:r>
              <a:rPr lang="en-US" sz="2100" dirty="0" smtClean="0">
                <a:solidFill>
                  <a:schemeClr val="accent2"/>
                </a:solidFill>
              </a:rPr>
              <a:t> </a:t>
            </a:r>
            <a:r>
              <a:rPr lang="en-US" sz="2100" b="1" dirty="0" smtClean="0">
                <a:solidFill>
                  <a:schemeClr val="accent2"/>
                </a:solidFill>
              </a:rPr>
              <a:t>constant memory (~5 cycles with caching)</a:t>
            </a:r>
          </a:p>
        </p:txBody>
      </p:sp>
      <p:grpSp>
        <p:nvGrpSpPr>
          <p:cNvPr id="4101" name="Group 86"/>
          <p:cNvGrpSpPr>
            <a:grpSpLocks/>
          </p:cNvGrpSpPr>
          <p:nvPr/>
        </p:nvGrpSpPr>
        <p:grpSpPr bwMode="auto">
          <a:xfrm>
            <a:off x="4572000" y="1751013"/>
            <a:ext cx="4537075" cy="3963987"/>
            <a:chOff x="2880" y="1103"/>
            <a:chExt cx="2858" cy="2497"/>
          </a:xfrm>
        </p:grpSpPr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Grid</a:t>
              </a:r>
            </a:p>
          </p:txBody>
        </p:sp>
        <p:sp>
          <p:nvSpPr>
            <p:cNvPr id="4104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Block (0, 0)</a:t>
              </a:r>
            </a:p>
          </p:txBody>
        </p:sp>
        <p:sp>
          <p:nvSpPr>
            <p:cNvPr id="4106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8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3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4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8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9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0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1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5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6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Host</a:t>
              </a:r>
            </a:p>
          </p:txBody>
        </p:sp>
        <p:sp>
          <p:nvSpPr>
            <p:cNvPr id="4130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Constant Memory</a:t>
              </a:r>
              <a:endParaRPr lang="en-US" sz="12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32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5600304" y="5715000"/>
            <a:ext cx="3166268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i="0" kern="0" dirty="0" smtClean="0"/>
              <a:t>L1 Cache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i="0" kern="0" dirty="0" smtClean="0"/>
              <a:t>L2 Cache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i="0" kern="0" dirty="0" smtClean="0">
                <a:sym typeface="Wingdings" panose="05000000000000000000" pitchFamily="2" charset="2"/>
              </a:rPr>
              <a:t> not programmer visible</a:t>
            </a:r>
            <a:endParaRPr lang="en-US" sz="2000" i="0" kern="0" dirty="0" smtClean="0"/>
          </a:p>
        </p:txBody>
      </p:sp>
      <p:sp>
        <p:nvSpPr>
          <p:cNvPr id="37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9630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sz="2800" dirty="0" smtClean="0"/>
              <a:t>Putting It Together:</a:t>
            </a:r>
            <a:br>
              <a:rPr lang="en-US" sz="2800" dirty="0" smtClean="0"/>
            </a:br>
            <a:r>
              <a:rPr lang="en-US" sz="2800" dirty="0" smtClean="0"/>
              <a:t> Global Memory Coalescing and Bank Conflicts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81600"/>
          </a:xfrm>
        </p:spPr>
        <p:txBody>
          <a:bodyPr/>
          <a:lstStyle/>
          <a:p>
            <a:r>
              <a:rPr lang="en-US" dirty="0" smtClean="0"/>
              <a:t>Let’s look at matrix transpose</a:t>
            </a:r>
          </a:p>
          <a:p>
            <a:r>
              <a:rPr lang="en-US" dirty="0" smtClean="0"/>
              <a:t>Simple goal: Replace A[</a:t>
            </a:r>
            <a:r>
              <a:rPr lang="en-US" dirty="0" err="1" smtClean="0"/>
              <a:t>i</a:t>
            </a:r>
            <a:r>
              <a:rPr lang="en-US" dirty="0" smtClean="0"/>
              <a:t>][j] with A[j][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Any reuse of data?</a:t>
            </a:r>
          </a:p>
          <a:p>
            <a:r>
              <a:rPr lang="en-US" dirty="0" smtClean="0"/>
              <a:t>Do you think shared memory might be useful?</a:t>
            </a:r>
          </a:p>
        </p:txBody>
      </p:sp>
    </p:spTree>
    <p:extLst>
      <p:ext uri="{BB962C8B-B14F-4D97-AF65-F5344CB8AC3E}">
        <p14:creationId xmlns:p14="http://schemas.microsoft.com/office/powerpoint/2010/main" val="19557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200" dirty="0" smtClean="0"/>
              <a:t>Matrix Transpose (from SDK)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1355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1800" dirty="0" smtClean="0"/>
              <a:t>_global__ void transpose(float *</a:t>
            </a:r>
            <a:r>
              <a:rPr lang="en-US" sz="1800" dirty="0" err="1" smtClean="0"/>
              <a:t>odata</a:t>
            </a:r>
            <a:r>
              <a:rPr lang="en-US" sz="1800" dirty="0" smtClean="0"/>
              <a:t>, float *</a:t>
            </a:r>
            <a:r>
              <a:rPr lang="en-US" sz="1800" dirty="0" err="1" smtClean="0"/>
              <a:t>idata</a:t>
            </a:r>
            <a:r>
              <a:rPr lang="en-US" sz="1800" dirty="0" smtClean="0"/>
              <a:t>, int width, int height)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{        </a:t>
            </a:r>
          </a:p>
          <a:p>
            <a:pPr>
              <a:buFont typeface="Arial" charset="0"/>
              <a:buNone/>
            </a:pPr>
            <a:endParaRPr lang="en-US" sz="1800" dirty="0" smtClean="0"/>
          </a:p>
          <a:p>
            <a:pPr>
              <a:buFont typeface="Arial" charset="0"/>
              <a:buNone/>
            </a:pPr>
            <a:r>
              <a:rPr lang="en-US" sz="1800" dirty="0" smtClean="0"/>
              <a:t>        // read the element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        unsigned int </a:t>
            </a:r>
            <a:r>
              <a:rPr lang="en-US" sz="1800" dirty="0" err="1" smtClean="0"/>
              <a:t>xIndex</a:t>
            </a:r>
            <a:r>
              <a:rPr lang="en-US" sz="1800" dirty="0" smtClean="0"/>
              <a:t> = </a:t>
            </a:r>
            <a:r>
              <a:rPr lang="en-US" sz="1800" dirty="0" err="1" smtClean="0"/>
              <a:t>blockIdx.x</a:t>
            </a:r>
            <a:r>
              <a:rPr lang="en-US" sz="1800" dirty="0" smtClean="0"/>
              <a:t> * BLOCK_DIM + threadIdx.x;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        unsigned int </a:t>
            </a:r>
            <a:r>
              <a:rPr lang="en-US" sz="1800" dirty="0" err="1" smtClean="0"/>
              <a:t>yIndex</a:t>
            </a:r>
            <a:r>
              <a:rPr lang="en-US" sz="1800" dirty="0" smtClean="0"/>
              <a:t> = </a:t>
            </a:r>
            <a:r>
              <a:rPr lang="en-US" sz="1800" dirty="0" err="1" smtClean="0"/>
              <a:t>blockIdx.y</a:t>
            </a:r>
            <a:r>
              <a:rPr lang="en-US" sz="1800" dirty="0" smtClean="0"/>
              <a:t> * BLOCK_DIM + </a:t>
            </a:r>
            <a:r>
              <a:rPr lang="en-US" sz="1800" dirty="0" err="1" smtClean="0"/>
              <a:t>threadIdx.y</a:t>
            </a:r>
            <a:r>
              <a:rPr lang="en-US" sz="1800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        unsigned int </a:t>
            </a:r>
            <a:r>
              <a:rPr lang="en-US" sz="1800" dirty="0" err="1" smtClean="0"/>
              <a:t>index_in</a:t>
            </a:r>
            <a:r>
              <a:rPr lang="en-US" sz="1800" dirty="0" smtClean="0"/>
              <a:t> = </a:t>
            </a:r>
            <a:r>
              <a:rPr lang="en-US" sz="1800" dirty="0" err="1" smtClean="0"/>
              <a:t>yIndex</a:t>
            </a:r>
            <a:r>
              <a:rPr lang="en-US" sz="1800" dirty="0" smtClean="0"/>
              <a:t> * width + </a:t>
            </a:r>
            <a:r>
              <a:rPr lang="en-US" sz="1800" dirty="0" err="1" smtClean="0"/>
              <a:t>xIndex</a:t>
            </a:r>
            <a:r>
              <a:rPr lang="en-US" sz="1800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        temp = </a:t>
            </a:r>
            <a:r>
              <a:rPr lang="en-US" sz="1800" dirty="0" err="1" smtClean="0"/>
              <a:t>idata</a:t>
            </a:r>
            <a:r>
              <a:rPr lang="en-US" sz="1800" dirty="0" smtClean="0"/>
              <a:t>[</a:t>
            </a:r>
            <a:r>
              <a:rPr lang="en-US" sz="1800" dirty="0" err="1" smtClean="0"/>
              <a:t>index_in</a:t>
            </a:r>
            <a:r>
              <a:rPr lang="en-US" sz="1800" dirty="0" smtClean="0"/>
              <a:t>];</a:t>
            </a:r>
          </a:p>
          <a:p>
            <a:pPr>
              <a:buFont typeface="Arial" charset="0"/>
              <a:buNone/>
            </a:pPr>
            <a:endParaRPr lang="en-US" sz="1800" dirty="0" smtClean="0"/>
          </a:p>
          <a:p>
            <a:pPr>
              <a:buFont typeface="Arial" charset="0"/>
              <a:buNone/>
            </a:pPr>
            <a:r>
              <a:rPr lang="en-US" sz="1800" dirty="0" smtClean="0"/>
              <a:t>        // write the transposed element to global memory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xIndex</a:t>
            </a:r>
            <a:r>
              <a:rPr lang="en-US" sz="1800" dirty="0" smtClean="0"/>
              <a:t> = </a:t>
            </a:r>
            <a:r>
              <a:rPr lang="en-US" sz="1800" dirty="0" err="1" smtClean="0"/>
              <a:t>blockIdx.</a:t>
            </a:r>
            <a:r>
              <a:rPr lang="en-US" sz="1800" dirty="0" err="1" smtClean="0">
                <a:solidFill>
                  <a:srgbClr val="FF0000"/>
                </a:solidFill>
              </a:rPr>
              <a:t>y</a:t>
            </a:r>
            <a:r>
              <a:rPr lang="en-US" sz="1800" dirty="0" smtClean="0"/>
              <a:t> * BLOCK_DIM + </a:t>
            </a:r>
            <a:r>
              <a:rPr lang="en-US" sz="1800" dirty="0" err="1" smtClean="0"/>
              <a:t>threadIdx.</a:t>
            </a:r>
            <a:r>
              <a:rPr lang="en-US" sz="1800" dirty="0" err="1" smtClean="0">
                <a:solidFill>
                  <a:srgbClr val="FF0000"/>
                </a:solidFill>
              </a:rPr>
              <a:t>y</a:t>
            </a:r>
            <a:r>
              <a:rPr lang="en-US" sz="1800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yIndex</a:t>
            </a:r>
            <a:r>
              <a:rPr lang="en-US" sz="1800" dirty="0" smtClean="0"/>
              <a:t> = </a:t>
            </a:r>
            <a:r>
              <a:rPr lang="en-US" sz="1800" dirty="0" err="1" smtClean="0"/>
              <a:t>blockIdx.</a:t>
            </a:r>
            <a:r>
              <a:rPr lang="en-US" sz="1800" dirty="0" err="1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 * BLOCK_DIM + </a:t>
            </a:r>
            <a:r>
              <a:rPr lang="en-US" sz="1800" dirty="0" err="1" smtClean="0"/>
              <a:t>threadIdx.</a:t>
            </a:r>
            <a:r>
              <a:rPr lang="en-US" sz="1800" dirty="0" err="1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        unsigned int </a:t>
            </a:r>
            <a:r>
              <a:rPr lang="en-US" sz="1800" dirty="0" err="1" smtClean="0"/>
              <a:t>index_out</a:t>
            </a:r>
            <a:r>
              <a:rPr lang="en-US" sz="1800" dirty="0" smtClean="0"/>
              <a:t> = </a:t>
            </a:r>
            <a:r>
              <a:rPr lang="en-US" sz="1800" dirty="0" err="1" smtClean="0"/>
              <a:t>yIndex</a:t>
            </a:r>
            <a:r>
              <a:rPr lang="en-US" sz="1800" dirty="0" smtClean="0"/>
              <a:t> * height + </a:t>
            </a:r>
            <a:r>
              <a:rPr lang="en-US" sz="1800" dirty="0" err="1" smtClean="0"/>
              <a:t>xIndex</a:t>
            </a:r>
            <a:r>
              <a:rPr lang="en-US" sz="1800" dirty="0" smtClean="0"/>
              <a:t>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odata</a:t>
            </a:r>
            <a:r>
              <a:rPr lang="en-US" sz="1800" dirty="0" smtClean="0"/>
              <a:t>[</a:t>
            </a:r>
            <a:r>
              <a:rPr lang="en-US" sz="1800" dirty="0" err="1" smtClean="0"/>
              <a:t>index_out</a:t>
            </a:r>
            <a:r>
              <a:rPr lang="en-US" sz="1800" dirty="0" smtClean="0"/>
              <a:t>] = temp;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5257800" y="1646237"/>
            <a:ext cx="2971800" cy="990600"/>
          </a:xfrm>
          <a:prstGeom prst="wedgeEllipseCallout">
            <a:avLst>
              <a:gd name="adj1" fmla="val -46231"/>
              <a:gd name="adj2" fmla="val -47569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pitchFamily="-65" charset="0"/>
              </a:rPr>
              <a:t>odata and idata in global memory</a:t>
            </a:r>
          </a:p>
        </p:txBody>
      </p:sp>
    </p:spTree>
    <p:extLst>
      <p:ext uri="{BB962C8B-B14F-4D97-AF65-F5344CB8AC3E}">
        <p14:creationId xmlns:p14="http://schemas.microsoft.com/office/powerpoint/2010/main" val="12786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3200" dirty="0" smtClean="0"/>
              <a:t>Coalesced Matrix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70037"/>
            <a:ext cx="8763000" cy="5135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_global__ void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transpose(float *</a:t>
            </a:r>
            <a:r>
              <a:rPr lang="en-US" sz="1600" dirty="0" err="1" smtClean="0">
                <a:latin typeface="Lucida Console" pitchFamily="49" charset="0"/>
              </a:rPr>
              <a:t>odata,float</a:t>
            </a:r>
            <a:r>
              <a:rPr lang="en-US" sz="1600" dirty="0" smtClean="0">
                <a:latin typeface="Lucida Console" pitchFamily="49" charset="0"/>
              </a:rPr>
              <a:t> *</a:t>
            </a:r>
            <a:r>
              <a:rPr lang="en-US" sz="1600" dirty="0" err="1" smtClean="0">
                <a:latin typeface="Lucida Console" pitchFamily="49" charset="0"/>
              </a:rPr>
              <a:t>idata,int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width,int</a:t>
            </a:r>
            <a:r>
              <a:rPr lang="en-US" sz="1600" dirty="0" smtClean="0">
                <a:latin typeface="Lucida Console" pitchFamily="49" charset="0"/>
              </a:rPr>
              <a:t> height)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__shared__ float block[BLOCK_DIM][BLOCK_DIM];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 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// read the matrix tile into shared memory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unsigned int </a:t>
            </a:r>
            <a:r>
              <a:rPr lang="en-US" sz="1600" dirty="0" err="1" smtClean="0">
                <a:latin typeface="Lucida Console" pitchFamily="49" charset="0"/>
              </a:rPr>
              <a:t>xIndex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blockIdx.x</a:t>
            </a:r>
            <a:r>
              <a:rPr lang="en-US" sz="1600" dirty="0" smtClean="0">
                <a:latin typeface="Lucida Console" pitchFamily="49" charset="0"/>
              </a:rPr>
              <a:t> * BLOCK_DIM + threadIdx.x;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unsigned int </a:t>
            </a:r>
            <a:r>
              <a:rPr lang="en-US" sz="1600" dirty="0" err="1" smtClean="0">
                <a:latin typeface="Lucida Console" pitchFamily="49" charset="0"/>
              </a:rPr>
              <a:t>yIndex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blockIdx.y</a:t>
            </a:r>
            <a:r>
              <a:rPr lang="en-US" sz="1600" dirty="0" smtClean="0">
                <a:latin typeface="Lucida Console" pitchFamily="49" charset="0"/>
              </a:rPr>
              <a:t> * BLOCK_DIM + </a:t>
            </a:r>
            <a:r>
              <a:rPr lang="en-US" sz="1600" dirty="0" err="1" smtClean="0">
                <a:latin typeface="Lucida Console" pitchFamily="49" charset="0"/>
              </a:rPr>
              <a:t>threadIdx.y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unsigned int </a:t>
            </a:r>
            <a:r>
              <a:rPr lang="en-US" sz="1600" dirty="0" err="1" smtClean="0">
                <a:latin typeface="Lucida Console" pitchFamily="49" charset="0"/>
              </a:rPr>
              <a:t>index_in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yIndex</a:t>
            </a:r>
            <a:r>
              <a:rPr lang="en-US" sz="1600" dirty="0" smtClean="0">
                <a:latin typeface="Lucida Console" pitchFamily="49" charset="0"/>
              </a:rPr>
              <a:t> * width + </a:t>
            </a:r>
            <a:r>
              <a:rPr lang="en-US" sz="1600" dirty="0" err="1" smtClean="0">
                <a:latin typeface="Lucida Console" pitchFamily="49" charset="0"/>
              </a:rPr>
              <a:t>xIndex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block[</a:t>
            </a:r>
            <a:r>
              <a:rPr lang="en-US" sz="1600" dirty="0" err="1" smtClean="0">
                <a:latin typeface="Lucida Console" pitchFamily="49" charset="0"/>
              </a:rPr>
              <a:t>threadIdx.y</a:t>
            </a:r>
            <a:r>
              <a:rPr lang="en-US" sz="1600" dirty="0" smtClean="0">
                <a:latin typeface="Lucida Console" pitchFamily="49" charset="0"/>
              </a:rPr>
              <a:t>][threadIdx.x] = </a:t>
            </a:r>
            <a:r>
              <a:rPr lang="en-US" sz="1600" dirty="0" err="1" smtClean="0">
                <a:latin typeface="Lucida Console" pitchFamily="49" charset="0"/>
              </a:rPr>
              <a:t>idata</a:t>
            </a:r>
            <a:r>
              <a:rPr lang="en-US" sz="1600" dirty="0" smtClean="0">
                <a:latin typeface="Lucida Console" pitchFamily="49" charset="0"/>
              </a:rPr>
              <a:t>[</a:t>
            </a:r>
            <a:r>
              <a:rPr lang="en-US" sz="1600" dirty="0" err="1" smtClean="0">
                <a:latin typeface="Lucida Console" pitchFamily="49" charset="0"/>
              </a:rPr>
              <a:t>index_in</a:t>
            </a:r>
            <a:r>
              <a:rPr lang="en-US" sz="1600" dirty="0" smtClean="0">
                <a:latin typeface="Lucida Console" pitchFamily="49" charset="0"/>
              </a:rPr>
              <a:t>];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__syncthreads();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// write the transposed matrix tile to global memory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</a:t>
            </a:r>
            <a:r>
              <a:rPr lang="en-US" sz="1600" dirty="0" err="1" smtClean="0">
                <a:latin typeface="Lucida Console" pitchFamily="49" charset="0"/>
              </a:rPr>
              <a:t>xIndex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blockIdx.y</a:t>
            </a:r>
            <a:r>
              <a:rPr lang="en-US" sz="1600" dirty="0" smtClean="0">
                <a:latin typeface="Lucida Console" pitchFamily="49" charset="0"/>
              </a:rPr>
              <a:t> * BLOCK_DIM + threadIdx.x;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</a:t>
            </a:r>
            <a:r>
              <a:rPr lang="en-US" sz="1600" dirty="0" err="1" smtClean="0">
                <a:latin typeface="Lucida Console" pitchFamily="49" charset="0"/>
              </a:rPr>
              <a:t>yIndex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blockIdx.x</a:t>
            </a:r>
            <a:r>
              <a:rPr lang="en-US" sz="1600" dirty="0" smtClean="0">
                <a:latin typeface="Lucida Console" pitchFamily="49" charset="0"/>
              </a:rPr>
              <a:t> * BLOCK_DIM + </a:t>
            </a:r>
            <a:r>
              <a:rPr lang="en-US" sz="1600" dirty="0" err="1" smtClean="0">
                <a:latin typeface="Lucida Console" pitchFamily="49" charset="0"/>
              </a:rPr>
              <a:t>threadIdx.y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unsigned int </a:t>
            </a:r>
            <a:r>
              <a:rPr lang="en-US" sz="1600" dirty="0" err="1" smtClean="0">
                <a:latin typeface="Lucida Console" pitchFamily="49" charset="0"/>
              </a:rPr>
              <a:t>index_out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yIndex</a:t>
            </a:r>
            <a:r>
              <a:rPr lang="en-US" sz="1600" dirty="0" smtClean="0">
                <a:latin typeface="Lucida Console" pitchFamily="49" charset="0"/>
              </a:rPr>
              <a:t> * height + </a:t>
            </a:r>
            <a:r>
              <a:rPr lang="en-US" sz="1600" dirty="0" err="1" smtClean="0">
                <a:latin typeface="Lucida Console" pitchFamily="49" charset="0"/>
              </a:rPr>
              <a:t>xIndex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  </a:t>
            </a:r>
            <a:r>
              <a:rPr lang="en-US" sz="1600" dirty="0" err="1" smtClean="0">
                <a:latin typeface="Lucida Console" pitchFamily="49" charset="0"/>
              </a:rPr>
              <a:t>odata</a:t>
            </a:r>
            <a:r>
              <a:rPr lang="en-US" sz="1600" dirty="0" smtClean="0">
                <a:latin typeface="Lucida Console" pitchFamily="49" charset="0"/>
              </a:rPr>
              <a:t>[</a:t>
            </a:r>
            <a:r>
              <a:rPr lang="en-US" sz="1600" dirty="0" err="1" smtClean="0">
                <a:latin typeface="Lucida Console" pitchFamily="49" charset="0"/>
              </a:rPr>
              <a:t>index_out</a:t>
            </a:r>
            <a:r>
              <a:rPr lang="en-US" sz="1600" dirty="0" smtClean="0">
                <a:latin typeface="Lucida Console" pitchFamily="49" charset="0"/>
              </a:rPr>
              <a:t>] = block[threadIdx.x][</a:t>
            </a:r>
            <a:r>
              <a:rPr lang="en-US" sz="1600" dirty="0" err="1" smtClean="0">
                <a:latin typeface="Lucida Console" pitchFamily="49" charset="0"/>
              </a:rPr>
              <a:t>threadIdx.y</a:t>
            </a:r>
            <a:r>
              <a:rPr lang="en-US" sz="1600" dirty="0" smtClean="0">
                <a:latin typeface="Lucida Console" pitchFamily="49" charset="0"/>
              </a:rPr>
              <a:t>];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>
            <a:off x="5486400" y="762000"/>
            <a:ext cx="3054350" cy="990600"/>
          </a:xfrm>
          <a:prstGeom prst="wedgeEllipseCallout">
            <a:avLst>
              <a:gd name="adj1" fmla="val -55507"/>
              <a:gd name="adj2" fmla="val 5774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800" dirty="0" err="1">
                <a:solidFill>
                  <a:srgbClr val="FFFFFF"/>
                </a:solidFill>
                <a:latin typeface="+mn-lt"/>
              </a:rPr>
              <a:t>odata</a:t>
            </a:r>
            <a:r>
              <a:rPr lang="en-US" sz="1800" dirty="0">
                <a:solidFill>
                  <a:srgbClr val="FFFFFF"/>
                </a:solidFill>
                <a:latin typeface="+mn-lt"/>
              </a:rPr>
              <a:t> and </a:t>
            </a:r>
            <a:r>
              <a:rPr lang="en-US" sz="1800" dirty="0" err="1">
                <a:solidFill>
                  <a:srgbClr val="FFFFFF"/>
                </a:solidFill>
                <a:latin typeface="+mn-lt"/>
              </a:rPr>
              <a:t>idata</a:t>
            </a:r>
            <a:r>
              <a:rPr lang="en-US" sz="1800" dirty="0">
                <a:solidFill>
                  <a:srgbClr val="FFFFFF"/>
                </a:solidFill>
                <a:latin typeface="+mn-lt"/>
              </a:rPr>
              <a:t> in global memory</a:t>
            </a:r>
          </a:p>
        </p:txBody>
      </p:sp>
      <p:sp>
        <p:nvSpPr>
          <p:cNvPr id="6" name="Oval Callout 5"/>
          <p:cNvSpPr>
            <a:spLocks noChangeArrowheads="1"/>
          </p:cNvSpPr>
          <p:nvPr/>
        </p:nvSpPr>
        <p:spPr bwMode="auto">
          <a:xfrm>
            <a:off x="6934200" y="5029200"/>
            <a:ext cx="2133600" cy="1524000"/>
          </a:xfrm>
          <a:prstGeom prst="wedgeEllipseCallout">
            <a:avLst>
              <a:gd name="adj1" fmla="val -55507"/>
              <a:gd name="adj2" fmla="val -991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+mn-lt"/>
              </a:rPr>
              <a:t>Rearrange in shared memory and write back efficiently to global memory </a:t>
            </a:r>
          </a:p>
          <a:p>
            <a:pPr algn="ctr"/>
            <a:endParaRPr lang="en-US" sz="14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866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Further Optimization: Partition Camping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86400"/>
          </a:xfrm>
        </p:spPr>
        <p:txBody>
          <a:bodyPr/>
          <a:lstStyle/>
          <a:p>
            <a:r>
              <a:rPr lang="en-US" dirty="0" smtClean="0"/>
              <a:t>A further optimization improves bank conflicts in global memory</a:t>
            </a:r>
          </a:p>
          <a:p>
            <a:pPr marL="742950" lvl="2" indent="-342900"/>
            <a:r>
              <a:rPr lang="en-US" dirty="0" smtClean="0"/>
              <a:t>But has not proven that useful in codes with additional computation</a:t>
            </a:r>
          </a:p>
          <a:p>
            <a:endParaRPr lang="en-US" dirty="0" smtClean="0"/>
          </a:p>
          <a:p>
            <a:r>
              <a:rPr lang="en-US" dirty="0" smtClean="0"/>
              <a:t>Map blocks to different parts of chips</a:t>
            </a:r>
          </a:p>
          <a:p>
            <a:pPr lvl="1">
              <a:buFont typeface="Arial" charset="0"/>
              <a:buNone/>
            </a:pPr>
            <a:r>
              <a:rPr lang="en-US" sz="2000" dirty="0" smtClean="0"/>
              <a:t>int bid = </a:t>
            </a:r>
            <a:r>
              <a:rPr lang="en-US" sz="2000" dirty="0" err="1" smtClean="0"/>
              <a:t>blockIdx.x</a:t>
            </a:r>
            <a:r>
              <a:rPr lang="en-US" sz="2000" dirty="0" smtClean="0"/>
              <a:t> + </a:t>
            </a:r>
            <a:r>
              <a:rPr lang="en-US" sz="2000" dirty="0" err="1" smtClean="0"/>
              <a:t>gridDim.x</a:t>
            </a:r>
            <a:r>
              <a:rPr lang="en-US" sz="2000" dirty="0" smtClean="0"/>
              <a:t>*</a:t>
            </a:r>
            <a:r>
              <a:rPr lang="en-US" sz="2000" dirty="0" err="1" smtClean="0"/>
              <a:t>blockIdx.y</a:t>
            </a:r>
            <a:r>
              <a:rPr lang="en-US" sz="2000" dirty="0" smtClean="0"/>
              <a:t>; </a:t>
            </a:r>
          </a:p>
          <a:p>
            <a:pPr lvl="1">
              <a:buFont typeface="Arial" charset="0"/>
              <a:buNone/>
            </a:pPr>
            <a:r>
              <a:rPr lang="en-US" sz="2000" dirty="0" smtClean="0"/>
              <a:t>by = </a:t>
            </a:r>
            <a:r>
              <a:rPr lang="en-US" sz="2000" dirty="0" err="1" smtClean="0"/>
              <a:t>bid%gridDim.y</a:t>
            </a:r>
            <a:r>
              <a:rPr lang="en-US" sz="2000" dirty="0" smtClean="0"/>
              <a:t>;  </a:t>
            </a:r>
          </a:p>
          <a:p>
            <a:pPr lvl="1">
              <a:buFont typeface="Arial" charset="0"/>
              <a:buNone/>
            </a:pPr>
            <a:r>
              <a:rPr lang="en-US" sz="2000" dirty="0" err="1" smtClean="0"/>
              <a:t>bx</a:t>
            </a:r>
            <a:r>
              <a:rPr lang="en-US" sz="2000" dirty="0" smtClean="0"/>
              <a:t> = ((bid/</a:t>
            </a:r>
            <a:r>
              <a:rPr lang="en-US" sz="2000" dirty="0" err="1" smtClean="0"/>
              <a:t>gridDim.y</a:t>
            </a:r>
            <a:r>
              <a:rPr lang="en-US" sz="2000" dirty="0" smtClean="0"/>
              <a:t>)+by)%</a:t>
            </a:r>
            <a:r>
              <a:rPr lang="en-US" sz="2000" dirty="0" err="1" smtClean="0"/>
              <a:t>gridDim.x</a:t>
            </a:r>
            <a:r>
              <a:rPr lang="en-US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19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762000"/>
          </a:xfrm>
        </p:spPr>
        <p:txBody>
          <a:bodyPr/>
          <a:lstStyle/>
          <a:p>
            <a:r>
              <a:rPr lang="en-US" sz="3200" dirty="0" smtClean="0"/>
              <a:t>Performance Results for </a:t>
            </a:r>
            <a:br>
              <a:rPr lang="en-US" sz="3200" dirty="0" smtClean="0"/>
            </a:br>
            <a:r>
              <a:rPr lang="en-US" sz="3200" dirty="0" smtClean="0"/>
              <a:t>Matrix Transpose (GTX280)</a:t>
            </a:r>
          </a:p>
        </p:txBody>
      </p:sp>
      <p:pic>
        <p:nvPicPr>
          <p:cNvPr id="46083" name="Picture 3" descr="mt-gbsec-bw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822450"/>
            <a:ext cx="65024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457200" y="5181600"/>
            <a:ext cx="58785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1800" dirty="0"/>
              <a:t>SDK-</a:t>
            </a:r>
            <a:r>
              <a:rPr lang="en-US" sz="1800" dirty="0" err="1"/>
              <a:t>prev</a:t>
            </a:r>
            <a:r>
              <a:rPr lang="en-US" sz="1800" dirty="0"/>
              <a:t>: all optimizations other than partition camping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err="1"/>
              <a:t>CHiLL</a:t>
            </a:r>
            <a:r>
              <a:rPr lang="en-US" sz="1800" dirty="0"/>
              <a:t>: generated by our compiler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SDK-new: includes partition camping</a:t>
            </a:r>
          </a:p>
        </p:txBody>
      </p:sp>
    </p:spTree>
    <p:extLst>
      <p:ext uri="{BB962C8B-B14F-4D97-AF65-F5344CB8AC3E}">
        <p14:creationId xmlns:p14="http://schemas.microsoft.com/office/powerpoint/2010/main" val="2421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6" charset="-120"/>
              </a:rPr>
              <a:t>Continue example:  Simple THREAD/BLOCK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/>
          <a:lstStyle/>
          <a:p>
            <a:r>
              <a:rPr lang="en-US" dirty="0" smtClean="0"/>
              <a:t>Continue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The purpose of this example is to look at simple THREAD interaction under various scenarios.  Assume </a:t>
            </a:r>
            <a:r>
              <a:rPr lang="en-US" sz="2000" dirty="0" smtClean="0">
                <a:sym typeface="Wingdings" pitchFamily="2" charset="2"/>
              </a:rPr>
              <a:t></a:t>
            </a:r>
            <a:endParaRPr lang="en-US" sz="2000" dirty="0" smtClean="0"/>
          </a:p>
          <a:p>
            <a:r>
              <a:rPr lang="en-US" sz="2000" dirty="0" smtClean="0"/>
              <a:t>Some number of SMs</a:t>
            </a:r>
          </a:p>
          <a:p>
            <a:r>
              <a:rPr lang="en-US" sz="2000" dirty="0" smtClean="0"/>
              <a:t>Possibly multiple BLOCKs</a:t>
            </a:r>
          </a:p>
          <a:p>
            <a:r>
              <a:rPr lang="en-US" sz="2000" b="1" i="1" u="sng" dirty="0" smtClean="0">
                <a:solidFill>
                  <a:srgbClr val="FF0000"/>
                </a:solidFill>
              </a:rPr>
              <a:t>Global Memory and SM Shared Memory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Averaging filter</a:t>
            </a:r>
          </a:p>
          <a:p>
            <a:r>
              <a:rPr lang="en-US" sz="2000" dirty="0" smtClean="0"/>
              <a:t>Input = 1D array with N elements</a:t>
            </a:r>
          </a:p>
          <a:p>
            <a:r>
              <a:rPr lang="en-US" sz="2000" dirty="0" smtClean="0"/>
              <a:t>Output = 1D array with N elements</a:t>
            </a:r>
          </a:p>
          <a:p>
            <a:r>
              <a:rPr lang="en-US" sz="2000" dirty="0" smtClean="0"/>
              <a:t>Operation – Each output array element is the average of its corresponding element in the input array and its neighbors.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/>
          <a:lstStyle/>
          <a:p>
            <a:r>
              <a:rPr lang="en-US" dirty="0" smtClean="0"/>
              <a:t>Example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562600"/>
          </a:xfrm>
        </p:spPr>
        <p:txBody>
          <a:bodyPr/>
          <a:lstStyle/>
          <a:p>
            <a:pPr>
              <a:buNone/>
            </a:pPr>
            <a:r>
              <a:rPr lang="en-US" sz="1400" b="1" dirty="0" smtClean="0"/>
              <a:t>Averaging filter</a:t>
            </a:r>
          </a:p>
          <a:p>
            <a:r>
              <a:rPr lang="en-US" sz="1400" dirty="0" smtClean="0"/>
              <a:t>Input = 1D array with N elements</a:t>
            </a:r>
          </a:p>
          <a:p>
            <a:r>
              <a:rPr lang="en-US" sz="1400" dirty="0" smtClean="0"/>
              <a:t>Output = 1D array with N elements</a:t>
            </a:r>
          </a:p>
          <a:p>
            <a:r>
              <a:rPr lang="en-US" sz="1400" dirty="0" smtClean="0"/>
              <a:t>Operation – Each output array element is the average of its corresponding element in the input array and its neighbors.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0.  Read and Write Different/Same arrays.</a:t>
            </a:r>
          </a:p>
          <a:p>
            <a:pPr>
              <a:buNone/>
            </a:pPr>
            <a:r>
              <a:rPr lang="en-US" sz="1400" dirty="0" smtClean="0"/>
              <a:t>N  </a:t>
            </a: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   B[</a:t>
            </a:r>
            <a:r>
              <a:rPr lang="en-US" sz="1400" dirty="0" err="1" smtClean="0"/>
              <a:t>i</a:t>
            </a:r>
            <a:r>
              <a:rPr lang="en-US" sz="1400" dirty="0" smtClean="0"/>
              <a:t>] = (A[i-1]+A[</a:t>
            </a:r>
            <a:r>
              <a:rPr lang="en-US" sz="1400" dirty="0" err="1" smtClean="0"/>
              <a:t>i</a:t>
            </a:r>
            <a:r>
              <a:rPr lang="en-US" sz="1400" dirty="0" smtClean="0"/>
              <a:t>]+A[i+1])/3</a:t>
            </a:r>
          </a:p>
          <a:p>
            <a:pPr>
              <a:buNone/>
            </a:pPr>
            <a:r>
              <a:rPr lang="en-US" sz="1400" dirty="0" smtClean="0"/>
              <a:t>Y  </a:t>
            </a: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   A[</a:t>
            </a:r>
            <a:r>
              <a:rPr lang="en-US" sz="1400" dirty="0" err="1" smtClean="0"/>
              <a:t>i</a:t>
            </a:r>
            <a:r>
              <a:rPr lang="en-US" sz="1400" dirty="0" smtClean="0"/>
              <a:t>] = (A[i-1]+A[</a:t>
            </a:r>
            <a:r>
              <a:rPr lang="en-US" sz="1400" dirty="0" err="1" smtClean="0"/>
              <a:t>i</a:t>
            </a:r>
            <a:r>
              <a:rPr lang="en-US" sz="1400" dirty="0" smtClean="0"/>
              <a:t>]+A[i+1])/3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1.  Many iterations or One iteration?</a:t>
            </a:r>
          </a:p>
          <a:p>
            <a:pPr>
              <a:buNone/>
            </a:pPr>
            <a:r>
              <a:rPr lang="en-US" sz="1400" dirty="0" smtClean="0"/>
              <a:t>N </a:t>
            </a: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 One iteration</a:t>
            </a:r>
          </a:p>
          <a:p>
            <a:pPr>
              <a:buNone/>
            </a:pPr>
            <a:r>
              <a:rPr lang="en-US" sz="1400" dirty="0" smtClean="0"/>
              <a:t>Y </a:t>
            </a: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 Many iterations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smtClean="0"/>
              <a:t>2.  Many Blocks or One Block?</a:t>
            </a:r>
          </a:p>
          <a:p>
            <a:pPr>
              <a:buNone/>
            </a:pPr>
            <a:r>
              <a:rPr lang="en-US" sz="1400" dirty="0" smtClean="0"/>
              <a:t>N </a:t>
            </a: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 One BLOCK</a:t>
            </a:r>
          </a:p>
          <a:p>
            <a:pPr>
              <a:buNone/>
            </a:pPr>
            <a:r>
              <a:rPr lang="en-US" sz="1400" dirty="0" smtClean="0"/>
              <a:t>Y </a:t>
            </a: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 Many BLOCKs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3.  Shared Memory or Global Memory Only?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N </a:t>
            </a:r>
            <a:r>
              <a:rPr lang="en-US" sz="1400" b="1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400" b="1" dirty="0" smtClean="0">
                <a:solidFill>
                  <a:srgbClr val="FF0000"/>
                </a:solidFill>
              </a:rPr>
              <a:t> Global Memory Only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Y </a:t>
            </a:r>
            <a:r>
              <a:rPr lang="en-US" sz="1400" b="1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1400" b="1" dirty="0" smtClean="0">
                <a:solidFill>
                  <a:srgbClr val="FF0000"/>
                </a:solidFill>
              </a:rPr>
              <a:t> Shared Memory and Global Memory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34340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16 Cases</a:t>
            </a:r>
            <a:endParaRPr lang="en-US" sz="2800" b="1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4191000" y="2667000"/>
            <a:ext cx="685800" cy="3962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05800" cy="64770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CASES 8-15 -- Y(N/Y)(N/Y)(N/Y)</a:t>
            </a:r>
          </a:p>
          <a:p>
            <a:pPr>
              <a:buNone/>
            </a:pPr>
            <a:r>
              <a:rPr lang="en-US" sz="2000" dirty="0" smtClean="0"/>
              <a:t>Use Shared Memory as well as Global Memory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For Shared Memory, </a:t>
            </a:r>
            <a:r>
              <a:rPr lang="en-US" sz="2000" b="1" i="1" dirty="0" smtClean="0"/>
              <a:t>single iteration makes no sense </a:t>
            </a:r>
            <a:r>
              <a:rPr lang="en-US" sz="2000" dirty="0" smtClean="0"/>
              <a:t>– this is just a useless copy operation.  So no CASES 8,9,12,13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CASES 10,11,14,15 -- Y(N/Y)Y(N/Y)</a:t>
            </a:r>
          </a:p>
          <a:p>
            <a:pPr>
              <a:buNone/>
            </a:pPr>
            <a:r>
              <a:rPr lang="en-US" sz="2000" b="1" dirty="0" smtClean="0"/>
              <a:t>3. Shared Memory and Global Memory</a:t>
            </a:r>
          </a:p>
          <a:p>
            <a:pPr>
              <a:buNone/>
            </a:pPr>
            <a:r>
              <a:rPr lang="en-US" sz="2000" dirty="0" smtClean="0"/>
              <a:t>2. Single </a:t>
            </a:r>
            <a:r>
              <a:rPr lang="en-US" sz="2000" b="1" dirty="0" smtClean="0"/>
              <a:t>OR</a:t>
            </a:r>
            <a:r>
              <a:rPr lang="en-US" sz="2000" dirty="0" smtClean="0"/>
              <a:t> Many Blocks</a:t>
            </a:r>
          </a:p>
          <a:p>
            <a:pPr marL="457200" indent="-457200">
              <a:buNone/>
            </a:pPr>
            <a:r>
              <a:rPr lang="en-US" sz="2000" b="1" dirty="0" smtClean="0"/>
              <a:t>1. Many iterations</a:t>
            </a:r>
          </a:p>
          <a:p>
            <a:pPr marL="457200" indent="-457200">
              <a:buNone/>
            </a:pPr>
            <a:r>
              <a:rPr lang="en-US" sz="2000" dirty="0" smtClean="0"/>
              <a:t>0. Same </a:t>
            </a:r>
            <a:r>
              <a:rPr lang="en-US" sz="2000" b="1" dirty="0" smtClean="0"/>
              <a:t>OR</a:t>
            </a:r>
            <a:r>
              <a:rPr lang="en-US" sz="2000" dirty="0" smtClean="0"/>
              <a:t> Different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4267200" cy="64770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CASE 10  (CASE 11 is similar)</a:t>
            </a:r>
          </a:p>
          <a:p>
            <a:pPr marL="457200" indent="-457200">
              <a:buNone/>
            </a:pPr>
            <a:r>
              <a:rPr lang="en-US" sz="2000" dirty="0" smtClean="0"/>
              <a:t>3. Shared and Global Memory</a:t>
            </a:r>
          </a:p>
          <a:p>
            <a:pPr marL="457200" indent="-457200">
              <a:buNone/>
            </a:pPr>
            <a:r>
              <a:rPr lang="en-US" sz="2000" dirty="0" smtClean="0"/>
              <a:t>2. Single Block</a:t>
            </a:r>
          </a:p>
          <a:p>
            <a:pPr marL="457200" indent="-457200">
              <a:buNone/>
            </a:pPr>
            <a:r>
              <a:rPr lang="en-US" sz="2000" dirty="0" smtClean="0"/>
              <a:t>1. Multiple Iterations</a:t>
            </a:r>
          </a:p>
          <a:p>
            <a:pPr marL="457200" indent="-457200">
              <a:buNone/>
            </a:pPr>
            <a:r>
              <a:rPr lang="en-US" sz="2000" dirty="0" smtClean="0"/>
              <a:t>0. Different Arrays (same array)</a:t>
            </a:r>
          </a:p>
          <a:p>
            <a:pPr marL="457200" indent="-457200">
              <a:buNone/>
            </a:pPr>
            <a:endParaRPr lang="en-US" sz="1600" dirty="0" smtClean="0"/>
          </a:p>
          <a:p>
            <a:pPr marL="457200" indent="-457200">
              <a:buNone/>
            </a:pPr>
            <a:r>
              <a:rPr lang="en-US" sz="1600" dirty="0" smtClean="0"/>
              <a:t>Note:  Transfer data from global memory to shared and then back again when done.</a:t>
            </a:r>
          </a:p>
          <a:p>
            <a:pPr marL="457200" indent="-457200">
              <a:buNone/>
            </a:pPr>
            <a:endParaRPr lang="en-US" sz="1600" dirty="0" smtClean="0"/>
          </a:p>
          <a:p>
            <a:pPr marL="457200" indent="-457200">
              <a:buNone/>
            </a:pPr>
            <a:r>
              <a:rPr lang="en-US" sz="1600" dirty="0" smtClean="0"/>
              <a:t>Note:  Shared memory arrays need to have a fixed size known at kernel launch time.</a:t>
            </a:r>
          </a:p>
          <a:p>
            <a:pPr marL="457200" indent="-457200">
              <a:buNone/>
            </a:pPr>
            <a:r>
              <a:rPr lang="en-US" sz="1600" dirty="0" smtClean="0"/>
              <a:t>(check this -- maybe not necessarily)</a:t>
            </a:r>
          </a:p>
          <a:p>
            <a:pPr lvl="0">
              <a:buNone/>
              <a:defRPr/>
            </a:pPr>
            <a:endParaRPr lang="en-US" sz="1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267200" y="152400"/>
            <a:ext cx="4800600" cy="662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#define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threadN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256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__global__ void Average(float* A, float* B, int 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// start by getting the number of threads in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 threadIdx.x;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// who am I?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__shared__float Ads[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threadN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];</a:t>
            </a:r>
            <a:endParaRPr lang="en-US" sz="1100" b="1" i="0" kern="0" dirty="0" smtClean="0">
              <a:latin typeface="Lucida Console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__shared__float 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Bds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threadN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kern="0" dirty="0" smtClean="0">
                <a:latin typeface="Lucida Console" pitchFamily="49" charset="0"/>
              </a:rPr>
              <a:t>// transfer data from global to shared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Ads[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]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= A[</a:t>
            </a:r>
            <a:r>
              <a:rPr kumimoji="0" lang="en-US" sz="11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];  // each thread, coalesced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Bds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] = B[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__syncthreads();  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kern="0" dirty="0" smtClean="0">
                <a:latin typeface="Lucida Console" pitchFamily="49" charset="0"/>
              </a:rPr>
              <a:t>// do averaging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for (int j = 0; j &lt; 50; j++)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  if (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&gt; 0 &amp;&amp; 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&lt; threadN-1) {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Bds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[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] 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= (Ads[i-1] + Ads[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] + Ads[i+1])/3;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    __syncthreads();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Ads[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] = (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Bds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[i-1] +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Bds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[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] +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Bds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[i+1])/3;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    __syncthreads();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}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100" b="1" i="0" kern="0" dirty="0" smtClean="0">
                <a:latin typeface="Lucida Console" pitchFamily="49" charset="0"/>
              </a:rPr>
              <a:t>// transfer data from shared to global memory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__syncthreads();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A[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] = Ads[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];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B[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] = 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Bds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[</a:t>
            </a:r>
            <a:r>
              <a:rPr lang="en-US" sz="11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100" b="1" i="0" kern="0" dirty="0" smtClean="0">
                <a:solidFill>
                  <a:srgbClr val="FF0000"/>
                </a:solidFill>
                <a:latin typeface="Lucida Console" pitchFamily="49" charset="0"/>
              </a:rPr>
              <a:t>];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 main()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…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// Kernel invocation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d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im3 dimBlock(256,1,1);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Average&lt;&lt;&lt;1, dimBlock&gt;&gt;&gt;(A,B,256);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Variable Type Qualifiers</a:t>
            </a:r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9718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__device__</a:t>
            </a:r>
            <a:r>
              <a:rPr lang="en-US" dirty="0"/>
              <a:t> is optional when used with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__local__</a:t>
            </a:r>
            <a:r>
              <a:rPr lang="en-US" dirty="0"/>
              <a:t>,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__shared__</a:t>
            </a:r>
            <a:r>
              <a:rPr lang="en-US" dirty="0"/>
              <a:t>, or 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__constant__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“automatic” scalar variables</a:t>
            </a:r>
            <a:r>
              <a:rPr lang="en-US" dirty="0" smtClean="0"/>
              <a:t> without qualifier reside in a register</a:t>
            </a:r>
          </a:p>
          <a:p>
            <a:pPr lvl="1"/>
            <a:r>
              <a:rPr lang="en-US" dirty="0" smtClean="0"/>
              <a:t>compiler will spill to thread local memory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“automatic” array variables</a:t>
            </a:r>
            <a:r>
              <a:rPr lang="en-US" dirty="0" smtClean="0"/>
              <a:t> without qualifier reside in thread-local memory</a:t>
            </a:r>
          </a:p>
        </p:txBody>
      </p:sp>
      <p:graphicFrame>
        <p:nvGraphicFramePr>
          <p:cNvPr id="7" name="Group 48"/>
          <p:cNvGraphicFramePr>
            <a:graphicFrameLocks noGrp="1"/>
          </p:cNvGraphicFramePr>
          <p:nvPr/>
        </p:nvGraphicFramePr>
        <p:xfrm>
          <a:off x="419100" y="1123950"/>
          <a:ext cx="8343900" cy="2476500"/>
        </p:xfrm>
        <a:graphic>
          <a:graphicData uri="http://schemas.openxmlformats.org/drawingml/2006/table">
            <a:tbl>
              <a:tblPr/>
              <a:tblGrid>
                <a:gridCol w="4189413"/>
                <a:gridCol w="1895475"/>
                <a:gridCol w="874712"/>
                <a:gridCol w="13843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Variable declaration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Lifetime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array_var[10];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__shared__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shared_var;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global_var;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__constant__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constant_var;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2620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4038600" cy="6477000"/>
          </a:xfrm>
          <a:ln>
            <a:noFill/>
          </a:ln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CASE 14  (CASE 15 is similar)</a:t>
            </a:r>
          </a:p>
          <a:p>
            <a:pPr marL="457200" indent="-457200">
              <a:buNone/>
            </a:pPr>
            <a:r>
              <a:rPr lang="en-US" sz="2000" dirty="0" smtClean="0"/>
              <a:t>3. Shared and Global Memory</a:t>
            </a:r>
          </a:p>
          <a:p>
            <a:pPr marL="457200" indent="-457200">
              <a:buNone/>
            </a:pPr>
            <a:r>
              <a:rPr lang="en-US" sz="2000" dirty="0" smtClean="0"/>
              <a:t>2. Multiple Blocks</a:t>
            </a:r>
          </a:p>
          <a:p>
            <a:pPr marL="457200" indent="-457200">
              <a:buNone/>
            </a:pPr>
            <a:r>
              <a:rPr lang="en-US" sz="2000" dirty="0" smtClean="0"/>
              <a:t>1. Multiple Iterations</a:t>
            </a:r>
          </a:p>
          <a:p>
            <a:pPr marL="457200" indent="-457200">
              <a:buNone/>
            </a:pPr>
            <a:r>
              <a:rPr lang="en-US" sz="2000" dirty="0" smtClean="0"/>
              <a:t>0. Different Arrays (same array)</a:t>
            </a:r>
          </a:p>
          <a:p>
            <a:pPr marL="457200" indent="-457200">
              <a:buNone/>
            </a:pPr>
            <a:endParaRPr lang="en-US" sz="1800" dirty="0" smtClean="0"/>
          </a:p>
          <a:p>
            <a:pPr marL="182880" indent="-457200">
              <a:buNone/>
            </a:pPr>
            <a:r>
              <a:rPr lang="en-US" sz="1800" dirty="0" smtClean="0"/>
              <a:t>First recall the Global-Memory-Only </a:t>
            </a:r>
            <a:r>
              <a:rPr lang="en-US" sz="1800" b="1" i="1" dirty="0" smtClean="0"/>
              <a:t>CASE 5 </a:t>
            </a:r>
            <a:r>
              <a:rPr lang="en-US" sz="1800" dirty="0" smtClean="0"/>
              <a:t>(at right </a:t>
            </a:r>
            <a:r>
              <a:rPr lang="en-US" sz="1800" dirty="0" smtClean="0">
                <a:sym typeface="Wingdings" pitchFamily="2" charset="2"/>
              </a:rPr>
              <a:t>).  Kernels are spawned only for a single operation.</a:t>
            </a:r>
          </a:p>
          <a:p>
            <a:pPr marL="182880" indent="-457200">
              <a:buNone/>
            </a:pPr>
            <a:r>
              <a:rPr lang="en-US" sz="1800" dirty="0" smtClean="0">
                <a:sym typeface="Wingdings" pitchFamily="2" charset="2"/>
              </a:rPr>
              <a:t>  </a:t>
            </a:r>
          </a:p>
          <a:p>
            <a:pPr marL="182880" indent="-457200">
              <a:buNone/>
            </a:pPr>
            <a:r>
              <a:rPr lang="en-US" sz="1800" dirty="0" smtClean="0">
                <a:sym typeface="Wingdings" pitchFamily="2" charset="2"/>
              </a:rPr>
              <a:t>This is obviously no good for Shared Memory:  </a:t>
            </a:r>
          </a:p>
          <a:p>
            <a:pPr marL="182880" indent="-457200">
              <a:buNone/>
            </a:pPr>
            <a:r>
              <a:rPr lang="en-US" sz="1800" b="1" i="1" dirty="0" smtClean="0">
                <a:solidFill>
                  <a:srgbClr val="C00000"/>
                </a:solidFill>
                <a:sym typeface="Wingdings" pitchFamily="2" charset="2"/>
              </a:rPr>
              <a:t>Shared Memory is LOST across kernel calls.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14800" y="152400"/>
            <a:ext cx="4953000" cy="6629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//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1400" b="1" u="sng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CASE 5 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-- Different Arrays, Multiple iterations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__global__ void Average1(float* A, float* B, int N)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int 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= blockIdx.x * blockDim.x + threadIdx.x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if (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&gt; 0 &amp;&amp; 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&lt; N-1)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  B[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] = (A[i-1] + A[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] + A[i+1])/3;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200" b="1" i="0" kern="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__global__ void Average2(float A[N], float B[N])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{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int 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= blockIdx.x * blockDim.x + threadIdx.x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if (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&gt; 0 &amp;&amp; 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&lt; N-1)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  A[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] = (B[i-1] + B[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] + B[i+1])/3;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 main()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// Kernel invocations --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Since these 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0" dirty="0" smtClean="0">
                <a:solidFill>
                  <a:srgbClr val="000000"/>
                </a:solidFill>
                <a:latin typeface="Lucida Console" pitchFamily="49" charset="0"/>
              </a:rPr>
              <a:t>// 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asynchronous,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must force to launch all at once</a:t>
            </a:r>
            <a:r>
              <a:rPr lang="en-US" sz="1200" b="1" i="0" kern="0" noProof="0" dirty="0" smtClean="0">
                <a:solidFill>
                  <a:srgbClr val="000000"/>
                </a:solidFill>
                <a:latin typeface="Lucida Console" pitchFamily="49" charset="0"/>
              </a:rPr>
              <a:t>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0" dirty="0" smtClean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dim3 dimGrid(16,1,1);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d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im3 dimBlock(256,1,1);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for (int 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= 0; 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&lt; 50; 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i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Average1&lt;&lt;&lt;dimGrid, dimBlock&gt;&gt;&gt;(A, B, N);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cudaThreadSynchronize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();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  Average2&lt;&lt;&lt;dimGrid, dimBlock&gt;&gt;&gt;(A, B, N);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1200" b="1" i="0" kern="0" dirty="0" err="1" smtClean="0">
                <a:solidFill>
                  <a:srgbClr val="FF0000"/>
                </a:solidFill>
                <a:latin typeface="Lucida Console" pitchFamily="49" charset="0"/>
              </a:rPr>
              <a:t>cudaThreadSynchronize</a:t>
            </a:r>
            <a:r>
              <a:rPr lang="en-US" sz="1200" b="1" i="0" kern="0" dirty="0" smtClean="0">
                <a:solidFill>
                  <a:srgbClr val="FF0000"/>
                </a:solidFill>
                <a:latin typeface="Lucida Console" pitchFamily="49" charset="0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}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200" dirty="0" smtClean="0"/>
              <a:t>// </a:t>
            </a:r>
            <a:r>
              <a:rPr lang="en-US" sz="1200" dirty="0" err="1" smtClean="0"/>
              <a:t>cudaThreadSynchronize</a:t>
            </a:r>
            <a:r>
              <a:rPr lang="en-US" sz="1200" dirty="0" smtClean="0"/>
              <a:t>()  </a:t>
            </a:r>
            <a:r>
              <a:rPr lang="en-US" sz="1200" dirty="0" smtClean="0">
                <a:sym typeface="Wingdings" pitchFamily="2" charset="2"/>
              </a:rPr>
              <a:t>  </a:t>
            </a:r>
            <a:r>
              <a:rPr lang="en-US" sz="1200" dirty="0" smtClean="0"/>
              <a:t>Blocks until the device has completed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1200" dirty="0" smtClean="0"/>
              <a:t>//   all preceding requested tasks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6477000"/>
          </a:xfrm>
          <a:ln>
            <a:noFill/>
          </a:ln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CASE 14  (CASE 15 is similar)</a:t>
            </a:r>
          </a:p>
          <a:p>
            <a:pPr marL="457200" indent="-457200">
              <a:buNone/>
            </a:pPr>
            <a:r>
              <a:rPr lang="en-US" sz="2000" dirty="0" smtClean="0"/>
              <a:t>3. Shared and Global Memory</a:t>
            </a:r>
          </a:p>
          <a:p>
            <a:pPr marL="457200" indent="-457200">
              <a:buNone/>
            </a:pPr>
            <a:r>
              <a:rPr lang="en-US" sz="2000" dirty="0" smtClean="0"/>
              <a:t>2. Multiple Blocks</a:t>
            </a:r>
          </a:p>
          <a:p>
            <a:pPr marL="457200" indent="-457200">
              <a:buNone/>
            </a:pPr>
            <a:r>
              <a:rPr lang="en-US" sz="2000" dirty="0" smtClean="0"/>
              <a:t>1. Multiple Iterations</a:t>
            </a:r>
          </a:p>
          <a:p>
            <a:pPr marL="457200" indent="-457200">
              <a:buNone/>
            </a:pPr>
            <a:r>
              <a:rPr lang="en-US" sz="2000" dirty="0" smtClean="0"/>
              <a:t>0. Different Arrays (same array)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b="1" dirty="0" smtClean="0"/>
              <a:t>PROBLEM:  </a:t>
            </a:r>
            <a:r>
              <a:rPr lang="en-US" sz="2000" dirty="0" smtClean="0"/>
              <a:t>Each THREAD must communicate with its neighbors.</a:t>
            </a:r>
          </a:p>
          <a:p>
            <a:pPr marL="457200" indent="-457200">
              <a:buNone/>
            </a:pPr>
            <a:r>
              <a:rPr lang="en-US" sz="2000" dirty="0" smtClean="0"/>
              <a:t>With ONE BLOCK, that’s OK, use normal SYNC mechanisms.</a:t>
            </a:r>
          </a:p>
          <a:p>
            <a:pPr marL="457200" indent="-457200">
              <a:buNone/>
            </a:pPr>
            <a:r>
              <a:rPr lang="en-US" sz="2000" dirty="0" smtClean="0"/>
              <a:t>With MULTIPLE BLOCKs, not OK:</a:t>
            </a:r>
          </a:p>
          <a:p>
            <a:pPr marL="457200" indent="-45720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ym typeface="Wingdings" pitchFamily="2" charset="2"/>
              </a:rPr>
              <a:t> Cannot SYNC across multiple BLOCKs</a:t>
            </a:r>
          </a:p>
          <a:p>
            <a:pPr marL="457200" indent="-457200">
              <a:buNone/>
            </a:pPr>
            <a:r>
              <a:rPr lang="en-US" sz="2000" dirty="0" smtClean="0">
                <a:sym typeface="Wingdings" pitchFamily="2" charset="2"/>
              </a:rPr>
              <a:t>    Data in Shared Memory is not persistent across kernel launches</a:t>
            </a:r>
          </a:p>
          <a:p>
            <a:pPr marL="457200" indent="-45720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sz="2000" dirty="0" smtClean="0">
                <a:sym typeface="Wingdings" pitchFamily="2" charset="2"/>
              </a:rPr>
              <a:t>Possible </a:t>
            </a:r>
            <a:r>
              <a:rPr lang="en-US" sz="2000" b="1" dirty="0" smtClean="0">
                <a:sym typeface="Wingdings" pitchFamily="2" charset="2"/>
              </a:rPr>
              <a:t>SOLUTION:  EXTRA WORK per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324600"/>
          </a:xfrm>
          <a:ln>
            <a:noFill/>
          </a:ln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>
                <a:sym typeface="Wingdings" pitchFamily="2" charset="2"/>
              </a:rPr>
              <a:t>Possible </a:t>
            </a:r>
            <a:r>
              <a:rPr lang="en-US" sz="2000" b="1" dirty="0" smtClean="0">
                <a:sym typeface="Wingdings" pitchFamily="2" charset="2"/>
              </a:rPr>
              <a:t>SOLUTION:  EXTRA WORK per BLOCK</a:t>
            </a:r>
          </a:p>
          <a:p>
            <a:pPr marL="457200" indent="-457200">
              <a:buNone/>
            </a:pPr>
            <a:endParaRPr lang="en-US" sz="2000" b="1" dirty="0" smtClean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sz="2000" dirty="0" smtClean="0">
                <a:sym typeface="Wingdings" pitchFamily="2" charset="2"/>
              </a:rPr>
              <a:t>For this example, let each BLOCK compute extra elements on the borders with its neighboring BLOCKs.  (see example on next slide)</a:t>
            </a:r>
          </a:p>
          <a:p>
            <a:pPr marL="457200" indent="-45720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sz="2000" dirty="0" smtClean="0">
                <a:sym typeface="Wingdings" pitchFamily="2" charset="2"/>
              </a:rPr>
              <a:t>For each additional iteration computed by the BLOCK, there is more REUSE of the elements copied from GLOBAL into SHARED memory.</a:t>
            </a:r>
          </a:p>
          <a:p>
            <a:pPr marL="457200" indent="-457200">
              <a:buNone/>
            </a:pPr>
            <a:r>
              <a:rPr lang="en-US" sz="2000" dirty="0" smtClean="0">
                <a:sym typeface="Wingdings" pitchFamily="2" charset="2"/>
              </a:rPr>
              <a:t>                                      </a:t>
            </a:r>
            <a:r>
              <a:rPr lang="en-US" sz="2000" i="1" dirty="0" smtClean="0">
                <a:sym typeface="Wingdings" pitchFamily="2" charset="2"/>
              </a:rPr>
              <a:t>  </a:t>
            </a:r>
            <a:r>
              <a:rPr lang="en-US" sz="2000" b="1" i="1" dirty="0" smtClean="0">
                <a:solidFill>
                  <a:schemeClr val="accent2"/>
                </a:solidFill>
                <a:sym typeface="Wingdings" pitchFamily="2" charset="2"/>
              </a:rPr>
              <a:t>However,</a:t>
            </a:r>
          </a:p>
          <a:p>
            <a:pPr marL="457200" indent="-457200">
              <a:buNone/>
            </a:pPr>
            <a:r>
              <a:rPr lang="en-US" sz="2000" dirty="0" smtClean="0">
                <a:sym typeface="Wingdings" pitchFamily="2" charset="2"/>
              </a:rPr>
              <a:t>For each iteration, more border elements need to be loaded and computed which requires more transfers and more threads.</a:t>
            </a:r>
          </a:p>
          <a:p>
            <a:pPr marL="457200" indent="-45720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US" sz="2000" b="1" i="1" dirty="0" smtClean="0">
                <a:sym typeface="Wingdings" pitchFamily="2" charset="2"/>
              </a:rPr>
              <a:t>Break-even point depends on the work per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674132"/>
          <a:ext cx="6781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15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IN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1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2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3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4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00600" y="3459480"/>
          <a:ext cx="39892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15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In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1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--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7910" y="3459480"/>
          <a:ext cx="39892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In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80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1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--</a:t>
                      </a:r>
                      <a:endParaRPr lang="en-US" sz="14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" y="5146040"/>
          <a:ext cx="43882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IN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20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1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--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2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--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--</a:t>
                      </a:r>
                      <a:endParaRPr lang="en-US" sz="14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48200" y="5146040"/>
          <a:ext cx="43882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  <a:gridCol w="3989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15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IN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1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--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2</a:t>
                      </a:r>
                      <a:endParaRPr lang="en-US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--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--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45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4935" y="3048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/>
              <a:t>Four iterations with a single BLOCK</a:t>
            </a:r>
            <a:endParaRPr lang="en-US" sz="1800" b="1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124200"/>
            <a:ext cx="809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 smtClean="0"/>
              <a:t>One iteration with multiple BLOCKs requires ONE “border” element per neighbor</a:t>
            </a:r>
            <a:endParaRPr lang="en-US" sz="1600" b="1" i="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4800600"/>
            <a:ext cx="8238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 smtClean="0"/>
              <a:t>Two iteration with multiple BLOCKs requires TWO “border” elements per neighbor</a:t>
            </a:r>
            <a:endParaRPr lang="en-US" sz="1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854" y="55394"/>
            <a:ext cx="6629400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i="0" dirty="0" smtClean="0">
                <a:solidFill>
                  <a:srgbClr val="FF0000"/>
                </a:solidFill>
                <a:latin typeface="Lucida Console" pitchFamily="49" charset="0"/>
              </a:rPr>
              <a:t>CODE SKETCH -- DOES NOT FULLY IMPLEMENT ALGORITHM</a:t>
            </a:r>
          </a:p>
          <a:p>
            <a:r>
              <a:rPr lang="en-US" sz="900" i="0" dirty="0" smtClean="0">
                <a:latin typeface="Lucida Console" pitchFamily="49" charset="0"/>
              </a:rPr>
              <a:t>__global__ void </a:t>
            </a:r>
            <a:r>
              <a:rPr lang="en-US" sz="900" i="0" dirty="0" err="1" smtClean="0">
                <a:latin typeface="Lucida Console" pitchFamily="49" charset="0"/>
              </a:rPr>
              <a:t>kernel_avg_filter</a:t>
            </a:r>
            <a:r>
              <a:rPr lang="en-US" sz="900" i="0" dirty="0" smtClean="0">
                <a:latin typeface="Lucida Console" pitchFamily="49" charset="0"/>
              </a:rPr>
              <a:t>(float* x) {</a:t>
            </a:r>
          </a:p>
          <a:p>
            <a:r>
              <a:rPr lang="en-US" sz="900" i="0" dirty="0" smtClean="0">
                <a:latin typeface="Lucida Console" pitchFamily="49" charset="0"/>
              </a:rPr>
              <a:t>    const int </a:t>
            </a:r>
            <a:r>
              <a:rPr lang="en-US" sz="900" i="0" dirty="0" err="1" smtClean="0">
                <a:latin typeface="Lucida Console" pitchFamily="49" charset="0"/>
              </a:rPr>
              <a:t>tid</a:t>
            </a:r>
            <a:r>
              <a:rPr lang="en-US" sz="900" i="0" dirty="0" smtClean="0">
                <a:latin typeface="Lucida Console" pitchFamily="49" charset="0"/>
              </a:rPr>
              <a:t> = IMUL(blockDim.x, blockIdx.x) + threadIdx.x; // Assuming 1D block &amp; 1D grid</a:t>
            </a:r>
          </a:p>
          <a:p>
            <a:r>
              <a:rPr lang="en-US" sz="900" i="0" dirty="0" smtClean="0">
                <a:latin typeface="Lucida Console" pitchFamily="49" charset="0"/>
              </a:rPr>
              <a:t>    const int 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 = threadIdx.x;                          // Thread Id within the block</a:t>
            </a:r>
          </a:p>
          <a:p>
            <a:r>
              <a:rPr lang="en-US" sz="900" i="0" dirty="0" smtClean="0">
                <a:latin typeface="Lucida Console" pitchFamily="49" charset="0"/>
              </a:rPr>
              <a:t>    const int </a:t>
            </a:r>
            <a:r>
              <a:rPr lang="en-US" sz="900" i="0" dirty="0" err="1" smtClean="0">
                <a:latin typeface="Lucida Console" pitchFamily="49" charset="0"/>
              </a:rPr>
              <a:t>threadN</a:t>
            </a:r>
            <a:r>
              <a:rPr lang="en-US" sz="900" i="0" dirty="0" smtClean="0">
                <a:latin typeface="Lucida Console" pitchFamily="49" charset="0"/>
              </a:rPr>
              <a:t> = IMUL(blockDim.x, </a:t>
            </a:r>
            <a:r>
              <a:rPr lang="en-US" sz="900" i="0" dirty="0" err="1" smtClean="0">
                <a:latin typeface="Lucida Console" pitchFamily="49" charset="0"/>
              </a:rPr>
              <a:t>gridDim.x</a:t>
            </a:r>
            <a:r>
              <a:rPr lang="en-US" sz="900" i="0" dirty="0" smtClean="0">
                <a:latin typeface="Lucida Console" pitchFamily="49" charset="0"/>
              </a:rPr>
              <a:t>);            // Assuming 1D block &amp; 1D grid</a:t>
            </a:r>
          </a:p>
          <a:p>
            <a:r>
              <a:rPr lang="en-US" sz="900" i="0" dirty="0" smtClean="0">
                <a:latin typeface="Lucida Console" pitchFamily="49" charset="0"/>
              </a:rPr>
              <a:t>    </a:t>
            </a:r>
          </a:p>
          <a:p>
            <a:r>
              <a:rPr lang="en-US" sz="900" i="0" dirty="0" smtClean="0">
                <a:latin typeface="Lucida Console" pitchFamily="49" charset="0"/>
              </a:rPr>
              <a:t>    float temp; int i;</a:t>
            </a:r>
          </a:p>
          <a:p>
            <a:endParaRPr lang="en-US" sz="900" i="0" dirty="0" smtClean="0">
              <a:latin typeface="Lucida Console" pitchFamily="49" charset="0"/>
            </a:endParaRPr>
          </a:p>
          <a:p>
            <a:r>
              <a:rPr lang="en-US" sz="900" i="0" dirty="0" smtClean="0">
                <a:latin typeface="Lucida Console" pitchFamily="49" charset="0"/>
              </a:rPr>
              <a:t>    // Number of threads = N / number of thread blocks; N = array length</a:t>
            </a:r>
          </a:p>
          <a:p>
            <a:r>
              <a:rPr lang="en-US" sz="900" i="0" dirty="0" smtClean="0">
                <a:latin typeface="Lucida Console" pitchFamily="49" charset="0"/>
              </a:rPr>
              <a:t>    __shared__ float </a:t>
            </a:r>
            <a:r>
              <a:rPr lang="en-US" sz="900" i="0" dirty="0" err="1" smtClean="0">
                <a:latin typeface="Lucida Console" pitchFamily="49" charset="0"/>
              </a:rPr>
              <a:t>xsm</a:t>
            </a:r>
            <a:r>
              <a:rPr lang="en-US" sz="900" i="0" dirty="0" smtClean="0">
                <a:latin typeface="Lucida Console" pitchFamily="49" charset="0"/>
              </a:rPr>
              <a:t>[THREADS_PER_BLOCK + 2*NUM_ITERS];          </a:t>
            </a:r>
          </a:p>
          <a:p>
            <a:r>
              <a:rPr lang="en-US" sz="900" i="0" dirty="0" smtClean="0">
                <a:latin typeface="Lucida Console" pitchFamily="49" charset="0"/>
              </a:rPr>
              <a:t>    </a:t>
            </a:r>
          </a:p>
          <a:p>
            <a:r>
              <a:rPr lang="en-US" sz="900" i="0" dirty="0" smtClean="0">
                <a:latin typeface="Lucida Console" pitchFamily="49" charset="0"/>
              </a:rPr>
              <a:t>    // Copy from the global memory to the shared memory</a:t>
            </a:r>
          </a:p>
          <a:p>
            <a:r>
              <a:rPr lang="en-US" sz="900" i="0" dirty="0" smtClean="0">
                <a:latin typeface="Lucida Console" pitchFamily="49" charset="0"/>
              </a:rPr>
              <a:t>    // Center</a:t>
            </a:r>
          </a:p>
          <a:p>
            <a:r>
              <a:rPr lang="en-US" sz="900" i="0" dirty="0" smtClean="0">
                <a:latin typeface="Lucida Console" pitchFamily="49" charset="0"/>
              </a:rPr>
              <a:t>    </a:t>
            </a:r>
            <a:r>
              <a:rPr lang="en-US" sz="900" i="0" dirty="0" err="1" smtClean="0">
                <a:latin typeface="Lucida Console" pitchFamily="49" charset="0"/>
              </a:rPr>
              <a:t>xsm</a:t>
            </a:r>
            <a:r>
              <a:rPr lang="en-US" sz="900" i="0" dirty="0" smtClean="0">
                <a:latin typeface="Lucida Console" pitchFamily="49" charset="0"/>
              </a:rPr>
              <a:t>[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 + NUM_ITERS] = x[</a:t>
            </a:r>
            <a:r>
              <a:rPr lang="en-US" sz="900" i="0" dirty="0" err="1" smtClean="0">
                <a:latin typeface="Lucida Console" pitchFamily="49" charset="0"/>
              </a:rPr>
              <a:t>tid</a:t>
            </a:r>
            <a:r>
              <a:rPr lang="en-US" sz="900" i="0" dirty="0" smtClean="0">
                <a:latin typeface="Lucida Console" pitchFamily="49" charset="0"/>
              </a:rPr>
              <a:t>];</a:t>
            </a:r>
          </a:p>
          <a:p>
            <a:r>
              <a:rPr lang="en-US" sz="900" i="0" dirty="0" smtClean="0">
                <a:latin typeface="Lucida Console" pitchFamily="49" charset="0"/>
              </a:rPr>
              <a:t>    </a:t>
            </a:r>
          </a:p>
          <a:p>
            <a:r>
              <a:rPr lang="en-US" sz="900" i="0" dirty="0" smtClean="0">
                <a:latin typeface="Lucida Console" pitchFamily="49" charset="0"/>
              </a:rPr>
              <a:t>    //Left</a:t>
            </a:r>
          </a:p>
          <a:p>
            <a:r>
              <a:rPr lang="en-US" sz="900" i="0" dirty="0" smtClean="0">
                <a:latin typeface="Lucida Console" pitchFamily="49" charset="0"/>
              </a:rPr>
              <a:t>    if(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 &lt; NUM_ITERS) {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</a:t>
            </a:r>
            <a:r>
              <a:rPr lang="en-US" sz="900" i="0" dirty="0" err="1" smtClean="0">
                <a:latin typeface="Lucida Console" pitchFamily="49" charset="0"/>
              </a:rPr>
              <a:t>xsm</a:t>
            </a:r>
            <a:r>
              <a:rPr lang="en-US" sz="900" i="0" dirty="0" smtClean="0">
                <a:latin typeface="Lucida Console" pitchFamily="49" charset="0"/>
              </a:rPr>
              <a:t>[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] = x[NUM_ITERS + 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];</a:t>
            </a:r>
          </a:p>
          <a:p>
            <a:r>
              <a:rPr lang="en-US" sz="900" i="0" dirty="0" smtClean="0">
                <a:latin typeface="Lucida Console" pitchFamily="49" charset="0"/>
              </a:rPr>
              <a:t>    }</a:t>
            </a:r>
          </a:p>
          <a:p>
            <a:r>
              <a:rPr lang="en-US" sz="900" i="0" dirty="0" smtClean="0">
                <a:latin typeface="Lucida Console" pitchFamily="49" charset="0"/>
              </a:rPr>
              <a:t>    </a:t>
            </a:r>
          </a:p>
          <a:p>
            <a:r>
              <a:rPr lang="en-US" sz="900" i="0" dirty="0" smtClean="0">
                <a:latin typeface="Lucida Console" pitchFamily="49" charset="0"/>
              </a:rPr>
              <a:t>    //Right</a:t>
            </a:r>
          </a:p>
          <a:p>
            <a:r>
              <a:rPr lang="en-US" sz="900" i="0" dirty="0" smtClean="0">
                <a:latin typeface="Lucida Console" pitchFamily="49" charset="0"/>
              </a:rPr>
              <a:t>    if(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 &gt;= NUM_ITERS) {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</a:t>
            </a:r>
            <a:r>
              <a:rPr lang="en-US" sz="900" i="0" dirty="0" err="1" smtClean="0">
                <a:latin typeface="Lucida Console" pitchFamily="49" charset="0"/>
              </a:rPr>
              <a:t>xsm</a:t>
            </a:r>
            <a:r>
              <a:rPr lang="en-US" sz="900" i="0" dirty="0" smtClean="0">
                <a:latin typeface="Lucida Console" pitchFamily="49" charset="0"/>
              </a:rPr>
              <a:t>[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 + THREADS_PER_BLOCK] = x[NUM_ITERS + </a:t>
            </a:r>
            <a:r>
              <a:rPr lang="en-US" sz="900" i="0" dirty="0" err="1" smtClean="0">
                <a:latin typeface="Lucida Console" pitchFamily="49" charset="0"/>
              </a:rPr>
              <a:t>tid</a:t>
            </a:r>
            <a:r>
              <a:rPr lang="en-US" sz="900" i="0" dirty="0" smtClean="0">
                <a:latin typeface="Lucida Console" pitchFamily="49" charset="0"/>
              </a:rPr>
              <a:t>];</a:t>
            </a:r>
          </a:p>
          <a:p>
            <a:r>
              <a:rPr lang="en-US" sz="900" i="0" dirty="0" smtClean="0">
                <a:latin typeface="Lucida Console" pitchFamily="49" charset="0"/>
              </a:rPr>
              <a:t>    }</a:t>
            </a:r>
          </a:p>
          <a:p>
            <a:r>
              <a:rPr lang="en-US" sz="900" i="0" dirty="0" smtClean="0">
                <a:latin typeface="Lucida Console" pitchFamily="49" charset="0"/>
              </a:rPr>
              <a:t>    __syncthreads();</a:t>
            </a:r>
          </a:p>
          <a:p>
            <a:r>
              <a:rPr lang="en-US" sz="900" i="0" dirty="0" smtClean="0">
                <a:latin typeface="Lucida Console" pitchFamily="49" charset="0"/>
              </a:rPr>
              <a:t>    </a:t>
            </a:r>
          </a:p>
          <a:p>
            <a:r>
              <a:rPr lang="nn-NO" sz="900" i="0" dirty="0" smtClean="0">
                <a:latin typeface="Lucida Console" pitchFamily="49" charset="0"/>
              </a:rPr>
              <a:t>    for(i = 0; i &lt; NUM_ITERS; i++) {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// Compute the center elements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if (</a:t>
            </a:r>
            <a:r>
              <a:rPr lang="en-US" sz="900" i="0" dirty="0" err="1" smtClean="0">
                <a:latin typeface="Lucida Console" pitchFamily="49" charset="0"/>
              </a:rPr>
              <a:t>tid</a:t>
            </a:r>
            <a:r>
              <a:rPr lang="en-US" sz="900" i="0" dirty="0" smtClean="0">
                <a:latin typeface="Lucida Console" pitchFamily="49" charset="0"/>
              </a:rPr>
              <a:t> &gt; 0 &amp;&amp; </a:t>
            </a:r>
            <a:r>
              <a:rPr lang="en-US" sz="900" i="0" dirty="0" err="1" smtClean="0">
                <a:latin typeface="Lucida Console" pitchFamily="49" charset="0"/>
              </a:rPr>
              <a:t>tid</a:t>
            </a:r>
            <a:r>
              <a:rPr lang="en-US" sz="900" i="0" dirty="0" smtClean="0">
                <a:latin typeface="Lucida Console" pitchFamily="49" charset="0"/>
              </a:rPr>
              <a:t> &lt; threadN-1) {  // compute the average</a:t>
            </a:r>
          </a:p>
          <a:p>
            <a:r>
              <a:rPr lang="pt-BR" sz="900" i="0" dirty="0" smtClean="0">
                <a:latin typeface="Lucida Console" pitchFamily="49" charset="0"/>
              </a:rPr>
              <a:t>            temp = (xsm[local_tid + (NUM_ITERS-1)] + xsm[local_tid + (NUM_ITERS-1) + 1] + 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             </a:t>
            </a:r>
            <a:r>
              <a:rPr lang="en-US" sz="900" i="0" dirty="0" err="1" smtClean="0">
                <a:latin typeface="Lucida Console" pitchFamily="49" charset="0"/>
              </a:rPr>
              <a:t>xsm</a:t>
            </a:r>
            <a:r>
              <a:rPr lang="en-US" sz="900" i="0" dirty="0" smtClean="0">
                <a:latin typeface="Lucida Console" pitchFamily="49" charset="0"/>
              </a:rPr>
              <a:t>[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 + (NUM_ITERS-1) + 2]) / 3; 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}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// Compute the left elements 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// Compute the right elements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__syncthreads();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// Update the elements (center, left, right) in the shared memory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</a:t>
            </a:r>
            <a:r>
              <a:rPr lang="en-US" sz="900" i="0" dirty="0" err="1" smtClean="0">
                <a:latin typeface="Lucida Console" pitchFamily="49" charset="0"/>
              </a:rPr>
              <a:t>xsm</a:t>
            </a:r>
            <a:r>
              <a:rPr lang="en-US" sz="900" i="0" dirty="0" smtClean="0">
                <a:latin typeface="Lucida Console" pitchFamily="49" charset="0"/>
              </a:rPr>
              <a:t>[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] = temp;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__syncthreads();</a:t>
            </a:r>
          </a:p>
          <a:p>
            <a:r>
              <a:rPr lang="en-US" sz="900" i="0" dirty="0" smtClean="0">
                <a:latin typeface="Lucida Console" pitchFamily="49" charset="0"/>
              </a:rPr>
              <a:t>    }</a:t>
            </a:r>
          </a:p>
          <a:p>
            <a:r>
              <a:rPr lang="en-US" sz="900" i="0" dirty="0" smtClean="0">
                <a:latin typeface="Lucida Console" pitchFamily="49" charset="0"/>
              </a:rPr>
              <a:t>    __syncthreads();</a:t>
            </a:r>
          </a:p>
          <a:p>
            <a:r>
              <a:rPr lang="en-US" sz="900" i="0" dirty="0" smtClean="0">
                <a:latin typeface="Lucida Console" pitchFamily="49" charset="0"/>
              </a:rPr>
              <a:t>    </a:t>
            </a:r>
          </a:p>
          <a:p>
            <a:r>
              <a:rPr lang="en-US" sz="900" i="0" dirty="0" smtClean="0">
                <a:latin typeface="Lucida Console" pitchFamily="49" charset="0"/>
              </a:rPr>
              <a:t>    // Copy from the shared memory to the global memory</a:t>
            </a:r>
          </a:p>
          <a:p>
            <a:r>
              <a:rPr lang="en-US" sz="900" i="0" dirty="0" smtClean="0">
                <a:latin typeface="Lucida Console" pitchFamily="49" charset="0"/>
              </a:rPr>
              <a:t>    if (</a:t>
            </a:r>
            <a:r>
              <a:rPr lang="en-US" sz="900" i="0" dirty="0" err="1" smtClean="0">
                <a:latin typeface="Lucida Console" pitchFamily="49" charset="0"/>
              </a:rPr>
              <a:t>tid</a:t>
            </a:r>
            <a:r>
              <a:rPr lang="en-US" sz="900" i="0" dirty="0" smtClean="0">
                <a:latin typeface="Lucida Console" pitchFamily="49" charset="0"/>
              </a:rPr>
              <a:t> &gt; 0 &amp;&amp; </a:t>
            </a:r>
            <a:r>
              <a:rPr lang="en-US" sz="900" i="0" dirty="0" err="1" smtClean="0">
                <a:latin typeface="Lucida Console" pitchFamily="49" charset="0"/>
              </a:rPr>
              <a:t>tid</a:t>
            </a:r>
            <a:r>
              <a:rPr lang="en-US" sz="900" i="0" dirty="0" smtClean="0">
                <a:latin typeface="Lucida Console" pitchFamily="49" charset="0"/>
              </a:rPr>
              <a:t> &lt; threadN-1) {</a:t>
            </a:r>
          </a:p>
          <a:p>
            <a:r>
              <a:rPr lang="en-US" sz="900" i="0" dirty="0" smtClean="0">
                <a:latin typeface="Lucida Console" pitchFamily="49" charset="0"/>
              </a:rPr>
              <a:t>        x[</a:t>
            </a:r>
            <a:r>
              <a:rPr lang="en-US" sz="900" i="0" dirty="0" err="1" smtClean="0">
                <a:latin typeface="Lucida Console" pitchFamily="49" charset="0"/>
              </a:rPr>
              <a:t>tid</a:t>
            </a:r>
            <a:r>
              <a:rPr lang="en-US" sz="900" i="0" dirty="0" smtClean="0">
                <a:latin typeface="Lucida Console" pitchFamily="49" charset="0"/>
              </a:rPr>
              <a:t>] = </a:t>
            </a:r>
            <a:r>
              <a:rPr lang="en-US" sz="900" i="0" dirty="0" err="1" smtClean="0">
                <a:latin typeface="Lucida Console" pitchFamily="49" charset="0"/>
              </a:rPr>
              <a:t>xsm</a:t>
            </a:r>
            <a:r>
              <a:rPr lang="en-US" sz="900" i="0" dirty="0" smtClean="0">
                <a:latin typeface="Lucida Console" pitchFamily="49" charset="0"/>
              </a:rPr>
              <a:t>[</a:t>
            </a:r>
            <a:r>
              <a:rPr lang="en-US" sz="900" i="0" dirty="0" err="1" smtClean="0">
                <a:latin typeface="Lucida Console" pitchFamily="49" charset="0"/>
              </a:rPr>
              <a:t>local_tid</a:t>
            </a:r>
            <a:r>
              <a:rPr lang="en-US" sz="900" i="0" dirty="0" smtClean="0">
                <a:latin typeface="Lucida Console" pitchFamily="49" charset="0"/>
              </a:rPr>
              <a:t>];</a:t>
            </a:r>
          </a:p>
          <a:p>
            <a:r>
              <a:rPr lang="en-US" sz="900" i="0" dirty="0" smtClean="0">
                <a:latin typeface="Lucida Console" pitchFamily="49" charset="0"/>
              </a:rPr>
              <a:t>    }</a:t>
            </a:r>
          </a:p>
          <a:p>
            <a:r>
              <a:rPr lang="en-US" sz="900" i="0" dirty="0" smtClean="0">
                <a:latin typeface="Lucida Console" pitchFamily="49" charset="0"/>
              </a:rPr>
              <a:t>}</a:t>
            </a:r>
            <a:endParaRPr lang="en-US" sz="900" i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371600" y="41493"/>
            <a:ext cx="6526146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i="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//EXECUTABLE VERSION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Define some constants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#define ARR_WIDTH           16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#define NUM_ITERS            4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#define NUM_BLOCKS           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#define THREADS_PER_BLOCK	(ARR_WIDTH/NUM_BLOCKS) + 2*NUM_ITERS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This kernel assumes that each thread copies one array element from the global memory to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the shared memory. This also includes copying the overlapping corner elements. That is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why the number of threads = (work per block + 2*number of iterations). Then only some of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the threads perform the actual computation and even fewer update the global memory.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__global__ void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kernel_avg_filter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(float* x, int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arrLen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const int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IMUL(blockDim.x, blockIdx.x) + threadIdx.x;// Assume1D block and 1D grid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const int bid = blockIdx.x;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const int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threadIdx.x;                      // Thread Id within the block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const int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threadN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IMUL(blockDim.x,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gridDim.x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// Assuming 1D block and 1D grid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float temp;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arr_id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  //Index of the input array element for which this thread is responsible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work_per_block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// Threads per block = work per block + 2*NUM_ITERS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__shared__ float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[THREADS_PER_BLOCK];  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work_per_block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arrLen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 NUM_BLOCKS);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arr_id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bid *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work_per_block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NUM_ITERS);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// Copy from the global memory to the shared memory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// Leave out the first NUM_ITERS elements and the last NUM_ITERS elements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if(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&gt;= NUM_ITERS &amp;&amp;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threadN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-NUM_ITERS)) {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= x[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arr_id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__syncthreads();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for(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NUM_ITERS;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 &amp;&amp;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THREADS_PER_BLOCK-1) 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 Compute the average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temp = 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- 1] +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+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+ 1]) / 3;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__syncthreads();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 Update only if computed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 &amp;&amp;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THREADS_PER_BLOCK-1) {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 and it is not the corner element of the original array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arr_id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 &amp;&amp;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arr_id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(arrLen-1)) { 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= temp;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__syncthreads();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__syncthreads();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884494"/>
            <a:ext cx="845936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Copy back from the shared memory to the global memory -- Only if the current thread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was responsible to compute something and was also actually responsible to update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the memory.  (since some threads do repeat the computation for their local use but are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not responsible to update the global memory).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if ((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&gt;= NUM_ITERS) &amp;&amp;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(THREADS_PER_BLOCK-NUM_ITERS)) {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arr_id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&gt; 0 &amp;&amp;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arr_id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(arrLen-1)) {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x[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arr_id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xsm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local_tid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---- Launch the kernel ---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kernel_avg_filter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&lt;&lt;&lt;NUM_BLOCKS, THREADS_PER_BLOCK&gt;&gt;&gt;(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d_my_x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ARR_WIDTH);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1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Variable Type Performance</a:t>
            </a:r>
          </a:p>
        </p:txBody>
      </p:sp>
      <p:sp>
        <p:nvSpPr>
          <p:cNvPr id="8195" name="Content Placeholder 5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90800"/>
          </a:xfrm>
        </p:spPr>
        <p:txBody>
          <a:bodyPr/>
          <a:lstStyle/>
          <a:p>
            <a:r>
              <a:rPr lang="en-US" dirty="0" smtClean="0"/>
              <a:t>scalar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variables reside in fast, on-chip registers</a:t>
            </a:r>
          </a:p>
          <a:p>
            <a:r>
              <a:rPr lang="en-US" dirty="0" smtClean="0"/>
              <a:t>shared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variables reside in fast, on-chip memories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thread-local arrays &amp; global variables reside in </a:t>
            </a:r>
            <a:r>
              <a:rPr lang="en-US" dirty="0" err="1" smtClean="0"/>
              <a:t>uncacheable</a:t>
            </a:r>
            <a:r>
              <a:rPr lang="en-US" dirty="0" smtClean="0"/>
              <a:t> off-chip memory</a:t>
            </a:r>
          </a:p>
          <a:p>
            <a:r>
              <a:rPr lang="en-US" dirty="0" smtClean="0"/>
              <a:t>constant variables reside in cacheable off-chip memory</a:t>
            </a:r>
          </a:p>
        </p:txBody>
      </p:sp>
      <p:graphicFrame>
        <p:nvGraphicFramePr>
          <p:cNvPr id="7" name="Group 48"/>
          <p:cNvGraphicFramePr>
            <a:graphicFrameLocks noGrp="1"/>
          </p:cNvGraphicFramePr>
          <p:nvPr/>
        </p:nvGraphicFramePr>
        <p:xfrm>
          <a:off x="419100" y="1123950"/>
          <a:ext cx="8343900" cy="2476500"/>
        </p:xfrm>
        <a:graphic>
          <a:graphicData uri="http://schemas.openxmlformats.org/drawingml/2006/table">
            <a:tbl>
              <a:tblPr/>
              <a:tblGrid>
                <a:gridCol w="5024438"/>
                <a:gridCol w="2271712"/>
                <a:gridCol w="104775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Variable declaration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Penalty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array_var[10];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__shared__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shared_var;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global_var;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__constant__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constant_var;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55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Variable Type Scale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590800"/>
          </a:xfrm>
        </p:spPr>
        <p:txBody>
          <a:bodyPr/>
          <a:lstStyle/>
          <a:p>
            <a:r>
              <a:rPr lang="en-US" smtClean="0"/>
              <a:t>100Ks per-thread variables, R/W by 1 thread</a:t>
            </a:r>
          </a:p>
          <a:p>
            <a:r>
              <a:rPr lang="en-US" smtClean="0"/>
              <a:t>100s shared</a:t>
            </a:r>
            <a:r>
              <a:rPr lang="en-US" smtClean="0">
                <a:solidFill>
                  <a:srgbClr val="92D050"/>
                </a:solidFill>
              </a:rPr>
              <a:t> </a:t>
            </a:r>
            <a:r>
              <a:rPr lang="en-US" smtClean="0"/>
              <a:t>variables, each R/W by 100s of threads</a:t>
            </a:r>
            <a:endParaRPr lang="en-US" smtClean="0">
              <a:solidFill>
                <a:srgbClr val="92D050"/>
              </a:solidFill>
            </a:endParaRPr>
          </a:p>
          <a:p>
            <a:r>
              <a:rPr lang="en-US" smtClean="0"/>
              <a:t>1 global variable is R/W by 100Ks threads</a:t>
            </a:r>
          </a:p>
          <a:p>
            <a:r>
              <a:rPr lang="en-US" smtClean="0"/>
              <a:t>1 constant variable is readable by 100Ks threads</a:t>
            </a:r>
          </a:p>
        </p:txBody>
      </p:sp>
      <p:graphicFrame>
        <p:nvGraphicFramePr>
          <p:cNvPr id="7" name="Group 48"/>
          <p:cNvGraphicFramePr>
            <a:graphicFrameLocks noGrp="1"/>
          </p:cNvGraphicFramePr>
          <p:nvPr/>
        </p:nvGraphicFramePr>
        <p:xfrm>
          <a:off x="419100" y="1123950"/>
          <a:ext cx="8343900" cy="2476500"/>
        </p:xfrm>
        <a:graphic>
          <a:graphicData uri="http://schemas.openxmlformats.org/drawingml/2006/table">
            <a:tbl>
              <a:tblPr/>
              <a:tblGrid>
                <a:gridCol w="5024438"/>
                <a:gridCol w="1871662"/>
                <a:gridCol w="14478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Variable declaration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Instances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 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  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array_var[10];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__shared__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shared_var;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global_var;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__constant__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Arial" charset="0"/>
                        </a:rPr>
                        <a:t> constant_var;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7359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declare variables?</a:t>
            </a: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142326"/>
              </p:ext>
            </p:extLst>
          </p:nvPr>
        </p:nvGraphicFramePr>
        <p:xfrm>
          <a:off x="533400" y="1058333"/>
          <a:ext cx="7315200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4" name="TextBox 28"/>
          <p:cNvSpPr txBox="1">
            <a:spLocks noChangeArrowheads="1"/>
          </p:cNvSpPr>
          <p:nvPr/>
        </p:nvSpPr>
        <p:spPr bwMode="auto">
          <a:xfrm>
            <a:off x="1893888" y="2743200"/>
            <a:ext cx="773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245" name="TextBox 29"/>
          <p:cNvSpPr txBox="1">
            <a:spLocks noChangeArrowheads="1"/>
          </p:cNvSpPr>
          <p:nvPr/>
        </p:nvSpPr>
        <p:spPr bwMode="auto">
          <a:xfrm>
            <a:off x="5957888" y="2743200"/>
            <a:ext cx="5953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246" name="Rectangle 30"/>
          <p:cNvSpPr>
            <a:spLocks noChangeArrowheads="1"/>
          </p:cNvSpPr>
          <p:nvPr/>
        </p:nvSpPr>
        <p:spPr bwMode="auto">
          <a:xfrm>
            <a:off x="457200" y="5268913"/>
            <a:ext cx="4320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__constant__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constant_var</a:t>
            </a:r>
            <a:r>
              <a:rPr lang="en-US" sz="1800" b="1" dirty="0">
                <a:latin typeface="Courier New" pitchFamily="49" charset="0"/>
              </a:rPr>
              <a:t>;</a:t>
            </a:r>
          </a:p>
        </p:txBody>
      </p:sp>
      <p:sp>
        <p:nvSpPr>
          <p:cNvPr id="10247" name="Rectangle 31"/>
          <p:cNvSpPr>
            <a:spLocks noChangeArrowheads="1"/>
          </p:cNvSpPr>
          <p:nvPr/>
        </p:nvSpPr>
        <p:spPr bwMode="auto">
          <a:xfrm>
            <a:off x="457200" y="5649913"/>
            <a:ext cx="40446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__device__</a:t>
            </a:r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global_var</a:t>
            </a:r>
            <a:r>
              <a:rPr lang="en-US" sz="1800" b="1" dirty="0">
                <a:latin typeface="Courier New" pitchFamily="49" charset="0"/>
              </a:rPr>
              <a:t>;</a:t>
            </a:r>
          </a:p>
        </p:txBody>
      </p:sp>
      <p:sp>
        <p:nvSpPr>
          <p:cNvPr id="10248" name="Rectangle 33"/>
          <p:cNvSpPr>
            <a:spLocks noChangeArrowheads="1"/>
          </p:cNvSpPr>
          <p:nvPr/>
        </p:nvSpPr>
        <p:spPr bwMode="auto">
          <a:xfrm>
            <a:off x="4876800" y="5281613"/>
            <a:ext cx="1287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var;</a:t>
            </a:r>
            <a:endParaRPr lang="en-US" sz="1800"/>
          </a:p>
        </p:txBody>
      </p:sp>
      <p:sp>
        <p:nvSpPr>
          <p:cNvPr id="10249" name="Rectangle 34"/>
          <p:cNvSpPr>
            <a:spLocks noChangeArrowheads="1"/>
          </p:cNvSpPr>
          <p:nvPr/>
        </p:nvSpPr>
        <p:spPr bwMode="auto">
          <a:xfrm>
            <a:off x="4878388" y="5662613"/>
            <a:ext cx="2666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array_var[10];</a:t>
            </a:r>
            <a:endParaRPr lang="en-US" sz="1800"/>
          </a:p>
        </p:txBody>
      </p:sp>
      <p:sp>
        <p:nvSpPr>
          <p:cNvPr id="10250" name="Rectangle 36"/>
          <p:cNvSpPr>
            <a:spLocks noChangeArrowheads="1"/>
          </p:cNvSpPr>
          <p:nvPr/>
        </p:nvSpPr>
        <p:spPr bwMode="auto">
          <a:xfrm>
            <a:off x="4876800" y="6030913"/>
            <a:ext cx="40446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__shared__</a:t>
            </a:r>
            <a:r>
              <a:rPr lang="en-US" sz="1800" b="1">
                <a:latin typeface="Courier New" pitchFamily="49" charset="0"/>
              </a:rPr>
              <a:t>   int shared_var;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629400" y="2286000"/>
            <a:ext cx="23903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register (automatic)</a:t>
            </a:r>
          </a:p>
          <a:p>
            <a:r>
              <a:rPr lang="en-US" sz="2000" dirty="0"/>
              <a:t>shared</a:t>
            </a:r>
          </a:p>
          <a:p>
            <a:r>
              <a:rPr lang="en-US" sz="2000" dirty="0"/>
              <a:t>local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38200" y="2590800"/>
            <a:ext cx="11528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global</a:t>
            </a:r>
          </a:p>
          <a:p>
            <a:r>
              <a:rPr lang="en-US" sz="2000" dirty="0" smtClean="0"/>
              <a:t>constant</a:t>
            </a:r>
          </a:p>
          <a:p>
            <a:r>
              <a:rPr lang="en-US" sz="2000" dirty="0" smtClean="0"/>
              <a:t>texture</a:t>
            </a:r>
            <a:endParaRPr lang="en-US" sz="2000" dirty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76200" y="6553200"/>
            <a:ext cx="4114800" cy="2286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000" smtClean="0"/>
              <a:t>© David Kirk/NVIDIA and Wen-mei W. Hwu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3040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21966</TotalTime>
  <Words>6887</Words>
  <Application>Microsoft Office PowerPoint</Application>
  <PresentationFormat>On-screen Show (4:3)</PresentationFormat>
  <Paragraphs>1978</Paragraphs>
  <Slides>66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ＭＳ Ｐゴシック</vt:lpstr>
      <vt:lpstr>PMingLiU</vt:lpstr>
      <vt:lpstr>PMingLiU</vt:lpstr>
      <vt:lpstr>Arial</vt:lpstr>
      <vt:lpstr>Calibri</vt:lpstr>
      <vt:lpstr>Courier New</vt:lpstr>
      <vt:lpstr>Lucida Console</vt:lpstr>
      <vt:lpstr>Palatino</vt:lpstr>
      <vt:lpstr>Times New Roman</vt:lpstr>
      <vt:lpstr>Wingdings</vt:lpstr>
      <vt:lpstr>Default Design</vt:lpstr>
      <vt:lpstr>Visio</vt:lpstr>
      <vt:lpstr>CUDA Shared Memory</vt:lpstr>
      <vt:lpstr>PowerPoint Presentation</vt:lpstr>
      <vt:lpstr>Memory Hierarchy</vt:lpstr>
      <vt:lpstr>Memory Hierarchy (contd.)</vt:lpstr>
      <vt:lpstr>Programmer View of  CUDA Memories</vt:lpstr>
      <vt:lpstr>CUDA Variable Type Qualifiers</vt:lpstr>
      <vt:lpstr>CUDA Variable Type Performance</vt:lpstr>
      <vt:lpstr>CUDA Variable Type Scale</vt:lpstr>
      <vt:lpstr>Where to declare variables?</vt:lpstr>
      <vt:lpstr>Variable Type Restrictions</vt:lpstr>
      <vt:lpstr>Programming Strategy</vt:lpstr>
      <vt:lpstr>Programming Strategy, cont.</vt:lpstr>
      <vt:lpstr>Shared Memory in CUDA</vt:lpstr>
      <vt:lpstr>Shared Memory -- Summary (from text)</vt:lpstr>
      <vt:lpstr>Matrix Multiplication using  Shared Memory</vt:lpstr>
      <vt:lpstr>Review:  Matrix Multiplication Using Multiple Blocks</vt:lpstr>
      <vt:lpstr>Review: Matrix Multiplication Kernel using Multiple Blocks</vt:lpstr>
      <vt:lpstr>How about performance on Fermi?</vt:lpstr>
      <vt:lpstr>Idea: Use Shared Memory  to reuse global memory data</vt:lpstr>
      <vt:lpstr>Tiled Multiply</vt:lpstr>
      <vt:lpstr>A Small Example</vt:lpstr>
      <vt:lpstr>Every Md and Nd Element is used exactly  twice in generating a 2X2 tile of P</vt:lpstr>
      <vt:lpstr>Breaking Md and Nd into Tiles</vt:lpstr>
      <vt:lpstr>PowerPoint Presentation</vt:lpstr>
      <vt:lpstr>Each phase of a Thread Block uses one tile from Md and one from Nd</vt:lpstr>
      <vt:lpstr>Review – Loading a Tile</vt:lpstr>
      <vt:lpstr>Review – Work for Block (0,0), 1st tile</vt:lpstr>
      <vt:lpstr>PowerPoint Presentation</vt:lpstr>
      <vt:lpstr>PowerPoint Presentation</vt:lpstr>
      <vt:lpstr>Review – Work for Block (0,0), 2nd tile</vt:lpstr>
      <vt:lpstr>PowerPoint Presentation</vt:lpstr>
      <vt:lpstr>PowerPoint Presentation</vt:lpstr>
      <vt:lpstr>First-order Size Considerations</vt:lpstr>
      <vt:lpstr>CUDA Code – Kernel Execution Config</vt:lpstr>
      <vt:lpstr>Tiled Matrix Multiplication Kernel</vt:lpstr>
      <vt:lpstr>Tiled Multiply</vt:lpstr>
      <vt:lpstr>Lab 6</vt:lpstr>
      <vt:lpstr>Shared Memory, Threading, Reuse</vt:lpstr>
      <vt:lpstr>Tiling Size Effects (G80 study)</vt:lpstr>
      <vt:lpstr>PowerPoint Presentation</vt:lpstr>
      <vt:lpstr>Part 4:  Shared Memory Banks</vt:lpstr>
      <vt:lpstr>In General:  Parallel Memory Architecture</vt:lpstr>
      <vt:lpstr>Bank Addressing Examples</vt:lpstr>
      <vt:lpstr>Bank Addressing Examples</vt:lpstr>
      <vt:lpstr>Bank Addressing Examples</vt:lpstr>
      <vt:lpstr>How addresses map to banks on G80</vt:lpstr>
      <vt:lpstr>Shared memory bank conflicts</vt:lpstr>
      <vt:lpstr>Linear Addressing</vt:lpstr>
      <vt:lpstr>Strided Example -- Tiled MMM</vt:lpstr>
      <vt:lpstr>Putting It Together:  Global Memory Coalescing and Bank Conflicts</vt:lpstr>
      <vt:lpstr>Matrix Transpose (from SDK)</vt:lpstr>
      <vt:lpstr>Coalesced Matrix Transpose</vt:lpstr>
      <vt:lpstr>Further Optimization: Partition Camping</vt:lpstr>
      <vt:lpstr>Performance Results for  Matrix Transpose (GTX280)</vt:lpstr>
      <vt:lpstr>Continue example:  Simple THREAD/BLOCK interaction</vt:lpstr>
      <vt:lpstr>Continue Example</vt:lpstr>
      <vt:lpstr>Example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rgr52529</dc:creator>
  <cp:lastModifiedBy>Herbordt, Martin C</cp:lastModifiedBy>
  <cp:revision>1427</cp:revision>
  <cp:lastPrinted>2014-04-02T17:24:26Z</cp:lastPrinted>
  <dcterms:created xsi:type="dcterms:W3CDTF">2000-11-06T18:26:51Z</dcterms:created>
  <dcterms:modified xsi:type="dcterms:W3CDTF">2017-07-16T22:31:25Z</dcterms:modified>
</cp:coreProperties>
</file>