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7A536950-101E-415F-8726-EA624BAB0A5E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7/24/2018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2D6F6B4-A0AA-4D66-9263-5D0E454A4FF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72988AD5-525D-4672-88F8-A0311EA38BCE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7/24/2018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E7DFF7F-A04F-45BE-9FCE-BF88B784893B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Cuda: Compile, Run, and Debug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457280" y="1007640"/>
            <a:ext cx="9918360" cy="44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22824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Arial"/>
              <a:buChar char="›"/>
            </a:pPr>
            <a:r>
              <a:rPr lang="en-US" sz="2400" b="1" strike="noStrike" spc="-1">
                <a:solidFill>
                  <a:srgbClr val="465562"/>
                </a:solidFill>
                <a:latin typeface="Arial"/>
                <a:ea typeface="Arial"/>
              </a:rPr>
              <a:t>Terminate the debugging session using the </a:t>
            </a:r>
            <a:r>
              <a:rPr lang="en-US" sz="2400" b="1" strike="noStrike" spc="-1">
                <a:solidFill>
                  <a:srgbClr val="00B0F0"/>
                </a:solidFill>
                <a:latin typeface="Arial"/>
                <a:ea typeface="Arial"/>
              </a:rPr>
              <a:t>quit</a:t>
            </a:r>
            <a:r>
              <a:rPr lang="en-US" sz="2400" b="1" strike="noStrike" spc="-1">
                <a:solidFill>
                  <a:srgbClr val="465562"/>
                </a:solidFill>
                <a:latin typeface="Arial"/>
                <a:ea typeface="Arial"/>
              </a:rPr>
              <a:t> command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lang="en-US" sz="2400" b="0" strike="noStrike" spc="-1">
              <a:latin typeface="Arial"/>
            </a:endParaRPr>
          </a:p>
          <a:p>
            <a:pPr marL="228600">
              <a:lnSpc>
                <a:spcPct val="90000"/>
              </a:lnSpc>
              <a:spcBef>
                <a:spcPts val="1400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593360" y="-346680"/>
            <a:ext cx="9782280" cy="12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/>
          <a:lstStyle/>
          <a:p>
            <a:pPr>
              <a:lnSpc>
                <a:spcPct val="9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600" b="1" strike="noStrike" spc="-1">
                <a:solidFill>
                  <a:srgbClr val="D97A20"/>
                </a:solidFill>
                <a:latin typeface="Arial"/>
                <a:ea typeface="Arial"/>
              </a:rPr>
              <a:t>Quit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1315800" y="1780920"/>
            <a:ext cx="10618560" cy="177480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AFBBC5"/>
                </a:solidFill>
                <a:latin typeface="Courier New"/>
                <a:ea typeface="Courier New"/>
              </a:rPr>
              <a:t>(cuda-gdb) </a:t>
            </a:r>
            <a:r>
              <a:rPr lang="en-US" sz="1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quit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92D050"/>
                </a:solidFill>
                <a:latin typeface="Courier New"/>
                <a:ea typeface="Courier New"/>
              </a:rPr>
              <a:t>A debugging session is active.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92D050"/>
                </a:solidFill>
                <a:latin typeface="Courier New"/>
                <a:ea typeface="Courier New"/>
              </a:rPr>
              <a:t>        Inferior 1 [process 3449] will be killed.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92D050"/>
                </a:solidFill>
                <a:latin typeface="Courier New"/>
                <a:ea typeface="Courier New"/>
              </a:rPr>
              <a:t>Quit anyway? (y or n) y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AFBBC5"/>
                </a:solidFill>
                <a:latin typeface="Courier New"/>
                <a:ea typeface="Courier New"/>
              </a:rPr>
              <a:t>[username@scc-hd1 lab7]$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49000" y="365760"/>
            <a:ext cx="10972440" cy="5878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sz="3200" spc="-1" dirty="0">
                <a:latin typeface="Arial"/>
              </a:rPr>
              <a:t> </a:t>
            </a:r>
            <a:r>
              <a:rPr lang="en-US" sz="3200" spc="-1" dirty="0">
                <a:latin typeface="Arial"/>
              </a:rPr>
              <a:t>	</a:t>
            </a:r>
            <a:r>
              <a:rPr lang="en-US" sz="2400" b="1" strike="noStrike" spc="-1" dirty="0" smtClean="0">
                <a:solidFill>
                  <a:srgbClr val="465562"/>
                </a:solidFill>
                <a:latin typeface="Arial"/>
                <a:ea typeface="Arial"/>
              </a:rPr>
              <a:t>First</a:t>
            </a:r>
            <a:r>
              <a:rPr lang="en-US" sz="2400" b="1" strike="noStrike" spc="-1" dirty="0">
                <a:solidFill>
                  <a:srgbClr val="465562"/>
                </a:solidFill>
                <a:latin typeface="Arial"/>
                <a:ea typeface="Arial"/>
              </a:rPr>
              <a:t>, </a:t>
            </a:r>
            <a:r>
              <a:rPr lang="en-US" sz="2400" b="1" strike="noStrike" spc="-1" dirty="0" smtClean="0">
                <a:solidFill>
                  <a:srgbClr val="465562"/>
                </a:solidFill>
                <a:latin typeface="Arial"/>
                <a:ea typeface="Arial"/>
              </a:rPr>
              <a:t>clone the repository with: 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sz="2400" b="1" strike="noStrike" spc="-1" dirty="0">
                <a:solidFill>
                  <a:srgbClr val="465562"/>
                </a:solidFill>
                <a:latin typeface="Arial"/>
                <a:ea typeface="Arial"/>
              </a:rPr>
              <a:t>	</a:t>
            </a:r>
            <a:r>
              <a:rPr lang="en-US" sz="2400" b="1" spc="-1" dirty="0" err="1" smtClean="0">
                <a:solidFill>
                  <a:srgbClr val="00B0F0"/>
                </a:solidFill>
                <a:ea typeface="Arial"/>
              </a:rPr>
              <a:t>git</a:t>
            </a:r>
            <a:r>
              <a:rPr lang="en-US" sz="2400" b="1" spc="-1" dirty="0" smtClean="0">
                <a:solidFill>
                  <a:srgbClr val="00B0F0"/>
                </a:solidFill>
                <a:ea typeface="Arial"/>
              </a:rPr>
              <a:t> clone https://github.com/danielCrawley/GPU_Programming_2018</a:t>
            </a:r>
            <a:r>
              <a:rPr lang="en-US" sz="2400" b="1" strike="noStrike" spc="-1" dirty="0">
                <a:solidFill>
                  <a:srgbClr val="465562"/>
                </a:solidFill>
                <a:latin typeface="Arial"/>
                <a:ea typeface="Arial"/>
              </a:rPr>
              <a:t>	</a:t>
            </a:r>
            <a:endParaRPr lang="en-US" sz="2400" b="1" strike="noStrike" spc="-1" dirty="0" smtClean="0">
              <a:solidFill>
                <a:srgbClr val="465562"/>
              </a:solidFill>
              <a:latin typeface="Arial"/>
              <a:ea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sz="2400" b="1" spc="-1">
                <a:solidFill>
                  <a:srgbClr val="465562"/>
                </a:solidFill>
                <a:latin typeface="Arial"/>
                <a:ea typeface="Arial"/>
              </a:rPr>
              <a:t>	</a:t>
            </a:r>
            <a:r>
              <a:rPr lang="en-US" sz="2400" b="1" strike="noStrike" spc="-1" smtClean="0">
                <a:solidFill>
                  <a:srgbClr val="465562"/>
                </a:solidFill>
                <a:latin typeface="Arial"/>
                <a:ea typeface="Arial"/>
              </a:rPr>
              <a:t>Navigate </a:t>
            </a:r>
            <a:r>
              <a:rPr lang="en-US" sz="2400" b="1" strike="noStrike" spc="-1" dirty="0">
                <a:solidFill>
                  <a:srgbClr val="465562"/>
                </a:solidFill>
                <a:latin typeface="Arial"/>
                <a:ea typeface="Arial"/>
              </a:rPr>
              <a:t>to Labs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sz="2400" b="1" strike="noStrike" spc="-1" dirty="0">
                <a:solidFill>
                  <a:srgbClr val="465562"/>
                </a:solidFill>
                <a:latin typeface="Arial"/>
                <a:ea typeface="Arial"/>
              </a:rPr>
              <a:t>	Run the script with </a:t>
            </a:r>
            <a:r>
              <a:rPr lang="en-US" sz="2400" b="1" strike="noStrike" spc="-1" dirty="0">
                <a:solidFill>
                  <a:srgbClr val="00B0F0"/>
                </a:solidFill>
                <a:latin typeface="Arial"/>
                <a:ea typeface="Arial"/>
              </a:rPr>
              <a:t>source setup_cuda.sh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sz="2400" b="1" strike="noStrike" spc="-1" dirty="0">
                <a:solidFill>
                  <a:srgbClr val="00B0F0"/>
                </a:solidFill>
                <a:latin typeface="Arial"/>
                <a:ea typeface="Arial"/>
              </a:rPr>
              <a:t>	</a:t>
            </a:r>
            <a:r>
              <a:rPr lang="en-US" sz="2400" b="1" strike="noStrike" spc="-1" dirty="0">
                <a:solidFill>
                  <a:srgbClr val="465562"/>
                </a:solidFill>
                <a:latin typeface="Arial"/>
                <a:ea typeface="Arial"/>
              </a:rPr>
              <a:t> Use </a:t>
            </a:r>
            <a:r>
              <a:rPr lang="en-US" sz="2400" b="1" strike="noStrike" spc="-1" dirty="0">
                <a:solidFill>
                  <a:srgbClr val="00B0F0"/>
                </a:solidFill>
                <a:latin typeface="Arial"/>
                <a:ea typeface="Arial"/>
              </a:rPr>
              <a:t>echo </a:t>
            </a:r>
            <a:r>
              <a:rPr lang="en-US" sz="2400" b="1" strike="noStrike" spc="-1" dirty="0">
                <a:solidFill>
                  <a:srgbClr val="465562"/>
                </a:solidFill>
                <a:latin typeface="Arial"/>
                <a:ea typeface="Arial"/>
              </a:rPr>
              <a:t>to confirm that environment variables are set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123" name="Picture 122"/>
          <p:cNvPicPr/>
          <p:nvPr/>
        </p:nvPicPr>
        <p:blipFill>
          <a:blip r:embed="rId2"/>
          <a:stretch/>
        </p:blipFill>
        <p:spPr>
          <a:xfrm>
            <a:off x="1371600" y="2676240"/>
            <a:ext cx="2935440" cy="432720"/>
          </a:xfrm>
          <a:prstGeom prst="rect">
            <a:avLst/>
          </a:prstGeom>
          <a:ln>
            <a:noFill/>
          </a:ln>
        </p:spPr>
      </p:pic>
      <p:pic>
        <p:nvPicPr>
          <p:cNvPr id="124" name="Picture 123"/>
          <p:cNvPicPr/>
          <p:nvPr/>
        </p:nvPicPr>
        <p:blipFill>
          <a:blip r:embed="rId3"/>
          <a:stretch/>
        </p:blipFill>
        <p:spPr>
          <a:xfrm>
            <a:off x="1400760" y="4114800"/>
            <a:ext cx="3811320" cy="384480"/>
          </a:xfrm>
          <a:prstGeom prst="rect">
            <a:avLst/>
          </a:prstGeom>
          <a:ln>
            <a:noFill/>
          </a:ln>
        </p:spPr>
      </p:pic>
      <p:pic>
        <p:nvPicPr>
          <p:cNvPr id="125" name="Picture 124"/>
          <p:cNvPicPr/>
          <p:nvPr/>
        </p:nvPicPr>
        <p:blipFill>
          <a:blip r:embed="rId4"/>
          <a:stretch/>
        </p:blipFill>
        <p:spPr>
          <a:xfrm>
            <a:off x="1463040" y="5669280"/>
            <a:ext cx="4282920" cy="355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343F49"/>
                </a:solidFill>
                <a:latin typeface="Arial"/>
                <a:ea typeface="Arial"/>
              </a:rPr>
              <a:t>Compile</a:t>
            </a:r>
            <a:r>
              <a:rPr lang="en-US" sz="4400" b="0" strike="noStrike" spc="-1">
                <a:latin typeface="Arial"/>
              </a:rPr>
              <a:t> </a:t>
            </a:r>
            <a:r>
              <a:rPr lang="en-US" sz="3600" b="0" strike="noStrike" spc="-1">
                <a:solidFill>
                  <a:srgbClr val="343F49"/>
                </a:solidFill>
                <a:latin typeface="Arial"/>
                <a:ea typeface="Arial"/>
              </a:rPr>
              <a:t>and</a:t>
            </a:r>
            <a:r>
              <a:rPr lang="en-US" sz="4400" b="0" strike="noStrike" spc="-1">
                <a:latin typeface="Arial"/>
              </a:rPr>
              <a:t> </a:t>
            </a:r>
            <a:r>
              <a:rPr lang="en-US" sz="3600" b="0" strike="noStrike" spc="-1">
                <a:solidFill>
                  <a:srgbClr val="343F49"/>
                </a:solidFill>
                <a:latin typeface="Arial"/>
                <a:ea typeface="Arial"/>
              </a:rPr>
              <a:t>Run</a:t>
            </a:r>
            <a:r>
              <a:rPr lang="en-US" sz="4400" b="0" strike="noStrike" spc="-1">
                <a:latin typeface="Arial"/>
              </a:rPr>
              <a:t> </a:t>
            </a:r>
            <a:r>
              <a:rPr lang="en-US" sz="3600" b="0" strike="noStrike" spc="-1">
                <a:solidFill>
                  <a:srgbClr val="343F49"/>
                </a:solidFill>
                <a:latin typeface="Arial"/>
                <a:ea typeface="Arial"/>
              </a:rPr>
              <a:t>Programmes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57200" indent="-22824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Arial"/>
              <a:buChar char="›"/>
            </a:pPr>
            <a:r>
              <a:rPr lang="en-US" sz="3200" b="0" strike="noStrike" spc="-1">
                <a:latin typeface="Arial"/>
              </a:rPr>
              <a:t> </a:t>
            </a:r>
            <a:r>
              <a:rPr lang="en-US" sz="2400" b="1" strike="noStrike" spc="-1">
                <a:solidFill>
                  <a:srgbClr val="465562"/>
                </a:solidFill>
                <a:latin typeface="Arial"/>
                <a:ea typeface="Arial"/>
              </a:rPr>
              <a:t>Navigate to Labs/original/lab0</a:t>
            </a:r>
            <a:endParaRPr lang="en-US" sz="2400" b="0" strike="noStrike" spc="-1">
              <a:latin typeface="Arial"/>
            </a:endParaRPr>
          </a:p>
          <a:p>
            <a:pPr marL="457200" indent="-22824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Arial"/>
              <a:buChar char="›"/>
            </a:pPr>
            <a:r>
              <a:t/>
            </a:r>
            <a:br/>
            <a:r>
              <a:t/>
            </a:r>
            <a:br/>
            <a:endParaRPr lang="en-US" sz="2400" b="0" strike="noStrike" spc="-1">
              <a:latin typeface="Arial"/>
            </a:endParaRPr>
          </a:p>
          <a:p>
            <a:pPr marL="457200" indent="-22824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Arial"/>
              <a:buChar char="›"/>
            </a:pPr>
            <a:r>
              <a:rPr lang="en-US" sz="2400" b="1" strike="noStrike" spc="-1">
                <a:solidFill>
                  <a:srgbClr val="465562"/>
                </a:solidFill>
                <a:latin typeface="Arial"/>
                <a:ea typeface="Arial"/>
              </a:rPr>
              <a:t> Compile cuda_test.cu with nvcc command</a:t>
            </a:r>
            <a:r>
              <a:t/>
            </a:r>
            <a:br/>
            <a:r>
              <a:rPr lang="en-US" sz="2400" b="1" strike="noStrike" spc="-1">
                <a:solidFill>
                  <a:srgbClr val="465562"/>
                </a:solidFill>
                <a:latin typeface="Arial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457200" indent="-22824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Arial"/>
              <a:buChar char="›"/>
            </a:pPr>
            <a:endParaRPr lang="en-US" sz="2400" b="0" strike="noStrike" spc="-1">
              <a:latin typeface="Arial"/>
            </a:endParaRPr>
          </a:p>
          <a:p>
            <a:pPr marL="457200" indent="-22824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Arial"/>
              <a:buChar char="›"/>
            </a:pPr>
            <a:r>
              <a:rPr lang="en-US" sz="2400" b="1" strike="noStrike" spc="-1">
                <a:solidFill>
                  <a:srgbClr val="465562"/>
                </a:solidFill>
                <a:latin typeface="Arial"/>
                <a:ea typeface="Arial"/>
              </a:rPr>
              <a:t> Run with ./ like a normal c file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sz="2400" b="1" strike="noStrike" spc="-1">
                <a:solidFill>
                  <a:srgbClr val="465562"/>
                </a:solidFill>
                <a:latin typeface="Arial"/>
                <a:ea typeface="Arial"/>
              </a:rPr>
              <a:t>    </a:t>
            </a:r>
            <a:endParaRPr lang="en-US" sz="2400" b="0" strike="noStrike" spc="-1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latin typeface="Arial"/>
            </a:endParaRPr>
          </a:p>
        </p:txBody>
      </p:sp>
      <p:pic>
        <p:nvPicPr>
          <p:cNvPr id="128" name="Picture 127"/>
          <p:cNvPicPr/>
          <p:nvPr/>
        </p:nvPicPr>
        <p:blipFill>
          <a:blip r:embed="rId2"/>
          <a:srcRect l="38246"/>
          <a:stretch/>
        </p:blipFill>
        <p:spPr>
          <a:xfrm>
            <a:off x="1216440" y="4002840"/>
            <a:ext cx="9987480" cy="310320"/>
          </a:xfrm>
          <a:prstGeom prst="rect">
            <a:avLst/>
          </a:prstGeom>
          <a:ln>
            <a:noFill/>
          </a:ln>
        </p:spPr>
      </p:pic>
      <p:pic>
        <p:nvPicPr>
          <p:cNvPr id="129" name="Picture 128"/>
          <p:cNvPicPr/>
          <p:nvPr/>
        </p:nvPicPr>
        <p:blipFill>
          <a:blip r:embed="rId3"/>
          <a:stretch/>
        </p:blipFill>
        <p:spPr>
          <a:xfrm>
            <a:off x="1795680" y="5212080"/>
            <a:ext cx="6525360" cy="1585080"/>
          </a:xfrm>
          <a:prstGeom prst="rect">
            <a:avLst/>
          </a:prstGeom>
          <a:ln>
            <a:noFill/>
          </a:ln>
        </p:spPr>
      </p:pic>
      <p:pic>
        <p:nvPicPr>
          <p:cNvPr id="130" name="Picture 129"/>
          <p:cNvPicPr/>
          <p:nvPr/>
        </p:nvPicPr>
        <p:blipFill>
          <a:blip r:embed="rId4"/>
          <a:stretch/>
        </p:blipFill>
        <p:spPr>
          <a:xfrm>
            <a:off x="2101320" y="2239560"/>
            <a:ext cx="5494680" cy="49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525320" y="1575720"/>
            <a:ext cx="9918360" cy="44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22824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Arial"/>
              <a:buChar char="›"/>
            </a:pPr>
            <a:r>
              <a:rPr lang="en-US" sz="2400" b="1" strike="noStrike" spc="-1">
                <a:solidFill>
                  <a:srgbClr val="465562"/>
                </a:solidFill>
                <a:latin typeface="Arial"/>
                <a:ea typeface="Arial"/>
              </a:rPr>
              <a:t>Compile your code with the </a:t>
            </a:r>
            <a:r>
              <a:rPr lang="en-US" sz="2400" b="1" strike="noStrike" spc="-1">
                <a:solidFill>
                  <a:srgbClr val="00B0F0"/>
                </a:solidFill>
                <a:latin typeface="Arial"/>
                <a:ea typeface="Arial"/>
              </a:rPr>
              <a:t>–g</a:t>
            </a:r>
            <a:r>
              <a:rPr lang="en-US" sz="2400" b="1" strike="noStrike" spc="-1">
                <a:solidFill>
                  <a:srgbClr val="465562"/>
                </a:solidFill>
                <a:latin typeface="Arial"/>
                <a:ea typeface="Arial"/>
              </a:rPr>
              <a:t> and </a:t>
            </a:r>
            <a:r>
              <a:rPr lang="en-US" sz="2400" b="1" strike="noStrike" spc="-1">
                <a:solidFill>
                  <a:srgbClr val="00B0F0"/>
                </a:solidFill>
                <a:latin typeface="Arial"/>
                <a:ea typeface="Arial"/>
              </a:rPr>
              <a:t>–G</a:t>
            </a:r>
            <a:r>
              <a:rPr lang="en-US" sz="2400" b="1" strike="noStrike" spc="-1">
                <a:solidFill>
                  <a:srgbClr val="465562"/>
                </a:solidFill>
                <a:latin typeface="Arial"/>
                <a:ea typeface="Arial"/>
              </a:rPr>
              <a:t> flags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lang="en-US" sz="2400" b="0" strike="noStrike" spc="-1">
              <a:latin typeface="Arial"/>
            </a:endParaRPr>
          </a:p>
          <a:p>
            <a:pPr marL="457200" indent="-22824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Arial"/>
              <a:buChar char="›"/>
            </a:pPr>
            <a:r>
              <a:rPr lang="en-US" sz="2400" b="0" strike="noStrike" spc="-1">
                <a:solidFill>
                  <a:srgbClr val="465562"/>
                </a:solidFill>
                <a:latin typeface="Arial"/>
                <a:ea typeface="Arial"/>
              </a:rPr>
              <a:t>Use the command </a:t>
            </a:r>
            <a:r>
              <a:rPr lang="en-US" sz="2400" b="0" strike="noStrike" spc="-1">
                <a:solidFill>
                  <a:srgbClr val="00B0F0"/>
                </a:solidFill>
                <a:latin typeface="Arial"/>
                <a:ea typeface="Arial"/>
              </a:rPr>
              <a:t>cuda-gdb &lt;executable&gt;</a:t>
            </a:r>
            <a:r>
              <a:rPr lang="en-US" sz="2400" b="0" strike="noStrike" spc="-1">
                <a:solidFill>
                  <a:srgbClr val="465562"/>
                </a:solidFill>
                <a:latin typeface="Arial"/>
                <a:ea typeface="Arial"/>
              </a:rPr>
              <a:t> to run the debugger</a:t>
            </a:r>
            <a:r>
              <a:t/>
            </a:r>
            <a:br/>
            <a:r>
              <a:t/>
            </a:r>
            <a:br/>
            <a:r>
              <a:rPr lang="en-US" sz="2400" b="0" strike="noStrike" spc="-1">
                <a:solidFill>
                  <a:srgbClr val="465562"/>
                </a:solidFill>
                <a:latin typeface="Arial"/>
              </a:rPr>
              <a:t>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593360" y="177840"/>
            <a:ext cx="9782280" cy="12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/>
          <a:lstStyle/>
          <a:p>
            <a:pPr>
              <a:lnSpc>
                <a:spcPct val="9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600" b="1" strike="noStrike" spc="-1">
                <a:solidFill>
                  <a:srgbClr val="D97A20"/>
                </a:solidFill>
                <a:latin typeface="Arial"/>
                <a:ea typeface="Arial"/>
              </a:rPr>
              <a:t>Compile </a:t>
            </a:r>
            <a:r>
              <a:rPr lang="en-US" sz="3600" b="0" strike="noStrike" spc="-1">
                <a:solidFill>
                  <a:srgbClr val="343F49"/>
                </a:solidFill>
                <a:latin typeface="Arial"/>
                <a:ea typeface="Arial"/>
              </a:rPr>
              <a:t>and</a:t>
            </a:r>
            <a:r>
              <a:rPr lang="en-US" sz="3600" b="1" strike="noStrike" spc="-1">
                <a:solidFill>
                  <a:srgbClr val="D97A20"/>
                </a:solidFill>
                <a:latin typeface="Arial"/>
                <a:ea typeface="Arial"/>
              </a:rPr>
              <a:t> Run (For debugger) </a:t>
            </a:r>
            <a:r>
              <a:rPr lang="en-US" sz="3600" b="0" strike="noStrike" spc="-1">
                <a:solidFill>
                  <a:srgbClr val="343F49"/>
                </a:solidFill>
                <a:latin typeface="Arial"/>
                <a:ea typeface="Arial"/>
              </a:rPr>
              <a:t> 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1851840" y="2072160"/>
            <a:ext cx="7720560" cy="38520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AFBBC5"/>
                </a:solidFill>
                <a:latin typeface="Courier New"/>
                <a:ea typeface="Courier New"/>
              </a:rPr>
              <a:t>[username@scc-hd1 lab7]$ </a:t>
            </a:r>
            <a:r>
              <a:rPr lang="en-US" sz="16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nvcc -g -G -o cuda_test cuda_test.cu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1851840" y="3021480"/>
            <a:ext cx="8460360" cy="337104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AFBBC5"/>
                </a:solidFill>
                <a:latin typeface="Courier New"/>
                <a:ea typeface="Courier New"/>
              </a:rPr>
              <a:t>[username@scc-hd1]$ </a:t>
            </a:r>
            <a:r>
              <a:rPr lang="en-US" sz="16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cuda-gdb cuda_test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92D050"/>
                </a:solidFill>
                <a:latin typeface="Courier New"/>
                <a:ea typeface="Courier New"/>
              </a:rPr>
              <a:t>NVIDIA (R) CUDA Debugger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92D050"/>
                </a:solidFill>
                <a:latin typeface="Courier New"/>
                <a:ea typeface="Courier New"/>
              </a:rPr>
              <a:t>8.0 release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92D050"/>
                </a:solidFill>
                <a:latin typeface="Courier New"/>
                <a:ea typeface="Courier New"/>
              </a:rPr>
              <a:t>Portions Copyright (C) 2007-2016 NVIDIA Corporation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92D050"/>
                </a:solidFill>
                <a:latin typeface="Courier New"/>
                <a:ea typeface="Courier New"/>
              </a:rPr>
              <a:t>GNU gdb (GDB) 7.6.2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92D050"/>
                </a:solidFill>
                <a:latin typeface="Courier New"/>
                <a:ea typeface="Courier New"/>
              </a:rPr>
              <a:t>Copyright (C) 2013 Free Software Foundation, Inc.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92D050"/>
                </a:solidFill>
                <a:latin typeface="Courier New"/>
                <a:ea typeface="Courier New"/>
              </a:rPr>
              <a:t>License GPLv3+: GNU GPL version 3 or later &lt;http://gnu.org/licenses/gpl.html&gt;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92D050"/>
                </a:solidFill>
                <a:latin typeface="Courier New"/>
                <a:ea typeface="Courier New"/>
              </a:rPr>
              <a:t>This is free software: you are free to change and redistribute it.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92D050"/>
                </a:solidFill>
                <a:latin typeface="Courier New"/>
                <a:ea typeface="Courier New"/>
              </a:rPr>
              <a:t>There is NO WARRANTY, to the extent permitted by law.  Type "show copying"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92D050"/>
                </a:solidFill>
                <a:latin typeface="Courier New"/>
                <a:ea typeface="Courier New"/>
              </a:rPr>
              <a:t>and "show warranty" for details.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92D050"/>
                </a:solidFill>
                <a:latin typeface="Courier New"/>
                <a:ea typeface="Courier New"/>
              </a:rPr>
              <a:t>This GDB was configured as "x86_64-unknown-linux-gnu".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92D050"/>
                </a:solidFill>
                <a:latin typeface="Courier New"/>
                <a:ea typeface="Courier New"/>
              </a:rPr>
              <a:t>For bug reporting instructions, please see: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92D050"/>
                </a:solidFill>
                <a:latin typeface="Courier New"/>
                <a:ea typeface="Courier New"/>
              </a:rPr>
              <a:t>&lt;http://www.gnu.org/software/gdb/bugs/&gt;...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92D050"/>
                </a:solidFill>
                <a:latin typeface="Courier New"/>
                <a:ea typeface="Courier New"/>
              </a:rPr>
              <a:t>Reading symbols from &lt;filepath&gt;/EC527/lab7/cuda_test...done.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AFBBC5"/>
                </a:solidFill>
                <a:latin typeface="Courier New"/>
                <a:ea typeface="Courier New"/>
              </a:rPr>
              <a:t>(cuda-gdb)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324800" y="1436400"/>
            <a:ext cx="9918360" cy="44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22824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Arial"/>
              <a:buChar char="›"/>
            </a:pPr>
            <a:r>
              <a:rPr lang="en-US" sz="2400" b="1" strike="noStrike" spc="-1">
                <a:solidFill>
                  <a:srgbClr val="465562"/>
                </a:solidFill>
                <a:latin typeface="Arial"/>
                <a:ea typeface="Arial"/>
              </a:rPr>
              <a:t>Add a breakpoint at the start of </a:t>
            </a:r>
            <a:r>
              <a:rPr lang="en-US" sz="2400" b="1" strike="noStrike" spc="-1">
                <a:solidFill>
                  <a:srgbClr val="00B0F0"/>
                </a:solidFill>
                <a:latin typeface="Arial"/>
                <a:ea typeface="Arial"/>
              </a:rPr>
              <a:t>kernel_add </a:t>
            </a:r>
            <a:r>
              <a:rPr lang="en-US" sz="2400" b="1" strike="noStrike" spc="-1">
                <a:solidFill>
                  <a:srgbClr val="465562"/>
                </a:solidFill>
                <a:latin typeface="Arial"/>
                <a:ea typeface="Arial"/>
              </a:rPr>
              <a:t>kernel call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lang="en-US" sz="2400" b="0" strike="noStrike" spc="-1">
              <a:latin typeface="Arial"/>
            </a:endParaRPr>
          </a:p>
          <a:p>
            <a:pPr marL="457200" indent="-22824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Arial"/>
              <a:buChar char="›"/>
            </a:pPr>
            <a:r>
              <a:rPr lang="en-US" sz="2400" b="1" strike="noStrike" spc="-1">
                <a:solidFill>
                  <a:srgbClr val="465562"/>
                </a:solidFill>
                <a:latin typeface="Arial"/>
                <a:ea typeface="Arial"/>
              </a:rPr>
              <a:t>Note: </a:t>
            </a:r>
            <a:endParaRPr lang="en-US" sz="2400" b="0" strike="noStrike" spc="-1">
              <a:latin typeface="Arial"/>
            </a:endParaRPr>
          </a:p>
          <a:p>
            <a:pPr marL="822960" lvl="1" indent="-228240">
              <a:lnSpc>
                <a:spcPct val="100000"/>
              </a:lnSpc>
              <a:spcBef>
                <a:spcPts val="1400"/>
              </a:spcBef>
              <a:buClr>
                <a:srgbClr val="465562"/>
              </a:buClr>
              <a:buFont typeface="Arial"/>
              <a:buChar char="›"/>
            </a:pPr>
            <a:r>
              <a:rPr lang="en-US" sz="2400" b="1" strike="noStrike" spc="-1">
                <a:solidFill>
                  <a:srgbClr val="465562"/>
                </a:solidFill>
                <a:latin typeface="Arial"/>
                <a:ea typeface="Arial"/>
              </a:rPr>
              <a:t>Breakpoints can be added to function names, individual lines, addresses etc. They can be conditional. For details, see the link below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593360" y="-346680"/>
            <a:ext cx="9782280" cy="12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/>
          <a:lstStyle/>
          <a:p>
            <a:pPr>
              <a:lnSpc>
                <a:spcPct val="9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343F49"/>
                </a:solidFill>
                <a:latin typeface="Arial"/>
                <a:ea typeface="Arial"/>
              </a:rPr>
              <a:t> Add </a:t>
            </a:r>
            <a:r>
              <a:rPr lang="en-US" sz="3600" b="1" strike="noStrike" spc="-1">
                <a:solidFill>
                  <a:srgbClr val="D97A20"/>
                </a:solidFill>
                <a:latin typeface="Arial"/>
                <a:ea typeface="Arial"/>
              </a:rPr>
              <a:t>Breakpoints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1324800" y="6404400"/>
            <a:ext cx="9288000" cy="30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465562"/>
                </a:solidFill>
                <a:latin typeface="Arial"/>
                <a:ea typeface="Arial"/>
              </a:rPr>
              <a:t>Source: </a:t>
            </a:r>
            <a:r>
              <a:rPr lang="en-US" sz="1400" b="0" strike="noStrike" spc="-1">
                <a:solidFill>
                  <a:srgbClr val="0070C0"/>
                </a:solidFill>
                <a:latin typeface="Arial"/>
                <a:ea typeface="Arial"/>
              </a:rPr>
              <a:t>http://docs.nvidia.com/cuda/cuda-gdb/#breakpoints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1778760" y="2476080"/>
            <a:ext cx="7161840" cy="88920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AFBBC5"/>
                </a:solidFill>
                <a:latin typeface="Courier New"/>
                <a:ea typeface="Courier New"/>
              </a:rPr>
              <a:t>(cuda-gdb)$ </a:t>
            </a:r>
            <a:r>
              <a:rPr lang="en-US" sz="16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break kernel_add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92D050"/>
                </a:solidFill>
                <a:latin typeface="Courier New"/>
                <a:ea typeface="Courier New"/>
              </a:rPr>
              <a:t>Breakpoint 1 at 0x40329b: file cuda_test.cu, line 26.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AFBBC5"/>
                </a:solidFill>
                <a:latin typeface="Courier New"/>
                <a:ea typeface="Courier New"/>
              </a:rPr>
              <a:t>(cuda-gdb)$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324800" y="1029960"/>
            <a:ext cx="9918360" cy="44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22824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Arial"/>
              <a:buChar char="›"/>
            </a:pPr>
            <a:r>
              <a:rPr lang="en-US" sz="2400" b="1" strike="noStrike" spc="-1">
                <a:solidFill>
                  <a:srgbClr val="465562"/>
                </a:solidFill>
                <a:latin typeface="Arial"/>
                <a:ea typeface="Arial"/>
              </a:rPr>
              <a:t>Start code execution using the </a:t>
            </a:r>
            <a:r>
              <a:rPr lang="en-US" sz="2400" b="1" strike="noStrike" spc="-1">
                <a:solidFill>
                  <a:srgbClr val="00B0F0"/>
                </a:solidFill>
                <a:latin typeface="Arial"/>
                <a:ea typeface="Arial"/>
              </a:rPr>
              <a:t>run</a:t>
            </a:r>
            <a:r>
              <a:rPr lang="en-US" sz="2400" b="1" strike="noStrike" spc="-1">
                <a:solidFill>
                  <a:srgbClr val="465562"/>
                </a:solidFill>
                <a:latin typeface="Arial"/>
                <a:ea typeface="Arial"/>
              </a:rPr>
              <a:t> command</a:t>
            </a:r>
            <a:endParaRPr lang="en-US" sz="2400" b="0" strike="noStrike" spc="-1">
              <a:latin typeface="Arial"/>
            </a:endParaRPr>
          </a:p>
          <a:p>
            <a:pPr marL="457200" indent="-22824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Arial"/>
              <a:buChar char="›"/>
            </a:pPr>
            <a:r>
              <a:rPr lang="en-US" sz="2400" b="1" strike="noStrike" spc="-1">
                <a:solidFill>
                  <a:srgbClr val="465562"/>
                </a:solidFill>
                <a:latin typeface="Arial"/>
                <a:ea typeface="Arial"/>
              </a:rPr>
              <a:t>Program will run till the breakpoint is reached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lang="en-US" sz="2400" b="0" strike="noStrike" spc="-1">
              <a:latin typeface="Arial"/>
            </a:endParaRPr>
          </a:p>
          <a:p>
            <a:pPr marL="457200" indent="-22824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Arial"/>
              <a:buChar char="›"/>
            </a:pPr>
            <a:r>
              <a:rPr lang="en-US" sz="2400" b="1" strike="noStrike" spc="-1">
                <a:solidFill>
                  <a:srgbClr val="465562"/>
                </a:solidFill>
                <a:latin typeface="Arial"/>
                <a:ea typeface="Arial"/>
              </a:rPr>
              <a:t>The debugger will access Block = 0, Thread = 0 by default</a:t>
            </a:r>
            <a:endParaRPr lang="en-US" sz="2400" b="0" strike="noStrike" spc="-1">
              <a:latin typeface="Arial"/>
            </a:endParaRPr>
          </a:p>
          <a:p>
            <a:pPr marL="457200" indent="-22824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Arial"/>
              <a:buChar char="›"/>
            </a:pPr>
            <a:r>
              <a:rPr lang="en-US" sz="2400" b="1" strike="noStrike" spc="-1">
                <a:solidFill>
                  <a:srgbClr val="465562"/>
                </a:solidFill>
                <a:latin typeface="Arial"/>
                <a:ea typeface="Arial"/>
              </a:rPr>
              <a:t>Debugger focus can be changed (later slide)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lang="en-US" sz="2400" b="0" strike="noStrike" spc="-1">
              <a:latin typeface="Arial"/>
            </a:endParaRPr>
          </a:p>
          <a:p>
            <a:pPr marL="228600">
              <a:lnSpc>
                <a:spcPct val="90000"/>
              </a:lnSpc>
              <a:spcBef>
                <a:spcPts val="1400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593360" y="-346680"/>
            <a:ext cx="9782280" cy="12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/>
          <a:lstStyle/>
          <a:p>
            <a:pPr>
              <a:lnSpc>
                <a:spcPct val="9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600" b="1" strike="noStrike" spc="-1">
                <a:solidFill>
                  <a:srgbClr val="D97A20"/>
                </a:solidFill>
                <a:latin typeface="Arial"/>
                <a:ea typeface="Arial"/>
              </a:rPr>
              <a:t>Run </a:t>
            </a:r>
            <a:r>
              <a:rPr lang="en-US" sz="3600" b="0" strike="noStrike" spc="-1">
                <a:solidFill>
                  <a:srgbClr val="343F49"/>
                </a:solidFill>
                <a:latin typeface="Arial"/>
                <a:ea typeface="Arial"/>
              </a:rPr>
              <a:t>Program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556560" y="2022120"/>
            <a:ext cx="11455200" cy="332424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AFBBC5"/>
                </a:solidFill>
                <a:latin typeface="Courier New"/>
                <a:ea typeface="Courier New"/>
              </a:rPr>
              <a:t>(cuda-gdb) </a:t>
            </a:r>
            <a:r>
              <a:rPr lang="en-US" sz="1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run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92D050"/>
                </a:solidFill>
                <a:latin typeface="Courier New"/>
                <a:ea typeface="Courier New"/>
              </a:rPr>
              <a:t>[Thread debugging using libthread_db enabled]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92D050"/>
                </a:solidFill>
                <a:latin typeface="Courier New"/>
                <a:ea typeface="Courier New"/>
              </a:rPr>
              <a:t>Using host libthread_db library "/lib64/libthread_db.so.1".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92D050"/>
                </a:solidFill>
                <a:latin typeface="Courier New"/>
                <a:ea typeface="Courier New"/>
              </a:rPr>
              <a:t>Length of the array = 50000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92D050"/>
                </a:solidFill>
                <a:latin typeface="Courier New"/>
                <a:ea typeface="Courier New"/>
              </a:rPr>
              <a:t>[New Thread 0x2aaaacc72700 (LWP 3287)]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92D050"/>
                </a:solidFill>
                <a:latin typeface="Courier New"/>
                <a:ea typeface="Courier New"/>
              </a:rPr>
              <a:t>[New Thread 0x2aaaace9b700 (LWP 3288)]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92D050"/>
                </a:solidFill>
                <a:latin typeface="Courier New"/>
                <a:ea typeface="Courier New"/>
              </a:rPr>
              <a:t>Initializing the arrays ...     ... done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92D050"/>
                </a:solidFill>
                <a:latin typeface="Courier New"/>
                <a:ea typeface="Courier New"/>
              </a:rPr>
              <a:t>[Switching focus to CUDA kernel 0, grid 1, block (0,0,0), thread (0,0,0), device 0, sm 0, warp 0, lane 0]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92D050"/>
                </a:solidFill>
                <a:latin typeface="Courier New"/>
                <a:ea typeface="Courier New"/>
              </a:rPr>
              <a:t>Breakpoint 1, kernel_add&lt;&lt;&lt;(16,1,1),(256,1,1)&gt;&gt;&gt; (arrLen=50000, x=0xf02d00000, y=0xf02d30e00, result=0xf02d61c00) at cuda_test.cu:27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00"/>
                </a:solidFill>
                <a:latin typeface="Courier New"/>
                <a:ea typeface="Courier New"/>
              </a:rPr>
              <a:t>27              const int tid = IMUL(blockDim.x, blockIdx.x) + threadIdx.x;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AFBBC5"/>
                </a:solidFill>
                <a:latin typeface="Courier New"/>
                <a:ea typeface="Courier New"/>
              </a:rPr>
              <a:t>(cuda-gdb)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457280" y="1007640"/>
            <a:ext cx="9918360" cy="44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22824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Arial"/>
              <a:buChar char="›"/>
            </a:pPr>
            <a:r>
              <a:rPr lang="en-US" sz="2400" b="1" strike="noStrike" spc="-1">
                <a:solidFill>
                  <a:srgbClr val="465562"/>
                </a:solidFill>
                <a:latin typeface="Arial"/>
                <a:ea typeface="Arial"/>
              </a:rPr>
              <a:t>Step through the kernel using the </a:t>
            </a:r>
            <a:r>
              <a:rPr lang="en-US" sz="2400" b="1" strike="noStrike" spc="-1">
                <a:solidFill>
                  <a:srgbClr val="00B0F0"/>
                </a:solidFill>
                <a:latin typeface="Arial"/>
                <a:ea typeface="Arial"/>
              </a:rPr>
              <a:t>next</a:t>
            </a:r>
            <a:r>
              <a:rPr lang="en-US" sz="2400" b="1" strike="noStrike" spc="-1">
                <a:solidFill>
                  <a:srgbClr val="465562"/>
                </a:solidFill>
                <a:latin typeface="Arial"/>
                <a:ea typeface="Arial"/>
              </a:rPr>
              <a:t> command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lang="en-US" sz="2400" b="0" strike="noStrike" spc="-1">
              <a:latin typeface="Arial"/>
            </a:endParaRPr>
          </a:p>
          <a:p>
            <a:pPr marL="457200" indent="-22824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Arial"/>
              <a:buChar char="›"/>
            </a:pPr>
            <a:r>
              <a:rPr lang="en-US" sz="2400" b="1" strike="noStrike" spc="-1">
                <a:solidFill>
                  <a:srgbClr val="465562"/>
                </a:solidFill>
                <a:latin typeface="Arial"/>
                <a:ea typeface="Arial"/>
              </a:rPr>
              <a:t>Return control back to system and skip to the end of execution using the </a:t>
            </a:r>
            <a:r>
              <a:rPr lang="en-US" sz="2400" b="1" strike="noStrike" spc="-1">
                <a:solidFill>
                  <a:srgbClr val="00B0F0"/>
                </a:solidFill>
                <a:latin typeface="Arial"/>
                <a:ea typeface="Arial"/>
              </a:rPr>
              <a:t>continue</a:t>
            </a:r>
            <a:r>
              <a:rPr lang="en-US" sz="2400" b="1" strike="noStrike" spc="-1">
                <a:solidFill>
                  <a:srgbClr val="465562"/>
                </a:solidFill>
                <a:latin typeface="Arial"/>
                <a:ea typeface="Arial"/>
              </a:rPr>
              <a:t> command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lang="en-US" sz="2400" b="0" strike="noStrike" spc="-1">
              <a:latin typeface="Arial"/>
            </a:endParaRPr>
          </a:p>
          <a:p>
            <a:pPr marL="228600">
              <a:lnSpc>
                <a:spcPct val="90000"/>
              </a:lnSpc>
              <a:spcBef>
                <a:spcPts val="1400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593360" y="-346680"/>
            <a:ext cx="9782280" cy="12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/>
          <a:lstStyle/>
          <a:p>
            <a:pPr>
              <a:lnSpc>
                <a:spcPct val="9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600" b="1" strike="noStrike" spc="-1">
                <a:solidFill>
                  <a:srgbClr val="D97A20"/>
                </a:solidFill>
                <a:latin typeface="Arial"/>
                <a:ea typeface="Arial"/>
              </a:rPr>
              <a:t>Step Through </a:t>
            </a:r>
            <a:r>
              <a:rPr lang="en-US" sz="3600" b="0" strike="noStrike" spc="-1">
                <a:solidFill>
                  <a:srgbClr val="343F49"/>
                </a:solidFill>
                <a:latin typeface="Arial"/>
                <a:ea typeface="Arial"/>
              </a:rPr>
              <a:t>Program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757080" y="1450800"/>
            <a:ext cx="10618560" cy="205416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AFBBC5"/>
                </a:solidFill>
                <a:latin typeface="Courier New"/>
                <a:ea typeface="Courier New"/>
              </a:rPr>
              <a:t>(cuda-gdb) </a:t>
            </a:r>
            <a:r>
              <a:rPr lang="en-US" sz="1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next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00"/>
                </a:solidFill>
                <a:latin typeface="Courier New"/>
                <a:ea typeface="Courier New"/>
              </a:rPr>
              <a:t>28              const int threadN = IMUL(blockDim.x, gridDim.x);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AFBBC5"/>
                </a:solidFill>
                <a:latin typeface="Courier New"/>
                <a:ea typeface="Courier New"/>
              </a:rPr>
              <a:t>(cuda-gdb) </a:t>
            </a:r>
            <a:r>
              <a:rPr lang="en-US" sz="1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next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00"/>
                </a:solidFill>
                <a:latin typeface="Courier New"/>
                <a:ea typeface="Courier New"/>
              </a:rPr>
              <a:t>32              for(i = tid; i &lt; arrLen; i += threadN) {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AFBBC5"/>
                </a:solidFill>
                <a:latin typeface="Courier New"/>
                <a:ea typeface="Courier New"/>
              </a:rPr>
              <a:t>(cuda-gdb) </a:t>
            </a:r>
            <a:r>
              <a:rPr lang="en-US" sz="1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next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00"/>
                </a:solidFill>
                <a:latin typeface="Courier New"/>
                <a:ea typeface="Courier New"/>
              </a:rPr>
              <a:t>33                      result[i] = (1e-6 * x[i] ) + (1e-7 * y[i]) + 0.25;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AFBBC5"/>
                </a:solidFill>
                <a:latin typeface="Courier New"/>
                <a:ea typeface="Courier New"/>
              </a:rPr>
              <a:t>(cuda-gdb) </a:t>
            </a:r>
            <a:r>
              <a:rPr lang="en-US" sz="1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next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00"/>
                </a:solidFill>
                <a:latin typeface="Courier New"/>
                <a:ea typeface="Courier New"/>
              </a:rPr>
              <a:t>32              for(i = tid; i &lt; arrLen; i += threadN) {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AFBBC5"/>
                </a:solidFill>
                <a:latin typeface="Courier New"/>
                <a:ea typeface="Courier New"/>
              </a:rPr>
              <a:t>(cuda-gdb)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757080" y="4414680"/>
            <a:ext cx="10618560" cy="227772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AFBBC5"/>
                </a:solidFill>
                <a:latin typeface="Courier New"/>
                <a:ea typeface="Courier New"/>
              </a:rPr>
              <a:t>(cuda-gdb) </a:t>
            </a:r>
            <a:r>
              <a:rPr lang="en-US" sz="1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continue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92D050"/>
                </a:solidFill>
                <a:latin typeface="Courier New"/>
                <a:ea typeface="Courier New"/>
              </a:rPr>
              <a:t>Continuing.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92D050"/>
                </a:solidFill>
                <a:latin typeface="Courier New"/>
                <a:ea typeface="Courier New"/>
              </a:rPr>
              <a:t>GPU time: 338853.750000 (msec)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92D050"/>
                </a:solidFill>
                <a:latin typeface="Courier New"/>
                <a:ea typeface="Courier New"/>
              </a:rPr>
              <a:t>TEST PASSED: All results matched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92D050"/>
                </a:solidFill>
                <a:latin typeface="Courier New"/>
                <a:ea typeface="Courier New"/>
              </a:rPr>
              <a:t>[Thread 0x2aaaabe2d7a0 (LWP 3278) exited]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92D050"/>
                </a:solidFill>
                <a:latin typeface="Courier New"/>
                <a:ea typeface="Courier New"/>
              </a:rPr>
              <a:t>[Thread 0x2aaaacc72700 (LWP 3287) exited]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92D050"/>
                </a:solidFill>
                <a:latin typeface="Courier New"/>
                <a:ea typeface="Courier New"/>
              </a:rPr>
              <a:t>[Inferior 1 (process 3278) exited normally]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AFBBC5"/>
                </a:solidFill>
                <a:latin typeface="Courier New"/>
                <a:ea typeface="Courier New"/>
              </a:rPr>
              <a:t>(cuda-gdb)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457280" y="1007640"/>
            <a:ext cx="9918360" cy="44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22824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Arial"/>
              <a:buChar char="›"/>
            </a:pPr>
            <a:r>
              <a:rPr lang="en-US" sz="2400" b="1" strike="noStrike" spc="-1">
                <a:solidFill>
                  <a:srgbClr val="465562"/>
                </a:solidFill>
                <a:latin typeface="Arial"/>
                <a:ea typeface="Arial"/>
              </a:rPr>
              <a:t>View variable values using the </a:t>
            </a:r>
            <a:r>
              <a:rPr lang="en-US" sz="2400" b="1" strike="noStrike" spc="-1">
                <a:solidFill>
                  <a:srgbClr val="00B0F0"/>
                </a:solidFill>
                <a:latin typeface="Arial"/>
                <a:ea typeface="Arial"/>
              </a:rPr>
              <a:t>print</a:t>
            </a:r>
            <a:r>
              <a:rPr lang="en-US" sz="2400" b="1" strike="noStrike" spc="-1">
                <a:solidFill>
                  <a:srgbClr val="465562"/>
                </a:solidFill>
                <a:latin typeface="Arial"/>
                <a:ea typeface="Arial"/>
              </a:rPr>
              <a:t> command</a:t>
            </a:r>
            <a:endParaRPr lang="en-US" sz="2400" b="0" strike="noStrike" spc="-1">
              <a:latin typeface="Arial"/>
            </a:endParaRPr>
          </a:p>
          <a:p>
            <a:pPr marL="457200" indent="-22824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Arial"/>
              <a:buChar char="›"/>
            </a:pPr>
            <a:r>
              <a:rPr lang="en-US" sz="2400" b="1" strike="noStrike" spc="-1">
                <a:solidFill>
                  <a:srgbClr val="465562"/>
                </a:solidFill>
                <a:latin typeface="Arial"/>
                <a:ea typeface="Arial"/>
              </a:rPr>
              <a:t>Cannot print local variables of a different thread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lang="en-US" sz="2400" b="0" strike="noStrike" spc="-1">
              <a:latin typeface="Arial"/>
            </a:endParaRPr>
          </a:p>
          <a:p>
            <a:pPr marL="228600">
              <a:lnSpc>
                <a:spcPct val="90000"/>
              </a:lnSpc>
              <a:spcBef>
                <a:spcPts val="1400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593360" y="-346680"/>
            <a:ext cx="9782280" cy="12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/>
          <a:lstStyle/>
          <a:p>
            <a:pPr>
              <a:lnSpc>
                <a:spcPct val="9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600" b="1" strike="noStrike" spc="-1">
                <a:solidFill>
                  <a:srgbClr val="D97A20"/>
                </a:solidFill>
                <a:latin typeface="Arial"/>
                <a:ea typeface="Arial"/>
              </a:rPr>
              <a:t>Print </a:t>
            </a:r>
            <a:r>
              <a:rPr lang="en-US" sz="3600" b="0" strike="noStrike" spc="-1">
                <a:solidFill>
                  <a:srgbClr val="343F49"/>
                </a:solidFill>
                <a:latin typeface="Arial"/>
                <a:ea typeface="Arial"/>
              </a:rPr>
              <a:t>Local and Global Variables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757080" y="1958760"/>
            <a:ext cx="10618560" cy="479736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AFBBC5"/>
                </a:solidFill>
                <a:latin typeface="Courier New"/>
                <a:ea typeface="Courier New"/>
              </a:rPr>
              <a:t>(cuda-gdb) </a:t>
            </a:r>
            <a:r>
              <a:rPr lang="en-US" sz="1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next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00"/>
                </a:solidFill>
                <a:latin typeface="Courier New"/>
                <a:ea typeface="Courier New"/>
              </a:rPr>
              <a:t>28              const int threadN = IMUL(blockDim.x, gridDim.x);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AFBBC5"/>
                </a:solidFill>
                <a:latin typeface="Courier New"/>
                <a:ea typeface="Courier New"/>
              </a:rPr>
              <a:t>(cuda-gdb) </a:t>
            </a:r>
            <a:r>
              <a:rPr lang="en-US" sz="1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next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00"/>
                </a:solidFill>
                <a:latin typeface="Courier New"/>
                <a:ea typeface="Courier New"/>
              </a:rPr>
              <a:t>32              for(i = tid; i &lt; arrLen; i += threadN) {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AFBBC5"/>
                </a:solidFill>
                <a:latin typeface="Courier New"/>
                <a:ea typeface="Courier New"/>
              </a:rPr>
              <a:t>(cuda-gdb) </a:t>
            </a:r>
            <a:r>
              <a:rPr lang="en-US" sz="1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next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00"/>
                </a:solidFill>
                <a:latin typeface="Courier New"/>
                <a:ea typeface="Courier New"/>
              </a:rPr>
              <a:t>33                      result[i] = (1e-6 * x[i] ) + (1e-7 * y[i]) + 0.25;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AFBBC5"/>
                </a:solidFill>
                <a:latin typeface="Courier New"/>
                <a:ea typeface="Courier New"/>
              </a:rPr>
              <a:t>(cuda-gdb) </a:t>
            </a:r>
            <a:r>
              <a:rPr lang="en-US" sz="1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next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00"/>
                </a:solidFill>
                <a:latin typeface="Courier New"/>
                <a:ea typeface="Courier New"/>
              </a:rPr>
              <a:t>32              for(i = tid; i &lt; arrLen; i += threadN) {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AFBBC5"/>
                </a:solidFill>
                <a:latin typeface="Courier New"/>
                <a:ea typeface="Courier New"/>
              </a:rPr>
              <a:t>(cuda-gdb) </a:t>
            </a:r>
            <a:r>
              <a:rPr lang="en-US" sz="1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print blockDim.x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92D050"/>
                </a:solidFill>
                <a:latin typeface="Courier New"/>
                <a:ea typeface="Courier New"/>
              </a:rPr>
              <a:t>$1 = 256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AFBBC5"/>
                </a:solidFill>
                <a:latin typeface="Courier New"/>
                <a:ea typeface="Courier New"/>
              </a:rPr>
              <a:t>(cuda-gdb) </a:t>
            </a:r>
            <a:r>
              <a:rPr lang="en-US" sz="1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print i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92D050"/>
                </a:solidFill>
                <a:latin typeface="Courier New"/>
                <a:ea typeface="Courier New"/>
              </a:rPr>
              <a:t>$2 = 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AFBBC5"/>
                </a:solidFill>
                <a:latin typeface="Courier New"/>
                <a:ea typeface="Courier New"/>
              </a:rPr>
              <a:t>(cuda-gdb) </a:t>
            </a:r>
            <a:r>
              <a:rPr lang="en-US" sz="1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print result[i]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92D050"/>
                </a:solidFill>
                <a:latin typeface="Courier New"/>
                <a:ea typeface="Courier New"/>
              </a:rPr>
              <a:t>$3 = 1420.2738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AFBBC5"/>
                </a:solidFill>
                <a:latin typeface="Courier New"/>
                <a:ea typeface="Courier New"/>
              </a:rPr>
              <a:t>(cuda-gdb) </a:t>
            </a:r>
            <a:r>
              <a:rPr lang="en-US" sz="1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print x[1]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92D050"/>
                </a:solidFill>
                <a:latin typeface="Courier New"/>
                <a:ea typeface="Courier New"/>
              </a:rPr>
              <a:t>$4 = 547869760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AFBBC5"/>
                </a:solidFill>
                <a:latin typeface="Courier New"/>
                <a:ea typeface="Courier New"/>
              </a:rPr>
              <a:t>(cuda-gdb) </a:t>
            </a:r>
            <a:r>
              <a:rPr lang="en-US" sz="1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print (1e-6 * x[20] ) + (1e-7 * y[20]) + 0.25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92D050"/>
                </a:solidFill>
                <a:latin typeface="Courier New"/>
                <a:ea typeface="Courier New"/>
              </a:rPr>
              <a:t>$5 = 82.079659199999981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AFBBC5"/>
                </a:solidFill>
                <a:latin typeface="Courier New"/>
                <a:ea typeface="Courier New"/>
              </a:rPr>
              <a:t>(cuda-gdb) </a:t>
            </a:r>
            <a:r>
              <a:rPr lang="en-US" sz="1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next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00"/>
                </a:solidFill>
                <a:latin typeface="Courier New"/>
                <a:ea typeface="Courier New"/>
              </a:rPr>
              <a:t>33                      result[i] = (1e-6 * x[i] ) + (1e-7 * y[i]) + 0.25;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AFBBC5"/>
                </a:solidFill>
                <a:latin typeface="Courier New"/>
                <a:ea typeface="Courier New"/>
              </a:rPr>
              <a:t>(cuda-gdb) </a:t>
            </a:r>
            <a:r>
              <a:rPr lang="en-US" sz="1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print i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92D050"/>
                </a:solidFill>
                <a:latin typeface="Courier New"/>
                <a:ea typeface="Courier New"/>
              </a:rPr>
              <a:t>$6 = 4096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457280" y="1007640"/>
            <a:ext cx="9918360" cy="44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22824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Arial"/>
              <a:buChar char="›"/>
            </a:pPr>
            <a:r>
              <a:rPr lang="en-US" sz="2400" b="1" strike="noStrike" spc="-1">
                <a:solidFill>
                  <a:srgbClr val="465562"/>
                </a:solidFill>
                <a:latin typeface="Arial"/>
                <a:ea typeface="Arial"/>
              </a:rPr>
              <a:t>Switch the thread/block in focus using the </a:t>
            </a:r>
            <a:r>
              <a:rPr lang="en-US" sz="2400" b="1" strike="noStrike" spc="-1">
                <a:solidFill>
                  <a:srgbClr val="00B0F0"/>
                </a:solidFill>
                <a:latin typeface="Arial"/>
                <a:ea typeface="Arial"/>
              </a:rPr>
              <a:t>cuda thread </a:t>
            </a:r>
            <a:r>
              <a:rPr lang="en-US" sz="2400" b="1" strike="noStrike" spc="-1">
                <a:solidFill>
                  <a:srgbClr val="465562"/>
                </a:solidFill>
                <a:latin typeface="Arial"/>
                <a:ea typeface="Arial"/>
              </a:rPr>
              <a:t>or </a:t>
            </a:r>
            <a:r>
              <a:rPr lang="en-US" sz="2400" b="1" strike="noStrike" spc="-1">
                <a:solidFill>
                  <a:srgbClr val="00B0F0"/>
                </a:solidFill>
                <a:latin typeface="Arial"/>
                <a:ea typeface="Arial"/>
              </a:rPr>
              <a:t>cuda block </a:t>
            </a:r>
            <a:r>
              <a:rPr lang="en-US" sz="2400" b="1" strike="noStrike" spc="-1">
                <a:solidFill>
                  <a:srgbClr val="465562"/>
                </a:solidFill>
                <a:latin typeface="Arial"/>
                <a:ea typeface="Arial"/>
              </a:rPr>
              <a:t>command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endParaRPr lang="en-US" sz="2400" b="0" strike="noStrike" spc="-1">
              <a:latin typeface="Arial"/>
            </a:endParaRPr>
          </a:p>
          <a:p>
            <a:pPr marL="228600">
              <a:lnSpc>
                <a:spcPct val="90000"/>
              </a:lnSpc>
              <a:spcBef>
                <a:spcPts val="1400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1593360" y="-346680"/>
            <a:ext cx="9782280" cy="12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/>
          <a:lstStyle/>
          <a:p>
            <a:pPr>
              <a:lnSpc>
                <a:spcPct val="9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600" b="1" strike="noStrike" spc="-1">
                <a:solidFill>
                  <a:srgbClr val="D97A20"/>
                </a:solidFill>
                <a:latin typeface="Arial"/>
                <a:ea typeface="Arial"/>
              </a:rPr>
              <a:t>Switch </a:t>
            </a:r>
            <a:r>
              <a:rPr lang="en-US" sz="3600" b="0" strike="noStrike" spc="-1">
                <a:solidFill>
                  <a:srgbClr val="343F49"/>
                </a:solidFill>
                <a:latin typeface="Arial"/>
                <a:ea typeface="Arial"/>
              </a:rPr>
              <a:t>Debugger Focus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757080" y="1958760"/>
            <a:ext cx="10618560" cy="301932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AFBBC5"/>
                </a:solidFill>
                <a:latin typeface="Courier New"/>
                <a:ea typeface="Courier New"/>
              </a:rPr>
              <a:t>(cuda-gdb) </a:t>
            </a:r>
            <a:r>
              <a:rPr lang="en-US" sz="1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cuda block 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92D050"/>
                </a:solidFill>
                <a:latin typeface="Courier New"/>
                <a:ea typeface="Courier New"/>
              </a:rPr>
              <a:t>[Switching focus to CUDA kernel 0, grid 1, block (3,0,0), thread (0,0,0), device 0, sm 12, warp 0, lane 0]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00"/>
                </a:solidFill>
                <a:latin typeface="Courier New"/>
                <a:ea typeface="Courier New"/>
              </a:rPr>
              <a:t>27              const int tid = IMUL(blockDim.x, blockIdx.x) + threadIdx.x;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AFBBC5"/>
                </a:solidFill>
                <a:latin typeface="Courier New"/>
                <a:ea typeface="Courier New"/>
              </a:rPr>
              <a:t>(cuda-gdb)</a:t>
            </a:r>
            <a:r>
              <a:rPr lang="en-US" sz="1400" b="0" strike="noStrike" spc="-1">
                <a:solidFill>
                  <a:srgbClr val="92D050"/>
                </a:solidFill>
                <a:latin typeface="Courier New"/>
                <a:ea typeface="Courier New"/>
              </a:rPr>
              <a:t> </a:t>
            </a:r>
            <a:r>
              <a:rPr lang="en-US" sz="1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cuda thread 10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92D050"/>
                </a:solidFill>
                <a:latin typeface="Courier New"/>
                <a:ea typeface="Courier New"/>
              </a:rPr>
              <a:t>[Switching focus to CUDA kernel 0, grid 1, block (3,0,0), thread (10,0,0), device 0, sm 12, warp 0, lane 10]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00"/>
                </a:solidFill>
                <a:latin typeface="Courier New"/>
                <a:ea typeface="Courier New"/>
              </a:rPr>
              <a:t>27              const int tid = IMUL(blockDim.x, blockIdx.x) + threadIdx.x;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AFBBC5"/>
                </a:solidFill>
                <a:latin typeface="Courier New"/>
                <a:ea typeface="Courier New"/>
              </a:rPr>
              <a:t>(cuda-gdb) </a:t>
            </a:r>
            <a:r>
              <a:rPr lang="en-US" sz="1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next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00"/>
                </a:solidFill>
                <a:latin typeface="Courier New"/>
                <a:ea typeface="Courier New"/>
              </a:rPr>
              <a:t>28              const int threadN = IMUL(blockDim.x, gridDim.x);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AFBBC5"/>
                </a:solidFill>
                <a:latin typeface="Courier New"/>
                <a:ea typeface="Courier New"/>
              </a:rPr>
              <a:t>(cuda-gdb) </a:t>
            </a:r>
            <a:r>
              <a:rPr lang="en-US" sz="1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print tid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92D050"/>
                </a:solidFill>
                <a:latin typeface="Courier New"/>
                <a:ea typeface="Courier New"/>
              </a:rPr>
              <a:t>$7 = 778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AFBBC5"/>
                </a:solidFill>
                <a:latin typeface="Courier New"/>
                <a:ea typeface="Courier New"/>
              </a:rPr>
              <a:t>(cuda-gdb)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920</Words>
  <Application>Microsoft Office PowerPoint</Application>
  <PresentationFormat>Widescreen</PresentationFormat>
  <Paragraphs>190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Shared Computing Cluster</dc:title>
  <dc:subject/>
  <dc:creator>Oleinik, Katia</dc:creator>
  <dc:description/>
  <cp:lastModifiedBy>Daniel Crawley</cp:lastModifiedBy>
  <cp:revision>37</cp:revision>
  <dcterms:created xsi:type="dcterms:W3CDTF">2017-03-20T16:16:54Z</dcterms:created>
  <dcterms:modified xsi:type="dcterms:W3CDTF">2018-07-25T01:45:23Z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Boston University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8</vt:i4>
  </property>
</Properties>
</file>