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43205400"/>
  <p:notesSz cx="6858000" cy="9028113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000051"/>
    <a:srgbClr val="00001F"/>
    <a:srgbClr val="FFFFFF"/>
    <a:srgbClr val="A4CBF6"/>
    <a:srgbClr val="0099FF"/>
    <a:srgbClr val="000099"/>
    <a:srgbClr val="0000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918" autoAdjust="0"/>
    <p:restoredTop sz="96278" autoAdjust="0"/>
  </p:normalViewPr>
  <p:slideViewPr>
    <p:cSldViewPr>
      <p:cViewPr varScale="1">
        <p:scale>
          <a:sx n="11" d="100"/>
          <a:sy n="11" d="100"/>
        </p:scale>
        <p:origin x="2670" y="228"/>
      </p:cViewPr>
      <p:guideLst>
        <p:guide orient="horz" pos="13608"/>
        <p:guide pos="102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656A458-8F41-4828-8791-E52FE221CB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190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8E465AF-571F-4FE8-8DA8-9CA2B90BED15}" type="datetimeFigureOut">
              <a:rPr lang="pt-BR"/>
              <a:pPr>
                <a:defRPr/>
              </a:pPr>
              <a:t>05/06/2023</a:t>
            </a:fld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59000" y="677863"/>
            <a:ext cx="2540000" cy="338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87838"/>
            <a:ext cx="54864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5675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75675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D670297-618F-4C68-8190-DD3EC3BFBC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98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0" y="677863"/>
            <a:ext cx="2540000" cy="338455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00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496"/>
            <a:ext cx="27543443" cy="9261339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1"/>
            <a:ext cx="22682835" cy="1104192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2ED1A-11D3-47C8-BBD0-F1E021762C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6A7EE-5758-4D55-AD46-340A83650C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9387" y="3839389"/>
            <a:ext cx="6885861" cy="3456432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28804" y="3839389"/>
            <a:ext cx="20516564" cy="3456432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37A6-D884-42B9-A4D2-74728D8F0A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0B2C7-8291-4E77-9CB9-41D3DDDCC6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320" y="27762742"/>
            <a:ext cx="27543443" cy="85821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320" y="18311562"/>
            <a:ext cx="27543443" cy="945118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A6108-B3F0-42EE-9601-61EA4F0E18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28804" y="12478833"/>
            <a:ext cx="13701212" cy="25924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4034" y="12478833"/>
            <a:ext cx="13701213" cy="25924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8E1BA-0AC5-4F48-9851-417C3E1C81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729853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2" y="9670482"/>
            <a:ext cx="14317790" cy="40308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2" y="13701349"/>
            <a:ext cx="14317790" cy="248938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1558" y="9670482"/>
            <a:ext cx="14322290" cy="40308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1558" y="13701349"/>
            <a:ext cx="14322290" cy="248938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E05C8-990B-4E2F-8DCE-E5CFC61745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AE1C2-36A7-46B0-9DAC-05464FAC7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F96F7-90CA-4375-BE8F-18B615F958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720034"/>
            <a:ext cx="10660332" cy="73203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4" y="1720034"/>
            <a:ext cx="18114764" cy="368751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3" y="9040403"/>
            <a:ext cx="10660332" cy="295547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9AB75-0A9F-4457-A9F1-CE1DCBB687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794" y="30243780"/>
            <a:ext cx="19442430" cy="35709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794" y="3860665"/>
            <a:ext cx="19442430" cy="25923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794" y="33814772"/>
            <a:ext cx="19442430" cy="5070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DA5FE-D6E0-47F5-8790-22ECC0EDF3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04" y="3839389"/>
            <a:ext cx="27546443" cy="72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04" y="12478833"/>
            <a:ext cx="27546443" cy="2592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805" y="39366011"/>
            <a:ext cx="6753844" cy="288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l">
              <a:defRPr sz="81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384" y="39366011"/>
            <a:ext cx="10261283" cy="288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>
              <a:defRPr sz="81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1403" y="39366011"/>
            <a:ext cx="6753844" cy="288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r">
              <a:defRPr sz="8100">
                <a:latin typeface="Times New Roman" pitchFamily="18" charset="0"/>
              </a:defRPr>
            </a:lvl1pPr>
          </a:lstStyle>
          <a:p>
            <a:pPr>
              <a:defRPr/>
            </a:pPr>
            <a:fld id="{4E02FA4E-9062-41F3-9E2A-4DE4023888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2pPr>
      <a:lvl3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3pPr>
      <a:lvl4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4pPr>
      <a:lvl5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5pPr>
      <a:lvl6pPr marL="4572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6pPr>
      <a:lvl7pPr marL="9144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7pPr>
      <a:lvl8pPr marL="13716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8pPr>
      <a:lvl9pPr marL="18288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9pPr>
    </p:titleStyle>
    <p:bodyStyle>
      <a:lvl1pPr marL="2005013" indent="-2005013" algn="l" defTabSz="5349875" rtl="0" eaLnBrk="0" fontAlgn="base" hangingPunct="0">
        <a:spcBef>
          <a:spcPct val="20000"/>
        </a:spcBef>
        <a:spcAft>
          <a:spcPct val="0"/>
        </a:spcAft>
        <a:buChar char="•"/>
        <a:defRPr sz="18800">
          <a:solidFill>
            <a:schemeClr val="tx1"/>
          </a:solidFill>
          <a:latin typeface="+mn-lt"/>
          <a:ea typeface="+mn-ea"/>
          <a:cs typeface="+mn-cs"/>
        </a:defRPr>
      </a:lvl1pPr>
      <a:lvl2pPr marL="4348163" indent="-1670050" algn="l" defTabSz="5349875" rtl="0" eaLnBrk="0" fontAlgn="base" hangingPunct="0">
        <a:spcBef>
          <a:spcPct val="20000"/>
        </a:spcBef>
        <a:spcAft>
          <a:spcPct val="0"/>
        </a:spcAft>
        <a:buChar char="–"/>
        <a:defRPr sz="16300">
          <a:solidFill>
            <a:schemeClr val="tx1"/>
          </a:solidFill>
          <a:latin typeface="+mn-lt"/>
        </a:defRPr>
      </a:lvl2pPr>
      <a:lvl3pPr marL="6689725" indent="-1339850" algn="l" defTabSz="5349875" rtl="0" eaLnBrk="0" fontAlgn="base" hangingPunct="0">
        <a:spcBef>
          <a:spcPct val="20000"/>
        </a:spcBef>
        <a:spcAft>
          <a:spcPct val="0"/>
        </a:spcAft>
        <a:buChar char="•"/>
        <a:defRPr sz="14000">
          <a:solidFill>
            <a:schemeClr val="tx1"/>
          </a:solidFill>
          <a:latin typeface="+mn-lt"/>
        </a:defRPr>
      </a:lvl3pPr>
      <a:lvl4pPr marL="9364663" indent="-1336675" algn="l" defTabSz="5349875" rtl="0" eaLnBrk="0" fontAlgn="base" hangingPunct="0">
        <a:spcBef>
          <a:spcPct val="20000"/>
        </a:spcBef>
        <a:spcAft>
          <a:spcPct val="0"/>
        </a:spcAft>
        <a:buChar char="–"/>
        <a:defRPr sz="11700">
          <a:solidFill>
            <a:schemeClr val="tx1"/>
          </a:solidFill>
          <a:latin typeface="+mn-lt"/>
        </a:defRPr>
      </a:lvl4pPr>
      <a:lvl5pPr marL="12041188" indent="-1336675" algn="l" defTabSz="5349875" rtl="0" eaLnBrk="0" fontAlgn="base" hangingPunct="0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5pPr>
      <a:lvl6pPr marL="124983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6pPr>
      <a:lvl7pPr marL="129555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7pPr>
      <a:lvl8pPr marL="134127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8pPr>
      <a:lvl9pPr marL="138699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janelanaweb.com/dinheiro/imagens_main/dinheiro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09"/>
          <p:cNvSpPr txBox="1">
            <a:spLocks noChangeArrowheads="1"/>
          </p:cNvSpPr>
          <p:nvPr/>
        </p:nvSpPr>
        <p:spPr bwMode="auto">
          <a:xfrm>
            <a:off x="11305413" y="11227189"/>
            <a:ext cx="10162270" cy="42581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102178" tIns="51088" rIns="102178" bIns="51088" anchor="ctr">
            <a:spAutoFit/>
          </a:bodyPr>
          <a:lstStyle/>
          <a:p>
            <a:pPr algn="just" defTabSz="1020763"/>
            <a:r>
              <a:rPr lang="pt-BR" sz="3000" dirty="0">
                <a:latin typeface="Arial" pitchFamily="34" charset="0"/>
              </a:rPr>
              <a:t>Cole aqui o fluxo de telas.</a:t>
            </a:r>
          </a:p>
          <a:p>
            <a:pPr algn="just" defTabSz="1020763"/>
            <a:endParaRPr lang="pt-BR" sz="3000" dirty="0">
              <a:latin typeface="Arial" pitchFamily="34" charset="0"/>
            </a:endParaRPr>
          </a:p>
          <a:p>
            <a:pPr algn="just" defTabSz="1020763"/>
            <a:r>
              <a:rPr lang="pt-BR" sz="3000" dirty="0">
                <a:latin typeface="Arial" pitchFamily="34" charset="0"/>
              </a:rPr>
              <a:t>O fluxo de telas de um aplicativo refere-se à sequência de telas e interações que um usuário atravessa ao utilizar o aplicativo. É como uma jornada guiada que o leva do ponto de partida até o objetivo final. Cada tela representa uma etapa ou ação específica que o usuário precisa realizar para alcançar seu objetivo.</a:t>
            </a:r>
          </a:p>
          <a:p>
            <a:pPr algn="just" defTabSz="1020763"/>
            <a:r>
              <a:rPr lang="pt-PT" sz="3000" i="1" dirty="0"/>
              <a:t>.</a:t>
            </a:r>
            <a:endParaRPr lang="pt-BR" sz="3000" i="1" dirty="0"/>
          </a:p>
        </p:txBody>
      </p:sp>
      <p:sp>
        <p:nvSpPr>
          <p:cNvPr id="1031" name="Text Box 3414"/>
          <p:cNvSpPr txBox="1">
            <a:spLocks noChangeArrowheads="1"/>
          </p:cNvSpPr>
          <p:nvPr/>
        </p:nvSpPr>
        <p:spPr bwMode="auto">
          <a:xfrm>
            <a:off x="1147645" y="6260701"/>
            <a:ext cx="30078759" cy="186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63" tIns="43432" rIns="86863" bIns="43432">
            <a:spAutoFit/>
          </a:bodyPr>
          <a:lstStyle/>
          <a:p>
            <a:pPr algn="l" defTabSz="692150"/>
            <a:endParaRPr lang="pt-BR" sz="4100" b="1" dirty="0">
              <a:solidFill>
                <a:srgbClr val="000051"/>
              </a:solidFill>
              <a:latin typeface="Tahoma" pitchFamily="34" charset="0"/>
            </a:endParaRPr>
          </a:p>
          <a:p>
            <a:pPr defTabSz="692150"/>
            <a:r>
              <a:rPr lang="pt-BR" sz="4000" b="1" dirty="0">
                <a:solidFill>
                  <a:srgbClr val="000051"/>
                </a:solidFill>
                <a:latin typeface="Tahoma" pitchFamily="34" charset="0"/>
              </a:rPr>
              <a:t>Nome, SOBRENOME; Nome, SOBRENOME; Nome, SOBRENOME</a:t>
            </a:r>
            <a:endParaRPr lang="pt-BR" sz="4100" dirty="0">
              <a:solidFill>
                <a:srgbClr val="000051"/>
              </a:solidFill>
              <a:latin typeface="Tahoma" pitchFamily="34" charset="0"/>
            </a:endParaRPr>
          </a:p>
          <a:p>
            <a:pPr defTabSz="692150"/>
            <a:endParaRPr lang="pt-BR" sz="3100" b="1" i="1" dirty="0">
              <a:solidFill>
                <a:srgbClr val="000051"/>
              </a:solidFill>
              <a:latin typeface="Tahoma" pitchFamily="34" charset="0"/>
            </a:endParaRPr>
          </a:p>
        </p:txBody>
      </p:sp>
      <p:sp>
        <p:nvSpPr>
          <p:cNvPr id="1033" name="Text Box 3416"/>
          <p:cNvSpPr txBox="1">
            <a:spLocks noChangeArrowheads="1"/>
          </p:cNvSpPr>
          <p:nvPr/>
        </p:nvSpPr>
        <p:spPr bwMode="auto">
          <a:xfrm>
            <a:off x="11519940" y="25765321"/>
            <a:ext cx="9733217" cy="57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63" tIns="43432" rIns="86863" bIns="43432">
            <a:spAutoFit/>
          </a:bodyPr>
          <a:lstStyle/>
          <a:p>
            <a:pPr algn="just" defTabSz="692150">
              <a:spcBef>
                <a:spcPct val="50000"/>
              </a:spcBef>
            </a:pPr>
            <a:r>
              <a:rPr lang="pt-BR" sz="3100" b="1"/>
              <a:t> </a:t>
            </a:r>
            <a:endParaRPr lang="pt-BR" sz="3100"/>
          </a:p>
        </p:txBody>
      </p:sp>
      <p:sp>
        <p:nvSpPr>
          <p:cNvPr id="1035" name="Text Box 3434"/>
          <p:cNvSpPr txBox="1">
            <a:spLocks noChangeArrowheads="1"/>
          </p:cNvSpPr>
          <p:nvPr/>
        </p:nvSpPr>
        <p:spPr bwMode="auto">
          <a:xfrm>
            <a:off x="9788724" y="5156017"/>
            <a:ext cx="14311789" cy="123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8" tIns="45960" rIns="91918" bIns="45960">
            <a:spAutoFit/>
          </a:bodyPr>
          <a:lstStyle/>
          <a:p>
            <a:pPr defTabSz="692150">
              <a:spcBef>
                <a:spcPct val="50000"/>
              </a:spcBef>
            </a:pPr>
            <a:r>
              <a:rPr lang="pt-BR" sz="7200" b="1" dirty="0">
                <a:solidFill>
                  <a:srgbClr val="000051"/>
                </a:solidFill>
              </a:rPr>
              <a:t>TÍTULO DO TRABALHO</a:t>
            </a:r>
            <a:endParaRPr lang="pt-BR" sz="7200" dirty="0">
              <a:solidFill>
                <a:srgbClr val="000051"/>
              </a:solidFill>
            </a:endParaRPr>
          </a:p>
        </p:txBody>
      </p:sp>
      <p:sp>
        <p:nvSpPr>
          <p:cNvPr id="1036" name="Rectangle 3450">
            <a:hlinkClick r:id="rId4"/>
          </p:cNvPr>
          <p:cNvSpPr>
            <a:spLocks noChangeArrowheads="1"/>
          </p:cNvSpPr>
          <p:nvPr/>
        </p:nvSpPr>
        <p:spPr bwMode="auto">
          <a:xfrm>
            <a:off x="15726466" y="20802419"/>
            <a:ext cx="3240405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1037" name="Text Box 3646"/>
          <p:cNvSpPr txBox="1">
            <a:spLocks noChangeArrowheads="1"/>
          </p:cNvSpPr>
          <p:nvPr/>
        </p:nvSpPr>
        <p:spPr bwMode="auto">
          <a:xfrm>
            <a:off x="891112" y="10882647"/>
            <a:ext cx="10022752" cy="11167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63" tIns="43432" rIns="86863" bIns="43432">
            <a:spAutoFit/>
          </a:bodyPr>
          <a:lstStyle/>
          <a:p>
            <a:pPr algn="just" defTabSz="692150">
              <a:spcBef>
                <a:spcPct val="50000"/>
              </a:spcBef>
            </a:pPr>
            <a:r>
              <a:rPr lang="pt-PT" sz="3000" b="1" u="sng" dirty="0">
                <a:solidFill>
                  <a:srgbClr val="000000"/>
                </a:solidFill>
                <a:latin typeface="Arial" pitchFamily="34" charset="0"/>
              </a:rPr>
              <a:t>Informações pertinentes:</a:t>
            </a:r>
            <a:endParaRPr lang="pt-PT" sz="3000" dirty="0">
              <a:solidFill>
                <a:srgbClr val="000000"/>
              </a:solidFill>
              <a:latin typeface="Arial" pitchFamily="34" charset="0"/>
            </a:endParaRPr>
          </a:p>
          <a:p>
            <a:pPr algn="just" defTabSz="692150">
              <a:spcBef>
                <a:spcPct val="50000"/>
              </a:spcBef>
              <a:buFontTx/>
              <a:buChar char="•"/>
            </a:pPr>
            <a:r>
              <a:rPr lang="pt-PT" sz="3000" dirty="0">
                <a:latin typeface="Arial" pitchFamily="34" charset="0"/>
              </a:rPr>
              <a:t>  Breve descrição do minimundo. </a:t>
            </a:r>
          </a:p>
          <a:p>
            <a:pPr algn="just" defTabSz="692150">
              <a:spcBef>
                <a:spcPct val="50000"/>
              </a:spcBef>
              <a:buFontTx/>
              <a:buChar char="•"/>
            </a:pPr>
            <a:r>
              <a:rPr lang="pt-PT" sz="3000" dirty="0">
                <a:latin typeface="Arial" pitchFamily="34" charset="0"/>
              </a:rPr>
              <a:t> Breve explicação sobre o desenvolvimento do seu aplicativo (qual problema seu aplicativo resolve?).</a:t>
            </a:r>
          </a:p>
          <a:p>
            <a:pPr algn="just" defTabSz="692150">
              <a:spcBef>
                <a:spcPct val="50000"/>
              </a:spcBef>
              <a:buFontTx/>
              <a:buChar char="•"/>
            </a:pPr>
            <a:r>
              <a:rPr lang="pt-PT" sz="3000" dirty="0">
                <a:solidFill>
                  <a:srgbClr val="000000"/>
                </a:solidFill>
                <a:latin typeface="Arial" pitchFamily="34" charset="0"/>
              </a:rPr>
              <a:t> O nome dos autores devem ser centralizados, com tamanho 40, O email em tamanho 30 e em itálico.</a:t>
            </a:r>
          </a:p>
          <a:p>
            <a:pPr algn="just" defTabSz="692150">
              <a:spcBef>
                <a:spcPct val="50000"/>
              </a:spcBef>
              <a:buFontTx/>
              <a:buChar char="•"/>
            </a:pPr>
            <a:r>
              <a:rPr lang="pt-PT" sz="3000" dirty="0">
                <a:solidFill>
                  <a:srgbClr val="000000"/>
                </a:solidFill>
                <a:latin typeface="Arial" pitchFamily="34" charset="0"/>
              </a:rPr>
              <a:t> Utilize tamanho de fonte 72 como mínimo para título e fonte 30 como mínimo para conteúdo (essa seção está com fonte tamanho 30).</a:t>
            </a:r>
          </a:p>
          <a:p>
            <a:pPr algn="just" defTabSz="692150">
              <a:spcBef>
                <a:spcPct val="50000"/>
              </a:spcBef>
              <a:buFontTx/>
              <a:buChar char="•"/>
            </a:pPr>
            <a:r>
              <a:rPr lang="pt-PT" sz="3000" dirty="0">
                <a:solidFill>
                  <a:srgbClr val="000000"/>
                </a:solidFill>
                <a:latin typeface="Arial" pitchFamily="34" charset="0"/>
              </a:rPr>
              <a:t> Imagens das telas dos programas ou tabelas do banco de dados poderão ser usados, informando a fonte dos dados e deverá ser colocada abaixo das mesmas.</a:t>
            </a:r>
          </a:p>
          <a:p>
            <a:pPr algn="just" defTabSz="692150">
              <a:spcBef>
                <a:spcPct val="50000"/>
              </a:spcBef>
              <a:buFontTx/>
              <a:buChar char="•"/>
            </a:pPr>
            <a:r>
              <a:rPr lang="pt-PT" sz="3000" dirty="0">
                <a:solidFill>
                  <a:srgbClr val="000000"/>
                </a:solidFill>
                <a:latin typeface="Arial" pitchFamily="34" charset="0"/>
              </a:rPr>
              <a:t> As informações apresentadas no pôster devem ser precisas e claras.</a:t>
            </a:r>
          </a:p>
          <a:p>
            <a:pPr algn="just" defTabSz="692150">
              <a:spcBef>
                <a:spcPct val="50000"/>
              </a:spcBef>
              <a:buFontTx/>
              <a:buChar char="•"/>
            </a:pPr>
            <a:r>
              <a:rPr lang="pt-PT" sz="3000" dirty="0">
                <a:solidFill>
                  <a:srgbClr val="000000"/>
                </a:solidFill>
                <a:latin typeface="Arial" pitchFamily="34" charset="0"/>
              </a:rPr>
              <a:t> Este Modelo encontra-se na formatação sugerida. O autor poderá copiar seu conteúdo a este formato, uma vez que as fontes já estão no tamanho e na fonte sugeridas pelo evento</a:t>
            </a:r>
          </a:p>
          <a:p>
            <a:pPr algn="just" defTabSz="692150">
              <a:spcBef>
                <a:spcPct val="50000"/>
              </a:spcBef>
              <a:buFontTx/>
              <a:buChar char="•"/>
            </a:pPr>
            <a:r>
              <a:rPr lang="pt-PT" sz="3000" dirty="0">
                <a:solidFill>
                  <a:srgbClr val="000000"/>
                </a:solidFill>
                <a:latin typeface="Arial" pitchFamily="34" charset="0"/>
              </a:rPr>
              <a:t>.</a:t>
            </a:r>
            <a:r>
              <a:rPr lang="pt-BR" sz="3000" b="1" i="1" dirty="0"/>
              <a:t> Palavras-chave</a:t>
            </a:r>
            <a:r>
              <a:rPr lang="pt-BR" sz="3000" i="1" dirty="0"/>
              <a:t>: coloque as palavras mais importantes do referentes ao seu sistema.</a:t>
            </a:r>
            <a:endParaRPr lang="pt-PT" sz="3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8" name="Text Box 3661"/>
          <p:cNvSpPr txBox="1">
            <a:spLocks noChangeArrowheads="1"/>
          </p:cNvSpPr>
          <p:nvPr/>
        </p:nvSpPr>
        <p:spPr bwMode="auto">
          <a:xfrm>
            <a:off x="21813476" y="37126772"/>
            <a:ext cx="9730216" cy="276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62" tIns="48381" rIns="96762" bIns="48381">
            <a:spAutoFit/>
          </a:bodyPr>
          <a:lstStyle/>
          <a:p>
            <a:pPr algn="just" defTabSz="655638"/>
            <a:r>
              <a:rPr lang="pt-BR" sz="2800" dirty="0">
                <a:latin typeface="Arial" pitchFamily="34" charset="0"/>
              </a:rPr>
              <a:t>As referências devem ser padronizadas, em fonte com tamanho 28. </a:t>
            </a:r>
          </a:p>
          <a:p>
            <a:pPr algn="just" defTabSz="655638"/>
            <a:endParaRPr lang="pt-BR" sz="2800" dirty="0">
              <a:latin typeface="Arial" pitchFamily="34" charset="0"/>
            </a:endParaRPr>
          </a:p>
          <a:p>
            <a:pPr algn="just" defTabSz="655638"/>
            <a:r>
              <a:rPr lang="pt-BR" sz="2800" dirty="0">
                <a:latin typeface="Arial" pitchFamily="34" charset="0"/>
              </a:rPr>
              <a:t>Não é necessário incluir todas as referências  no pôster, bastando tão somente incluir aquelas de maior relevância.</a:t>
            </a:r>
          </a:p>
          <a:p>
            <a:pPr algn="just" defTabSz="655638"/>
            <a:endParaRPr lang="pt-BR" sz="2800" dirty="0">
              <a:latin typeface="Arial" pitchFamily="34" charset="0"/>
            </a:endParaRPr>
          </a:p>
        </p:txBody>
      </p:sp>
      <p:sp>
        <p:nvSpPr>
          <p:cNvPr id="1041" name="Text Box 3922"/>
          <p:cNvSpPr txBox="1">
            <a:spLocks noChangeArrowheads="1"/>
          </p:cNvSpPr>
          <p:nvPr/>
        </p:nvSpPr>
        <p:spPr bwMode="auto">
          <a:xfrm>
            <a:off x="715089" y="32790992"/>
            <a:ext cx="9905738" cy="471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Texto (tamanho da fonte = 30)</a:t>
            </a:r>
          </a:p>
          <a:p>
            <a:pPr marL="457200" indent="-457200" algn="just" defTabSz="968375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</a:rPr>
              <a:t>Plataformas móveis: iOS, Android, Windows Phone.</a:t>
            </a:r>
          </a:p>
          <a:p>
            <a:pPr marL="457200" indent="-457200" algn="just" defTabSz="968375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</a:rPr>
              <a:t>Linguagens de programação: Swift, Java, Kotlin, Objective-C, C#, entre outras.</a:t>
            </a:r>
          </a:p>
          <a:p>
            <a:pPr marL="457200" indent="-457200" algn="just" defTabSz="968375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</a:rPr>
              <a:t>Frameworks e bibliotecas: React Native, Flutter, Xamarin, Ionic, entre outros.</a:t>
            </a:r>
          </a:p>
          <a:p>
            <a:pPr marL="457200" indent="-457200" algn="just" defTabSz="968375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</a:rPr>
              <a:t>Ambientes de desenvolvimento integrado (IDEs): Xcode, Android Studio, Visual Studio, entre outros.</a:t>
            </a:r>
          </a:p>
        </p:txBody>
      </p:sp>
      <p:sp>
        <p:nvSpPr>
          <p:cNvPr id="1042" name="Text Box 3923"/>
          <p:cNvSpPr txBox="1">
            <a:spLocks noChangeArrowheads="1"/>
          </p:cNvSpPr>
          <p:nvPr/>
        </p:nvSpPr>
        <p:spPr bwMode="auto">
          <a:xfrm>
            <a:off x="21813476" y="9395209"/>
            <a:ext cx="9677710" cy="10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</a:rPr>
              <a:t>Texto (tamanho da fonte = 30). O último item deve efetuar o fechamento do conteúdo apresentado.</a:t>
            </a:r>
            <a:endParaRPr lang="pt-BR" sz="3000" dirty="0">
              <a:latin typeface="Arial" pitchFamily="34" charset="0"/>
            </a:endParaRPr>
          </a:p>
        </p:txBody>
      </p:sp>
      <p:sp>
        <p:nvSpPr>
          <p:cNvPr id="1044" name="Text Box 3927"/>
          <p:cNvSpPr txBox="1">
            <a:spLocks noChangeArrowheads="1"/>
          </p:cNvSpPr>
          <p:nvPr/>
        </p:nvSpPr>
        <p:spPr bwMode="auto">
          <a:xfrm>
            <a:off x="877610" y="24852998"/>
            <a:ext cx="9905739" cy="563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Texto (tamanho da fonte = 30)</a:t>
            </a:r>
          </a:p>
          <a:p>
            <a:pPr marL="457200" indent="-457200" algn="just" defTabSz="968375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</a:rPr>
              <a:t>Levantamento de requisitos: entendendo as necessidades dos usuários e os objetivos do aplicativo.</a:t>
            </a:r>
          </a:p>
          <a:p>
            <a:pPr marL="457200" indent="-457200" algn="just" defTabSz="968375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</a:rPr>
              <a:t>Design e prototipagem: criação da interface do usuário e definição da experiência do usuário.</a:t>
            </a:r>
          </a:p>
          <a:p>
            <a:pPr marL="457200" indent="-457200" algn="just" defTabSz="968375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</a:rPr>
              <a:t>Desenvolvimento: programação e implementação das funcionalidades do aplicativo.</a:t>
            </a:r>
          </a:p>
          <a:p>
            <a:pPr marL="457200" indent="-457200" algn="just" defTabSz="968375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</a:rPr>
              <a:t>Testes e depuração: identificação e correção de erros e garantia da qualidade do aplicativo.</a:t>
            </a:r>
          </a:p>
        </p:txBody>
      </p:sp>
      <p:sp>
        <p:nvSpPr>
          <p:cNvPr id="1046" name="Text Box 3415"/>
          <p:cNvSpPr txBox="1">
            <a:spLocks noChangeArrowheads="1"/>
          </p:cNvSpPr>
          <p:nvPr/>
        </p:nvSpPr>
        <p:spPr bwMode="auto">
          <a:xfrm>
            <a:off x="976622" y="9279097"/>
            <a:ext cx="10076760" cy="160355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defTabSz="1020763"/>
            <a:r>
              <a:rPr lang="pt-BR" sz="3700" b="1" dirty="0">
                <a:solidFill>
                  <a:srgbClr val="FFFFFF"/>
                </a:solidFill>
                <a:latin typeface="Arial" pitchFamily="34" charset="0"/>
              </a:rPr>
              <a:t>1 INTRODUÇÃO</a:t>
            </a:r>
          </a:p>
        </p:txBody>
      </p:sp>
      <p:sp>
        <p:nvSpPr>
          <p:cNvPr id="1048" name="Text Box 3415"/>
          <p:cNvSpPr txBox="1">
            <a:spLocks noChangeArrowheads="1"/>
          </p:cNvSpPr>
          <p:nvPr/>
        </p:nvSpPr>
        <p:spPr bwMode="auto">
          <a:xfrm>
            <a:off x="891111" y="22538804"/>
            <a:ext cx="10076760" cy="2065414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defTabSz="1020763"/>
            <a:r>
              <a:rPr lang="pt-BR" sz="3700" b="1" dirty="0">
                <a:solidFill>
                  <a:srgbClr val="FFFFFF"/>
                </a:solidFill>
                <a:latin typeface="Arial" pitchFamily="34" charset="0"/>
              </a:rPr>
              <a:t>2 Fases do desenvolvimento</a:t>
            </a:r>
          </a:p>
        </p:txBody>
      </p:sp>
      <p:sp>
        <p:nvSpPr>
          <p:cNvPr id="1049" name="Text Box 3415"/>
          <p:cNvSpPr txBox="1">
            <a:spLocks noChangeArrowheads="1"/>
          </p:cNvSpPr>
          <p:nvPr/>
        </p:nvSpPr>
        <p:spPr bwMode="auto">
          <a:xfrm>
            <a:off x="715089" y="30907484"/>
            <a:ext cx="10076759" cy="1700374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defTabSz="1020763"/>
            <a:r>
              <a:rPr lang="pt-BR" sz="3700" b="1" dirty="0">
                <a:solidFill>
                  <a:srgbClr val="FFFFFF"/>
                </a:solidFill>
                <a:latin typeface="Arial" pitchFamily="34" charset="0"/>
              </a:rPr>
              <a:t>3 Tecnologias e Ferramentas </a:t>
            </a:r>
          </a:p>
          <a:p>
            <a:pPr defTabSz="1020763"/>
            <a:r>
              <a:rPr lang="pt-BR" sz="3700" b="1" dirty="0">
                <a:solidFill>
                  <a:srgbClr val="FFFFFF"/>
                </a:solidFill>
                <a:latin typeface="Arial" pitchFamily="34" charset="0"/>
              </a:rPr>
              <a:t>de Desenvolvimento</a:t>
            </a:r>
          </a:p>
        </p:txBody>
      </p:sp>
      <p:sp>
        <p:nvSpPr>
          <p:cNvPr id="1053" name="Text Box 3415"/>
          <p:cNvSpPr txBox="1">
            <a:spLocks noChangeArrowheads="1"/>
          </p:cNvSpPr>
          <p:nvPr/>
        </p:nvSpPr>
        <p:spPr bwMode="auto">
          <a:xfrm>
            <a:off x="21681459" y="23279884"/>
            <a:ext cx="10076759" cy="981941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defTabSz="1020763"/>
            <a:r>
              <a:rPr lang="pt-BR" sz="3700" b="1" dirty="0">
                <a:solidFill>
                  <a:srgbClr val="FFFFFF"/>
                </a:solidFill>
                <a:latin typeface="Arial" pitchFamily="34" charset="0"/>
              </a:rPr>
              <a:t>5 CONCLUSÃO</a:t>
            </a:r>
          </a:p>
        </p:txBody>
      </p:sp>
      <p:sp>
        <p:nvSpPr>
          <p:cNvPr id="1054" name="Text Box 3415"/>
          <p:cNvSpPr txBox="1">
            <a:spLocks noChangeArrowheads="1"/>
          </p:cNvSpPr>
          <p:nvPr/>
        </p:nvSpPr>
        <p:spPr bwMode="auto">
          <a:xfrm>
            <a:off x="21851733" y="35231510"/>
            <a:ext cx="10076759" cy="981941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defTabSz="1020763"/>
            <a:r>
              <a:rPr lang="pt-BR" sz="3700" b="1" dirty="0">
                <a:solidFill>
                  <a:srgbClr val="FFFFFF"/>
                </a:solidFill>
                <a:latin typeface="Arial" pitchFamily="34" charset="0"/>
              </a:rPr>
              <a:t>REFERÊNCIAS</a:t>
            </a:r>
          </a:p>
        </p:txBody>
      </p:sp>
      <p:sp>
        <p:nvSpPr>
          <p:cNvPr id="1055" name="Text Box 60"/>
          <p:cNvSpPr txBox="1">
            <a:spLocks noChangeArrowheads="1"/>
          </p:cNvSpPr>
          <p:nvPr/>
        </p:nvSpPr>
        <p:spPr bwMode="auto">
          <a:xfrm>
            <a:off x="945118" y="8028195"/>
            <a:ext cx="30281285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19125"/>
            <a:r>
              <a:rPr lang="pt-BR" dirty="0"/>
              <a:t>____________________________________________________________________________________________________________________________________________________________________________________________________</a:t>
            </a:r>
          </a:p>
          <a:p>
            <a:pPr defTabSz="619125"/>
            <a:endParaRPr lang="pt-BR" dirty="0"/>
          </a:p>
        </p:txBody>
      </p:sp>
      <p:sp>
        <p:nvSpPr>
          <p:cNvPr id="1058" name="Text Box 3682"/>
          <p:cNvSpPr txBox="1">
            <a:spLocks noChangeArrowheads="1"/>
          </p:cNvSpPr>
          <p:nvPr/>
        </p:nvSpPr>
        <p:spPr bwMode="auto">
          <a:xfrm>
            <a:off x="11301235" y="15525786"/>
            <a:ext cx="8981622" cy="5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62" tIns="48381" rIns="96762" bIns="48381">
            <a:spAutoFit/>
          </a:bodyPr>
          <a:lstStyle/>
          <a:p>
            <a:pPr defTabSz="968375">
              <a:spcBef>
                <a:spcPct val="50000"/>
              </a:spcBef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</a:rPr>
              <a:t>Imagem 1: Fluxo de telas</a:t>
            </a:r>
          </a:p>
        </p:txBody>
      </p:sp>
      <p:sp>
        <p:nvSpPr>
          <p:cNvPr id="34" name="Text Box 3415"/>
          <p:cNvSpPr txBox="1">
            <a:spLocks noChangeArrowheads="1"/>
          </p:cNvSpPr>
          <p:nvPr/>
        </p:nvSpPr>
        <p:spPr bwMode="auto">
          <a:xfrm>
            <a:off x="11348169" y="9279097"/>
            <a:ext cx="10076759" cy="160355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defTabSz="1020763"/>
            <a:r>
              <a:rPr lang="pt-BR" sz="3700" b="1" dirty="0">
                <a:solidFill>
                  <a:srgbClr val="FFFFFF"/>
                </a:solidFill>
                <a:latin typeface="Arial" pitchFamily="34" charset="0"/>
              </a:rPr>
              <a:t>4 Fluxo de telas</a:t>
            </a:r>
          </a:p>
        </p:txBody>
      </p:sp>
      <p:sp>
        <p:nvSpPr>
          <p:cNvPr id="37" name="Text Box 3682"/>
          <p:cNvSpPr txBox="1">
            <a:spLocks noChangeArrowheads="1"/>
          </p:cNvSpPr>
          <p:nvPr/>
        </p:nvSpPr>
        <p:spPr bwMode="auto">
          <a:xfrm>
            <a:off x="11696212" y="32790402"/>
            <a:ext cx="8981622" cy="102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62" tIns="48381" rIns="96762" bIns="48381">
            <a:spAutoFit/>
          </a:bodyPr>
          <a:lstStyle/>
          <a:p>
            <a:pPr algn="l" defTabSz="968375">
              <a:spcBef>
                <a:spcPct val="50000"/>
              </a:spcBef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</a:rPr>
              <a:t>Fonte: Se as imagens foram produzidas por vocês, coloque como fonte: “O autor”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29"/>
          <a:stretch/>
        </p:blipFill>
        <p:spPr>
          <a:xfrm>
            <a:off x="0" y="0"/>
            <a:ext cx="17488752" cy="4693589"/>
          </a:xfrm>
          <a:prstGeom prst="rect">
            <a:avLst/>
          </a:prstGeom>
        </p:spPr>
      </p:pic>
      <p:pic>
        <p:nvPicPr>
          <p:cNvPr id="1026" name="Picture 2" descr="C:\Users\demet\Downloads\Design sem n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725" y="16368274"/>
            <a:ext cx="3764405" cy="66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demet\Downloads\Design sem n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752" y="16374442"/>
            <a:ext cx="3764405" cy="66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/>
          <p:cNvCxnSpPr>
            <a:stCxn id="1026" idx="3"/>
          </p:cNvCxnSpPr>
          <p:nvPr/>
        </p:nvCxnSpPr>
        <p:spPr bwMode="auto">
          <a:xfrm>
            <a:off x="15140130" y="19714638"/>
            <a:ext cx="2070007" cy="0"/>
          </a:xfrm>
          <a:prstGeom prst="straightConnector1">
            <a:avLst/>
          </a:prstGeom>
          <a:solidFill>
            <a:srgbClr val="CCFFFF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  <a:scene3d>
            <a:camera prst="legacyPerspectiveFront">
              <a:rot lat="19799999" lon="19439998" rev="0"/>
            </a:camera>
            <a:lightRig rig="legacyNormal2" dir="t"/>
          </a:scene3d>
          <a:sp3d extrusionH="354000" prstMaterial="legacyMatte">
            <a:bevelT w="13500" h="13500" prst="angle"/>
            <a:bevelB w="13500" h="13500" prst="angle"/>
            <a:extrusionClr>
              <a:srgbClr val="939676"/>
            </a:extrusionClr>
          </a:sp3d>
        </p:spPr>
      </p:cxnSp>
      <p:sp>
        <p:nvSpPr>
          <p:cNvPr id="21" name="Seta para a direita 20"/>
          <p:cNvSpPr/>
          <p:nvPr/>
        </p:nvSpPr>
        <p:spPr bwMode="auto">
          <a:xfrm>
            <a:off x="15127967" y="19077421"/>
            <a:ext cx="2348622" cy="122413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19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, verdana, arial" charset="0"/>
              <a:cs typeface="Times New Roman" pitchFamily="18" charset="0"/>
            </a:endParaRPr>
          </a:p>
        </p:txBody>
      </p:sp>
      <p:pic>
        <p:nvPicPr>
          <p:cNvPr id="45" name="Picture 2" descr="C:\Users\demet\Downloads\Design sem n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562" y="25777012"/>
            <a:ext cx="3764405" cy="66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demet\Downloads\Design sem n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589" y="25783180"/>
            <a:ext cx="3764405" cy="66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Seta para a direita 46"/>
          <p:cNvSpPr/>
          <p:nvPr/>
        </p:nvSpPr>
        <p:spPr bwMode="auto">
          <a:xfrm rot="10800000">
            <a:off x="14977889" y="28517476"/>
            <a:ext cx="2348622" cy="122413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19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, verdana, arial" charset="0"/>
              <a:cs typeface="Times New Roman" pitchFamily="18" charset="0"/>
            </a:endParaRPr>
          </a:p>
        </p:txBody>
      </p:sp>
      <p:sp>
        <p:nvSpPr>
          <p:cNvPr id="48" name="Seta para a direita 47"/>
          <p:cNvSpPr/>
          <p:nvPr/>
        </p:nvSpPr>
        <p:spPr bwMode="auto">
          <a:xfrm rot="5400000">
            <a:off x="18196643" y="23776761"/>
            <a:ext cx="2348622" cy="122413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19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, verdana, arial" charset="0"/>
              <a:cs typeface="Times New Roman" pitchFamily="18" charset="0"/>
            </a:endParaRPr>
          </a:p>
        </p:txBody>
      </p:sp>
      <p:sp>
        <p:nvSpPr>
          <p:cNvPr id="49" name="Text Box 3923"/>
          <p:cNvSpPr txBox="1">
            <a:spLocks noChangeArrowheads="1"/>
          </p:cNvSpPr>
          <p:nvPr/>
        </p:nvSpPr>
        <p:spPr bwMode="auto">
          <a:xfrm>
            <a:off x="21669304" y="24575536"/>
            <a:ext cx="9812726" cy="171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62" tIns="48381" rIns="96762" bIns="48381">
            <a:spAutoFit/>
          </a:bodyPr>
          <a:lstStyle/>
          <a:p>
            <a:pPr marL="457200" indent="-457200" algn="just" defTabSz="968375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</a:rPr>
              <a:t>Recapitulação dos principais pontos abordados.</a:t>
            </a:r>
          </a:p>
          <a:p>
            <a:pPr marL="457200" indent="-457200" algn="just" defTabSz="968375">
              <a:spcBef>
                <a:spcPct val="50000"/>
              </a:spcBef>
              <a:buFont typeface="Arial" pitchFamily="34" charset="0"/>
              <a:buChar char="•"/>
            </a:pPr>
            <a:r>
              <a:rPr lang="pt-BR" sz="3000" dirty="0">
                <a:solidFill>
                  <a:srgbClr val="000000"/>
                </a:solidFill>
                <a:latin typeface="Arial" pitchFamily="34" charset="0"/>
              </a:rPr>
              <a:t>Destaque para a importância do desenvolvimento de aplicativos no cenário atual.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8D87410-52BB-0A0C-CDFE-FB706A22E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151" y="782131"/>
            <a:ext cx="9695530" cy="25554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339966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CAB8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4533</TotalTime>
  <Words>488</Words>
  <Application>Microsoft Office PowerPoint</Application>
  <PresentationFormat>Personalizar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Tahoma</vt:lpstr>
      <vt:lpstr>tahoma, verdana, arial</vt:lpstr>
      <vt:lpstr>Times New Roman</vt:lpstr>
      <vt:lpstr>Estrutura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Instruções aos autores</dc:title>
  <dc:subject>Formatação apresentação POSTER</dc:subject>
  <dc:creator>SEGeT 2012</dc:creator>
  <cp:lastModifiedBy>MARCOS VINICIUS DA SILVA</cp:lastModifiedBy>
  <cp:revision>445</cp:revision>
  <dcterms:created xsi:type="dcterms:W3CDTF">2003-06-01T18:10:39Z</dcterms:created>
  <dcterms:modified xsi:type="dcterms:W3CDTF">2023-06-05T18:25:24Z</dcterms:modified>
</cp:coreProperties>
</file>