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86" r:id="rId2"/>
    <p:sldId id="287" r:id="rId3"/>
    <p:sldId id="288" r:id="rId4"/>
    <p:sldId id="289" r:id="rId5"/>
    <p:sldId id="284" r:id="rId6"/>
    <p:sldId id="290" r:id="rId7"/>
    <p:sldId id="291" r:id="rId8"/>
    <p:sldId id="292" r:id="rId9"/>
    <p:sldId id="294" r:id="rId10"/>
    <p:sldId id="293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83"/>
    <p:restoredTop sz="94586"/>
  </p:normalViewPr>
  <p:slideViewPr>
    <p:cSldViewPr snapToGrid="0" snapToObjects="1">
      <p:cViewPr varScale="1">
        <p:scale>
          <a:sx n="97" d="100"/>
          <a:sy n="97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D8B774-EDB5-26EC-74D0-1AA16E392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mini_django</a:t>
            </a:r>
            <a:r>
              <a:rPr lang="en-US" dirty="0"/>
              <a:t> web server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51A93B-0580-911D-1094-935884127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55423"/>
          </a:xfrm>
        </p:spPr>
        <p:txBody>
          <a:bodyPr>
            <a:normAutofit/>
          </a:bodyPr>
          <a:lstStyle/>
          <a:p>
            <a:r>
              <a:rPr lang="en-US" dirty="0"/>
              <a:t>Dr. Charles R. Severance</a:t>
            </a:r>
          </a:p>
          <a:p>
            <a:endParaRPr lang="en-US" dirty="0"/>
          </a:p>
          <a:p>
            <a:r>
              <a:rPr lang="en-US" dirty="0"/>
              <a:t>https://www.dj4e.com/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mini_django</a:t>
            </a:r>
            <a:r>
              <a:rPr lang="en-US" dirty="0"/>
              <a:t>/</a:t>
            </a:r>
          </a:p>
          <a:p>
            <a:r>
              <a:rPr lang="en-US" dirty="0"/>
              <a:t>http://www.dj4e.com/lectures/</a:t>
            </a:r>
            <a:r>
              <a:rPr lang="en-US" dirty="0" err="1"/>
              <a:t>mini_django.pptx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0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F048-9733-1FF0-6CC5-5B37D282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B4E4C-3364-EF0B-3CD4-326FCC07D534}"/>
              </a:ext>
            </a:extLst>
          </p:cNvPr>
          <p:cNvSpPr txBox="1"/>
          <p:nvPr/>
        </p:nvSpPr>
        <p:spPr>
          <a:xfrm>
            <a:off x="638694" y="853471"/>
            <a:ext cx="1038617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mini_django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view_fail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views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similar to Django's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router(request: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print('==== Routing to path:',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'/'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views.root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request.path.startswith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('/dj4e')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views.dj4e(request)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'/js4e'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views.js4e(request)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'/broken'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views.broken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When all else fails send the 404 screen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view_fail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(request, "404",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urls.py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could not find a view")</a:t>
            </a:r>
          </a:p>
        </p:txBody>
      </p:sp>
    </p:spTree>
    <p:extLst>
      <p:ext uri="{BB962C8B-B14F-4D97-AF65-F5344CB8AC3E}">
        <p14:creationId xmlns:p14="http://schemas.microsoft.com/office/powerpoint/2010/main" val="81550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04B95A-74E2-1125-981D-67FFA151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7359C-7305-CB40-695B-BEC8D8AF2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5643-34F0-1164-8ECA-D5857D69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05FE-8CE6-5D38-BB35-49F09DBC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makes web development simple by handling all of the complex details of the </a:t>
            </a:r>
            <a:r>
              <a:rPr lang="en-US" dirty="0" err="1"/>
              <a:t>HyperText</a:t>
            </a:r>
            <a:r>
              <a:rPr lang="en-US" dirty="0"/>
              <a:t> Transfer Protocol (HTTP)</a:t>
            </a:r>
          </a:p>
          <a:p>
            <a:r>
              <a:rPr lang="en-US" dirty="0"/>
              <a:t>To use something, you must have a basic understanding of how it works and how your code fits *into* the framework</a:t>
            </a:r>
          </a:p>
          <a:p>
            <a:r>
              <a:rPr lang="en-US" dirty="0"/>
              <a:t>So we build the simplest possible "mini </a:t>
            </a:r>
            <a:r>
              <a:rPr lang="en-US" dirty="0" err="1"/>
              <a:t>django</a:t>
            </a:r>
            <a:r>
              <a:rPr lang="en-US" dirty="0"/>
              <a:t>" and explore it</a:t>
            </a:r>
          </a:p>
          <a:p>
            <a:r>
              <a:rPr lang="en-US" dirty="0"/>
              <a:t>We build both "mini </a:t>
            </a:r>
            <a:r>
              <a:rPr lang="en-US" dirty="0" err="1"/>
              <a:t>django</a:t>
            </a:r>
            <a:r>
              <a:rPr lang="en-US" dirty="0"/>
              <a:t>" and use it as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326533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17EE-B509-97BC-8B08-6F40B0A2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Django?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DAE-911C-2ECF-524F-E28FC382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0110"/>
          </a:xfrm>
        </p:spPr>
        <p:txBody>
          <a:bodyPr/>
          <a:lstStyle/>
          <a:p>
            <a:r>
              <a:rPr lang="en-US" dirty="0"/>
              <a:t>First start to read and understand the documentation that describes the HTTP protocol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/doc/html/rfc7231</a:t>
            </a:r>
          </a:p>
          <a:p>
            <a:r>
              <a:rPr lang="en-US" dirty="0"/>
              <a:t>You need to read that and implement it before you write your first line of your web application or write this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C7BE5-AC15-3713-81C2-B791A17E762F}"/>
              </a:ext>
            </a:extLst>
          </p:cNvPr>
          <p:cNvSpPr txBox="1"/>
          <p:nvPr/>
        </p:nvSpPr>
        <p:spPr>
          <a:xfrm>
            <a:off x="1693224" y="4160672"/>
            <a:ext cx="9401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django.http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hello(request: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response =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response.write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("Hello, world.")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response</a:t>
            </a:r>
          </a:p>
        </p:txBody>
      </p:sp>
    </p:spTree>
    <p:extLst>
      <p:ext uri="{BB962C8B-B14F-4D97-AF65-F5344CB8AC3E}">
        <p14:creationId xmlns:p14="http://schemas.microsoft.com/office/powerpoint/2010/main" val="265713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4F8C-C8FF-21E0-2473-1DB3D26E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(real)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0DBDD-84C1-7FA0-CC58-C0EDA3EB5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takes a complex task and hides it behind an abstraction</a:t>
            </a:r>
          </a:p>
          <a:p>
            <a:r>
              <a:rPr lang="en-US" dirty="0"/>
              <a:t>You simply express the logic your application to run and "plug it in" to Django to create a web application</a:t>
            </a:r>
          </a:p>
          <a:p>
            <a:r>
              <a:rPr lang="en-US" dirty="0"/>
              <a:t>Django handles all the details</a:t>
            </a:r>
          </a:p>
          <a:p>
            <a:r>
              <a:rPr lang="en-US" dirty="0"/>
              <a:t>You do need to know how to write your code that will plug into Django</a:t>
            </a:r>
          </a:p>
          <a:p>
            <a:endParaRPr lang="en-US" dirty="0"/>
          </a:p>
          <a:p>
            <a:r>
              <a:rPr lang="en-US" dirty="0"/>
              <a:t>If we can understand </a:t>
            </a:r>
            <a:r>
              <a:rPr lang="en-US" dirty="0" err="1"/>
              <a:t>mini_django</a:t>
            </a:r>
            <a:r>
              <a:rPr lang="en-US" dirty="0"/>
              <a:t> we will (hopefully) better understand "real Django"</a:t>
            </a:r>
          </a:p>
        </p:txBody>
      </p:sp>
    </p:spTree>
    <p:extLst>
      <p:ext uri="{BB962C8B-B14F-4D97-AF65-F5344CB8AC3E}">
        <p14:creationId xmlns:p14="http://schemas.microsoft.com/office/powerpoint/2010/main" val="118191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  <a:p>
            <a:pPr algn="r"/>
            <a:endParaRPr lang="en-US" dirty="0"/>
          </a:p>
        </p:txBody>
      </p: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09475" y="4073744"/>
            <a:ext cx="133782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JavaScript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87245" y="376284"/>
            <a:ext cx="12962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WSGIConfig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6447196" y="1073122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47196" y="2647231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63" name="Can 62"/>
          <p:cNvSpPr/>
          <p:nvPr/>
        </p:nvSpPr>
        <p:spPr>
          <a:xfrm>
            <a:off x="10058985" y="3901185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0179401" y="2375747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8034004" y="376063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308394" y="560840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1"/>
            <a:endCxn id="66" idx="3"/>
          </p:cNvCxnSpPr>
          <p:nvPr/>
        </p:nvCxnSpPr>
        <p:spPr>
          <a:xfrm flipH="1">
            <a:off x="7533874" y="1582226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75" idx="1"/>
            <a:endCxn id="67" idx="3"/>
          </p:cNvCxnSpPr>
          <p:nvPr/>
        </p:nvCxnSpPr>
        <p:spPr>
          <a:xfrm flipH="1">
            <a:off x="7533874" y="2858500"/>
            <a:ext cx="702433" cy="30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65" idx="1"/>
          </p:cNvCxnSpPr>
          <p:nvPr/>
        </p:nvCxnSpPr>
        <p:spPr>
          <a:xfrm flipH="1">
            <a:off x="9545151" y="2634165"/>
            <a:ext cx="634250" cy="354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307994" y="4224318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8938741" y="1357159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8236307" y="2600082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9022917" y="3335761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8221316" y="4386560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9307994" y="4903395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7" idx="0"/>
          </p:cNvCxnSpPr>
          <p:nvPr/>
        </p:nvCxnSpPr>
        <p:spPr>
          <a:xfrm>
            <a:off x="6990535" y="2106791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2"/>
          </p:cNvCxnSpPr>
          <p:nvPr/>
        </p:nvCxnSpPr>
        <p:spPr>
          <a:xfrm flipH="1" flipV="1">
            <a:off x="6990535" y="3680900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142673" y="5617838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8202057" y="5654561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496291" y="4371842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528589" y="5401880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7582969" y="4668083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615267" y="4903395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15267" y="5698121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9521872" y="5868681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0320030" y="4908381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Migrations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821369" y="5261894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68" idx="3"/>
          </p:cNvCxnSpPr>
          <p:nvPr/>
        </p:nvCxnSpPr>
        <p:spPr>
          <a:xfrm flipH="1" flipV="1">
            <a:off x="10847490" y="4547451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7" idx="3"/>
          </p:cNvCxnSpPr>
          <p:nvPr/>
        </p:nvCxnSpPr>
        <p:spPr>
          <a:xfrm flipH="1">
            <a:off x="7533874" y="2359611"/>
            <a:ext cx="486762" cy="804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8020636" y="2082838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urls.py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endCxn id="61" idx="1"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2" idx="1"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82" idx="0"/>
            <a:endCxn id="80" idx="2"/>
          </p:cNvCxnSpPr>
          <p:nvPr/>
        </p:nvCxnSpPr>
        <p:spPr>
          <a:xfrm flipV="1">
            <a:off x="8764655" y="3837447"/>
            <a:ext cx="936172" cy="5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FA7D3AE-9F2C-DC60-72F8-1A495082D0BA}"/>
              </a:ext>
            </a:extLst>
          </p:cNvPr>
          <p:cNvCxnSpPr>
            <a:cxnSpLocks/>
            <a:stCxn id="80" idx="3"/>
            <a:endCxn id="65" idx="2"/>
          </p:cNvCxnSpPr>
          <p:nvPr/>
        </p:nvCxnSpPr>
        <p:spPr>
          <a:xfrm flipV="1">
            <a:off x="10378737" y="2892583"/>
            <a:ext cx="484221" cy="694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ACA3A-B436-96FF-F06B-64736B654A16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H="1" flipV="1">
            <a:off x="8890729" y="3116918"/>
            <a:ext cx="810098" cy="218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217F851-5B97-DB57-1DB7-8E835CC8572E}"/>
              </a:ext>
            </a:extLst>
          </p:cNvPr>
          <p:cNvCxnSpPr>
            <a:cxnSpLocks/>
            <a:stCxn id="82" idx="0"/>
            <a:endCxn id="75" idx="2"/>
          </p:cNvCxnSpPr>
          <p:nvPr/>
        </p:nvCxnSpPr>
        <p:spPr>
          <a:xfrm flipV="1">
            <a:off x="8764655" y="3116918"/>
            <a:ext cx="126074" cy="1269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A1BA6C-C878-1A14-6E63-29A21B881612}"/>
              </a:ext>
            </a:extLst>
          </p:cNvPr>
          <p:cNvSpPr/>
          <p:nvPr/>
        </p:nvSpPr>
        <p:spPr>
          <a:xfrm>
            <a:off x="1728015" y="1875740"/>
            <a:ext cx="1419280" cy="66068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6EE01-9343-E1B3-E425-679DC3AFE6B6}"/>
              </a:ext>
            </a:extLst>
          </p:cNvPr>
          <p:cNvSpPr txBox="1"/>
          <p:nvPr/>
        </p:nvSpPr>
        <p:spPr>
          <a:xfrm>
            <a:off x="3586260" y="6119524"/>
            <a:ext cx="159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www.dj4e.com</a:t>
            </a:r>
          </a:p>
        </p:txBody>
      </p: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E4765-7E7F-ED6A-5EF8-6CF28E27B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0F2443-5D35-5C75-BB59-DE23DDF51908}"/>
              </a:ext>
            </a:extLst>
          </p:cNvPr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  <a:p>
            <a:pPr algn="r"/>
            <a:endParaRPr lang="en-US" dirty="0"/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2402E4AE-55B0-87D6-BDEC-9D4E222DE88D}"/>
              </a:ext>
            </a:extLst>
          </p:cNvPr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EEAA070-FD86-CC4A-9BEE-E9C30D5EF4D2}"/>
              </a:ext>
            </a:extLst>
          </p:cNvPr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35B96B8-CE10-DFBF-480B-2C8FA3CEE383}"/>
              </a:ext>
            </a:extLst>
          </p:cNvPr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B25690C-884C-65B6-0921-155966862085}"/>
              </a:ext>
            </a:extLst>
          </p:cNvPr>
          <p:cNvSpPr/>
          <p:nvPr/>
        </p:nvSpPr>
        <p:spPr>
          <a:xfrm>
            <a:off x="1809475" y="4073744"/>
            <a:ext cx="133782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JavaScript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B54FBD3F-B011-DB1F-ED61-BCFAC692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6AAA60-890C-1BEB-F707-25309278BA4D}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71835F-8F94-7405-3963-3912CD858C12}"/>
              </a:ext>
            </a:extLst>
          </p:cNvPr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249E3D-374F-33DE-E5F7-1AA6032BF573}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C26F890-2D6A-4078-5CB2-77C771F62D4C}"/>
              </a:ext>
            </a:extLst>
          </p:cNvPr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8DCB1F-3E07-CCF8-CB5D-658FC0007714}"/>
              </a:ext>
            </a:extLst>
          </p:cNvPr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29CD64-6DA9-886A-09EE-3726F9DB4642}"/>
              </a:ext>
            </a:extLst>
          </p:cNvPr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mini_django.py</a:t>
            </a:r>
            <a:endParaRPr lang="en-US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624DD23-75E7-CA23-8240-AF339C7FA40A}"/>
              </a:ext>
            </a:extLst>
          </p:cNvPr>
          <p:cNvSpPr/>
          <p:nvPr/>
        </p:nvSpPr>
        <p:spPr>
          <a:xfrm>
            <a:off x="6237873" y="364061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runserver.py</a:t>
            </a:r>
            <a:endParaRPr lang="en-US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45492B8-9A55-DCE6-820E-7BD5FAACD496}"/>
              </a:ext>
            </a:extLst>
          </p:cNvPr>
          <p:cNvSpPr/>
          <p:nvPr/>
        </p:nvSpPr>
        <p:spPr>
          <a:xfrm>
            <a:off x="10114975" y="1875740"/>
            <a:ext cx="1308844" cy="12299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56F09C8-38BF-C056-A3F5-AD816CFD8A72}"/>
              </a:ext>
            </a:extLst>
          </p:cNvPr>
          <p:cNvCxnSpPr>
            <a:cxnSpLocks/>
          </p:cNvCxnSpPr>
          <p:nvPr/>
        </p:nvCxnSpPr>
        <p:spPr>
          <a:xfrm>
            <a:off x="8236307" y="2206084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5890F959-BA63-D221-FAF7-6D60A6824C7C}"/>
              </a:ext>
            </a:extLst>
          </p:cNvPr>
          <p:cNvSpPr/>
          <p:nvPr/>
        </p:nvSpPr>
        <p:spPr>
          <a:xfrm>
            <a:off x="8698887" y="1919399"/>
            <a:ext cx="953508" cy="12864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urls.py</a:t>
            </a:r>
            <a:endParaRPr lang="en-US" sz="1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805D54-A0F3-7E49-4882-161434041A1D}"/>
              </a:ext>
            </a:extLst>
          </p:cNvPr>
          <p:cNvCxnSpPr>
            <a:cxnSpLocks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E674B8-3E97-F4D3-1D15-33D369332884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71AC2FA-B98E-DE56-E877-13C7584A285D}"/>
              </a:ext>
            </a:extLst>
          </p:cNvPr>
          <p:cNvSpPr/>
          <p:nvPr/>
        </p:nvSpPr>
        <p:spPr>
          <a:xfrm>
            <a:off x="1728015" y="1875740"/>
            <a:ext cx="1419280" cy="66068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E38EA2-B4BD-1BC5-3A3D-B1EA60473ABF}"/>
              </a:ext>
            </a:extLst>
          </p:cNvPr>
          <p:cNvSpPr/>
          <p:nvPr/>
        </p:nvSpPr>
        <p:spPr>
          <a:xfrm>
            <a:off x="6447196" y="1136871"/>
            <a:ext cx="1789111" cy="2578398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httpServer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9748DF-2A68-91A9-7600-720D4E0327E1}"/>
              </a:ext>
            </a:extLst>
          </p:cNvPr>
          <p:cNvCxnSpPr>
            <a:cxnSpLocks/>
          </p:cNvCxnSpPr>
          <p:nvPr/>
        </p:nvCxnSpPr>
        <p:spPr>
          <a:xfrm>
            <a:off x="9652395" y="2206084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3C45AC-42E6-E8B0-809D-532073078676}"/>
              </a:ext>
            </a:extLst>
          </p:cNvPr>
          <p:cNvCxnSpPr>
            <a:cxnSpLocks/>
          </p:cNvCxnSpPr>
          <p:nvPr/>
        </p:nvCxnSpPr>
        <p:spPr>
          <a:xfrm flipH="1">
            <a:off x="8236307" y="2845372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AB93BC-5717-16B8-0603-098206BE9390}"/>
              </a:ext>
            </a:extLst>
          </p:cNvPr>
          <p:cNvCxnSpPr>
            <a:cxnSpLocks/>
          </p:cNvCxnSpPr>
          <p:nvPr/>
        </p:nvCxnSpPr>
        <p:spPr>
          <a:xfrm flipH="1">
            <a:off x="9652395" y="2803061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6E91DE-0426-1C55-FF19-469410887510}"/>
              </a:ext>
            </a:extLst>
          </p:cNvPr>
          <p:cNvSpPr txBox="1"/>
          <p:nvPr/>
        </p:nvSpPr>
        <p:spPr>
          <a:xfrm>
            <a:off x="3586260" y="6119524"/>
            <a:ext cx="159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www.dj4e.com</a:t>
            </a:r>
          </a:p>
        </p:txBody>
      </p:sp>
    </p:spTree>
    <p:extLst>
      <p:ext uri="{BB962C8B-B14F-4D97-AF65-F5344CB8AC3E}">
        <p14:creationId xmlns:p14="http://schemas.microsoft.com/office/powerpoint/2010/main" val="94677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B604-F4A9-061B-24ED-C0931C49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</a:t>
            </a:r>
            <a:r>
              <a:rPr lang="en-US" dirty="0" err="1"/>
              <a:t>mini_django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F5BF-003E-917C-4D4B-18284061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runserver.py</a:t>
            </a:r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dirty="0"/>
              <a:t>- loads </a:t>
            </a:r>
            <a:r>
              <a:rPr lang="en-US" dirty="0" err="1"/>
              <a:t>mini_django</a:t>
            </a:r>
            <a:r>
              <a:rPr lang="en-US" dirty="0"/>
              <a:t>, loads the path router in 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and starts the </a:t>
            </a:r>
            <a:r>
              <a:rPr lang="en-US" dirty="0" err="1">
                <a:solidFill>
                  <a:srgbClr val="FFFF00"/>
                </a:solidFill>
              </a:rPr>
              <a:t>httpServer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to listen on port 9000</a:t>
            </a:r>
          </a:p>
          <a:p>
            <a:r>
              <a:rPr lang="en-US" dirty="0" err="1">
                <a:solidFill>
                  <a:srgbClr val="FFFF00"/>
                </a:solidFill>
              </a:rPr>
              <a:t>mini_django.py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the web server</a:t>
            </a:r>
          </a:p>
          <a:p>
            <a:pPr lvl="1"/>
            <a:r>
              <a:rPr lang="en-US" dirty="0"/>
              <a:t>Listens for incoming HTTP requests</a:t>
            </a:r>
          </a:p>
          <a:p>
            <a:pPr lvl="1"/>
            <a:r>
              <a:rPr lang="en-US" dirty="0"/>
              <a:t>Parses incoming HTTP requests and passes them to 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for routing</a:t>
            </a:r>
          </a:p>
          <a:p>
            <a:pPr lvl="1"/>
            <a:r>
              <a:rPr lang="en-US" dirty="0"/>
              <a:t>Receives </a:t>
            </a:r>
            <a:r>
              <a:rPr lang="en-US" dirty="0" err="1">
                <a:solidFill>
                  <a:srgbClr val="FFFF00"/>
                </a:solidFill>
              </a:rPr>
              <a:t>HttpResponse</a:t>
            </a:r>
            <a:r>
              <a:rPr lang="en-US" dirty="0"/>
              <a:t> objects from 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and sends them back to the browser using HTTP</a:t>
            </a:r>
          </a:p>
          <a:p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looks at the path in the </a:t>
            </a:r>
            <a:r>
              <a:rPr lang="en-US" dirty="0" err="1">
                <a:solidFill>
                  <a:srgbClr val="FFFF00"/>
                </a:solidFill>
              </a:rPr>
              <a:t>HttpRequest</a:t>
            </a:r>
            <a:r>
              <a:rPr lang="en-US" dirty="0"/>
              <a:t> object and chooses a view function</a:t>
            </a:r>
          </a:p>
          <a:p>
            <a:r>
              <a:rPr lang="en-US" dirty="0" err="1">
                <a:solidFill>
                  <a:srgbClr val="FFFF00"/>
                </a:solidFill>
              </a:rPr>
              <a:t>views.py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functions that take </a:t>
            </a:r>
            <a:r>
              <a:rPr lang="en-US" dirty="0" err="1">
                <a:solidFill>
                  <a:srgbClr val="FFFF00"/>
                </a:solidFill>
              </a:rPr>
              <a:t>HttpRequest</a:t>
            </a:r>
            <a:r>
              <a:rPr lang="en-US" dirty="0"/>
              <a:t> as input and produce an </a:t>
            </a:r>
            <a:r>
              <a:rPr lang="en-US" dirty="0" err="1">
                <a:solidFill>
                  <a:srgbClr val="FFFF00"/>
                </a:solidFill>
              </a:rPr>
              <a:t>HttpResponse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4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46D8-E70C-D1F2-C11C-19A73B86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9183-0056-960A-FE21-4E6B6136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source code from </a:t>
            </a:r>
            <a:r>
              <a:rPr lang="en-US" dirty="0" err="1"/>
              <a:t>github</a:t>
            </a:r>
            <a:r>
              <a:rPr lang="en-US" dirty="0"/>
              <a:t> into a folder using </a:t>
            </a:r>
            <a:r>
              <a:rPr lang="en-US" dirty="0">
                <a:solidFill>
                  <a:srgbClr val="FFFF00"/>
                </a:solidFill>
              </a:rPr>
              <a:t>git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zip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mini_django</a:t>
            </a:r>
            <a:r>
              <a:rPr lang="en-US" dirty="0"/>
              <a:t>/</a:t>
            </a:r>
          </a:p>
          <a:p>
            <a:r>
              <a:rPr lang="en-US" dirty="0"/>
              <a:t>Follow the README instructions to install and run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runserver.py</a:t>
            </a:r>
            <a:endParaRPr lang="en-US" dirty="0"/>
          </a:p>
          <a:p>
            <a:pPr lvl="1"/>
            <a:r>
              <a:rPr lang="en-US" dirty="0"/>
              <a:t>Navigate to http</a:t>
            </a:r>
            <a:r>
              <a:rPr lang="en-US"/>
              <a:t>://localhost:9000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2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4D795-5899-9019-EFC5-6AD19CA54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49AA-4B4E-146E-7043-D79C5D9E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D356F-E29E-F506-04ED-8253741B0082}"/>
              </a:ext>
            </a:extLst>
          </p:cNvPr>
          <p:cNvSpPr txBox="1"/>
          <p:nvPr/>
        </p:nvSpPr>
        <p:spPr>
          <a:xfrm>
            <a:off x="638694" y="853471"/>
            <a:ext cx="105240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mini_django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similar to Django's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root(req: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res.headers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['Content-Type'] = 'text/html; charset=utf-8'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("&lt;!DOCTYPE html&gt;");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("&lt;html&gt;&lt;head&gt;&lt;/head&gt;&lt;body&gt;")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("&lt;p&gt;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mini_django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seems to be working!&lt;/p&gt;");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("&lt;p&gt;This is the page at the root path, try another path&lt;/p&gt;")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("&lt;p&gt;Try /dj4e /js4e /ca4e or /broken&lt;/p&gt;")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("&lt;/body&gt;&lt;/html&gt;")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2736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2217</TotalTime>
  <Words>814</Words>
  <Application>Microsoft Macintosh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The mini_django web server</vt:lpstr>
      <vt:lpstr>Learning Objective </vt:lpstr>
      <vt:lpstr>Why Django?</vt:lpstr>
      <vt:lpstr>Understanding (real) Django</vt:lpstr>
      <vt:lpstr>PowerPoint Presentation</vt:lpstr>
      <vt:lpstr>PowerPoint Presentation</vt:lpstr>
      <vt:lpstr>Files in mini_django</vt:lpstr>
      <vt:lpstr>Getting Started</vt:lpstr>
      <vt:lpstr>views.py</vt:lpstr>
      <vt:lpstr>urls.py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77</cp:revision>
  <dcterms:created xsi:type="dcterms:W3CDTF">2019-01-19T02:12:54Z</dcterms:created>
  <dcterms:modified xsi:type="dcterms:W3CDTF">2025-01-02T22:37:56Z</dcterms:modified>
</cp:coreProperties>
</file>