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0"/>
  </p:notesMasterIdLst>
  <p:sldIdLst>
    <p:sldId id="256" r:id="rId2"/>
    <p:sldId id="257" r:id="rId3"/>
    <p:sldId id="266" r:id="rId4"/>
    <p:sldId id="273" r:id="rId5"/>
    <p:sldId id="258" r:id="rId6"/>
    <p:sldId id="267" r:id="rId7"/>
    <p:sldId id="259" r:id="rId8"/>
    <p:sldId id="274" r:id="rId9"/>
    <p:sldId id="275" r:id="rId10"/>
    <p:sldId id="276" r:id="rId11"/>
    <p:sldId id="260" r:id="rId12"/>
    <p:sldId id="269" r:id="rId13"/>
    <p:sldId id="286" r:id="rId14"/>
    <p:sldId id="261" r:id="rId15"/>
    <p:sldId id="270" r:id="rId16"/>
    <p:sldId id="277" r:id="rId17"/>
    <p:sldId id="278" r:id="rId18"/>
    <p:sldId id="262" r:id="rId19"/>
    <p:sldId id="279" r:id="rId20"/>
    <p:sldId id="280" r:id="rId21"/>
    <p:sldId id="281" r:id="rId22"/>
    <p:sldId id="263" r:id="rId23"/>
    <p:sldId id="272" r:id="rId24"/>
    <p:sldId id="282" r:id="rId25"/>
    <p:sldId id="264" r:id="rId26"/>
    <p:sldId id="283" r:id="rId27"/>
    <p:sldId id="285" r:id="rId28"/>
    <p:sldId id="26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BA908-9790-5641-E0ED-8F25F8AE55AC}" v="688" dt="2025-06-01T01:58:04.369"/>
    <p1510:client id="{29F5C98D-B840-8B45-BF21-544C63560A03}" v="96" dt="2025-06-01T18:54:21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BD6B2-9AC9-41B4-A913-EF1CBC7674F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D48445-B287-4950-821D-AEE222BFDC32}">
      <dgm:prSet/>
      <dgm:spPr/>
      <dgm:t>
        <a:bodyPr/>
        <a:lstStyle/>
        <a:p>
          <a:r>
            <a:rPr lang="en-US"/>
            <a:t>Dataset: The World Happiness Report</a:t>
          </a:r>
        </a:p>
      </dgm:t>
    </dgm:pt>
    <dgm:pt modelId="{58E570F0-FC61-4C01-8FB4-C3DB5AA8F88D}" type="parTrans" cxnId="{930C5EE0-6399-4BD9-A736-2F20EC5810F5}">
      <dgm:prSet/>
      <dgm:spPr/>
      <dgm:t>
        <a:bodyPr/>
        <a:lstStyle/>
        <a:p>
          <a:endParaRPr lang="en-US"/>
        </a:p>
      </dgm:t>
    </dgm:pt>
    <dgm:pt modelId="{0C13EA0A-E206-421E-B885-0B1BBA81989A}" type="sibTrans" cxnId="{930C5EE0-6399-4BD9-A736-2F20EC5810F5}">
      <dgm:prSet/>
      <dgm:spPr/>
      <dgm:t>
        <a:bodyPr/>
        <a:lstStyle/>
        <a:p>
          <a:endParaRPr lang="en-US"/>
        </a:p>
      </dgm:t>
    </dgm:pt>
    <dgm:pt modelId="{22D4CD51-D847-4FC6-9625-DF9A0B6905D8}">
      <dgm:prSet/>
      <dgm:spPr/>
      <dgm:t>
        <a:bodyPr/>
        <a:lstStyle/>
        <a:p>
          <a:r>
            <a:rPr lang="en-US"/>
            <a:t>Key Variables: Happiness score, GDP per capita, social support, healthy life expectancy, freedom to make life choices, generosity, and perceptions of corruption.</a:t>
          </a:r>
        </a:p>
      </dgm:t>
    </dgm:pt>
    <dgm:pt modelId="{462240C8-855D-4F1C-90F0-FBA24A35D8B3}" type="parTrans" cxnId="{9D1EADDC-B07B-40B1-936E-8D62073E1900}">
      <dgm:prSet/>
      <dgm:spPr/>
      <dgm:t>
        <a:bodyPr/>
        <a:lstStyle/>
        <a:p>
          <a:endParaRPr lang="en-US"/>
        </a:p>
      </dgm:t>
    </dgm:pt>
    <dgm:pt modelId="{4DAE1C0D-664D-41A6-B2D4-117B6CBC9901}" type="sibTrans" cxnId="{9D1EADDC-B07B-40B1-936E-8D62073E1900}">
      <dgm:prSet/>
      <dgm:spPr/>
      <dgm:t>
        <a:bodyPr/>
        <a:lstStyle/>
        <a:p>
          <a:endParaRPr lang="en-US"/>
        </a:p>
      </dgm:t>
    </dgm:pt>
    <dgm:pt modelId="{331F1ADF-9D7B-4D55-86F0-514A071E98E0}">
      <dgm:prSet/>
      <dgm:spPr/>
      <dgm:t>
        <a:bodyPr/>
        <a:lstStyle/>
        <a:p>
          <a:r>
            <a:rPr lang="en-US"/>
            <a:t>Data Preparation:  The data was cleaned, standardized, and merged to ensure consistency across years and regions. Countries were also categorized into income tiers</a:t>
          </a:r>
        </a:p>
      </dgm:t>
    </dgm:pt>
    <dgm:pt modelId="{48FCE113-57CD-4552-BF52-6FF5024A528C}" type="parTrans" cxnId="{7E7CD987-5BFB-4699-B403-007955A44154}">
      <dgm:prSet/>
      <dgm:spPr/>
      <dgm:t>
        <a:bodyPr/>
        <a:lstStyle/>
        <a:p>
          <a:endParaRPr lang="en-US"/>
        </a:p>
      </dgm:t>
    </dgm:pt>
    <dgm:pt modelId="{EBFB2C92-5157-4233-A754-EC366F166D23}" type="sibTrans" cxnId="{7E7CD987-5BFB-4699-B403-007955A44154}">
      <dgm:prSet/>
      <dgm:spPr/>
      <dgm:t>
        <a:bodyPr/>
        <a:lstStyle/>
        <a:p>
          <a:endParaRPr lang="en-US"/>
        </a:p>
      </dgm:t>
    </dgm:pt>
    <dgm:pt modelId="{A4F8F8D4-24F8-44E1-83F8-BBA491C71BA6}">
      <dgm:prSet/>
      <dgm:spPr/>
      <dgm:t>
        <a:bodyPr/>
        <a:lstStyle/>
        <a:p>
          <a:r>
            <a:rPr lang="en-US"/>
            <a:t>Purpose: This overview sets the stage for exploring global happiness patterns, regional differences, and the factors that drive well-being across the world.</a:t>
          </a:r>
        </a:p>
      </dgm:t>
    </dgm:pt>
    <dgm:pt modelId="{FF346A47-D410-4B61-9D9B-6668FDDB9D99}" type="parTrans" cxnId="{769D3F88-DE28-4137-836F-09EF3FCD4FE0}">
      <dgm:prSet/>
      <dgm:spPr/>
      <dgm:t>
        <a:bodyPr/>
        <a:lstStyle/>
        <a:p>
          <a:endParaRPr lang="en-US"/>
        </a:p>
      </dgm:t>
    </dgm:pt>
    <dgm:pt modelId="{4F3D7046-13D6-4BCC-B8F0-62A3145063B7}" type="sibTrans" cxnId="{769D3F88-DE28-4137-836F-09EF3FCD4FE0}">
      <dgm:prSet/>
      <dgm:spPr/>
      <dgm:t>
        <a:bodyPr/>
        <a:lstStyle/>
        <a:p>
          <a:endParaRPr lang="en-US"/>
        </a:p>
      </dgm:t>
    </dgm:pt>
    <dgm:pt modelId="{3AA24A03-AD9B-42F5-88E5-1302788BE59B}" type="pres">
      <dgm:prSet presAssocID="{DA3BD6B2-9AC9-41B4-A913-EF1CBC7674F3}" presName="root" presStyleCnt="0">
        <dgm:presLayoutVars>
          <dgm:dir/>
          <dgm:resizeHandles val="exact"/>
        </dgm:presLayoutVars>
      </dgm:prSet>
      <dgm:spPr/>
    </dgm:pt>
    <dgm:pt modelId="{739DC622-2267-4EAC-9D90-83B5C2985200}" type="pres">
      <dgm:prSet presAssocID="{54D48445-B287-4950-821D-AEE222BFDC32}" presName="compNode" presStyleCnt="0"/>
      <dgm:spPr/>
    </dgm:pt>
    <dgm:pt modelId="{B6EF07C5-0C4E-47A1-A883-10328D4FE69B}" type="pres">
      <dgm:prSet presAssocID="{54D48445-B287-4950-821D-AEE222BFDC32}" presName="bgRect" presStyleLbl="bgShp" presStyleIdx="0" presStyleCnt="4"/>
      <dgm:spPr/>
    </dgm:pt>
    <dgm:pt modelId="{8051F3DB-12D2-4AAF-8D4E-EB34713B5C01}" type="pres">
      <dgm:prSet presAssocID="{54D48445-B287-4950-821D-AEE222BFDC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0F568D8-BB61-43D5-A12F-B74616D8094E}" type="pres">
      <dgm:prSet presAssocID="{54D48445-B287-4950-821D-AEE222BFDC32}" presName="spaceRect" presStyleCnt="0"/>
      <dgm:spPr/>
    </dgm:pt>
    <dgm:pt modelId="{F1D75B00-F1A8-4F19-9C12-C442577A7C93}" type="pres">
      <dgm:prSet presAssocID="{54D48445-B287-4950-821D-AEE222BFDC32}" presName="parTx" presStyleLbl="revTx" presStyleIdx="0" presStyleCnt="4">
        <dgm:presLayoutVars>
          <dgm:chMax val="0"/>
          <dgm:chPref val="0"/>
        </dgm:presLayoutVars>
      </dgm:prSet>
      <dgm:spPr/>
    </dgm:pt>
    <dgm:pt modelId="{53FA9EFC-A792-4C08-B171-C025F0A39257}" type="pres">
      <dgm:prSet presAssocID="{0C13EA0A-E206-421E-B885-0B1BBA81989A}" presName="sibTrans" presStyleCnt="0"/>
      <dgm:spPr/>
    </dgm:pt>
    <dgm:pt modelId="{3B3DA485-BE57-4F1F-A657-479542D16992}" type="pres">
      <dgm:prSet presAssocID="{22D4CD51-D847-4FC6-9625-DF9A0B6905D8}" presName="compNode" presStyleCnt="0"/>
      <dgm:spPr/>
    </dgm:pt>
    <dgm:pt modelId="{AE63554C-A594-4E16-9F73-655549460C1D}" type="pres">
      <dgm:prSet presAssocID="{22D4CD51-D847-4FC6-9625-DF9A0B6905D8}" presName="bgRect" presStyleLbl="bgShp" presStyleIdx="1" presStyleCnt="4"/>
      <dgm:spPr/>
    </dgm:pt>
    <dgm:pt modelId="{AAEBADAB-D5DC-4F2E-AE89-01B6BF268DF5}" type="pres">
      <dgm:prSet presAssocID="{22D4CD51-D847-4FC6-9625-DF9A0B6905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84B53B4B-B8AA-4485-97CD-7419A94DEFC5}" type="pres">
      <dgm:prSet presAssocID="{22D4CD51-D847-4FC6-9625-DF9A0B6905D8}" presName="spaceRect" presStyleCnt="0"/>
      <dgm:spPr/>
    </dgm:pt>
    <dgm:pt modelId="{EB85BA2B-AF81-43A8-A029-863843816ED8}" type="pres">
      <dgm:prSet presAssocID="{22D4CD51-D847-4FC6-9625-DF9A0B6905D8}" presName="parTx" presStyleLbl="revTx" presStyleIdx="1" presStyleCnt="4">
        <dgm:presLayoutVars>
          <dgm:chMax val="0"/>
          <dgm:chPref val="0"/>
        </dgm:presLayoutVars>
      </dgm:prSet>
      <dgm:spPr/>
    </dgm:pt>
    <dgm:pt modelId="{5DDDBB6E-1656-4CFD-BBFD-04413D51E3F7}" type="pres">
      <dgm:prSet presAssocID="{4DAE1C0D-664D-41A6-B2D4-117B6CBC9901}" presName="sibTrans" presStyleCnt="0"/>
      <dgm:spPr/>
    </dgm:pt>
    <dgm:pt modelId="{730DCF05-70B2-41C7-8126-EB608DA808B8}" type="pres">
      <dgm:prSet presAssocID="{331F1ADF-9D7B-4D55-86F0-514A071E98E0}" presName="compNode" presStyleCnt="0"/>
      <dgm:spPr/>
    </dgm:pt>
    <dgm:pt modelId="{07632A6C-9311-42BF-8C04-AEF2A5452379}" type="pres">
      <dgm:prSet presAssocID="{331F1ADF-9D7B-4D55-86F0-514A071E98E0}" presName="bgRect" presStyleLbl="bgShp" presStyleIdx="2" presStyleCnt="4"/>
      <dgm:spPr/>
    </dgm:pt>
    <dgm:pt modelId="{8794296D-D8C0-462B-9F44-5312B43B9356}" type="pres">
      <dgm:prSet presAssocID="{331F1ADF-9D7B-4D55-86F0-514A071E98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418B3D-A637-4C79-9154-D6D6505B04EC}" type="pres">
      <dgm:prSet presAssocID="{331F1ADF-9D7B-4D55-86F0-514A071E98E0}" presName="spaceRect" presStyleCnt="0"/>
      <dgm:spPr/>
    </dgm:pt>
    <dgm:pt modelId="{1C868359-293B-4B97-B4B5-790FF262A93F}" type="pres">
      <dgm:prSet presAssocID="{331F1ADF-9D7B-4D55-86F0-514A071E98E0}" presName="parTx" presStyleLbl="revTx" presStyleIdx="2" presStyleCnt="4">
        <dgm:presLayoutVars>
          <dgm:chMax val="0"/>
          <dgm:chPref val="0"/>
        </dgm:presLayoutVars>
      </dgm:prSet>
      <dgm:spPr/>
    </dgm:pt>
    <dgm:pt modelId="{0D9BECF4-CE2C-4A1B-8E63-005BC2DE3E6C}" type="pres">
      <dgm:prSet presAssocID="{EBFB2C92-5157-4233-A754-EC366F166D23}" presName="sibTrans" presStyleCnt="0"/>
      <dgm:spPr/>
    </dgm:pt>
    <dgm:pt modelId="{85D8CEC8-4A54-4AF6-AE23-E4D0E7443FAC}" type="pres">
      <dgm:prSet presAssocID="{A4F8F8D4-24F8-44E1-83F8-BBA491C71BA6}" presName="compNode" presStyleCnt="0"/>
      <dgm:spPr/>
    </dgm:pt>
    <dgm:pt modelId="{6F51867E-F187-4D8D-8078-9F32A248FB18}" type="pres">
      <dgm:prSet presAssocID="{A4F8F8D4-24F8-44E1-83F8-BBA491C71BA6}" presName="bgRect" presStyleLbl="bgShp" presStyleIdx="3" presStyleCnt="4"/>
      <dgm:spPr/>
    </dgm:pt>
    <dgm:pt modelId="{09C44C78-AF59-43E6-90DA-AD9FDB0C346D}" type="pres">
      <dgm:prSet presAssocID="{A4F8F8D4-24F8-44E1-83F8-BBA491C71B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B61F8198-A542-4E03-8F95-224A1DE59187}" type="pres">
      <dgm:prSet presAssocID="{A4F8F8D4-24F8-44E1-83F8-BBA491C71BA6}" presName="spaceRect" presStyleCnt="0"/>
      <dgm:spPr/>
    </dgm:pt>
    <dgm:pt modelId="{3BB561CE-00ED-4DA2-B92E-B06E30E5EC9D}" type="pres">
      <dgm:prSet presAssocID="{A4F8F8D4-24F8-44E1-83F8-BBA491C71BA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DD63B04-C03F-4023-9ED5-FE3336E95A64}" type="presOf" srcId="{54D48445-B287-4950-821D-AEE222BFDC32}" destId="{F1D75B00-F1A8-4F19-9C12-C442577A7C93}" srcOrd="0" destOrd="0" presId="urn:microsoft.com/office/officeart/2018/2/layout/IconVerticalSolidList"/>
    <dgm:cxn modelId="{C28D7B0B-BE77-4A1F-9EBE-EE44A359419E}" type="presOf" srcId="{22D4CD51-D847-4FC6-9625-DF9A0B6905D8}" destId="{EB85BA2B-AF81-43A8-A029-863843816ED8}" srcOrd="0" destOrd="0" presId="urn:microsoft.com/office/officeart/2018/2/layout/IconVerticalSolidList"/>
    <dgm:cxn modelId="{A4D7B456-F58F-4323-886E-B7560FC5BBDB}" type="presOf" srcId="{331F1ADF-9D7B-4D55-86F0-514A071E98E0}" destId="{1C868359-293B-4B97-B4B5-790FF262A93F}" srcOrd="0" destOrd="0" presId="urn:microsoft.com/office/officeart/2018/2/layout/IconVerticalSolidList"/>
    <dgm:cxn modelId="{C3A2D17B-1955-4F52-A515-3DD95170A79F}" type="presOf" srcId="{DA3BD6B2-9AC9-41B4-A913-EF1CBC7674F3}" destId="{3AA24A03-AD9B-42F5-88E5-1302788BE59B}" srcOrd="0" destOrd="0" presId="urn:microsoft.com/office/officeart/2018/2/layout/IconVerticalSolidList"/>
    <dgm:cxn modelId="{7E7CD987-5BFB-4699-B403-007955A44154}" srcId="{DA3BD6B2-9AC9-41B4-A913-EF1CBC7674F3}" destId="{331F1ADF-9D7B-4D55-86F0-514A071E98E0}" srcOrd="2" destOrd="0" parTransId="{48FCE113-57CD-4552-BF52-6FF5024A528C}" sibTransId="{EBFB2C92-5157-4233-A754-EC366F166D23}"/>
    <dgm:cxn modelId="{769D3F88-DE28-4137-836F-09EF3FCD4FE0}" srcId="{DA3BD6B2-9AC9-41B4-A913-EF1CBC7674F3}" destId="{A4F8F8D4-24F8-44E1-83F8-BBA491C71BA6}" srcOrd="3" destOrd="0" parTransId="{FF346A47-D410-4B61-9D9B-6668FDDB9D99}" sibTransId="{4F3D7046-13D6-4BCC-B8F0-62A3145063B7}"/>
    <dgm:cxn modelId="{992EA1C2-4D6F-4BAD-BD2B-073C6866B469}" type="presOf" srcId="{A4F8F8D4-24F8-44E1-83F8-BBA491C71BA6}" destId="{3BB561CE-00ED-4DA2-B92E-B06E30E5EC9D}" srcOrd="0" destOrd="0" presId="urn:microsoft.com/office/officeart/2018/2/layout/IconVerticalSolidList"/>
    <dgm:cxn modelId="{9D1EADDC-B07B-40B1-936E-8D62073E1900}" srcId="{DA3BD6B2-9AC9-41B4-A913-EF1CBC7674F3}" destId="{22D4CD51-D847-4FC6-9625-DF9A0B6905D8}" srcOrd="1" destOrd="0" parTransId="{462240C8-855D-4F1C-90F0-FBA24A35D8B3}" sibTransId="{4DAE1C0D-664D-41A6-B2D4-117B6CBC9901}"/>
    <dgm:cxn modelId="{930C5EE0-6399-4BD9-A736-2F20EC5810F5}" srcId="{DA3BD6B2-9AC9-41B4-A913-EF1CBC7674F3}" destId="{54D48445-B287-4950-821D-AEE222BFDC32}" srcOrd="0" destOrd="0" parTransId="{58E570F0-FC61-4C01-8FB4-C3DB5AA8F88D}" sibTransId="{0C13EA0A-E206-421E-B885-0B1BBA81989A}"/>
    <dgm:cxn modelId="{18442461-ACB6-4E9C-AD64-2CE12E770366}" type="presParOf" srcId="{3AA24A03-AD9B-42F5-88E5-1302788BE59B}" destId="{739DC622-2267-4EAC-9D90-83B5C2985200}" srcOrd="0" destOrd="0" presId="urn:microsoft.com/office/officeart/2018/2/layout/IconVerticalSolidList"/>
    <dgm:cxn modelId="{4E653070-1B07-4FC1-927C-DBBB15E0806E}" type="presParOf" srcId="{739DC622-2267-4EAC-9D90-83B5C2985200}" destId="{B6EF07C5-0C4E-47A1-A883-10328D4FE69B}" srcOrd="0" destOrd="0" presId="urn:microsoft.com/office/officeart/2018/2/layout/IconVerticalSolidList"/>
    <dgm:cxn modelId="{989F6781-E0D7-44E2-B5B9-083BE75799B5}" type="presParOf" srcId="{739DC622-2267-4EAC-9D90-83B5C2985200}" destId="{8051F3DB-12D2-4AAF-8D4E-EB34713B5C01}" srcOrd="1" destOrd="0" presId="urn:microsoft.com/office/officeart/2018/2/layout/IconVerticalSolidList"/>
    <dgm:cxn modelId="{F59D1BB1-E686-43B3-BE79-A6B6C3B610DC}" type="presParOf" srcId="{739DC622-2267-4EAC-9D90-83B5C2985200}" destId="{E0F568D8-BB61-43D5-A12F-B74616D8094E}" srcOrd="2" destOrd="0" presId="urn:microsoft.com/office/officeart/2018/2/layout/IconVerticalSolidList"/>
    <dgm:cxn modelId="{4627BFE2-F7EA-473E-82A0-745EB3E7F3CE}" type="presParOf" srcId="{739DC622-2267-4EAC-9D90-83B5C2985200}" destId="{F1D75B00-F1A8-4F19-9C12-C442577A7C93}" srcOrd="3" destOrd="0" presId="urn:microsoft.com/office/officeart/2018/2/layout/IconVerticalSolidList"/>
    <dgm:cxn modelId="{660BD90D-0B90-4FB2-ACB1-DCF403B0F3E4}" type="presParOf" srcId="{3AA24A03-AD9B-42F5-88E5-1302788BE59B}" destId="{53FA9EFC-A792-4C08-B171-C025F0A39257}" srcOrd="1" destOrd="0" presId="urn:microsoft.com/office/officeart/2018/2/layout/IconVerticalSolidList"/>
    <dgm:cxn modelId="{DD3D8598-EC9B-4D51-8FFB-49C04CC270A1}" type="presParOf" srcId="{3AA24A03-AD9B-42F5-88E5-1302788BE59B}" destId="{3B3DA485-BE57-4F1F-A657-479542D16992}" srcOrd="2" destOrd="0" presId="urn:microsoft.com/office/officeart/2018/2/layout/IconVerticalSolidList"/>
    <dgm:cxn modelId="{76D18EC1-95A9-4B4E-97EC-440AD9EAB94E}" type="presParOf" srcId="{3B3DA485-BE57-4F1F-A657-479542D16992}" destId="{AE63554C-A594-4E16-9F73-655549460C1D}" srcOrd="0" destOrd="0" presId="urn:microsoft.com/office/officeart/2018/2/layout/IconVerticalSolidList"/>
    <dgm:cxn modelId="{8AB966A5-B15C-4CB7-904C-AFE9C964B16F}" type="presParOf" srcId="{3B3DA485-BE57-4F1F-A657-479542D16992}" destId="{AAEBADAB-D5DC-4F2E-AE89-01B6BF268DF5}" srcOrd="1" destOrd="0" presId="urn:microsoft.com/office/officeart/2018/2/layout/IconVerticalSolidList"/>
    <dgm:cxn modelId="{4370D477-41BA-4A22-9EFB-138D78F3682A}" type="presParOf" srcId="{3B3DA485-BE57-4F1F-A657-479542D16992}" destId="{84B53B4B-B8AA-4485-97CD-7419A94DEFC5}" srcOrd="2" destOrd="0" presId="urn:microsoft.com/office/officeart/2018/2/layout/IconVerticalSolidList"/>
    <dgm:cxn modelId="{E15DA8EA-3530-4053-BAE1-868A66ECCC39}" type="presParOf" srcId="{3B3DA485-BE57-4F1F-A657-479542D16992}" destId="{EB85BA2B-AF81-43A8-A029-863843816ED8}" srcOrd="3" destOrd="0" presId="urn:microsoft.com/office/officeart/2018/2/layout/IconVerticalSolidList"/>
    <dgm:cxn modelId="{873821D4-3BAC-4E97-BA7E-9EFCDC884A72}" type="presParOf" srcId="{3AA24A03-AD9B-42F5-88E5-1302788BE59B}" destId="{5DDDBB6E-1656-4CFD-BBFD-04413D51E3F7}" srcOrd="3" destOrd="0" presId="urn:microsoft.com/office/officeart/2018/2/layout/IconVerticalSolidList"/>
    <dgm:cxn modelId="{6928E22B-14EA-446D-BF61-1BC464197759}" type="presParOf" srcId="{3AA24A03-AD9B-42F5-88E5-1302788BE59B}" destId="{730DCF05-70B2-41C7-8126-EB608DA808B8}" srcOrd="4" destOrd="0" presId="urn:microsoft.com/office/officeart/2018/2/layout/IconVerticalSolidList"/>
    <dgm:cxn modelId="{FD3F4695-1CC2-4121-B988-BB9500A7DB9C}" type="presParOf" srcId="{730DCF05-70B2-41C7-8126-EB608DA808B8}" destId="{07632A6C-9311-42BF-8C04-AEF2A5452379}" srcOrd="0" destOrd="0" presId="urn:microsoft.com/office/officeart/2018/2/layout/IconVerticalSolidList"/>
    <dgm:cxn modelId="{164D378B-1435-4051-A8B0-540FB2834BDF}" type="presParOf" srcId="{730DCF05-70B2-41C7-8126-EB608DA808B8}" destId="{8794296D-D8C0-462B-9F44-5312B43B9356}" srcOrd="1" destOrd="0" presId="urn:microsoft.com/office/officeart/2018/2/layout/IconVerticalSolidList"/>
    <dgm:cxn modelId="{BFECDA50-1A87-4275-AC68-F0DCCAEABD80}" type="presParOf" srcId="{730DCF05-70B2-41C7-8126-EB608DA808B8}" destId="{87418B3D-A637-4C79-9154-D6D6505B04EC}" srcOrd="2" destOrd="0" presId="urn:microsoft.com/office/officeart/2018/2/layout/IconVerticalSolidList"/>
    <dgm:cxn modelId="{B9A7D89A-F4FD-494E-86E4-96AE46087A68}" type="presParOf" srcId="{730DCF05-70B2-41C7-8126-EB608DA808B8}" destId="{1C868359-293B-4B97-B4B5-790FF262A93F}" srcOrd="3" destOrd="0" presId="urn:microsoft.com/office/officeart/2018/2/layout/IconVerticalSolidList"/>
    <dgm:cxn modelId="{1D17E5C3-CE08-4CE1-8820-D348F1ABBCC6}" type="presParOf" srcId="{3AA24A03-AD9B-42F5-88E5-1302788BE59B}" destId="{0D9BECF4-CE2C-4A1B-8E63-005BC2DE3E6C}" srcOrd="5" destOrd="0" presId="urn:microsoft.com/office/officeart/2018/2/layout/IconVerticalSolidList"/>
    <dgm:cxn modelId="{C0650DA3-46FB-45DD-97A4-DB5148DA3BA7}" type="presParOf" srcId="{3AA24A03-AD9B-42F5-88E5-1302788BE59B}" destId="{85D8CEC8-4A54-4AF6-AE23-E4D0E7443FAC}" srcOrd="6" destOrd="0" presId="urn:microsoft.com/office/officeart/2018/2/layout/IconVerticalSolidList"/>
    <dgm:cxn modelId="{59ABD302-E3C8-4F4F-B9FC-39AD7232B986}" type="presParOf" srcId="{85D8CEC8-4A54-4AF6-AE23-E4D0E7443FAC}" destId="{6F51867E-F187-4D8D-8078-9F32A248FB18}" srcOrd="0" destOrd="0" presId="urn:microsoft.com/office/officeart/2018/2/layout/IconVerticalSolidList"/>
    <dgm:cxn modelId="{A7591EFA-7E69-4B40-B96D-F46D4E1F180A}" type="presParOf" srcId="{85D8CEC8-4A54-4AF6-AE23-E4D0E7443FAC}" destId="{09C44C78-AF59-43E6-90DA-AD9FDB0C346D}" srcOrd="1" destOrd="0" presId="urn:microsoft.com/office/officeart/2018/2/layout/IconVerticalSolidList"/>
    <dgm:cxn modelId="{5C6A8D0F-FBF5-44CF-B4A3-C6A61C81220B}" type="presParOf" srcId="{85D8CEC8-4A54-4AF6-AE23-E4D0E7443FAC}" destId="{B61F8198-A542-4E03-8F95-224A1DE59187}" srcOrd="2" destOrd="0" presId="urn:microsoft.com/office/officeart/2018/2/layout/IconVerticalSolidList"/>
    <dgm:cxn modelId="{B9A75CF2-9ACA-44EA-9DFF-C9A5DACD953F}" type="presParOf" srcId="{85D8CEC8-4A54-4AF6-AE23-E4D0E7443FAC}" destId="{3BB561CE-00ED-4DA2-B92E-B06E30E5EC9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3D6B00-634A-41A8-9E98-3621E9050F8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1E5A605-5B10-4CAD-8193-C73880E6E6A8}">
      <dgm:prSet/>
      <dgm:spPr/>
      <dgm:t>
        <a:bodyPr/>
        <a:lstStyle/>
        <a:p>
          <a:r>
            <a:rPr lang="en-US" b="1"/>
            <a:t>Correlation Heatmap (fig6):</a:t>
          </a:r>
          <a:endParaRPr lang="en-US"/>
        </a:p>
      </dgm:t>
    </dgm:pt>
    <dgm:pt modelId="{13E34A52-BEF3-422B-88C6-EEEFE802F1E1}" type="parTrans" cxnId="{F54D3304-6EC5-42BC-AA1A-2663B960512E}">
      <dgm:prSet/>
      <dgm:spPr/>
      <dgm:t>
        <a:bodyPr/>
        <a:lstStyle/>
        <a:p>
          <a:endParaRPr lang="en-US"/>
        </a:p>
      </dgm:t>
    </dgm:pt>
    <dgm:pt modelId="{FA9397D9-F6E7-4739-96E5-3349B031B5EB}" type="sibTrans" cxnId="{F54D3304-6EC5-42BC-AA1A-2663B960512E}">
      <dgm:prSet/>
      <dgm:spPr/>
      <dgm:t>
        <a:bodyPr/>
        <a:lstStyle/>
        <a:p>
          <a:endParaRPr lang="en-US"/>
        </a:p>
      </dgm:t>
    </dgm:pt>
    <dgm:pt modelId="{DB0015BE-D175-47D2-AF65-3575FE78A9E1}">
      <dgm:prSet/>
      <dgm:spPr/>
      <dgm:t>
        <a:bodyPr/>
        <a:lstStyle/>
        <a:p>
          <a:r>
            <a:rPr lang="en-US"/>
            <a:t>Shows the relationships between key happiness factors such as GDP per capita, social support, healthy life expectancy, freedom, generosity, and perceptions of corruption. </a:t>
          </a:r>
        </a:p>
      </dgm:t>
    </dgm:pt>
    <dgm:pt modelId="{95F2AA27-26CD-4027-8730-4D46F8D181A5}" type="parTrans" cxnId="{226F24DF-8C51-476E-AD63-E8B69D75BD3E}">
      <dgm:prSet/>
      <dgm:spPr/>
      <dgm:t>
        <a:bodyPr/>
        <a:lstStyle/>
        <a:p>
          <a:endParaRPr lang="en-US"/>
        </a:p>
      </dgm:t>
    </dgm:pt>
    <dgm:pt modelId="{03D655CD-1D3B-4AF7-8DFD-327D9BEA5B6B}" type="sibTrans" cxnId="{226F24DF-8C51-476E-AD63-E8B69D75BD3E}">
      <dgm:prSet/>
      <dgm:spPr/>
      <dgm:t>
        <a:bodyPr/>
        <a:lstStyle/>
        <a:p>
          <a:endParaRPr lang="en-US"/>
        </a:p>
      </dgm:t>
    </dgm:pt>
    <dgm:pt modelId="{49FA4E44-4ECA-446C-B518-E983740B4CAC}">
      <dgm:prSet/>
      <dgm:spPr/>
      <dgm:t>
        <a:bodyPr/>
        <a:lstStyle/>
        <a:p>
          <a:r>
            <a:rPr lang="en-US"/>
            <a:t>Strong positive or negative correlations highlight which factors tend to move together, revealing the interconnected nature of well-being and inequality.</a:t>
          </a:r>
        </a:p>
      </dgm:t>
    </dgm:pt>
    <dgm:pt modelId="{BF4B3BDB-63DB-4984-96E6-52E36E04BFF7}" type="parTrans" cxnId="{BB898A70-21E7-43C9-B912-5669D7E80F06}">
      <dgm:prSet/>
      <dgm:spPr/>
      <dgm:t>
        <a:bodyPr/>
        <a:lstStyle/>
        <a:p>
          <a:endParaRPr lang="en-US"/>
        </a:p>
      </dgm:t>
    </dgm:pt>
    <dgm:pt modelId="{E5169354-DE9F-4E6B-A0EE-237B1A856E4E}" type="sibTrans" cxnId="{BB898A70-21E7-43C9-B912-5669D7E80F06}">
      <dgm:prSet/>
      <dgm:spPr/>
      <dgm:t>
        <a:bodyPr/>
        <a:lstStyle/>
        <a:p>
          <a:endParaRPr lang="en-US"/>
        </a:p>
      </dgm:t>
    </dgm:pt>
    <dgm:pt modelId="{E5FA94CC-4BA8-410A-8C3F-02590CAC7D5A}">
      <dgm:prSet/>
      <dgm:spPr/>
      <dgm:t>
        <a:bodyPr/>
        <a:lstStyle/>
        <a:p>
          <a:r>
            <a:rPr lang="en-US" b="1"/>
            <a:t>Rank Change Slope Chart (fig7):</a:t>
          </a:r>
          <a:endParaRPr lang="en-US"/>
        </a:p>
      </dgm:t>
    </dgm:pt>
    <dgm:pt modelId="{71EA78A3-03CE-452F-8E54-622F8B266E6A}" type="parTrans" cxnId="{4CDEBE5C-D773-4A36-BF16-7D07A1E9643A}">
      <dgm:prSet/>
      <dgm:spPr/>
      <dgm:t>
        <a:bodyPr/>
        <a:lstStyle/>
        <a:p>
          <a:endParaRPr lang="en-US"/>
        </a:p>
      </dgm:t>
    </dgm:pt>
    <dgm:pt modelId="{301595D9-9DE0-4E38-A1DA-5F50DF511108}" type="sibTrans" cxnId="{4CDEBE5C-D773-4A36-BF16-7D07A1E9643A}">
      <dgm:prSet/>
      <dgm:spPr/>
      <dgm:t>
        <a:bodyPr/>
        <a:lstStyle/>
        <a:p>
          <a:endParaRPr lang="en-US"/>
        </a:p>
      </dgm:t>
    </dgm:pt>
    <dgm:pt modelId="{D90C2CC7-946F-4866-B03D-284808A7A9FB}">
      <dgm:prSet/>
      <dgm:spPr/>
      <dgm:t>
        <a:bodyPr/>
        <a:lstStyle/>
        <a:p>
          <a:r>
            <a:rPr lang="en-US"/>
            <a:t>Tracks how the happiness rankings of selected countries have changed from 2005 to 2020. </a:t>
          </a:r>
        </a:p>
      </dgm:t>
    </dgm:pt>
    <dgm:pt modelId="{1CCA642C-A681-4019-9CDD-163D1F1F8387}" type="parTrans" cxnId="{B8BAAF73-81F4-4938-8354-8A1B18CA9262}">
      <dgm:prSet/>
      <dgm:spPr/>
      <dgm:t>
        <a:bodyPr/>
        <a:lstStyle/>
        <a:p>
          <a:endParaRPr lang="en-US"/>
        </a:p>
      </dgm:t>
    </dgm:pt>
    <dgm:pt modelId="{D5004D06-24D0-4425-9C51-A95B9187B65C}" type="sibTrans" cxnId="{B8BAAF73-81F4-4938-8354-8A1B18CA9262}">
      <dgm:prSet/>
      <dgm:spPr/>
      <dgm:t>
        <a:bodyPr/>
        <a:lstStyle/>
        <a:p>
          <a:endParaRPr lang="en-US"/>
        </a:p>
      </dgm:t>
    </dgm:pt>
    <dgm:pt modelId="{11F8FD71-9B9F-44A3-A025-243A3700F8C9}">
      <dgm:prSet/>
      <dgm:spPr/>
      <dgm:t>
        <a:bodyPr/>
        <a:lstStyle/>
        <a:p>
          <a:r>
            <a:rPr lang="en-US"/>
            <a:t>It visually highlights countries that have improved or declined in happiness rank, illustrating dynamic shifts and growing or shrinking inequalities between nations.</a:t>
          </a:r>
        </a:p>
      </dgm:t>
    </dgm:pt>
    <dgm:pt modelId="{D491181A-71A1-4A0E-8FD3-854F70DDAA4A}" type="parTrans" cxnId="{92C8FC78-7583-4243-ADB3-4D15C1299FE9}">
      <dgm:prSet/>
      <dgm:spPr/>
      <dgm:t>
        <a:bodyPr/>
        <a:lstStyle/>
        <a:p>
          <a:endParaRPr lang="en-US"/>
        </a:p>
      </dgm:t>
    </dgm:pt>
    <dgm:pt modelId="{981B9707-64B9-44A2-9B54-A20AA604DFEC}" type="sibTrans" cxnId="{92C8FC78-7583-4243-ADB3-4D15C1299FE9}">
      <dgm:prSet/>
      <dgm:spPr/>
      <dgm:t>
        <a:bodyPr/>
        <a:lstStyle/>
        <a:p>
          <a:endParaRPr lang="en-US"/>
        </a:p>
      </dgm:t>
    </dgm:pt>
    <dgm:pt modelId="{4879431D-2748-4747-9E67-9C2A2F8C79FE}">
      <dgm:prSet/>
      <dgm:spPr/>
      <dgm:t>
        <a:bodyPr/>
        <a:lstStyle/>
        <a:p>
          <a:r>
            <a:rPr lang="en-US" b="1"/>
            <a:t>Radar Chart Comparison (fig8):</a:t>
          </a:r>
          <a:endParaRPr lang="en-US"/>
        </a:p>
      </dgm:t>
    </dgm:pt>
    <dgm:pt modelId="{BEEBE95F-8B77-4325-A008-3E4014897C27}" type="parTrans" cxnId="{09E746A5-3646-44A8-BE98-38D591F7F216}">
      <dgm:prSet/>
      <dgm:spPr/>
      <dgm:t>
        <a:bodyPr/>
        <a:lstStyle/>
        <a:p>
          <a:endParaRPr lang="en-US"/>
        </a:p>
      </dgm:t>
    </dgm:pt>
    <dgm:pt modelId="{F86C3D0A-2390-45E7-B450-DBED4F6C40B8}" type="sibTrans" cxnId="{09E746A5-3646-44A8-BE98-38D591F7F216}">
      <dgm:prSet/>
      <dgm:spPr/>
      <dgm:t>
        <a:bodyPr/>
        <a:lstStyle/>
        <a:p>
          <a:endParaRPr lang="en-US"/>
        </a:p>
      </dgm:t>
    </dgm:pt>
    <dgm:pt modelId="{89EFA527-C227-4962-B9A6-5039721DD8BC}">
      <dgm:prSet/>
      <dgm:spPr/>
      <dgm:t>
        <a:bodyPr/>
        <a:lstStyle/>
        <a:p>
          <a:r>
            <a:rPr lang="en-US"/>
            <a:t>Compares the profiles of two countries (e.g., United States and South Africa) across multiple happiness factors. </a:t>
          </a:r>
        </a:p>
      </dgm:t>
    </dgm:pt>
    <dgm:pt modelId="{D8A0AB5B-46D1-4BCF-8AA5-9240E8895C8C}" type="parTrans" cxnId="{FD7AF181-0FE2-486F-9D5C-2DB894A1EC02}">
      <dgm:prSet/>
      <dgm:spPr/>
      <dgm:t>
        <a:bodyPr/>
        <a:lstStyle/>
        <a:p>
          <a:endParaRPr lang="en-US"/>
        </a:p>
      </dgm:t>
    </dgm:pt>
    <dgm:pt modelId="{E3A665F4-072D-4E72-8C90-33DC3A9468F7}" type="sibTrans" cxnId="{FD7AF181-0FE2-486F-9D5C-2DB894A1EC02}">
      <dgm:prSet/>
      <dgm:spPr/>
      <dgm:t>
        <a:bodyPr/>
        <a:lstStyle/>
        <a:p>
          <a:endParaRPr lang="en-US"/>
        </a:p>
      </dgm:t>
    </dgm:pt>
    <dgm:pt modelId="{B9C4E35D-4964-4BFE-B07A-FB9C2EE60264}">
      <dgm:prSet/>
      <dgm:spPr/>
      <dgm:t>
        <a:bodyPr/>
        <a:lstStyle/>
        <a:p>
          <a:r>
            <a:rPr lang="en-US"/>
            <a:t>Makes it easy to see where countries differ most, and which factors contribute to their relative happiness or inequality.</a:t>
          </a:r>
        </a:p>
      </dgm:t>
    </dgm:pt>
    <dgm:pt modelId="{1A0B6FB2-FC1D-49AC-B197-6D1D889DCA60}" type="parTrans" cxnId="{B0C6BBE3-D9B1-4527-878A-917F94FFD936}">
      <dgm:prSet/>
      <dgm:spPr/>
      <dgm:t>
        <a:bodyPr/>
        <a:lstStyle/>
        <a:p>
          <a:endParaRPr lang="en-US"/>
        </a:p>
      </dgm:t>
    </dgm:pt>
    <dgm:pt modelId="{46750D88-2D39-4598-AEE1-130EEBCE48D4}" type="sibTrans" cxnId="{B0C6BBE3-D9B1-4527-878A-917F94FFD936}">
      <dgm:prSet/>
      <dgm:spPr/>
      <dgm:t>
        <a:bodyPr/>
        <a:lstStyle/>
        <a:p>
          <a:endParaRPr lang="en-US"/>
        </a:p>
      </dgm:t>
    </dgm:pt>
    <dgm:pt modelId="{C8D01333-5B56-414A-AB32-388BAB34CC4E}">
      <dgm:prSet/>
      <dgm:spPr/>
      <dgm:t>
        <a:bodyPr/>
        <a:lstStyle/>
        <a:p>
          <a:r>
            <a:rPr lang="en-US" b="1"/>
            <a:t>Treemap of Regional and Country Contributions (fig9):</a:t>
          </a:r>
          <a:endParaRPr lang="en-US"/>
        </a:p>
      </dgm:t>
    </dgm:pt>
    <dgm:pt modelId="{6EF4DEFB-6841-4C61-ACE5-E1E4DC1BBBEA}" type="parTrans" cxnId="{E41B4398-6C83-48EC-9AA6-3964BCB683E3}">
      <dgm:prSet/>
      <dgm:spPr/>
      <dgm:t>
        <a:bodyPr/>
        <a:lstStyle/>
        <a:p>
          <a:endParaRPr lang="en-US"/>
        </a:p>
      </dgm:t>
    </dgm:pt>
    <dgm:pt modelId="{B328DA66-4A5F-498A-8BF7-C2620FDF1C2F}" type="sibTrans" cxnId="{E41B4398-6C83-48EC-9AA6-3964BCB683E3}">
      <dgm:prSet/>
      <dgm:spPr/>
      <dgm:t>
        <a:bodyPr/>
        <a:lstStyle/>
        <a:p>
          <a:endParaRPr lang="en-US"/>
        </a:p>
      </dgm:t>
    </dgm:pt>
    <dgm:pt modelId="{8500F2A9-4A8F-4BF4-99B2-052242A55F5E}">
      <dgm:prSet/>
      <dgm:spPr/>
      <dgm:t>
        <a:bodyPr/>
        <a:lstStyle/>
        <a:p>
          <a:r>
            <a:rPr lang="en-US"/>
            <a:t>Displays the hierarchical structure of happiness scores, starting from regions and drilling down to individual countries. </a:t>
          </a:r>
        </a:p>
      </dgm:t>
    </dgm:pt>
    <dgm:pt modelId="{8C238064-7B40-4AF1-B1F0-F84952FBC552}" type="parTrans" cxnId="{D0C759B7-0313-4035-80F8-66162BEC6000}">
      <dgm:prSet/>
      <dgm:spPr/>
      <dgm:t>
        <a:bodyPr/>
        <a:lstStyle/>
        <a:p>
          <a:endParaRPr lang="en-US"/>
        </a:p>
      </dgm:t>
    </dgm:pt>
    <dgm:pt modelId="{C14CF94D-E41D-481A-90AC-A6408CAF9A39}" type="sibTrans" cxnId="{D0C759B7-0313-4035-80F8-66162BEC6000}">
      <dgm:prSet/>
      <dgm:spPr/>
      <dgm:t>
        <a:bodyPr/>
        <a:lstStyle/>
        <a:p>
          <a:endParaRPr lang="en-US"/>
        </a:p>
      </dgm:t>
    </dgm:pt>
    <dgm:pt modelId="{21083386-E9A8-4815-9ED1-5D6E71AE17BB}">
      <dgm:prSet/>
      <dgm:spPr/>
      <dgm:t>
        <a:bodyPr/>
        <a:lstStyle/>
        <a:p>
          <a:r>
            <a:rPr lang="en-US"/>
            <a:t>The size and color of each box represent the happiness score, making it easy to spot both regional leaders and countries that are outliers within their region.</a:t>
          </a:r>
        </a:p>
      </dgm:t>
    </dgm:pt>
    <dgm:pt modelId="{5156803B-B002-4B60-836D-080CED41956E}" type="parTrans" cxnId="{167E49EA-A84B-496E-B92B-C44CC0E69B4B}">
      <dgm:prSet/>
      <dgm:spPr/>
      <dgm:t>
        <a:bodyPr/>
        <a:lstStyle/>
        <a:p>
          <a:endParaRPr lang="en-US"/>
        </a:p>
      </dgm:t>
    </dgm:pt>
    <dgm:pt modelId="{E440CDC7-DBAC-440C-986B-D68ECE72A9C1}" type="sibTrans" cxnId="{167E49EA-A84B-496E-B92B-C44CC0E69B4B}">
      <dgm:prSet/>
      <dgm:spPr/>
      <dgm:t>
        <a:bodyPr/>
        <a:lstStyle/>
        <a:p>
          <a:endParaRPr lang="en-US"/>
        </a:p>
      </dgm:t>
    </dgm:pt>
    <dgm:pt modelId="{155CA0B7-6AEB-3149-A3D4-458A326F5AC1}" type="pres">
      <dgm:prSet presAssocID="{463D6B00-634A-41A8-9E98-3621E9050F85}" presName="linear" presStyleCnt="0">
        <dgm:presLayoutVars>
          <dgm:animLvl val="lvl"/>
          <dgm:resizeHandles val="exact"/>
        </dgm:presLayoutVars>
      </dgm:prSet>
      <dgm:spPr/>
    </dgm:pt>
    <dgm:pt modelId="{7FC652C7-A519-4B45-BED5-84B7F235D88D}" type="pres">
      <dgm:prSet presAssocID="{61E5A605-5B10-4CAD-8193-C73880E6E6A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0B2EF2A-1F44-2449-BA89-0A428C717A1E}" type="pres">
      <dgm:prSet presAssocID="{61E5A605-5B10-4CAD-8193-C73880E6E6A8}" presName="childText" presStyleLbl="revTx" presStyleIdx="0" presStyleCnt="4">
        <dgm:presLayoutVars>
          <dgm:bulletEnabled val="1"/>
        </dgm:presLayoutVars>
      </dgm:prSet>
      <dgm:spPr/>
    </dgm:pt>
    <dgm:pt modelId="{CA241D5C-DAA9-464A-90B1-CB9DB3A0178F}" type="pres">
      <dgm:prSet presAssocID="{E5FA94CC-4BA8-410A-8C3F-02590CAC7D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A43D06-ADC9-6E48-BFAE-B2AC32281CDA}" type="pres">
      <dgm:prSet presAssocID="{E5FA94CC-4BA8-410A-8C3F-02590CAC7D5A}" presName="childText" presStyleLbl="revTx" presStyleIdx="1" presStyleCnt="4">
        <dgm:presLayoutVars>
          <dgm:bulletEnabled val="1"/>
        </dgm:presLayoutVars>
      </dgm:prSet>
      <dgm:spPr/>
    </dgm:pt>
    <dgm:pt modelId="{C913574F-E58D-CA40-861D-05DF1E7809FC}" type="pres">
      <dgm:prSet presAssocID="{4879431D-2748-4747-9E67-9C2A2F8C79F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3B61F3C-B20D-FC47-9E48-D48AB1DABC95}" type="pres">
      <dgm:prSet presAssocID="{4879431D-2748-4747-9E67-9C2A2F8C79FE}" presName="childText" presStyleLbl="revTx" presStyleIdx="2" presStyleCnt="4">
        <dgm:presLayoutVars>
          <dgm:bulletEnabled val="1"/>
        </dgm:presLayoutVars>
      </dgm:prSet>
      <dgm:spPr/>
    </dgm:pt>
    <dgm:pt modelId="{71E82574-138D-994D-9B5D-95EC066E15D4}" type="pres">
      <dgm:prSet presAssocID="{C8D01333-5B56-414A-AB32-388BAB34CC4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BF83E86-1892-5B4F-A28A-2B0251991525}" type="pres">
      <dgm:prSet presAssocID="{C8D01333-5B56-414A-AB32-388BAB34CC4E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F54D3304-6EC5-42BC-AA1A-2663B960512E}" srcId="{463D6B00-634A-41A8-9E98-3621E9050F85}" destId="{61E5A605-5B10-4CAD-8193-C73880E6E6A8}" srcOrd="0" destOrd="0" parTransId="{13E34A52-BEF3-422B-88C6-EEEFE802F1E1}" sibTransId="{FA9397D9-F6E7-4739-96E5-3349B031B5EB}"/>
    <dgm:cxn modelId="{E1545C09-5959-DD41-8BC5-4EAEE7C48E94}" type="presOf" srcId="{8500F2A9-4A8F-4BF4-99B2-052242A55F5E}" destId="{DBF83E86-1892-5B4F-A28A-2B0251991525}" srcOrd="0" destOrd="0" presId="urn:microsoft.com/office/officeart/2005/8/layout/vList2"/>
    <dgm:cxn modelId="{E0251710-C86C-0B48-B462-0D85C4DAEF4E}" type="presOf" srcId="{D90C2CC7-946F-4866-B03D-284808A7A9FB}" destId="{BCA43D06-ADC9-6E48-BFAE-B2AC32281CDA}" srcOrd="0" destOrd="0" presId="urn:microsoft.com/office/officeart/2005/8/layout/vList2"/>
    <dgm:cxn modelId="{4CDEBE5C-D773-4A36-BF16-7D07A1E9643A}" srcId="{463D6B00-634A-41A8-9E98-3621E9050F85}" destId="{E5FA94CC-4BA8-410A-8C3F-02590CAC7D5A}" srcOrd="1" destOrd="0" parTransId="{71EA78A3-03CE-452F-8E54-622F8B266E6A}" sibTransId="{301595D9-9DE0-4E38-A1DA-5F50DF511108}"/>
    <dgm:cxn modelId="{BB898A70-21E7-43C9-B912-5669D7E80F06}" srcId="{61E5A605-5B10-4CAD-8193-C73880E6E6A8}" destId="{49FA4E44-4ECA-446C-B518-E983740B4CAC}" srcOrd="1" destOrd="0" parTransId="{BF4B3BDB-63DB-4984-96E6-52E36E04BFF7}" sibTransId="{E5169354-DE9F-4E6B-A0EE-237B1A856E4E}"/>
    <dgm:cxn modelId="{F3F15D72-6975-6048-B225-E14B67F3352C}" type="presOf" srcId="{4879431D-2748-4747-9E67-9C2A2F8C79FE}" destId="{C913574F-E58D-CA40-861D-05DF1E7809FC}" srcOrd="0" destOrd="0" presId="urn:microsoft.com/office/officeart/2005/8/layout/vList2"/>
    <dgm:cxn modelId="{B8BAAF73-81F4-4938-8354-8A1B18CA9262}" srcId="{E5FA94CC-4BA8-410A-8C3F-02590CAC7D5A}" destId="{D90C2CC7-946F-4866-B03D-284808A7A9FB}" srcOrd="0" destOrd="0" parTransId="{1CCA642C-A681-4019-9CDD-163D1F1F8387}" sibTransId="{D5004D06-24D0-4425-9C51-A95B9187B65C}"/>
    <dgm:cxn modelId="{92C8FC78-7583-4243-ADB3-4D15C1299FE9}" srcId="{E5FA94CC-4BA8-410A-8C3F-02590CAC7D5A}" destId="{11F8FD71-9B9F-44A3-A025-243A3700F8C9}" srcOrd="1" destOrd="0" parTransId="{D491181A-71A1-4A0E-8FD3-854F70DDAA4A}" sibTransId="{981B9707-64B9-44A2-9B54-A20AA604DFEC}"/>
    <dgm:cxn modelId="{BFD52380-882E-4449-95AE-A240878B08DF}" type="presOf" srcId="{61E5A605-5B10-4CAD-8193-C73880E6E6A8}" destId="{7FC652C7-A519-4B45-BED5-84B7F235D88D}" srcOrd="0" destOrd="0" presId="urn:microsoft.com/office/officeart/2005/8/layout/vList2"/>
    <dgm:cxn modelId="{FD7AF181-0FE2-486F-9D5C-2DB894A1EC02}" srcId="{4879431D-2748-4747-9E67-9C2A2F8C79FE}" destId="{89EFA527-C227-4962-B9A6-5039721DD8BC}" srcOrd="0" destOrd="0" parTransId="{D8A0AB5B-46D1-4BCF-8AA5-9240E8895C8C}" sibTransId="{E3A665F4-072D-4E72-8C90-33DC3A9468F7}"/>
    <dgm:cxn modelId="{E41B4398-6C83-48EC-9AA6-3964BCB683E3}" srcId="{463D6B00-634A-41A8-9E98-3621E9050F85}" destId="{C8D01333-5B56-414A-AB32-388BAB34CC4E}" srcOrd="3" destOrd="0" parTransId="{6EF4DEFB-6841-4C61-ACE5-E1E4DC1BBBEA}" sibTransId="{B328DA66-4A5F-498A-8BF7-C2620FDF1C2F}"/>
    <dgm:cxn modelId="{09E746A5-3646-44A8-BE98-38D591F7F216}" srcId="{463D6B00-634A-41A8-9E98-3621E9050F85}" destId="{4879431D-2748-4747-9E67-9C2A2F8C79FE}" srcOrd="2" destOrd="0" parTransId="{BEEBE95F-8B77-4325-A008-3E4014897C27}" sibTransId="{F86C3D0A-2390-45E7-B450-DBED4F6C40B8}"/>
    <dgm:cxn modelId="{BBB64CAC-7730-D94C-A4FB-D354AF9ED2A8}" type="presOf" srcId="{11F8FD71-9B9F-44A3-A025-243A3700F8C9}" destId="{BCA43D06-ADC9-6E48-BFAE-B2AC32281CDA}" srcOrd="0" destOrd="1" presId="urn:microsoft.com/office/officeart/2005/8/layout/vList2"/>
    <dgm:cxn modelId="{686D07AD-04E3-4842-B8E2-8CA1C85A86D7}" type="presOf" srcId="{B9C4E35D-4964-4BFE-B07A-FB9C2EE60264}" destId="{E3B61F3C-B20D-FC47-9E48-D48AB1DABC95}" srcOrd="0" destOrd="1" presId="urn:microsoft.com/office/officeart/2005/8/layout/vList2"/>
    <dgm:cxn modelId="{0035A8AE-3C5A-2546-A6C6-DAE71B076933}" type="presOf" srcId="{21083386-E9A8-4815-9ED1-5D6E71AE17BB}" destId="{DBF83E86-1892-5B4F-A28A-2B0251991525}" srcOrd="0" destOrd="1" presId="urn:microsoft.com/office/officeart/2005/8/layout/vList2"/>
    <dgm:cxn modelId="{D0C759B7-0313-4035-80F8-66162BEC6000}" srcId="{C8D01333-5B56-414A-AB32-388BAB34CC4E}" destId="{8500F2A9-4A8F-4BF4-99B2-052242A55F5E}" srcOrd="0" destOrd="0" parTransId="{8C238064-7B40-4AF1-B1F0-F84952FBC552}" sibTransId="{C14CF94D-E41D-481A-90AC-A6408CAF9A39}"/>
    <dgm:cxn modelId="{C3C1A7CE-888F-AC42-A4B2-8054834E9773}" type="presOf" srcId="{E5FA94CC-4BA8-410A-8C3F-02590CAC7D5A}" destId="{CA241D5C-DAA9-464A-90B1-CB9DB3A0178F}" srcOrd="0" destOrd="0" presId="urn:microsoft.com/office/officeart/2005/8/layout/vList2"/>
    <dgm:cxn modelId="{5B6739DA-C934-3543-A99B-AEFFB7BDFAB0}" type="presOf" srcId="{463D6B00-634A-41A8-9E98-3621E9050F85}" destId="{155CA0B7-6AEB-3149-A3D4-458A326F5AC1}" srcOrd="0" destOrd="0" presId="urn:microsoft.com/office/officeart/2005/8/layout/vList2"/>
    <dgm:cxn modelId="{1DA388DB-29E0-DC4C-841F-B90FFF082BEA}" type="presOf" srcId="{89EFA527-C227-4962-B9A6-5039721DD8BC}" destId="{E3B61F3C-B20D-FC47-9E48-D48AB1DABC95}" srcOrd="0" destOrd="0" presId="urn:microsoft.com/office/officeart/2005/8/layout/vList2"/>
    <dgm:cxn modelId="{226F24DF-8C51-476E-AD63-E8B69D75BD3E}" srcId="{61E5A605-5B10-4CAD-8193-C73880E6E6A8}" destId="{DB0015BE-D175-47D2-AF65-3575FE78A9E1}" srcOrd="0" destOrd="0" parTransId="{95F2AA27-26CD-4027-8730-4D46F8D181A5}" sibTransId="{03D655CD-1D3B-4AF7-8DFD-327D9BEA5B6B}"/>
    <dgm:cxn modelId="{B0C6BBE3-D9B1-4527-878A-917F94FFD936}" srcId="{4879431D-2748-4747-9E67-9C2A2F8C79FE}" destId="{B9C4E35D-4964-4BFE-B07A-FB9C2EE60264}" srcOrd="1" destOrd="0" parTransId="{1A0B6FB2-FC1D-49AC-B197-6D1D889DCA60}" sibTransId="{46750D88-2D39-4598-AEE1-130EEBCE48D4}"/>
    <dgm:cxn modelId="{503162E4-182E-9146-9963-3385848F238F}" type="presOf" srcId="{DB0015BE-D175-47D2-AF65-3575FE78A9E1}" destId="{B0B2EF2A-1F44-2449-BA89-0A428C717A1E}" srcOrd="0" destOrd="0" presId="urn:microsoft.com/office/officeart/2005/8/layout/vList2"/>
    <dgm:cxn modelId="{167E49EA-A84B-496E-B92B-C44CC0E69B4B}" srcId="{C8D01333-5B56-414A-AB32-388BAB34CC4E}" destId="{21083386-E9A8-4815-9ED1-5D6E71AE17BB}" srcOrd="1" destOrd="0" parTransId="{5156803B-B002-4B60-836D-080CED41956E}" sibTransId="{E440CDC7-DBAC-440C-986B-D68ECE72A9C1}"/>
    <dgm:cxn modelId="{74B899EE-5538-C648-91AB-A3EB1DE17B4D}" type="presOf" srcId="{49FA4E44-4ECA-446C-B518-E983740B4CAC}" destId="{B0B2EF2A-1F44-2449-BA89-0A428C717A1E}" srcOrd="0" destOrd="1" presId="urn:microsoft.com/office/officeart/2005/8/layout/vList2"/>
    <dgm:cxn modelId="{5FEF02F6-5F4C-1C40-90F2-37DA02DE5C56}" type="presOf" srcId="{C8D01333-5B56-414A-AB32-388BAB34CC4E}" destId="{71E82574-138D-994D-9B5D-95EC066E15D4}" srcOrd="0" destOrd="0" presId="urn:microsoft.com/office/officeart/2005/8/layout/vList2"/>
    <dgm:cxn modelId="{49026B57-8C55-BD4D-9564-054E9777511D}" type="presParOf" srcId="{155CA0B7-6AEB-3149-A3D4-458A326F5AC1}" destId="{7FC652C7-A519-4B45-BED5-84B7F235D88D}" srcOrd="0" destOrd="0" presId="urn:microsoft.com/office/officeart/2005/8/layout/vList2"/>
    <dgm:cxn modelId="{E88BBD8D-0D74-E347-A6F4-EC0885C364D9}" type="presParOf" srcId="{155CA0B7-6AEB-3149-A3D4-458A326F5AC1}" destId="{B0B2EF2A-1F44-2449-BA89-0A428C717A1E}" srcOrd="1" destOrd="0" presId="urn:microsoft.com/office/officeart/2005/8/layout/vList2"/>
    <dgm:cxn modelId="{701AA9B0-A44C-2846-8161-6BC6E4CE08F7}" type="presParOf" srcId="{155CA0B7-6AEB-3149-A3D4-458A326F5AC1}" destId="{CA241D5C-DAA9-464A-90B1-CB9DB3A0178F}" srcOrd="2" destOrd="0" presId="urn:microsoft.com/office/officeart/2005/8/layout/vList2"/>
    <dgm:cxn modelId="{CA15E90D-C3EC-664F-AA4A-98FD0EF6EA23}" type="presParOf" srcId="{155CA0B7-6AEB-3149-A3D4-458A326F5AC1}" destId="{BCA43D06-ADC9-6E48-BFAE-B2AC32281CDA}" srcOrd="3" destOrd="0" presId="urn:microsoft.com/office/officeart/2005/8/layout/vList2"/>
    <dgm:cxn modelId="{511D9E76-7A90-DE4B-BE56-02E40736720F}" type="presParOf" srcId="{155CA0B7-6AEB-3149-A3D4-458A326F5AC1}" destId="{C913574F-E58D-CA40-861D-05DF1E7809FC}" srcOrd="4" destOrd="0" presId="urn:microsoft.com/office/officeart/2005/8/layout/vList2"/>
    <dgm:cxn modelId="{8211F4CC-3889-9442-BECA-A2FA9BFB60D0}" type="presParOf" srcId="{155CA0B7-6AEB-3149-A3D4-458A326F5AC1}" destId="{E3B61F3C-B20D-FC47-9E48-D48AB1DABC95}" srcOrd="5" destOrd="0" presId="urn:microsoft.com/office/officeart/2005/8/layout/vList2"/>
    <dgm:cxn modelId="{54654A2A-DA76-2A4E-A080-94794F343D7F}" type="presParOf" srcId="{155CA0B7-6AEB-3149-A3D4-458A326F5AC1}" destId="{71E82574-138D-994D-9B5D-95EC066E15D4}" srcOrd="6" destOrd="0" presId="urn:microsoft.com/office/officeart/2005/8/layout/vList2"/>
    <dgm:cxn modelId="{E4860319-B419-8C4E-9729-EB9223FD1D51}" type="presParOf" srcId="{155CA0B7-6AEB-3149-A3D4-458A326F5AC1}" destId="{DBF83E86-1892-5B4F-A28A-2B0251991525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A1CC50-2DDD-4349-8684-61536D229A0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CAE27C-EFC7-4BC7-8E6D-CCFD71802DBA}">
      <dgm:prSet/>
      <dgm:spPr/>
      <dgm:t>
        <a:bodyPr/>
        <a:lstStyle/>
        <a:p>
          <a:r>
            <a:rPr lang="en-US"/>
            <a:t>They reveal not just which countries are happiest, but also the spread and drivers of happiness within and between regions.</a:t>
          </a:r>
        </a:p>
      </dgm:t>
    </dgm:pt>
    <dgm:pt modelId="{9B902FAF-1604-4679-8CAC-B97C5D973901}" type="parTrans" cxnId="{2E9BF921-CFD1-442B-B61E-A2D24569B7BC}">
      <dgm:prSet/>
      <dgm:spPr/>
      <dgm:t>
        <a:bodyPr/>
        <a:lstStyle/>
        <a:p>
          <a:endParaRPr lang="en-US"/>
        </a:p>
      </dgm:t>
    </dgm:pt>
    <dgm:pt modelId="{1EFC6D81-3BEC-4FD0-8C7A-B54BA2018484}" type="sibTrans" cxnId="{2E9BF921-CFD1-442B-B61E-A2D24569B7BC}">
      <dgm:prSet/>
      <dgm:spPr/>
      <dgm:t>
        <a:bodyPr/>
        <a:lstStyle/>
        <a:p>
          <a:endParaRPr lang="en-US"/>
        </a:p>
      </dgm:t>
    </dgm:pt>
    <dgm:pt modelId="{63ED8F06-41AA-48A4-99BC-FD2BE73E5D09}">
      <dgm:prSet/>
      <dgm:spPr/>
      <dgm:t>
        <a:bodyPr/>
        <a:lstStyle/>
        <a:p>
          <a:r>
            <a:rPr lang="en-US"/>
            <a:t>By examining correlations and changes over time, we can identify persistent inequalities and emerging trends.</a:t>
          </a:r>
        </a:p>
      </dgm:t>
    </dgm:pt>
    <dgm:pt modelId="{D0969321-7190-4964-8B5F-355FF008A4EB}" type="parTrans" cxnId="{7478E4FA-E8B3-4F85-B365-6F5EF7D0E6A9}">
      <dgm:prSet/>
      <dgm:spPr/>
      <dgm:t>
        <a:bodyPr/>
        <a:lstStyle/>
        <a:p>
          <a:endParaRPr lang="en-US"/>
        </a:p>
      </dgm:t>
    </dgm:pt>
    <dgm:pt modelId="{4BBB6C64-4E7D-4DE5-9226-429AA5D247E4}" type="sibTrans" cxnId="{7478E4FA-E8B3-4F85-B365-6F5EF7D0E6A9}">
      <dgm:prSet/>
      <dgm:spPr/>
      <dgm:t>
        <a:bodyPr/>
        <a:lstStyle/>
        <a:p>
          <a:endParaRPr lang="en-US"/>
        </a:p>
      </dgm:t>
    </dgm:pt>
    <dgm:pt modelId="{F94E4448-9A4E-4044-8259-D66A7CC0EFD5}">
      <dgm:prSet/>
      <dgm:spPr/>
      <dgm:t>
        <a:bodyPr/>
        <a:lstStyle/>
        <a:p>
          <a:r>
            <a:rPr lang="en-US"/>
            <a:t>Comparing countries side-by-side highlights the multidimensional nature of happiness and the importance of addressing multiple factors to reduce inequality.</a:t>
          </a:r>
        </a:p>
      </dgm:t>
    </dgm:pt>
    <dgm:pt modelId="{E6BA4A88-3E37-4F9E-86F6-E8690D9B8276}" type="parTrans" cxnId="{88643602-AC19-4466-93D4-5949C1A8D7E2}">
      <dgm:prSet/>
      <dgm:spPr/>
      <dgm:t>
        <a:bodyPr/>
        <a:lstStyle/>
        <a:p>
          <a:endParaRPr lang="en-US"/>
        </a:p>
      </dgm:t>
    </dgm:pt>
    <dgm:pt modelId="{9F1E0814-DABF-4358-AEFE-84C08A51D2D4}" type="sibTrans" cxnId="{88643602-AC19-4466-93D4-5949C1A8D7E2}">
      <dgm:prSet/>
      <dgm:spPr/>
      <dgm:t>
        <a:bodyPr/>
        <a:lstStyle/>
        <a:p>
          <a:endParaRPr lang="en-US"/>
        </a:p>
      </dgm:t>
    </dgm:pt>
    <dgm:pt modelId="{4700A020-2774-4449-B93E-A4C0898F103C}" type="pres">
      <dgm:prSet presAssocID="{1AA1CC50-2DDD-4349-8684-61536D229A05}" presName="vert0" presStyleCnt="0">
        <dgm:presLayoutVars>
          <dgm:dir/>
          <dgm:animOne val="branch"/>
          <dgm:animLvl val="lvl"/>
        </dgm:presLayoutVars>
      </dgm:prSet>
      <dgm:spPr/>
    </dgm:pt>
    <dgm:pt modelId="{2A969475-E63C-B648-B05A-6207DEC419CD}" type="pres">
      <dgm:prSet presAssocID="{FBCAE27C-EFC7-4BC7-8E6D-CCFD71802DBA}" presName="thickLine" presStyleLbl="alignNode1" presStyleIdx="0" presStyleCnt="3"/>
      <dgm:spPr/>
    </dgm:pt>
    <dgm:pt modelId="{70D32DFA-FC76-EC40-BF3E-71204CCBDCC3}" type="pres">
      <dgm:prSet presAssocID="{FBCAE27C-EFC7-4BC7-8E6D-CCFD71802DBA}" presName="horz1" presStyleCnt="0"/>
      <dgm:spPr/>
    </dgm:pt>
    <dgm:pt modelId="{2EF191C8-0754-9243-83E0-D2D899AF6792}" type="pres">
      <dgm:prSet presAssocID="{FBCAE27C-EFC7-4BC7-8E6D-CCFD71802DBA}" presName="tx1" presStyleLbl="revTx" presStyleIdx="0" presStyleCnt="3"/>
      <dgm:spPr/>
    </dgm:pt>
    <dgm:pt modelId="{FFF843BD-2C72-374D-A729-92236949236C}" type="pres">
      <dgm:prSet presAssocID="{FBCAE27C-EFC7-4BC7-8E6D-CCFD71802DBA}" presName="vert1" presStyleCnt="0"/>
      <dgm:spPr/>
    </dgm:pt>
    <dgm:pt modelId="{EF59C851-864F-0A40-AD13-D660FEDADE1C}" type="pres">
      <dgm:prSet presAssocID="{63ED8F06-41AA-48A4-99BC-FD2BE73E5D09}" presName="thickLine" presStyleLbl="alignNode1" presStyleIdx="1" presStyleCnt="3"/>
      <dgm:spPr/>
    </dgm:pt>
    <dgm:pt modelId="{B9EC8856-6B46-7043-A093-EEB8944EDE98}" type="pres">
      <dgm:prSet presAssocID="{63ED8F06-41AA-48A4-99BC-FD2BE73E5D09}" presName="horz1" presStyleCnt="0"/>
      <dgm:spPr/>
    </dgm:pt>
    <dgm:pt modelId="{6E5987CB-3477-F949-ACD0-1AA54EBA85C1}" type="pres">
      <dgm:prSet presAssocID="{63ED8F06-41AA-48A4-99BC-FD2BE73E5D09}" presName="tx1" presStyleLbl="revTx" presStyleIdx="1" presStyleCnt="3"/>
      <dgm:spPr/>
    </dgm:pt>
    <dgm:pt modelId="{F070B3E5-801D-8347-871D-D7AC4192DBF4}" type="pres">
      <dgm:prSet presAssocID="{63ED8F06-41AA-48A4-99BC-FD2BE73E5D09}" presName="vert1" presStyleCnt="0"/>
      <dgm:spPr/>
    </dgm:pt>
    <dgm:pt modelId="{CCFA9974-A26C-6944-8367-148C94B8BD0D}" type="pres">
      <dgm:prSet presAssocID="{F94E4448-9A4E-4044-8259-D66A7CC0EFD5}" presName="thickLine" presStyleLbl="alignNode1" presStyleIdx="2" presStyleCnt="3"/>
      <dgm:spPr/>
    </dgm:pt>
    <dgm:pt modelId="{144BB821-34C2-A149-A615-E7FDBEC2B43D}" type="pres">
      <dgm:prSet presAssocID="{F94E4448-9A4E-4044-8259-D66A7CC0EFD5}" presName="horz1" presStyleCnt="0"/>
      <dgm:spPr/>
    </dgm:pt>
    <dgm:pt modelId="{B5BC7971-0AED-A34A-A055-2D82CAFCFB20}" type="pres">
      <dgm:prSet presAssocID="{F94E4448-9A4E-4044-8259-D66A7CC0EFD5}" presName="tx1" presStyleLbl="revTx" presStyleIdx="2" presStyleCnt="3"/>
      <dgm:spPr/>
    </dgm:pt>
    <dgm:pt modelId="{97889415-5D43-6748-9206-126490EC9898}" type="pres">
      <dgm:prSet presAssocID="{F94E4448-9A4E-4044-8259-D66A7CC0EFD5}" presName="vert1" presStyleCnt="0"/>
      <dgm:spPr/>
    </dgm:pt>
  </dgm:ptLst>
  <dgm:cxnLst>
    <dgm:cxn modelId="{88643602-AC19-4466-93D4-5949C1A8D7E2}" srcId="{1AA1CC50-2DDD-4349-8684-61536D229A05}" destId="{F94E4448-9A4E-4044-8259-D66A7CC0EFD5}" srcOrd="2" destOrd="0" parTransId="{E6BA4A88-3E37-4F9E-86F6-E8690D9B8276}" sibTransId="{9F1E0814-DABF-4358-AEFE-84C08A51D2D4}"/>
    <dgm:cxn modelId="{2E9BF921-CFD1-442B-B61E-A2D24569B7BC}" srcId="{1AA1CC50-2DDD-4349-8684-61536D229A05}" destId="{FBCAE27C-EFC7-4BC7-8E6D-CCFD71802DBA}" srcOrd="0" destOrd="0" parTransId="{9B902FAF-1604-4679-8CAC-B97C5D973901}" sibTransId="{1EFC6D81-3BEC-4FD0-8C7A-B54BA2018484}"/>
    <dgm:cxn modelId="{A72C34BC-6AA6-DB40-9CDE-2D20B65743CC}" type="presOf" srcId="{F94E4448-9A4E-4044-8259-D66A7CC0EFD5}" destId="{B5BC7971-0AED-A34A-A055-2D82CAFCFB20}" srcOrd="0" destOrd="0" presId="urn:microsoft.com/office/officeart/2008/layout/LinedList"/>
    <dgm:cxn modelId="{A53035F1-7015-4141-B018-D0EFE82721A1}" type="presOf" srcId="{63ED8F06-41AA-48A4-99BC-FD2BE73E5D09}" destId="{6E5987CB-3477-F949-ACD0-1AA54EBA85C1}" srcOrd="0" destOrd="0" presId="urn:microsoft.com/office/officeart/2008/layout/LinedList"/>
    <dgm:cxn modelId="{389447F2-1023-444E-8A34-DAD9DE696315}" type="presOf" srcId="{FBCAE27C-EFC7-4BC7-8E6D-CCFD71802DBA}" destId="{2EF191C8-0754-9243-83E0-D2D899AF6792}" srcOrd="0" destOrd="0" presId="urn:microsoft.com/office/officeart/2008/layout/LinedList"/>
    <dgm:cxn modelId="{CC5335F8-A4B0-0248-9AC7-B0227555107F}" type="presOf" srcId="{1AA1CC50-2DDD-4349-8684-61536D229A05}" destId="{4700A020-2774-4449-B93E-A4C0898F103C}" srcOrd="0" destOrd="0" presId="urn:microsoft.com/office/officeart/2008/layout/LinedList"/>
    <dgm:cxn modelId="{7478E4FA-E8B3-4F85-B365-6F5EF7D0E6A9}" srcId="{1AA1CC50-2DDD-4349-8684-61536D229A05}" destId="{63ED8F06-41AA-48A4-99BC-FD2BE73E5D09}" srcOrd="1" destOrd="0" parTransId="{D0969321-7190-4964-8B5F-355FF008A4EB}" sibTransId="{4BBB6C64-4E7D-4DE5-9226-429AA5D247E4}"/>
    <dgm:cxn modelId="{AF0D453E-E742-2646-9675-BC7D9B2DD3C4}" type="presParOf" srcId="{4700A020-2774-4449-B93E-A4C0898F103C}" destId="{2A969475-E63C-B648-B05A-6207DEC419CD}" srcOrd="0" destOrd="0" presId="urn:microsoft.com/office/officeart/2008/layout/LinedList"/>
    <dgm:cxn modelId="{0554D071-C6C3-4B4C-AD3C-F75CF5F1CD33}" type="presParOf" srcId="{4700A020-2774-4449-B93E-A4C0898F103C}" destId="{70D32DFA-FC76-EC40-BF3E-71204CCBDCC3}" srcOrd="1" destOrd="0" presId="urn:microsoft.com/office/officeart/2008/layout/LinedList"/>
    <dgm:cxn modelId="{C6CC2743-EFA7-A747-841E-C3681828D5C1}" type="presParOf" srcId="{70D32DFA-FC76-EC40-BF3E-71204CCBDCC3}" destId="{2EF191C8-0754-9243-83E0-D2D899AF6792}" srcOrd="0" destOrd="0" presId="urn:microsoft.com/office/officeart/2008/layout/LinedList"/>
    <dgm:cxn modelId="{0966CFA0-EA65-EF49-A2BA-1089B8881A32}" type="presParOf" srcId="{70D32DFA-FC76-EC40-BF3E-71204CCBDCC3}" destId="{FFF843BD-2C72-374D-A729-92236949236C}" srcOrd="1" destOrd="0" presId="urn:microsoft.com/office/officeart/2008/layout/LinedList"/>
    <dgm:cxn modelId="{300C7889-D67A-F94F-A85E-449DAF5C6053}" type="presParOf" srcId="{4700A020-2774-4449-B93E-A4C0898F103C}" destId="{EF59C851-864F-0A40-AD13-D660FEDADE1C}" srcOrd="2" destOrd="0" presId="urn:microsoft.com/office/officeart/2008/layout/LinedList"/>
    <dgm:cxn modelId="{3FB65250-A39B-3141-AA86-7655220194DE}" type="presParOf" srcId="{4700A020-2774-4449-B93E-A4C0898F103C}" destId="{B9EC8856-6B46-7043-A093-EEB8944EDE98}" srcOrd="3" destOrd="0" presId="urn:microsoft.com/office/officeart/2008/layout/LinedList"/>
    <dgm:cxn modelId="{9D0487C8-AB90-5945-9A08-2423BBF74680}" type="presParOf" srcId="{B9EC8856-6B46-7043-A093-EEB8944EDE98}" destId="{6E5987CB-3477-F949-ACD0-1AA54EBA85C1}" srcOrd="0" destOrd="0" presId="urn:microsoft.com/office/officeart/2008/layout/LinedList"/>
    <dgm:cxn modelId="{A950B45D-CD59-CB42-9A7C-F748F2E778C3}" type="presParOf" srcId="{B9EC8856-6B46-7043-A093-EEB8944EDE98}" destId="{F070B3E5-801D-8347-871D-D7AC4192DBF4}" srcOrd="1" destOrd="0" presId="urn:microsoft.com/office/officeart/2008/layout/LinedList"/>
    <dgm:cxn modelId="{5973EB41-0ACB-BB43-AAE3-A8FE7097C813}" type="presParOf" srcId="{4700A020-2774-4449-B93E-A4C0898F103C}" destId="{CCFA9974-A26C-6944-8367-148C94B8BD0D}" srcOrd="4" destOrd="0" presId="urn:microsoft.com/office/officeart/2008/layout/LinedList"/>
    <dgm:cxn modelId="{EF4FC29C-CEA3-4843-BBC5-25C78A1FFF05}" type="presParOf" srcId="{4700A020-2774-4449-B93E-A4C0898F103C}" destId="{144BB821-34C2-A149-A615-E7FDBEC2B43D}" srcOrd="5" destOrd="0" presId="urn:microsoft.com/office/officeart/2008/layout/LinedList"/>
    <dgm:cxn modelId="{CFCF3000-AC47-3C42-9BCC-53DFA4B38422}" type="presParOf" srcId="{144BB821-34C2-A149-A615-E7FDBEC2B43D}" destId="{B5BC7971-0AED-A34A-A055-2D82CAFCFB20}" srcOrd="0" destOrd="0" presId="urn:microsoft.com/office/officeart/2008/layout/LinedList"/>
    <dgm:cxn modelId="{81DDF50B-21DD-C040-BE90-FE66AE78CAE0}" type="presParOf" srcId="{144BB821-34C2-A149-A615-E7FDBEC2B43D}" destId="{97889415-5D43-6748-9206-126490EC9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23EFF6-619B-4946-995A-B2ECA4EBAD8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674243-B3B9-4777-BDBE-7D32506C1CEA}">
      <dgm:prSet/>
      <dgm:spPr/>
      <dgm:t>
        <a:bodyPr/>
        <a:lstStyle/>
        <a:p>
          <a:r>
            <a:rPr lang="en-US" b="1"/>
            <a:t>Economic Status Matters:</a:t>
          </a:r>
          <a:endParaRPr lang="en-US"/>
        </a:p>
      </dgm:t>
    </dgm:pt>
    <dgm:pt modelId="{BD054F2E-BAB5-4829-A4F7-E917A1077696}" type="parTrans" cxnId="{5663D43C-7A2C-49C2-90B9-EA134BD4EAFA}">
      <dgm:prSet/>
      <dgm:spPr/>
      <dgm:t>
        <a:bodyPr/>
        <a:lstStyle/>
        <a:p>
          <a:endParaRPr lang="en-US"/>
        </a:p>
      </dgm:t>
    </dgm:pt>
    <dgm:pt modelId="{CF7A0C7A-185A-40B7-9FD6-52C0A56B50D7}" type="sibTrans" cxnId="{5663D43C-7A2C-49C2-90B9-EA134BD4EAFA}">
      <dgm:prSet/>
      <dgm:spPr/>
      <dgm:t>
        <a:bodyPr/>
        <a:lstStyle/>
        <a:p>
          <a:endParaRPr lang="en-US"/>
        </a:p>
      </dgm:t>
    </dgm:pt>
    <dgm:pt modelId="{5C78E757-B8BC-4188-B956-A559DB024241}">
      <dgm:prSet/>
      <dgm:spPr/>
      <dgm:t>
        <a:bodyPr/>
        <a:lstStyle/>
        <a:p>
          <a:r>
            <a:rPr lang="en-US"/>
            <a:t>Higher income tiers generally correspond to higher happiness scores, but there are exceptions—some lower-income countries outperform their peers.</a:t>
          </a:r>
        </a:p>
      </dgm:t>
    </dgm:pt>
    <dgm:pt modelId="{381F3B35-74BE-46DC-B57C-4842E60F8832}" type="parTrans" cxnId="{6642D3B0-53A8-43F9-AE0D-D13E2CF5844D}">
      <dgm:prSet/>
      <dgm:spPr/>
      <dgm:t>
        <a:bodyPr/>
        <a:lstStyle/>
        <a:p>
          <a:endParaRPr lang="en-US"/>
        </a:p>
      </dgm:t>
    </dgm:pt>
    <dgm:pt modelId="{7B96652A-98DF-4662-961C-45FBDB41FD6B}" type="sibTrans" cxnId="{6642D3B0-53A8-43F9-AE0D-D13E2CF5844D}">
      <dgm:prSet/>
      <dgm:spPr/>
      <dgm:t>
        <a:bodyPr/>
        <a:lstStyle/>
        <a:p>
          <a:endParaRPr lang="en-US"/>
        </a:p>
      </dgm:t>
    </dgm:pt>
    <dgm:pt modelId="{882A63E3-55E0-41B6-A3D0-DB81F333AE6A}">
      <dgm:prSet/>
      <dgm:spPr/>
      <dgm:t>
        <a:bodyPr/>
        <a:lstStyle/>
        <a:p>
          <a:r>
            <a:rPr lang="en-US" b="1"/>
            <a:t>Regional Variation:</a:t>
          </a:r>
          <a:endParaRPr lang="en-US"/>
        </a:p>
      </dgm:t>
    </dgm:pt>
    <dgm:pt modelId="{8E22D2C1-43B6-414C-B61A-6D1AE51C0F91}" type="parTrans" cxnId="{DC709FE9-E443-4499-B61B-481CAC625E04}">
      <dgm:prSet/>
      <dgm:spPr/>
      <dgm:t>
        <a:bodyPr/>
        <a:lstStyle/>
        <a:p>
          <a:endParaRPr lang="en-US"/>
        </a:p>
      </dgm:t>
    </dgm:pt>
    <dgm:pt modelId="{B18C5EAC-1097-4C3B-BDCA-A1DE73CAE59C}" type="sibTrans" cxnId="{DC709FE9-E443-4499-B61B-481CAC625E04}">
      <dgm:prSet/>
      <dgm:spPr/>
      <dgm:t>
        <a:bodyPr/>
        <a:lstStyle/>
        <a:p>
          <a:endParaRPr lang="en-US"/>
        </a:p>
      </dgm:t>
    </dgm:pt>
    <dgm:pt modelId="{F041F104-9E73-4E74-94BC-40D377CF5465}">
      <dgm:prSet/>
      <dgm:spPr/>
      <dgm:t>
        <a:bodyPr/>
        <a:lstStyle/>
        <a:p>
          <a:r>
            <a:rPr lang="en-US"/>
            <a:t>The impact of income on happiness varies by region. </a:t>
          </a:r>
        </a:p>
      </dgm:t>
    </dgm:pt>
    <dgm:pt modelId="{2E267B24-53AE-4939-B24D-68AB1B876CB0}" type="parTrans" cxnId="{7785C23D-A53B-46A7-A13A-8EA934741A4E}">
      <dgm:prSet/>
      <dgm:spPr/>
      <dgm:t>
        <a:bodyPr/>
        <a:lstStyle/>
        <a:p>
          <a:endParaRPr lang="en-US"/>
        </a:p>
      </dgm:t>
    </dgm:pt>
    <dgm:pt modelId="{5A8FF69C-3C7C-43A9-A34A-36434B11D858}" type="sibTrans" cxnId="{7785C23D-A53B-46A7-A13A-8EA934741A4E}">
      <dgm:prSet/>
      <dgm:spPr/>
      <dgm:t>
        <a:bodyPr/>
        <a:lstStyle/>
        <a:p>
          <a:endParaRPr lang="en-US"/>
        </a:p>
      </dgm:t>
    </dgm:pt>
    <dgm:pt modelId="{8286D0C9-F03A-4539-9136-71A7C22A8DAA}">
      <dgm:prSet/>
      <dgm:spPr/>
      <dgm:t>
        <a:bodyPr/>
        <a:lstStyle/>
        <a:p>
          <a:r>
            <a:rPr lang="en-US"/>
            <a:t>For example, some regions with lower average GDP still achieve moderate happiness due to strong social support or other factors.</a:t>
          </a:r>
        </a:p>
      </dgm:t>
    </dgm:pt>
    <dgm:pt modelId="{91EE3C6A-212E-4944-A159-2B3597D37E3F}" type="parTrans" cxnId="{200B80E3-E191-4C42-9AAC-1F43EE8E2AE7}">
      <dgm:prSet/>
      <dgm:spPr/>
      <dgm:t>
        <a:bodyPr/>
        <a:lstStyle/>
        <a:p>
          <a:endParaRPr lang="en-US"/>
        </a:p>
      </dgm:t>
    </dgm:pt>
    <dgm:pt modelId="{34090885-F1AD-42DF-A589-AB390C303517}" type="sibTrans" cxnId="{200B80E3-E191-4C42-9AAC-1F43EE8E2AE7}">
      <dgm:prSet/>
      <dgm:spPr/>
      <dgm:t>
        <a:bodyPr/>
        <a:lstStyle/>
        <a:p>
          <a:endParaRPr lang="en-US"/>
        </a:p>
      </dgm:t>
    </dgm:pt>
    <dgm:pt modelId="{C17B95FA-34DA-4134-BA28-B88A2EA1BD56}">
      <dgm:prSet/>
      <dgm:spPr/>
      <dgm:t>
        <a:bodyPr/>
        <a:lstStyle/>
        <a:p>
          <a:r>
            <a:rPr lang="en-US" b="1"/>
            <a:t>Intersectionality:</a:t>
          </a:r>
          <a:endParaRPr lang="en-US"/>
        </a:p>
      </dgm:t>
    </dgm:pt>
    <dgm:pt modelId="{E49387B8-DA37-45A9-8861-31473A7013A0}" type="parTrans" cxnId="{3F66BEE2-CFE3-458D-BA0C-140F548D4BC6}">
      <dgm:prSet/>
      <dgm:spPr/>
      <dgm:t>
        <a:bodyPr/>
        <a:lstStyle/>
        <a:p>
          <a:endParaRPr lang="en-US"/>
        </a:p>
      </dgm:t>
    </dgm:pt>
    <dgm:pt modelId="{03FB13BB-DD16-418F-9CFF-8E9FBBBF7B4E}" type="sibTrans" cxnId="{3F66BEE2-CFE3-458D-BA0C-140F548D4BC6}">
      <dgm:prSet/>
      <dgm:spPr/>
      <dgm:t>
        <a:bodyPr/>
        <a:lstStyle/>
        <a:p>
          <a:endParaRPr lang="en-US"/>
        </a:p>
      </dgm:t>
    </dgm:pt>
    <dgm:pt modelId="{FEDB5A51-B841-48D0-9418-9C023913DAF5}">
      <dgm:prSet/>
      <dgm:spPr/>
      <dgm:t>
        <a:bodyPr/>
        <a:lstStyle/>
        <a:p>
          <a:r>
            <a:rPr lang="en-US"/>
            <a:t>By combining region and income tier, these visualizations reveal nuanced patterns—such as regions where income is less predictive of happiness, or where disparities are greatest.</a:t>
          </a:r>
        </a:p>
      </dgm:t>
    </dgm:pt>
    <dgm:pt modelId="{72BAAC9A-77A3-4D59-AEED-C85BE86772F5}" type="parTrans" cxnId="{A677E135-F874-40AE-8083-F46D2F0D824F}">
      <dgm:prSet/>
      <dgm:spPr/>
      <dgm:t>
        <a:bodyPr/>
        <a:lstStyle/>
        <a:p>
          <a:endParaRPr lang="en-US"/>
        </a:p>
      </dgm:t>
    </dgm:pt>
    <dgm:pt modelId="{2FB9CF49-BFAE-4EA7-99A7-57127E844BCB}" type="sibTrans" cxnId="{A677E135-F874-40AE-8083-F46D2F0D824F}">
      <dgm:prSet/>
      <dgm:spPr/>
      <dgm:t>
        <a:bodyPr/>
        <a:lstStyle/>
        <a:p>
          <a:endParaRPr lang="en-US"/>
        </a:p>
      </dgm:t>
    </dgm:pt>
    <dgm:pt modelId="{AFF8542A-161D-4A43-BAF6-A8D9DD8DF3F2}" type="pres">
      <dgm:prSet presAssocID="{9023EFF6-619B-4946-995A-B2ECA4EBAD8C}" presName="linear" presStyleCnt="0">
        <dgm:presLayoutVars>
          <dgm:dir/>
          <dgm:animLvl val="lvl"/>
          <dgm:resizeHandles val="exact"/>
        </dgm:presLayoutVars>
      </dgm:prSet>
      <dgm:spPr/>
    </dgm:pt>
    <dgm:pt modelId="{2E5967EA-E172-A049-8DD4-AF7BC0726A1F}" type="pres">
      <dgm:prSet presAssocID="{57674243-B3B9-4777-BDBE-7D32506C1CEA}" presName="parentLin" presStyleCnt="0"/>
      <dgm:spPr/>
    </dgm:pt>
    <dgm:pt modelId="{87D661DA-AF21-FB49-9857-2D9EB11B1435}" type="pres">
      <dgm:prSet presAssocID="{57674243-B3B9-4777-BDBE-7D32506C1CEA}" presName="parentLeftMargin" presStyleLbl="node1" presStyleIdx="0" presStyleCnt="3"/>
      <dgm:spPr/>
    </dgm:pt>
    <dgm:pt modelId="{86299014-F410-034C-92BA-89B3895B9857}" type="pres">
      <dgm:prSet presAssocID="{57674243-B3B9-4777-BDBE-7D32506C1C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8FE36CE-0505-824B-BCDD-BDD7D89F0BBB}" type="pres">
      <dgm:prSet presAssocID="{57674243-B3B9-4777-BDBE-7D32506C1CEA}" presName="negativeSpace" presStyleCnt="0"/>
      <dgm:spPr/>
    </dgm:pt>
    <dgm:pt modelId="{387BC6A5-E73E-FB4D-8099-6EE26D768033}" type="pres">
      <dgm:prSet presAssocID="{57674243-B3B9-4777-BDBE-7D32506C1CEA}" presName="childText" presStyleLbl="conFgAcc1" presStyleIdx="0" presStyleCnt="3">
        <dgm:presLayoutVars>
          <dgm:bulletEnabled val="1"/>
        </dgm:presLayoutVars>
      </dgm:prSet>
      <dgm:spPr/>
    </dgm:pt>
    <dgm:pt modelId="{B55E13EE-F619-C24C-AC91-213FB44230EA}" type="pres">
      <dgm:prSet presAssocID="{CF7A0C7A-185A-40B7-9FD6-52C0A56B50D7}" presName="spaceBetweenRectangles" presStyleCnt="0"/>
      <dgm:spPr/>
    </dgm:pt>
    <dgm:pt modelId="{BFF80E99-235A-8B4D-9EB2-5645734FA4C4}" type="pres">
      <dgm:prSet presAssocID="{882A63E3-55E0-41B6-A3D0-DB81F333AE6A}" presName="parentLin" presStyleCnt="0"/>
      <dgm:spPr/>
    </dgm:pt>
    <dgm:pt modelId="{D2799AB8-5D77-3D4F-BD1B-4E03D689212D}" type="pres">
      <dgm:prSet presAssocID="{882A63E3-55E0-41B6-A3D0-DB81F333AE6A}" presName="parentLeftMargin" presStyleLbl="node1" presStyleIdx="0" presStyleCnt="3"/>
      <dgm:spPr/>
    </dgm:pt>
    <dgm:pt modelId="{C518CDF7-99A1-274D-998F-5F2CDFF4A377}" type="pres">
      <dgm:prSet presAssocID="{882A63E3-55E0-41B6-A3D0-DB81F333AE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FB5E4E-A1FE-7242-B2B8-D347DD383B67}" type="pres">
      <dgm:prSet presAssocID="{882A63E3-55E0-41B6-A3D0-DB81F333AE6A}" presName="negativeSpace" presStyleCnt="0"/>
      <dgm:spPr/>
    </dgm:pt>
    <dgm:pt modelId="{96A06786-05B8-4341-93FE-606F4426B2D3}" type="pres">
      <dgm:prSet presAssocID="{882A63E3-55E0-41B6-A3D0-DB81F333AE6A}" presName="childText" presStyleLbl="conFgAcc1" presStyleIdx="1" presStyleCnt="3">
        <dgm:presLayoutVars>
          <dgm:bulletEnabled val="1"/>
        </dgm:presLayoutVars>
      </dgm:prSet>
      <dgm:spPr/>
    </dgm:pt>
    <dgm:pt modelId="{B61DBE35-BD83-8846-BEDE-9936D9080F76}" type="pres">
      <dgm:prSet presAssocID="{B18C5EAC-1097-4C3B-BDCA-A1DE73CAE59C}" presName="spaceBetweenRectangles" presStyleCnt="0"/>
      <dgm:spPr/>
    </dgm:pt>
    <dgm:pt modelId="{4F06C164-123B-824A-96C0-C12BB6BBE098}" type="pres">
      <dgm:prSet presAssocID="{C17B95FA-34DA-4134-BA28-B88A2EA1BD56}" presName="parentLin" presStyleCnt="0"/>
      <dgm:spPr/>
    </dgm:pt>
    <dgm:pt modelId="{C65799BF-D7EA-FF4F-A4EE-91CE3411ADB4}" type="pres">
      <dgm:prSet presAssocID="{C17B95FA-34DA-4134-BA28-B88A2EA1BD56}" presName="parentLeftMargin" presStyleLbl="node1" presStyleIdx="1" presStyleCnt="3"/>
      <dgm:spPr/>
    </dgm:pt>
    <dgm:pt modelId="{BD01B7F7-DD23-0949-9D5D-46A66AE2FB1D}" type="pres">
      <dgm:prSet presAssocID="{C17B95FA-34DA-4134-BA28-B88A2EA1BD5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9EECB74-4E26-E445-803E-4C0F35E618EB}" type="pres">
      <dgm:prSet presAssocID="{C17B95FA-34DA-4134-BA28-B88A2EA1BD56}" presName="negativeSpace" presStyleCnt="0"/>
      <dgm:spPr/>
    </dgm:pt>
    <dgm:pt modelId="{4B25029F-5262-EC41-BBF0-19434F045A9B}" type="pres">
      <dgm:prSet presAssocID="{C17B95FA-34DA-4134-BA28-B88A2EA1BD5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FBE7F13-27E2-9548-B61F-03294072EC0E}" type="presOf" srcId="{C17B95FA-34DA-4134-BA28-B88A2EA1BD56}" destId="{C65799BF-D7EA-FF4F-A4EE-91CE3411ADB4}" srcOrd="0" destOrd="0" presId="urn:microsoft.com/office/officeart/2005/8/layout/list1"/>
    <dgm:cxn modelId="{D7F4E615-FBBC-8242-BB33-755200188C45}" type="presOf" srcId="{8286D0C9-F03A-4539-9136-71A7C22A8DAA}" destId="{96A06786-05B8-4341-93FE-606F4426B2D3}" srcOrd="0" destOrd="1" presId="urn:microsoft.com/office/officeart/2005/8/layout/list1"/>
    <dgm:cxn modelId="{A677E135-F874-40AE-8083-F46D2F0D824F}" srcId="{C17B95FA-34DA-4134-BA28-B88A2EA1BD56}" destId="{FEDB5A51-B841-48D0-9418-9C023913DAF5}" srcOrd="0" destOrd="0" parTransId="{72BAAC9A-77A3-4D59-AEED-C85BE86772F5}" sibTransId="{2FB9CF49-BFAE-4EA7-99A7-57127E844BCB}"/>
    <dgm:cxn modelId="{5663D43C-7A2C-49C2-90B9-EA134BD4EAFA}" srcId="{9023EFF6-619B-4946-995A-B2ECA4EBAD8C}" destId="{57674243-B3B9-4777-BDBE-7D32506C1CEA}" srcOrd="0" destOrd="0" parTransId="{BD054F2E-BAB5-4829-A4F7-E917A1077696}" sibTransId="{CF7A0C7A-185A-40B7-9FD6-52C0A56B50D7}"/>
    <dgm:cxn modelId="{7785C23D-A53B-46A7-A13A-8EA934741A4E}" srcId="{882A63E3-55E0-41B6-A3D0-DB81F333AE6A}" destId="{F041F104-9E73-4E74-94BC-40D377CF5465}" srcOrd="0" destOrd="0" parTransId="{2E267B24-53AE-4939-B24D-68AB1B876CB0}" sibTransId="{5A8FF69C-3C7C-43A9-A34A-36434B11D858}"/>
    <dgm:cxn modelId="{ED900C5A-BFDA-B348-925D-84384972A180}" type="presOf" srcId="{F041F104-9E73-4E74-94BC-40D377CF5465}" destId="{96A06786-05B8-4341-93FE-606F4426B2D3}" srcOrd="0" destOrd="0" presId="urn:microsoft.com/office/officeart/2005/8/layout/list1"/>
    <dgm:cxn modelId="{A31AD581-6239-3143-BBAD-1C8608201B8F}" type="presOf" srcId="{882A63E3-55E0-41B6-A3D0-DB81F333AE6A}" destId="{D2799AB8-5D77-3D4F-BD1B-4E03D689212D}" srcOrd="0" destOrd="0" presId="urn:microsoft.com/office/officeart/2005/8/layout/list1"/>
    <dgm:cxn modelId="{73634096-2F7C-4A45-B36B-996F621A51B6}" type="presOf" srcId="{882A63E3-55E0-41B6-A3D0-DB81F333AE6A}" destId="{C518CDF7-99A1-274D-998F-5F2CDFF4A377}" srcOrd="1" destOrd="0" presId="urn:microsoft.com/office/officeart/2005/8/layout/list1"/>
    <dgm:cxn modelId="{368FE99B-6B29-7047-B02B-E404ACA1A8B7}" type="presOf" srcId="{FEDB5A51-B841-48D0-9418-9C023913DAF5}" destId="{4B25029F-5262-EC41-BBF0-19434F045A9B}" srcOrd="0" destOrd="0" presId="urn:microsoft.com/office/officeart/2005/8/layout/list1"/>
    <dgm:cxn modelId="{729E70AC-2808-0747-800D-958AAF6FED82}" type="presOf" srcId="{57674243-B3B9-4777-BDBE-7D32506C1CEA}" destId="{87D661DA-AF21-FB49-9857-2D9EB11B1435}" srcOrd="0" destOrd="0" presId="urn:microsoft.com/office/officeart/2005/8/layout/list1"/>
    <dgm:cxn modelId="{6642D3B0-53A8-43F9-AE0D-D13E2CF5844D}" srcId="{57674243-B3B9-4777-BDBE-7D32506C1CEA}" destId="{5C78E757-B8BC-4188-B956-A559DB024241}" srcOrd="0" destOrd="0" parTransId="{381F3B35-74BE-46DC-B57C-4842E60F8832}" sibTransId="{7B96652A-98DF-4662-961C-45FBDB41FD6B}"/>
    <dgm:cxn modelId="{73A84DB9-41C2-6F41-AAE7-1DCA45A3D8BA}" type="presOf" srcId="{57674243-B3B9-4777-BDBE-7D32506C1CEA}" destId="{86299014-F410-034C-92BA-89B3895B9857}" srcOrd="1" destOrd="0" presId="urn:microsoft.com/office/officeart/2005/8/layout/list1"/>
    <dgm:cxn modelId="{723F69BC-EEC2-C345-AD79-7DB3C799BE75}" type="presOf" srcId="{9023EFF6-619B-4946-995A-B2ECA4EBAD8C}" destId="{AFF8542A-161D-4A43-BAF6-A8D9DD8DF3F2}" srcOrd="0" destOrd="0" presId="urn:microsoft.com/office/officeart/2005/8/layout/list1"/>
    <dgm:cxn modelId="{3F66BEE2-CFE3-458D-BA0C-140F548D4BC6}" srcId="{9023EFF6-619B-4946-995A-B2ECA4EBAD8C}" destId="{C17B95FA-34DA-4134-BA28-B88A2EA1BD56}" srcOrd="2" destOrd="0" parTransId="{E49387B8-DA37-45A9-8861-31473A7013A0}" sibTransId="{03FB13BB-DD16-418F-9CFF-8E9FBBBF7B4E}"/>
    <dgm:cxn modelId="{200B80E3-E191-4C42-9AAC-1F43EE8E2AE7}" srcId="{882A63E3-55E0-41B6-A3D0-DB81F333AE6A}" destId="{8286D0C9-F03A-4539-9136-71A7C22A8DAA}" srcOrd="1" destOrd="0" parTransId="{91EE3C6A-212E-4944-A159-2B3597D37E3F}" sibTransId="{34090885-F1AD-42DF-A589-AB390C303517}"/>
    <dgm:cxn modelId="{DC709FE9-E443-4499-B61B-481CAC625E04}" srcId="{9023EFF6-619B-4946-995A-B2ECA4EBAD8C}" destId="{882A63E3-55E0-41B6-A3D0-DB81F333AE6A}" srcOrd="1" destOrd="0" parTransId="{8E22D2C1-43B6-414C-B61A-6D1AE51C0F91}" sibTransId="{B18C5EAC-1097-4C3B-BDCA-A1DE73CAE59C}"/>
    <dgm:cxn modelId="{F6F325F5-9331-9540-9E69-E0A2B6A19167}" type="presOf" srcId="{5C78E757-B8BC-4188-B956-A559DB024241}" destId="{387BC6A5-E73E-FB4D-8099-6EE26D768033}" srcOrd="0" destOrd="0" presId="urn:microsoft.com/office/officeart/2005/8/layout/list1"/>
    <dgm:cxn modelId="{3603E2FE-FDD1-DB4B-BA95-57FD90F540AA}" type="presOf" srcId="{C17B95FA-34DA-4134-BA28-B88A2EA1BD56}" destId="{BD01B7F7-DD23-0949-9D5D-46A66AE2FB1D}" srcOrd="1" destOrd="0" presId="urn:microsoft.com/office/officeart/2005/8/layout/list1"/>
    <dgm:cxn modelId="{E52CD0BA-0695-144F-9864-6BD6FB8EE2B0}" type="presParOf" srcId="{AFF8542A-161D-4A43-BAF6-A8D9DD8DF3F2}" destId="{2E5967EA-E172-A049-8DD4-AF7BC0726A1F}" srcOrd="0" destOrd="0" presId="urn:microsoft.com/office/officeart/2005/8/layout/list1"/>
    <dgm:cxn modelId="{8A9091AE-A810-F643-96A8-4001CAACBE47}" type="presParOf" srcId="{2E5967EA-E172-A049-8DD4-AF7BC0726A1F}" destId="{87D661DA-AF21-FB49-9857-2D9EB11B1435}" srcOrd="0" destOrd="0" presId="urn:microsoft.com/office/officeart/2005/8/layout/list1"/>
    <dgm:cxn modelId="{CF1D6634-8DEE-1940-B97F-358F03D79FCA}" type="presParOf" srcId="{2E5967EA-E172-A049-8DD4-AF7BC0726A1F}" destId="{86299014-F410-034C-92BA-89B3895B9857}" srcOrd="1" destOrd="0" presId="urn:microsoft.com/office/officeart/2005/8/layout/list1"/>
    <dgm:cxn modelId="{1A83FCB2-21E3-504B-B721-7CFC14167000}" type="presParOf" srcId="{AFF8542A-161D-4A43-BAF6-A8D9DD8DF3F2}" destId="{98FE36CE-0505-824B-BCDD-BDD7D89F0BBB}" srcOrd="1" destOrd="0" presId="urn:microsoft.com/office/officeart/2005/8/layout/list1"/>
    <dgm:cxn modelId="{B5FC1250-D392-7346-B01D-21407FD2C1BF}" type="presParOf" srcId="{AFF8542A-161D-4A43-BAF6-A8D9DD8DF3F2}" destId="{387BC6A5-E73E-FB4D-8099-6EE26D768033}" srcOrd="2" destOrd="0" presId="urn:microsoft.com/office/officeart/2005/8/layout/list1"/>
    <dgm:cxn modelId="{133A777F-290F-4F43-9C01-B05703A22D7D}" type="presParOf" srcId="{AFF8542A-161D-4A43-BAF6-A8D9DD8DF3F2}" destId="{B55E13EE-F619-C24C-AC91-213FB44230EA}" srcOrd="3" destOrd="0" presId="urn:microsoft.com/office/officeart/2005/8/layout/list1"/>
    <dgm:cxn modelId="{DAD48E2F-2470-BC4E-9012-31B271EA8926}" type="presParOf" srcId="{AFF8542A-161D-4A43-BAF6-A8D9DD8DF3F2}" destId="{BFF80E99-235A-8B4D-9EB2-5645734FA4C4}" srcOrd="4" destOrd="0" presId="urn:microsoft.com/office/officeart/2005/8/layout/list1"/>
    <dgm:cxn modelId="{C9967497-419C-6A4D-A339-620928D3EC12}" type="presParOf" srcId="{BFF80E99-235A-8B4D-9EB2-5645734FA4C4}" destId="{D2799AB8-5D77-3D4F-BD1B-4E03D689212D}" srcOrd="0" destOrd="0" presId="urn:microsoft.com/office/officeart/2005/8/layout/list1"/>
    <dgm:cxn modelId="{3A3463E9-1A72-3D45-AA31-F6A678307402}" type="presParOf" srcId="{BFF80E99-235A-8B4D-9EB2-5645734FA4C4}" destId="{C518CDF7-99A1-274D-998F-5F2CDFF4A377}" srcOrd="1" destOrd="0" presId="urn:microsoft.com/office/officeart/2005/8/layout/list1"/>
    <dgm:cxn modelId="{46104D8B-1254-2C4C-B647-37F539056219}" type="presParOf" srcId="{AFF8542A-161D-4A43-BAF6-A8D9DD8DF3F2}" destId="{EAFB5E4E-A1FE-7242-B2B8-D347DD383B67}" srcOrd="5" destOrd="0" presId="urn:microsoft.com/office/officeart/2005/8/layout/list1"/>
    <dgm:cxn modelId="{BB9CD251-3F1E-E247-8D98-177B18EAE926}" type="presParOf" srcId="{AFF8542A-161D-4A43-BAF6-A8D9DD8DF3F2}" destId="{96A06786-05B8-4341-93FE-606F4426B2D3}" srcOrd="6" destOrd="0" presId="urn:microsoft.com/office/officeart/2005/8/layout/list1"/>
    <dgm:cxn modelId="{7007DCE8-07DF-AD43-9A3A-6959FD28FBE7}" type="presParOf" srcId="{AFF8542A-161D-4A43-BAF6-A8D9DD8DF3F2}" destId="{B61DBE35-BD83-8846-BEDE-9936D9080F76}" srcOrd="7" destOrd="0" presId="urn:microsoft.com/office/officeart/2005/8/layout/list1"/>
    <dgm:cxn modelId="{0FAF49B7-2F07-E44C-AD40-CAD10E703030}" type="presParOf" srcId="{AFF8542A-161D-4A43-BAF6-A8D9DD8DF3F2}" destId="{4F06C164-123B-824A-96C0-C12BB6BBE098}" srcOrd="8" destOrd="0" presId="urn:microsoft.com/office/officeart/2005/8/layout/list1"/>
    <dgm:cxn modelId="{DFA59D72-B08D-6448-BAB9-E57F20658A7B}" type="presParOf" srcId="{4F06C164-123B-824A-96C0-C12BB6BBE098}" destId="{C65799BF-D7EA-FF4F-A4EE-91CE3411ADB4}" srcOrd="0" destOrd="0" presId="urn:microsoft.com/office/officeart/2005/8/layout/list1"/>
    <dgm:cxn modelId="{E6360864-9EB5-0248-BFF2-3AFE549B1B74}" type="presParOf" srcId="{4F06C164-123B-824A-96C0-C12BB6BBE098}" destId="{BD01B7F7-DD23-0949-9D5D-46A66AE2FB1D}" srcOrd="1" destOrd="0" presId="urn:microsoft.com/office/officeart/2005/8/layout/list1"/>
    <dgm:cxn modelId="{1718114F-FEC7-F342-B231-18023C07A355}" type="presParOf" srcId="{AFF8542A-161D-4A43-BAF6-A8D9DD8DF3F2}" destId="{09EECB74-4E26-E445-803E-4C0F35E618EB}" srcOrd="9" destOrd="0" presId="urn:microsoft.com/office/officeart/2005/8/layout/list1"/>
    <dgm:cxn modelId="{CC6ECBE9-DA43-4048-87CF-5C972A8EAEA3}" type="presParOf" srcId="{AFF8542A-161D-4A43-BAF6-A8D9DD8DF3F2}" destId="{4B25029F-5262-EC41-BBF0-19434F045A9B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F07C5-0C4E-47A1-A883-10328D4FE69B}">
      <dsp:nvSpPr>
        <dsp:cNvPr id="0" name=""/>
        <dsp:cNvSpPr/>
      </dsp:nvSpPr>
      <dsp:spPr>
        <a:xfrm>
          <a:off x="0" y="1832"/>
          <a:ext cx="10945037" cy="928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1F3DB-12D2-4AAF-8D4E-EB34713B5C01}">
      <dsp:nvSpPr>
        <dsp:cNvPr id="0" name=""/>
        <dsp:cNvSpPr/>
      </dsp:nvSpPr>
      <dsp:spPr>
        <a:xfrm>
          <a:off x="280891" y="210759"/>
          <a:ext cx="510711" cy="510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75B00-F1A8-4F19-9C12-C442577A7C93}">
      <dsp:nvSpPr>
        <dsp:cNvPr id="0" name=""/>
        <dsp:cNvSpPr/>
      </dsp:nvSpPr>
      <dsp:spPr>
        <a:xfrm>
          <a:off x="1072494" y="1832"/>
          <a:ext cx="9872542" cy="92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73" tIns="98273" rIns="98273" bIns="982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Dataset: The World Happiness Report</a:t>
          </a:r>
        </a:p>
      </dsp:txBody>
      <dsp:txXfrm>
        <a:off x="1072494" y="1832"/>
        <a:ext cx="9872542" cy="928566"/>
      </dsp:txXfrm>
    </dsp:sp>
    <dsp:sp modelId="{AE63554C-A594-4E16-9F73-655549460C1D}">
      <dsp:nvSpPr>
        <dsp:cNvPr id="0" name=""/>
        <dsp:cNvSpPr/>
      </dsp:nvSpPr>
      <dsp:spPr>
        <a:xfrm>
          <a:off x="0" y="1162539"/>
          <a:ext cx="10945037" cy="928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EBADAB-D5DC-4F2E-AE89-01B6BF268DF5}">
      <dsp:nvSpPr>
        <dsp:cNvPr id="0" name=""/>
        <dsp:cNvSpPr/>
      </dsp:nvSpPr>
      <dsp:spPr>
        <a:xfrm>
          <a:off x="280891" y="1371467"/>
          <a:ext cx="510711" cy="510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85BA2B-AF81-43A8-A029-863843816ED8}">
      <dsp:nvSpPr>
        <dsp:cNvPr id="0" name=""/>
        <dsp:cNvSpPr/>
      </dsp:nvSpPr>
      <dsp:spPr>
        <a:xfrm>
          <a:off x="1072494" y="1162539"/>
          <a:ext cx="9872542" cy="92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73" tIns="98273" rIns="98273" bIns="982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Key Variables: Happiness score, GDP per capita, social support, healthy life expectancy, freedom to make life choices, generosity, and perceptions of corruption.</a:t>
          </a:r>
        </a:p>
      </dsp:txBody>
      <dsp:txXfrm>
        <a:off x="1072494" y="1162539"/>
        <a:ext cx="9872542" cy="928566"/>
      </dsp:txXfrm>
    </dsp:sp>
    <dsp:sp modelId="{07632A6C-9311-42BF-8C04-AEF2A5452379}">
      <dsp:nvSpPr>
        <dsp:cNvPr id="0" name=""/>
        <dsp:cNvSpPr/>
      </dsp:nvSpPr>
      <dsp:spPr>
        <a:xfrm>
          <a:off x="0" y="2323247"/>
          <a:ext cx="10945037" cy="928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94296D-D8C0-462B-9F44-5312B43B9356}">
      <dsp:nvSpPr>
        <dsp:cNvPr id="0" name=""/>
        <dsp:cNvSpPr/>
      </dsp:nvSpPr>
      <dsp:spPr>
        <a:xfrm>
          <a:off x="280891" y="2532175"/>
          <a:ext cx="510711" cy="510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68359-293B-4B97-B4B5-790FF262A93F}">
      <dsp:nvSpPr>
        <dsp:cNvPr id="0" name=""/>
        <dsp:cNvSpPr/>
      </dsp:nvSpPr>
      <dsp:spPr>
        <a:xfrm>
          <a:off x="1072494" y="2323247"/>
          <a:ext cx="9872542" cy="92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73" tIns="98273" rIns="98273" bIns="982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Preparation:  The data was cleaned, standardized, and merged to ensure consistency across years and regions. Countries were also categorized into income tiers</a:t>
          </a:r>
        </a:p>
      </dsp:txBody>
      <dsp:txXfrm>
        <a:off x="1072494" y="2323247"/>
        <a:ext cx="9872542" cy="928566"/>
      </dsp:txXfrm>
    </dsp:sp>
    <dsp:sp modelId="{6F51867E-F187-4D8D-8078-9F32A248FB18}">
      <dsp:nvSpPr>
        <dsp:cNvPr id="0" name=""/>
        <dsp:cNvSpPr/>
      </dsp:nvSpPr>
      <dsp:spPr>
        <a:xfrm>
          <a:off x="0" y="3483955"/>
          <a:ext cx="10945037" cy="928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C44C78-AF59-43E6-90DA-AD9FDB0C346D}">
      <dsp:nvSpPr>
        <dsp:cNvPr id="0" name=""/>
        <dsp:cNvSpPr/>
      </dsp:nvSpPr>
      <dsp:spPr>
        <a:xfrm>
          <a:off x="280891" y="3692883"/>
          <a:ext cx="510711" cy="5107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561CE-00ED-4DA2-B92E-B06E30E5EC9D}">
      <dsp:nvSpPr>
        <dsp:cNvPr id="0" name=""/>
        <dsp:cNvSpPr/>
      </dsp:nvSpPr>
      <dsp:spPr>
        <a:xfrm>
          <a:off x="1072494" y="3483955"/>
          <a:ext cx="9872542" cy="928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73" tIns="98273" rIns="98273" bIns="982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Purpose: This overview sets the stage for exploring global happiness patterns, regional differences, and the factors that drive well-being across the world.</a:t>
          </a:r>
        </a:p>
      </dsp:txBody>
      <dsp:txXfrm>
        <a:off x="1072494" y="3483955"/>
        <a:ext cx="9872542" cy="928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652C7-A519-4B45-BED5-84B7F235D88D}">
      <dsp:nvSpPr>
        <dsp:cNvPr id="0" name=""/>
        <dsp:cNvSpPr/>
      </dsp:nvSpPr>
      <dsp:spPr>
        <a:xfrm>
          <a:off x="0" y="52648"/>
          <a:ext cx="6949440" cy="4422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Correlation Heatmap (fig6):</a:t>
          </a:r>
          <a:endParaRPr lang="en-US" sz="1800" kern="1200"/>
        </a:p>
      </dsp:txBody>
      <dsp:txXfrm>
        <a:off x="21589" y="74237"/>
        <a:ext cx="6906262" cy="399082"/>
      </dsp:txXfrm>
    </dsp:sp>
    <dsp:sp modelId="{B0B2EF2A-1F44-2449-BA89-0A428C717A1E}">
      <dsp:nvSpPr>
        <dsp:cNvPr id="0" name=""/>
        <dsp:cNvSpPr/>
      </dsp:nvSpPr>
      <dsp:spPr>
        <a:xfrm>
          <a:off x="0" y="494908"/>
          <a:ext cx="6949440" cy="10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Shows the relationships between key happiness factors such as GDP per capita, social support, healthy life expectancy, freedom, generosity, and perceptions of corruption.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Strong positive or negative correlations highlight which factors tend to move together, revealing the interconnected nature of well-being and inequality.</a:t>
          </a:r>
        </a:p>
      </dsp:txBody>
      <dsp:txXfrm>
        <a:off x="0" y="494908"/>
        <a:ext cx="6949440" cy="1080540"/>
      </dsp:txXfrm>
    </dsp:sp>
    <dsp:sp modelId="{CA241D5C-DAA9-464A-90B1-CB9DB3A0178F}">
      <dsp:nvSpPr>
        <dsp:cNvPr id="0" name=""/>
        <dsp:cNvSpPr/>
      </dsp:nvSpPr>
      <dsp:spPr>
        <a:xfrm>
          <a:off x="0" y="1575449"/>
          <a:ext cx="6949440" cy="442260"/>
        </a:xfrm>
        <a:prstGeom prst="round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Rank Change Slope Chart (fig7):</a:t>
          </a:r>
          <a:endParaRPr lang="en-US" sz="1800" kern="1200"/>
        </a:p>
      </dsp:txBody>
      <dsp:txXfrm>
        <a:off x="21589" y="1597038"/>
        <a:ext cx="6906262" cy="399082"/>
      </dsp:txXfrm>
    </dsp:sp>
    <dsp:sp modelId="{BCA43D06-ADC9-6E48-BFAE-B2AC32281CDA}">
      <dsp:nvSpPr>
        <dsp:cNvPr id="0" name=""/>
        <dsp:cNvSpPr/>
      </dsp:nvSpPr>
      <dsp:spPr>
        <a:xfrm>
          <a:off x="0" y="2017709"/>
          <a:ext cx="6949440" cy="10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Tracks how the happiness rankings of selected countries have changed from 2005 to 2020.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It visually highlights countries that have improved or declined in happiness rank, illustrating dynamic shifts and growing or shrinking inequalities between nations.</a:t>
          </a:r>
        </a:p>
      </dsp:txBody>
      <dsp:txXfrm>
        <a:off x="0" y="2017709"/>
        <a:ext cx="6949440" cy="1080540"/>
      </dsp:txXfrm>
    </dsp:sp>
    <dsp:sp modelId="{C913574F-E58D-CA40-861D-05DF1E7809FC}">
      <dsp:nvSpPr>
        <dsp:cNvPr id="0" name=""/>
        <dsp:cNvSpPr/>
      </dsp:nvSpPr>
      <dsp:spPr>
        <a:xfrm>
          <a:off x="0" y="3098249"/>
          <a:ext cx="6949440" cy="442260"/>
        </a:xfrm>
        <a:prstGeom prst="round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Radar Chart Comparison (fig8):</a:t>
          </a:r>
          <a:endParaRPr lang="en-US" sz="1800" kern="1200"/>
        </a:p>
      </dsp:txBody>
      <dsp:txXfrm>
        <a:off x="21589" y="3119838"/>
        <a:ext cx="6906262" cy="399082"/>
      </dsp:txXfrm>
    </dsp:sp>
    <dsp:sp modelId="{E3B61F3C-B20D-FC47-9E48-D48AB1DABC95}">
      <dsp:nvSpPr>
        <dsp:cNvPr id="0" name=""/>
        <dsp:cNvSpPr/>
      </dsp:nvSpPr>
      <dsp:spPr>
        <a:xfrm>
          <a:off x="0" y="3540509"/>
          <a:ext cx="694944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Compares the profiles of two countries (e.g., United States and South Africa) across multiple happiness factors.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Makes it easy to see where countries differ most, and which factors contribute to their relative happiness or inequality.</a:t>
          </a:r>
        </a:p>
      </dsp:txBody>
      <dsp:txXfrm>
        <a:off x="0" y="3540509"/>
        <a:ext cx="6949440" cy="875610"/>
      </dsp:txXfrm>
    </dsp:sp>
    <dsp:sp modelId="{71E82574-138D-994D-9B5D-95EC066E15D4}">
      <dsp:nvSpPr>
        <dsp:cNvPr id="0" name=""/>
        <dsp:cNvSpPr/>
      </dsp:nvSpPr>
      <dsp:spPr>
        <a:xfrm>
          <a:off x="0" y="4416119"/>
          <a:ext cx="6949440" cy="442260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Treemap of Regional and Country Contributions (fig9):</a:t>
          </a:r>
          <a:endParaRPr lang="en-US" sz="1800" kern="1200"/>
        </a:p>
      </dsp:txBody>
      <dsp:txXfrm>
        <a:off x="21589" y="4437708"/>
        <a:ext cx="6906262" cy="399082"/>
      </dsp:txXfrm>
    </dsp:sp>
    <dsp:sp modelId="{DBF83E86-1892-5B4F-A28A-2B0251991525}">
      <dsp:nvSpPr>
        <dsp:cNvPr id="0" name=""/>
        <dsp:cNvSpPr/>
      </dsp:nvSpPr>
      <dsp:spPr>
        <a:xfrm>
          <a:off x="0" y="4858379"/>
          <a:ext cx="6949440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Displays the hierarchical structure of happiness scores, starting from regions and drilling down to individual countries.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The size and color of each box represent the happiness score, making it easy to spot both regional leaders and countries that are outliers within their region.</a:t>
          </a:r>
        </a:p>
      </dsp:txBody>
      <dsp:txXfrm>
        <a:off x="0" y="4858379"/>
        <a:ext cx="6949440" cy="8756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69475-E63C-B648-B05A-6207DEC419CD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191C8-0754-9243-83E0-D2D899AF6792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They reveal not just which countries are happiest, but also the spread and drivers of happiness within and between regions.</a:t>
          </a:r>
        </a:p>
      </dsp:txBody>
      <dsp:txXfrm>
        <a:off x="0" y="2825"/>
        <a:ext cx="6949440" cy="1926995"/>
      </dsp:txXfrm>
    </dsp:sp>
    <dsp:sp modelId="{EF59C851-864F-0A40-AD13-D660FEDADE1C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987CB-3477-F949-ACD0-1AA54EBA85C1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By examining correlations and changes over time, we can identify persistent inequalities and emerging trends.</a:t>
          </a:r>
        </a:p>
      </dsp:txBody>
      <dsp:txXfrm>
        <a:off x="0" y="1929821"/>
        <a:ext cx="6949440" cy="1926995"/>
      </dsp:txXfrm>
    </dsp:sp>
    <dsp:sp modelId="{CCFA9974-A26C-6944-8367-148C94B8BD0D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C7971-0AED-A34A-A055-2D82CAFCFB20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Comparing countries side-by-side highlights the multidimensional nature of happiness and the importance of addressing multiple factors to reduce inequality.</a:t>
          </a:r>
        </a:p>
      </dsp:txBody>
      <dsp:txXfrm>
        <a:off x="0" y="3856816"/>
        <a:ext cx="6949440" cy="1926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BC6A5-E73E-FB4D-8099-6EE26D768033}">
      <dsp:nvSpPr>
        <dsp:cNvPr id="0" name=""/>
        <dsp:cNvSpPr/>
      </dsp:nvSpPr>
      <dsp:spPr>
        <a:xfrm>
          <a:off x="0" y="352926"/>
          <a:ext cx="753620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893" tIns="333248" rIns="5848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Higher income tiers generally correspond to higher happiness scores, but there are exceptions—some lower-income countries outperform their peers.</a:t>
          </a:r>
        </a:p>
      </dsp:txBody>
      <dsp:txXfrm>
        <a:off x="0" y="352926"/>
        <a:ext cx="7536203" cy="1134000"/>
      </dsp:txXfrm>
    </dsp:sp>
    <dsp:sp modelId="{86299014-F410-034C-92BA-89B3895B9857}">
      <dsp:nvSpPr>
        <dsp:cNvPr id="0" name=""/>
        <dsp:cNvSpPr/>
      </dsp:nvSpPr>
      <dsp:spPr>
        <a:xfrm>
          <a:off x="376810" y="116766"/>
          <a:ext cx="527534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95" tIns="0" rIns="1993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Economic Status Matters:</a:t>
          </a:r>
          <a:endParaRPr lang="en-US" sz="1600" kern="1200"/>
        </a:p>
      </dsp:txBody>
      <dsp:txXfrm>
        <a:off x="399867" y="139823"/>
        <a:ext cx="5229228" cy="426206"/>
      </dsp:txXfrm>
    </dsp:sp>
    <dsp:sp modelId="{96A06786-05B8-4341-93FE-606F4426B2D3}">
      <dsp:nvSpPr>
        <dsp:cNvPr id="0" name=""/>
        <dsp:cNvSpPr/>
      </dsp:nvSpPr>
      <dsp:spPr>
        <a:xfrm>
          <a:off x="0" y="1809486"/>
          <a:ext cx="7536203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893" tIns="333248" rIns="5848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impact of income on happiness varies by region.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For example, some regions with lower average GDP still achieve moderate happiness due to strong social support or other factors.</a:t>
          </a:r>
        </a:p>
      </dsp:txBody>
      <dsp:txXfrm>
        <a:off x="0" y="1809486"/>
        <a:ext cx="7536203" cy="1386000"/>
      </dsp:txXfrm>
    </dsp:sp>
    <dsp:sp modelId="{C518CDF7-99A1-274D-998F-5F2CDFF4A377}">
      <dsp:nvSpPr>
        <dsp:cNvPr id="0" name=""/>
        <dsp:cNvSpPr/>
      </dsp:nvSpPr>
      <dsp:spPr>
        <a:xfrm>
          <a:off x="376810" y="1573326"/>
          <a:ext cx="527534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95" tIns="0" rIns="1993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Regional Variation:</a:t>
          </a:r>
          <a:endParaRPr lang="en-US" sz="1600" kern="1200"/>
        </a:p>
      </dsp:txBody>
      <dsp:txXfrm>
        <a:off x="399867" y="1596383"/>
        <a:ext cx="5229228" cy="426206"/>
      </dsp:txXfrm>
    </dsp:sp>
    <dsp:sp modelId="{4B25029F-5262-EC41-BBF0-19434F045A9B}">
      <dsp:nvSpPr>
        <dsp:cNvPr id="0" name=""/>
        <dsp:cNvSpPr/>
      </dsp:nvSpPr>
      <dsp:spPr>
        <a:xfrm>
          <a:off x="0" y="3518047"/>
          <a:ext cx="753620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4893" tIns="333248" rIns="584893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By combining region and income tier, these visualizations reveal nuanced patterns—such as regions where income is less predictive of happiness, or where disparities are greatest.</a:t>
          </a:r>
        </a:p>
      </dsp:txBody>
      <dsp:txXfrm>
        <a:off x="0" y="3518047"/>
        <a:ext cx="7536203" cy="1134000"/>
      </dsp:txXfrm>
    </dsp:sp>
    <dsp:sp modelId="{BD01B7F7-DD23-0949-9D5D-46A66AE2FB1D}">
      <dsp:nvSpPr>
        <dsp:cNvPr id="0" name=""/>
        <dsp:cNvSpPr/>
      </dsp:nvSpPr>
      <dsp:spPr>
        <a:xfrm>
          <a:off x="376810" y="3281887"/>
          <a:ext cx="5275342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395" tIns="0" rIns="1993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Intersectionality:</a:t>
          </a:r>
          <a:endParaRPr lang="en-US" sz="1600" kern="1200"/>
        </a:p>
      </dsp:txBody>
      <dsp:txXfrm>
        <a:off x="399867" y="3304944"/>
        <a:ext cx="5229228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632B8-04F7-B54F-A4D8-17A9AF615DC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4FD1F-0107-3A44-98ED-FDAB0E29F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76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This allows us to compare happiness and other factors across economic strata.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4FD1F-0107-3A44-98ED-FDAB0E29F3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1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9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9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4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09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06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8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46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388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05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1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blue and orange sky&#10;&#10;AI-generated content may be incorrect.">
            <a:extLst>
              <a:ext uri="{FF2B5EF4-FFF2-40B4-BE49-F238E27FC236}">
                <a16:creationId xmlns:a16="http://schemas.microsoft.com/office/drawing/2014/main" id="{5F780183-5C2C-7694-D1B5-9D1517DE6D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393" b="2235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582A2-2457-5954-F527-421E79FE8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/>
              <a:t>CS445: Final Project Stage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14C02-338A-BA05-EB4A-0A518F19B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Authors: Fisher Bachman-Rhodes, Cole Manchester, Daniel Tongu</a:t>
            </a:r>
          </a:p>
        </p:txBody>
      </p:sp>
    </p:spTree>
    <p:extLst>
      <p:ext uri="{BB962C8B-B14F-4D97-AF65-F5344CB8AC3E}">
        <p14:creationId xmlns:p14="http://schemas.microsoft.com/office/powerpoint/2010/main" val="2553001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8E45-A30C-AFF0-FE0C-37484B39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Regional Analysis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B6D0-DA0F-386B-1FD4-3B8122F0A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Contextual Understanding:</a:t>
            </a:r>
          </a:p>
          <a:p>
            <a:pPr lvl="1"/>
            <a:r>
              <a:rPr lang="en-US"/>
              <a:t>Happiness is not determined by a single factor but by a combination of influences that differ by region. Regional analysis uncovers these nuances.</a:t>
            </a:r>
          </a:p>
          <a:p>
            <a:r>
              <a:rPr lang="en-US" b="1"/>
              <a:t>Benchmarking and Best Practices:</a:t>
            </a:r>
          </a:p>
          <a:p>
            <a:pPr lvl="1"/>
            <a:r>
              <a:rPr lang="en-US"/>
              <a:t>By comparing regions, we can identify successful policies and cultural practices that could be adapted elsewhere.</a:t>
            </a:r>
          </a:p>
          <a:p>
            <a:r>
              <a:rPr lang="en-US" b="1"/>
              <a:t>Targeted Solutions:</a:t>
            </a:r>
          </a:p>
          <a:p>
            <a:pPr lvl="1"/>
            <a:r>
              <a:rPr lang="en-US"/>
              <a:t>Recognizing regional strengths and weaknesses enables more effective, context-sensitive strategies to improve well-being.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1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Flying soap bubbles">
            <a:extLst>
              <a:ext uri="{FF2B5EF4-FFF2-40B4-BE49-F238E27FC236}">
                <a16:creationId xmlns:a16="http://schemas.microsoft.com/office/drawing/2014/main" id="{9A0F82AC-4555-F3A0-FE1D-8EAA1F3E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53" b="13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C18C5-7110-5E7C-BFC8-D1A50976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219" y="898373"/>
            <a:ext cx="4470544" cy="347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General Happiness Factors</a:t>
            </a:r>
          </a:p>
        </p:txBody>
      </p:sp>
    </p:spTree>
    <p:extLst>
      <p:ext uri="{BB962C8B-B14F-4D97-AF65-F5344CB8AC3E}">
        <p14:creationId xmlns:p14="http://schemas.microsoft.com/office/powerpoint/2010/main" val="2083215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647E3-7691-A44E-775F-8B433735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the Main Factors Behind Happiness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F187-5EEC-F8AF-3D37-46C5CB44A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b="1"/>
              <a:t>GDP per Capita</a:t>
            </a:r>
            <a:endParaRPr lang="en-US" sz="1200"/>
          </a:p>
          <a:p>
            <a:r>
              <a:rPr lang="en-US" sz="1200" b="1"/>
              <a:t>What it measures:</a:t>
            </a:r>
            <a:r>
              <a:rPr lang="en-US" sz="1200"/>
              <a:t> The economic output per person, adjusted for purchasing power.</a:t>
            </a:r>
          </a:p>
          <a:p>
            <a:r>
              <a:rPr lang="en-US" sz="1200" b="1"/>
              <a:t>Why it matters:</a:t>
            </a:r>
            <a:r>
              <a:rPr lang="en-US" sz="1200"/>
              <a:t> Higher income generally provides greater access to resources, security, and opportunities, which can improve quality of life. However, the effect of income on happiness tends to diminish at higher levels.</a:t>
            </a:r>
          </a:p>
          <a:p>
            <a:pPr marL="0" indent="0">
              <a:buNone/>
            </a:pPr>
            <a:r>
              <a:rPr lang="en-US" sz="1200" b="1"/>
              <a:t>Social Support</a:t>
            </a:r>
            <a:endParaRPr lang="en-US" sz="1200"/>
          </a:p>
          <a:p>
            <a:r>
              <a:rPr lang="en-US" sz="1200" b="1"/>
              <a:t>What it measures:</a:t>
            </a:r>
            <a:r>
              <a:rPr lang="en-US" sz="1200"/>
              <a:t> The extent to which people feel they have someone to count on in times of trouble.</a:t>
            </a:r>
          </a:p>
          <a:p>
            <a:r>
              <a:rPr lang="en-US" sz="1200" b="1"/>
              <a:t>Why it matters:</a:t>
            </a:r>
            <a:r>
              <a:rPr lang="en-US" sz="1200"/>
              <a:t> Strong social networks and supportive relationships are consistently linked to higher well-being, resilience, and lower stress.</a:t>
            </a:r>
          </a:p>
          <a:p>
            <a:pPr marL="0" indent="0">
              <a:buNone/>
            </a:pPr>
            <a:r>
              <a:rPr lang="en-US" sz="1200" b="1"/>
              <a:t>Healthy Life Expectancy</a:t>
            </a:r>
            <a:endParaRPr lang="en-US" sz="1200"/>
          </a:p>
          <a:p>
            <a:r>
              <a:rPr lang="en-US" sz="1200" b="1"/>
              <a:t>What it measures:</a:t>
            </a:r>
            <a:r>
              <a:rPr lang="en-US" sz="1200"/>
              <a:t> The average number of years a person can expect to live in good health.</a:t>
            </a:r>
          </a:p>
          <a:p>
            <a:r>
              <a:rPr lang="en-US" sz="1200" b="1"/>
              <a:t>Why it matters:</a:t>
            </a:r>
            <a:r>
              <a:rPr lang="en-US" sz="1200"/>
              <a:t> Good health is foundational to happiness, enabling people to pursue goals, enjoy life, and participate in society.</a:t>
            </a:r>
          </a:p>
          <a:p>
            <a:pPr marL="0" indent="0">
              <a:buNone/>
            </a:pPr>
            <a:r>
              <a:rPr lang="en-US" sz="1200" b="1"/>
              <a:t>Freedom to Make Life Choices</a:t>
            </a:r>
            <a:endParaRPr lang="en-US" sz="1200"/>
          </a:p>
          <a:p>
            <a:r>
              <a:rPr lang="en-US" sz="1200" b="1"/>
              <a:t>What it measures:</a:t>
            </a:r>
            <a:r>
              <a:rPr lang="en-US" sz="1200"/>
              <a:t> The perceived freedom individuals have to make important life decisions.</a:t>
            </a:r>
          </a:p>
          <a:p>
            <a:r>
              <a:rPr lang="en-US" sz="1200" b="1"/>
              <a:t>Why it matters:</a:t>
            </a:r>
            <a:r>
              <a:rPr lang="en-US" sz="1200"/>
              <a:t> Autonomy and the ability to shape one’s own life are crucial for well-being and personal fulfillment.</a:t>
            </a:r>
          </a:p>
        </p:txBody>
      </p:sp>
    </p:spTree>
    <p:extLst>
      <p:ext uri="{BB962C8B-B14F-4D97-AF65-F5344CB8AC3E}">
        <p14:creationId xmlns:p14="http://schemas.microsoft.com/office/powerpoint/2010/main" val="1483912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7F4CFB-0EA2-187C-A5B0-5E351988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sz="3300"/>
              <a:t>Understanding the Main Factors Behind Happiness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F306E-B006-543A-6544-145CFCD71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b="1"/>
              <a:t>Generosity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 b="1"/>
              <a:t>What it measures:</a:t>
            </a:r>
            <a:r>
              <a:rPr lang="en-US" sz="1100"/>
              <a:t> The tendency of people to donate to charity or help others.</a:t>
            </a:r>
          </a:p>
          <a:p>
            <a:pPr>
              <a:lnSpc>
                <a:spcPct val="110000"/>
              </a:lnSpc>
            </a:pPr>
            <a:r>
              <a:rPr lang="en-US" sz="1100" b="1"/>
              <a:t>Why it matters:</a:t>
            </a:r>
            <a:r>
              <a:rPr lang="en-US" sz="1100"/>
              <a:t> Acts of kindness and generosity can foster social bonds and a sense of purpose, though the impact varies by culture and context.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b="1"/>
              <a:t>Perceptions of Corruption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 b="1"/>
              <a:t>What it measures:</a:t>
            </a:r>
            <a:r>
              <a:rPr lang="en-US" sz="1100"/>
              <a:t> The degree to which people believe corruption is widespread in government and business.</a:t>
            </a:r>
          </a:p>
          <a:p>
            <a:pPr>
              <a:lnSpc>
                <a:spcPct val="110000"/>
              </a:lnSpc>
            </a:pPr>
            <a:r>
              <a:rPr lang="en-US" sz="1100" b="1"/>
              <a:t>Why it matters:</a:t>
            </a:r>
            <a:r>
              <a:rPr lang="en-US" sz="1100"/>
              <a:t> Trust in institutions and fairness in society are important for collective well-being. High corruption undermines trust and can lead to dissatisfaction.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b="1"/>
              <a:t>Happiness Score (Life Ladder)</a:t>
            </a:r>
            <a:endParaRPr lang="en-US" sz="1100"/>
          </a:p>
          <a:p>
            <a:pPr>
              <a:lnSpc>
                <a:spcPct val="110000"/>
              </a:lnSpc>
            </a:pPr>
            <a:r>
              <a:rPr lang="en-US" sz="1100" b="1"/>
              <a:t>What it measures:</a:t>
            </a:r>
            <a:r>
              <a:rPr lang="en-US" sz="1100"/>
              <a:t> An individual’s self-reported assessment of their life, typically on a scale from 0 (worst) to 10 (best).</a:t>
            </a:r>
          </a:p>
          <a:p>
            <a:pPr>
              <a:lnSpc>
                <a:spcPct val="110000"/>
              </a:lnSpc>
            </a:pPr>
            <a:r>
              <a:rPr lang="en-US" sz="1100" b="1"/>
              <a:t>Why it matters:</a:t>
            </a:r>
            <a:r>
              <a:rPr lang="en-US" sz="1100"/>
              <a:t> This is the primary outcome variable, reflecting overall life satisfaction as perceived by individuals.</a:t>
            </a:r>
          </a:p>
        </p:txBody>
      </p:sp>
      <p:pic>
        <p:nvPicPr>
          <p:cNvPr id="12" name="Picture 11" descr="Colorful carved figures of humans">
            <a:extLst>
              <a:ext uri="{FF2B5EF4-FFF2-40B4-BE49-F238E27FC236}">
                <a16:creationId xmlns:a16="http://schemas.microsoft.com/office/drawing/2014/main" id="{5F6944E3-45A9-ACC3-A04B-EFF5B3247D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41" r="24708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78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421B2-2A5E-3BDB-FA7B-1B0E1BD52D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73995-17D2-B653-EC52-864F98F39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06" y="603315"/>
            <a:ext cx="5649211" cy="3685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Compare</a:t>
            </a:r>
            <a:br>
              <a:rPr lang="en-US" sz="6600"/>
            </a:br>
            <a:r>
              <a:rPr lang="en-US" sz="6600"/>
              <a:t>Regions</a:t>
            </a:r>
          </a:p>
        </p:txBody>
      </p:sp>
    </p:spTree>
    <p:extLst>
      <p:ext uri="{BB962C8B-B14F-4D97-AF65-F5344CB8AC3E}">
        <p14:creationId xmlns:p14="http://schemas.microsoft.com/office/powerpoint/2010/main" val="2034044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F48C3-76B4-A922-5130-4CEE36C61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700"/>
              <a:t>Key 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680299-36FB-E1EC-2DE6-7772D5F0F8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449891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15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2D61-50BC-AC7E-8B8F-48E04CAC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Insights from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17EEF-DE3A-41CA-2DD2-191030855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/>
              <a:t>Life Expectancy vs Happiness: </a:t>
            </a:r>
          </a:p>
          <a:p>
            <a:pPr lvl="1"/>
            <a:r>
              <a:rPr lang="en-US"/>
              <a:t>Comparing South Africa with the US we can see directly the correlation between higher life expectancy and higher happiness results. </a:t>
            </a:r>
          </a:p>
          <a:p>
            <a:pPr lvl="1"/>
            <a:r>
              <a:rPr lang="en-US"/>
              <a:t>Both countries had influences like perception of corruption, </a:t>
            </a:r>
            <a:r>
              <a:rPr lang="en-US" err="1"/>
              <a:t>gdp</a:t>
            </a:r>
            <a:r>
              <a:rPr lang="en-US"/>
              <a:t> per capita and even the freedom to make life choices </a:t>
            </a:r>
          </a:p>
          <a:p>
            <a:pPr lvl="1"/>
            <a:r>
              <a:rPr lang="en-US"/>
              <a:t>Healthy life expectancy remained the highest indicator for happiness as reflected with the radar chart. </a:t>
            </a:r>
          </a:p>
          <a:p>
            <a:r>
              <a:rPr lang="en-US" b="1"/>
              <a:t>Income tier importance: </a:t>
            </a:r>
          </a:p>
          <a:p>
            <a:pPr lvl="1"/>
            <a:r>
              <a:rPr lang="en-US"/>
              <a:t>When health is not a deciding factor, wealth is the secondary value that becomes quite decisive. </a:t>
            </a:r>
          </a:p>
          <a:p>
            <a:pPr lvl="1"/>
            <a:r>
              <a:rPr lang="en-US"/>
              <a:t>Our tree map reflects regions that earn more are generally happier. </a:t>
            </a:r>
          </a:p>
          <a:p>
            <a:pPr lvl="1"/>
            <a:r>
              <a:rPr lang="en-US"/>
              <a:t>There are exceptions to this such as Sub-Saharan Africa which reports mid-levels of happiness at the lower end of the income tier.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2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E8F6F-03E8-4F5A-ECC7-16BE2A34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Why Comparing Regions Matters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C97CFD5-0731-2CBE-C873-02FA946DCB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07200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7105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Aerial shots of a colorful field">
            <a:extLst>
              <a:ext uri="{FF2B5EF4-FFF2-40B4-BE49-F238E27FC236}">
                <a16:creationId xmlns:a16="http://schemas.microsoft.com/office/drawing/2014/main" id="{50C71530-8BBF-42AA-863B-CE874DD4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37" b="397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69C92-D6E6-7ADC-8D7F-E3BF79692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06" y="603315"/>
            <a:ext cx="5649211" cy="3685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Specific Happiness Factors</a:t>
            </a:r>
          </a:p>
        </p:txBody>
      </p:sp>
    </p:spTree>
    <p:extLst>
      <p:ext uri="{BB962C8B-B14F-4D97-AF65-F5344CB8AC3E}">
        <p14:creationId xmlns:p14="http://schemas.microsoft.com/office/powerpoint/2010/main" val="2230311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F2CE-2A05-21C3-5075-F227B872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A8D7-807E-759A-8783-0CCCB06D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6D274-14B3-2A0D-DE51-7BEDC08C7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/>
              <a:t>Income Tier Assignment</a:t>
            </a:r>
            <a:endParaRPr lang="en-US"/>
          </a:p>
          <a:p>
            <a:r>
              <a:rPr lang="en-US"/>
              <a:t>Countries are grouped into four income tiers—</a:t>
            </a:r>
            <a:r>
              <a:rPr lang="en-US" b="1"/>
              <a:t>Low</a:t>
            </a:r>
            <a:r>
              <a:rPr lang="en-US"/>
              <a:t>, </a:t>
            </a:r>
            <a:r>
              <a:rPr lang="en-US" b="1"/>
              <a:t>Medium</a:t>
            </a:r>
            <a:r>
              <a:rPr lang="en-US"/>
              <a:t>, </a:t>
            </a:r>
            <a:r>
              <a:rPr lang="en-US" b="1"/>
              <a:t>High</a:t>
            </a:r>
            <a:r>
              <a:rPr lang="en-US"/>
              <a:t>, and </a:t>
            </a:r>
            <a:r>
              <a:rPr lang="en-US" b="1"/>
              <a:t>Very High</a:t>
            </a:r>
            <a:r>
              <a:rPr lang="en-US"/>
              <a:t>—using quantile-based binning (</a:t>
            </a:r>
            <a:r>
              <a:rPr lang="en-US" err="1"/>
              <a:t>qcut</a:t>
            </a:r>
            <a:r>
              <a:rPr lang="en-US"/>
              <a:t>) on GDP per capita.</a:t>
            </a:r>
          </a:p>
          <a:p>
            <a:r>
              <a:rPr lang="en-US"/>
              <a:t>This ensures each tier contains a similar number of countries, allowing for fair comparisons.</a:t>
            </a:r>
          </a:p>
          <a:p>
            <a:pPr marL="0" indent="0">
              <a:buNone/>
            </a:pPr>
            <a:r>
              <a:rPr lang="en-US" b="1"/>
              <a:t>Parallel Categories Plot</a:t>
            </a:r>
            <a:endParaRPr lang="en-US"/>
          </a:p>
          <a:p>
            <a:r>
              <a:rPr lang="en-US" b="1"/>
              <a:t>What it shows:</a:t>
            </a:r>
          </a:p>
          <a:p>
            <a:pPr lvl="1"/>
            <a:r>
              <a:rPr lang="en-US"/>
              <a:t>This interactive plot displays the relationships between a country's happiness level (Low, Medium, High), its region, and its income tier.</a:t>
            </a:r>
          </a:p>
          <a:p>
            <a:r>
              <a:rPr lang="en-US" b="1"/>
              <a:t>How to read it:</a:t>
            </a:r>
            <a:endParaRPr lang="en-US"/>
          </a:p>
          <a:p>
            <a:pPr lvl="1"/>
            <a:r>
              <a:rPr lang="en-US"/>
              <a:t>Each vertical axis represents a categorical variable (happiness level, region, income tier).</a:t>
            </a:r>
          </a:p>
          <a:p>
            <a:pPr lvl="1"/>
            <a:r>
              <a:rPr lang="en-US"/>
              <a:t>The colored bands show how countries flow between categories, e.g., which regions have more countries in the "Very High" income tier and "High" happiness level.</a:t>
            </a:r>
          </a:p>
          <a:p>
            <a:pPr lvl="1"/>
            <a:r>
              <a:rPr lang="en-US"/>
              <a:t>The color intensity reflects the happiness score, making it easy to spot patterns (e.g., most "Very High" income countries cluster in "High" happiness).</a:t>
            </a:r>
          </a:p>
          <a:p>
            <a:pPr marL="0" indent="0">
              <a:buNone/>
            </a:pPr>
            <a:r>
              <a:rPr lang="en-US" b="1"/>
              <a:t>Sunburst Chart</a:t>
            </a:r>
            <a:endParaRPr lang="en-US"/>
          </a:p>
          <a:p>
            <a:r>
              <a:rPr lang="en-US" b="1"/>
              <a:t>What it shows:</a:t>
            </a:r>
          </a:p>
          <a:p>
            <a:pPr lvl="1"/>
            <a:r>
              <a:rPr lang="en-US"/>
              <a:t>The sunburst chart visualizes the hierarchical breakdown of happiness scores by region and income tier.</a:t>
            </a:r>
          </a:p>
          <a:p>
            <a:r>
              <a:rPr lang="en-US" b="1"/>
              <a:t>How to read it:</a:t>
            </a:r>
            <a:endParaRPr lang="en-US"/>
          </a:p>
          <a:p>
            <a:pPr lvl="1"/>
            <a:r>
              <a:rPr lang="en-US"/>
              <a:t>The center represents regions, with each ring moving outward to income tiers.</a:t>
            </a:r>
          </a:p>
          <a:p>
            <a:pPr lvl="1"/>
            <a:r>
              <a:rPr lang="en-US"/>
              <a:t>The size of each segment corresponds to the total happiness score for that group.</a:t>
            </a:r>
          </a:p>
          <a:p>
            <a:pPr lvl="1"/>
            <a:r>
              <a:rPr lang="en-US"/>
              <a:t>The color gradient indicates the average happiness score, highlighting which regions and income tiers are happiest.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75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7FAEE9D2-23AD-E9B3-3917-5CDB26617F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25" b="810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C1F807-0E60-E383-D476-8FC7D009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219" y="898373"/>
            <a:ext cx="4470544" cy="347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Introduction and Data Loading</a:t>
            </a:r>
          </a:p>
        </p:txBody>
      </p:sp>
    </p:spTree>
    <p:extLst>
      <p:ext uri="{BB962C8B-B14F-4D97-AF65-F5344CB8AC3E}">
        <p14:creationId xmlns:p14="http://schemas.microsoft.com/office/powerpoint/2010/main" val="3159266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EF9B71-B417-8C94-DA9A-E38BA72C5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CECD8F-443D-CB3B-F8DD-18F07D97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n-US" sz="3200"/>
              <a:t>Insights from the Analysis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2D4B36F-5785-CFA1-E75B-456CA89560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266907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4290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7634E-B0B3-3D84-D10E-AABFE8511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CC95-6562-91AB-B9A3-C3D0FD8D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Regional Analysis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CA1E2-EDCB-9079-4820-43B346259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They move beyond simple country rankings to show how economic and regional contexts interact.</a:t>
            </a:r>
          </a:p>
          <a:p>
            <a:r>
              <a:rPr lang="en-US"/>
              <a:t>Policymakers can identify which income tiers or regions need targeted interventions.</a:t>
            </a:r>
          </a:p>
          <a:p>
            <a:r>
              <a:rPr lang="en-US"/>
              <a:t>Researchers can explore why some countries "punch above their weight" in happiness despite lower income.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97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21F07E5C-E5CE-483E-883E-525A5157C2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F0B293-0676-7E8D-3047-688E2FC2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06" y="603315"/>
            <a:ext cx="5649211" cy="3685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95089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B4A3-6A33-AF6E-01FC-7290254D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F6A97-5B26-0484-3185-B6A646F0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The analysis of the World Happiness Report 2021 provides a comprehensive view of global well-being, revealing how happiness is shaped by a complex interplay of economic, social, and institutional factors. By leveraging advanced visualizations and statistical techniques, we have uncovered key patterns and insights that can inform both policy and personal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417905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58A9-B2AE-4827-03D0-B1D7C726B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F8A5B-1CF9-EE08-319B-420900DBB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/>
              <a:t>Happiness is Multidimensional:</a:t>
            </a:r>
          </a:p>
          <a:p>
            <a:pPr lvl="1"/>
            <a:r>
              <a:rPr lang="en-US"/>
              <a:t>No single factor determines happiness. </a:t>
            </a:r>
          </a:p>
          <a:p>
            <a:pPr lvl="1"/>
            <a:r>
              <a:rPr lang="en-US"/>
              <a:t>Happiness emerges from a combination of GDP per capita, social support, healthy life expectancy, freedom, generosity, and perceptions of corruption. </a:t>
            </a:r>
          </a:p>
          <a:p>
            <a:pPr lvl="1"/>
            <a:r>
              <a:rPr lang="en-US"/>
              <a:t>The correlation heatmap (fig6) highlights strong positive relationships between economic/social factors and happiness, and negative correlations with corruption.</a:t>
            </a:r>
          </a:p>
          <a:p>
            <a:r>
              <a:rPr lang="en-US" b="1"/>
              <a:t>Regional Disparities Persist:</a:t>
            </a:r>
          </a:p>
          <a:p>
            <a:pPr lvl="1"/>
            <a:r>
              <a:rPr lang="en-US"/>
              <a:t>Western Europe and North America &amp; ANZ consistently top the happiness rankings, while regions like Sub-Saharan Africa and South Asia face greater challenges. </a:t>
            </a:r>
          </a:p>
          <a:p>
            <a:pPr lvl="1"/>
            <a:r>
              <a:rPr lang="en-US"/>
              <a:t>However, there are outliers—some countries achieve higher happiness than their income or region might predict, often due to strong social support or governance.</a:t>
            </a:r>
          </a:p>
          <a:p>
            <a:r>
              <a:rPr lang="en-US" b="1"/>
              <a:t>Trends Over Time:</a:t>
            </a:r>
          </a:p>
          <a:p>
            <a:pPr lvl="1"/>
            <a:r>
              <a:rPr lang="en-US"/>
              <a:t>The slope chart (fig7) shows that happiness rankings are not static. </a:t>
            </a:r>
          </a:p>
          <a:p>
            <a:pPr lvl="1"/>
            <a:r>
              <a:rPr lang="en-US"/>
              <a:t>Some countries have improved significantly, while others have declined, reflecting the impact of policy, economic changes, and global events.</a:t>
            </a:r>
          </a:p>
          <a:p>
            <a:r>
              <a:rPr lang="en-US" b="1"/>
              <a:t>Income Matters, But Isn't Everything:</a:t>
            </a:r>
          </a:p>
          <a:p>
            <a:pPr lvl="1"/>
            <a:r>
              <a:rPr lang="en-US"/>
              <a:t>Higher income tiers generally correspond to higher happiness, but the relationship is not absolute. </a:t>
            </a:r>
          </a:p>
          <a:p>
            <a:pPr lvl="1"/>
            <a:r>
              <a:rPr lang="en-US"/>
              <a:t>Social and institutional factors can compensate for lower income in some contexts.</a:t>
            </a:r>
          </a:p>
          <a:p>
            <a:r>
              <a:rPr lang="en-US" b="1"/>
              <a:t>Inequality Within and Between Regions:</a:t>
            </a:r>
          </a:p>
          <a:p>
            <a:pPr lvl="1"/>
            <a:r>
              <a:rPr lang="en-US"/>
              <a:t>Radar and box plots reveal that disparities in happiness and its drivers exist not only between regions but also within them. </a:t>
            </a:r>
          </a:p>
          <a:p>
            <a:pPr lvl="1"/>
            <a:r>
              <a:rPr lang="en-US"/>
              <a:t>Addressing these inequalities requires targeted, context-sensitive interventions.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Person with idea concept">
            <a:extLst>
              <a:ext uri="{FF2B5EF4-FFF2-40B4-BE49-F238E27FC236}">
                <a16:creationId xmlns:a16="http://schemas.microsoft.com/office/drawing/2014/main" id="{B9FE5D93-5319-5405-6227-302D311A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6" b="1483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152A4F-4F35-7D0C-CA9C-93CCA7E7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06" y="603315"/>
            <a:ext cx="5649211" cy="3685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What did we learn?</a:t>
            </a:r>
          </a:p>
        </p:txBody>
      </p:sp>
    </p:spTree>
    <p:extLst>
      <p:ext uri="{BB962C8B-B14F-4D97-AF65-F5344CB8AC3E}">
        <p14:creationId xmlns:p14="http://schemas.microsoft.com/office/powerpoint/2010/main" val="9901011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B7AC-E1B3-2F65-4481-FA4969169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We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3EC04-B2C0-654E-EA14-983F3D46E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/>
              <a:t>Policy Implications:</a:t>
            </a:r>
            <a:br>
              <a:rPr lang="en-US"/>
            </a:br>
            <a:r>
              <a:rPr lang="en-US"/>
              <a:t>Effective policies to boost happiness must address multiple dimensions—improving economic conditions, strengthening social support networks, promoting health, and building trust in institutions.</a:t>
            </a:r>
          </a:p>
          <a:p>
            <a:r>
              <a:rPr lang="en-US" b="1"/>
              <a:t>Importance of Social Support and Trust:</a:t>
            </a:r>
            <a:br>
              <a:rPr lang="en-US"/>
            </a:br>
            <a:r>
              <a:rPr lang="en-US"/>
              <a:t>Countries with strong social support and low corruption often outperform their peers, even at similar income levels. Investing in social capital and good governance pays dividends in well-being.</a:t>
            </a:r>
          </a:p>
          <a:p>
            <a:r>
              <a:rPr lang="en-US" b="1"/>
              <a:t>Dynamic Nature of Happiness:</a:t>
            </a:r>
            <a:br>
              <a:rPr lang="en-US"/>
            </a:br>
            <a:r>
              <a:rPr lang="en-US"/>
              <a:t>Happiness is not fixed; it responds to changes in society, economy, and governance. Monitoring trends over time is crucial for understanding the impact of interventions and global events.</a:t>
            </a:r>
          </a:p>
          <a:p>
            <a:r>
              <a:rPr lang="en-US" b="1"/>
              <a:t>Value of Data-Driven Insights:</a:t>
            </a:r>
            <a:br>
              <a:rPr lang="en-US"/>
            </a:br>
            <a:r>
              <a:rPr lang="en-US"/>
              <a:t>Combining subjective well-being data with objective indicators enables a richer, more actionable understanding of what drives happiness. This approach can guide both national policy and international development efforts.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4C6645-7F39-7D70-2321-DFEB49BFC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and orange sky&#10;&#10;AI-generated content may be incorrect.">
            <a:extLst>
              <a:ext uri="{FF2B5EF4-FFF2-40B4-BE49-F238E27FC236}">
                <a16:creationId xmlns:a16="http://schemas.microsoft.com/office/drawing/2014/main" id="{5817ED85-1DC0-09C4-6A45-0A8459D18A8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1393" b="22358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87043-5172-AD9B-A8F5-ED86B3B6C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25379-83DD-129C-C8A9-9AF494308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Any comments/questions?</a:t>
            </a:r>
          </a:p>
        </p:txBody>
      </p:sp>
    </p:spTree>
    <p:extLst>
      <p:ext uri="{BB962C8B-B14F-4D97-AF65-F5344CB8AC3E}">
        <p14:creationId xmlns:p14="http://schemas.microsoft.com/office/powerpoint/2010/main" val="30297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69EB-CFF6-9DD0-9686-48A17C66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09E57-283C-F151-0230-9BEA6ACC1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Singh, Ajaypal. “World Happiness Report 2021.” </a:t>
            </a:r>
            <a:r>
              <a:rPr lang="en-US" i="1"/>
              <a:t>Kaggle</a:t>
            </a:r>
            <a:r>
              <a:rPr lang="en-US"/>
              <a:t>, 22 Mar. 2021, </a:t>
            </a:r>
            <a:r>
              <a:rPr lang="en-US" err="1"/>
              <a:t>www.kaggle.com</a:t>
            </a:r>
            <a:r>
              <a:rPr lang="en-US"/>
              <a:t>/datasets/</a:t>
            </a:r>
            <a:r>
              <a:rPr lang="en-US" err="1"/>
              <a:t>ajaypalsinghlo</a:t>
            </a:r>
            <a:r>
              <a:rPr lang="en-US"/>
              <a:t>/world-happiness-report-2021.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B60B5-E15B-4F27-0376-956FB3674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/>
              <a:t>Introduction</a:t>
            </a:r>
          </a:p>
        </p:txBody>
      </p:sp>
      <p:pic>
        <p:nvPicPr>
          <p:cNvPr id="5" name="Picture 4" descr="A person holding a globe">
            <a:extLst>
              <a:ext uri="{FF2B5EF4-FFF2-40B4-BE49-F238E27FC236}">
                <a16:creationId xmlns:a16="http://schemas.microsoft.com/office/drawing/2014/main" id="{9C37D3A3-F7DA-6464-B211-20D81C7A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65" r="28533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CD3D-5100-3DDB-54EB-C8D50793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 lnSpcReduction="10000"/>
          </a:bodyPr>
          <a:lstStyle/>
          <a:p>
            <a:r>
              <a:rPr lang="en-US" sz="1700"/>
              <a:t>The </a:t>
            </a:r>
            <a:r>
              <a:rPr lang="en-US" sz="1700" b="1"/>
              <a:t>World Happiness Report</a:t>
            </a:r>
            <a:r>
              <a:rPr lang="en-US" sz="1700"/>
              <a:t> is a survey of the state of global happiness.</a:t>
            </a:r>
          </a:p>
          <a:p>
            <a:r>
              <a:rPr lang="en-US" sz="1700"/>
              <a:t>Well-being is evaluated using a variety of factors :</a:t>
            </a:r>
          </a:p>
          <a:p>
            <a:pPr lvl="1"/>
            <a:r>
              <a:rPr lang="en-US" sz="1700"/>
              <a:t>GDP per capita</a:t>
            </a:r>
          </a:p>
          <a:p>
            <a:pPr lvl="1"/>
            <a:r>
              <a:rPr lang="en-US" sz="1700"/>
              <a:t>social support</a:t>
            </a:r>
          </a:p>
          <a:p>
            <a:pPr lvl="1"/>
            <a:r>
              <a:rPr lang="en-US" sz="1700"/>
              <a:t> healthy life expectancy</a:t>
            </a:r>
          </a:p>
          <a:p>
            <a:pPr lvl="1"/>
            <a:r>
              <a:rPr lang="en-US" sz="1700"/>
              <a:t>freedom</a:t>
            </a:r>
          </a:p>
          <a:p>
            <a:pPr lvl="1"/>
            <a:r>
              <a:rPr lang="en-US" sz="1700"/>
              <a:t>generosity</a:t>
            </a:r>
          </a:p>
          <a:p>
            <a:pPr lvl="1"/>
            <a:r>
              <a:rPr lang="en-US" sz="1700"/>
              <a:t>perceptions of corruption</a:t>
            </a:r>
          </a:p>
          <a:p>
            <a:r>
              <a:rPr lang="en-US" sz="1800"/>
              <a:t>This dataset provides a unique, multidimensional view of human well-being across the globe.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676338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9C55E7-1D91-EFB5-A77E-053F257F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97277-494C-9F2A-8765-28041204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/>
              <a:t>Data Loading</a:t>
            </a: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E1C818D2-4F82-E899-6A5B-1A943455D5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229" r="35781" b="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C5B7-18C0-B0BB-62E6-025B3E9C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n-US"/>
              <a:t>We categorized each country into an "income tier" based on GDP per capita. </a:t>
            </a:r>
          </a:p>
          <a:p>
            <a:r>
              <a:rPr lang="en-US"/>
              <a:t>Quantile-based binning (</a:t>
            </a:r>
            <a:r>
              <a:rPr lang="en-US" err="1"/>
              <a:t>qcut</a:t>
            </a:r>
            <a:r>
              <a:rPr lang="en-US"/>
              <a:t>) divided countries into four groups: Low, Medium, High, and Very High income.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241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Coin-operated binoculars above Central Park Manhatten">
            <a:extLst>
              <a:ext uri="{FF2B5EF4-FFF2-40B4-BE49-F238E27FC236}">
                <a16:creationId xmlns:a16="http://schemas.microsoft.com/office/drawing/2014/main" id="{BA89C582-7559-AD71-E4FB-C4213E961E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94F85-9126-CDAB-E1A6-5985A551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219" y="898373"/>
            <a:ext cx="4470544" cy="347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45216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2A0F6E-7F20-636F-9C69-CD145759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/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684125-D517-7776-D540-6F0A501F9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27441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910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Aqua and green fractal background like floral petal">
            <a:extLst>
              <a:ext uri="{FF2B5EF4-FFF2-40B4-BE49-F238E27FC236}">
                <a16:creationId xmlns:a16="http://schemas.microsoft.com/office/drawing/2014/main" id="{A6D0640F-2119-F949-C57D-51EC0454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47" b="1625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27F68-6D46-2C76-B754-B2D6F2AB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06" y="603315"/>
            <a:ext cx="5649211" cy="3685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100"/>
              <a:t>Regional Contributions</a:t>
            </a:r>
          </a:p>
        </p:txBody>
      </p:sp>
    </p:spTree>
    <p:extLst>
      <p:ext uri="{BB962C8B-B14F-4D97-AF65-F5344CB8AC3E}">
        <p14:creationId xmlns:p14="http://schemas.microsoft.com/office/powerpoint/2010/main" val="2511611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A362C4-A4F5-5DB9-2657-F54D474E0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/>
              <a:t>Key Visualizations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2774D-71CB-BF4A-D9DA-C72F8192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b="1"/>
              <a:t>Boxplot of Happiness by Region: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Shows the distribution of happiness scores within each region.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Highlights both the median happiness and the spread (inequality) within regions, 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Reveals which areas have consistently high or low happiness and where disparities are greatest.</a:t>
            </a:r>
          </a:p>
          <a:p>
            <a:pPr>
              <a:lnSpc>
                <a:spcPct val="110000"/>
              </a:lnSpc>
            </a:pPr>
            <a:r>
              <a:rPr lang="en-US" sz="1500" b="1" err="1"/>
              <a:t>Treemap</a:t>
            </a:r>
            <a:r>
              <a:rPr lang="en-US" sz="1500" b="1"/>
              <a:t> of Regional and Country Contributions: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Visualizes the hierarchical structure of happiness, starting from regions and drilling down to individual countries. 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The size and color of each box represent the happiness score, making it easy to spot regional leaders and laggards.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CF60D4-8F29-F905-E986-E2EBD64DE1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52" r="13382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33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72D36-02EE-7DAA-CF50-47E73820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/>
              <a:t>Insights from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F7324-CC5C-EE77-6127-E8E84B6C0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b="1"/>
              <a:t>Regional Differences: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Western Europe and North America &amp; ANZ (Australia and New Zealand) consistently rank at the top, with high median happiness and relatively low internal disparities. 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Sub-Saharan Africa and South Asia, on the other hand, tend to have lower average scores and greater variability.</a:t>
            </a:r>
          </a:p>
          <a:p>
            <a:pPr>
              <a:lnSpc>
                <a:spcPct val="110000"/>
              </a:lnSpc>
            </a:pPr>
            <a:r>
              <a:rPr lang="en-US" sz="1100" b="1"/>
              <a:t>Drivers of Regional Happiness: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GDP per capita, social support, and healthy life expectancy—also vary by region. 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Wealthier regions benefit from higher economic security and stronger social networks, 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regions with lower scores often face challenges related to governance, health, or economic instability.</a:t>
            </a:r>
          </a:p>
          <a:p>
            <a:pPr>
              <a:lnSpc>
                <a:spcPct val="110000"/>
              </a:lnSpc>
            </a:pPr>
            <a:r>
              <a:rPr lang="en-US" sz="1100" b="1"/>
              <a:t>Inequality Within Regions:</a:t>
            </a:r>
          </a:p>
          <a:p>
            <a:pPr lvl="1">
              <a:lnSpc>
                <a:spcPct val="110000"/>
              </a:lnSpc>
            </a:pPr>
            <a:r>
              <a:rPr lang="en-US" sz="700"/>
              <a:t>Some regions, like Latin America and the Caribbean, have a wide range of happiness scores, indicating significant differences between countries within the same region.</a:t>
            </a:r>
          </a:p>
          <a:p>
            <a:pPr>
              <a:lnSpc>
                <a:spcPct val="110000"/>
              </a:lnSpc>
            </a:pPr>
            <a:r>
              <a:rPr lang="en-US" sz="1100" b="1"/>
              <a:t>Policy Implications: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Understanding regional contributors allows policymakers to tailor interventions. </a:t>
            </a:r>
          </a:p>
          <a:p>
            <a:pPr lvl="1">
              <a:lnSpc>
                <a:spcPct val="110000"/>
              </a:lnSpc>
            </a:pPr>
            <a:r>
              <a:rPr lang="en-US" sz="900"/>
              <a:t>For example, boosting social support may be more effective in some regions, while improving governance or health infrastructure could be key elsewhere.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100"/>
          </a:p>
        </p:txBody>
      </p:sp>
      <p:pic>
        <p:nvPicPr>
          <p:cNvPr id="5" name="Picture 4" descr="View of earth from space">
            <a:extLst>
              <a:ext uri="{FF2B5EF4-FFF2-40B4-BE49-F238E27FC236}">
                <a16:creationId xmlns:a16="http://schemas.microsoft.com/office/drawing/2014/main" id="{C34AC8C5-CD86-3CB1-77AE-C4FB297C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83" r="28497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4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VanillaVTI</vt:lpstr>
      <vt:lpstr>CS445: Final Project Stage 4</vt:lpstr>
      <vt:lpstr>Introduction and Data Loading</vt:lpstr>
      <vt:lpstr>Introduction</vt:lpstr>
      <vt:lpstr>Data Loading</vt:lpstr>
      <vt:lpstr>Overview</vt:lpstr>
      <vt:lpstr>Overview</vt:lpstr>
      <vt:lpstr>Regional Contributions</vt:lpstr>
      <vt:lpstr>Key Visualizations</vt:lpstr>
      <vt:lpstr>Insights from the Analysis</vt:lpstr>
      <vt:lpstr>Why Regional Analysis Matters</vt:lpstr>
      <vt:lpstr>General Happiness Factors</vt:lpstr>
      <vt:lpstr>Understanding the Main Factors Behind Happiness</vt:lpstr>
      <vt:lpstr>Understanding the Main Factors Behind Happiness Cont.</vt:lpstr>
      <vt:lpstr>Compare Regions</vt:lpstr>
      <vt:lpstr>Key Visualizations</vt:lpstr>
      <vt:lpstr>Insights from the Analysis</vt:lpstr>
      <vt:lpstr>Why Comparing Regions Matters</vt:lpstr>
      <vt:lpstr>Specific Happiness Factors</vt:lpstr>
      <vt:lpstr>Key Visualizations</vt:lpstr>
      <vt:lpstr>Insights from the Analysis</vt:lpstr>
      <vt:lpstr>Why Regional Analysis Matters</vt:lpstr>
      <vt:lpstr>Conclusion</vt:lpstr>
      <vt:lpstr>In Conclusion</vt:lpstr>
      <vt:lpstr>Key Takeaways</vt:lpstr>
      <vt:lpstr>What did we learn?</vt:lpstr>
      <vt:lpstr>What We Learned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Fisher Bachman-Rhodes</dc:creator>
  <cp:revision>2</cp:revision>
  <dcterms:created xsi:type="dcterms:W3CDTF">2025-05-31T19:50:17Z</dcterms:created>
  <dcterms:modified xsi:type="dcterms:W3CDTF">2025-06-01T23:48:21Z</dcterms:modified>
</cp:coreProperties>
</file>