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hico.com.b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globaltec.com.b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empresometro.com.br/home/estatistica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igim.com.br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iecon.com.br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ienge.com.b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ighlightoficial.com/orcaca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ega.com.br/construca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osisoft.pt/pi-system/#tab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DD2C8-6F90-4E02-B669-D724F46BD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de concorrentes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65676F-EFF8-406F-8F3C-B6F13123A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ERP voltados à Construção Civil</a:t>
            </a:r>
          </a:p>
        </p:txBody>
      </p:sp>
    </p:spTree>
    <p:extLst>
      <p:ext uri="{BB962C8B-B14F-4D97-AF65-F5344CB8AC3E}">
        <p14:creationId xmlns:p14="http://schemas.microsoft.com/office/powerpoint/2010/main" val="270740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F0E65-3D57-4653-A01B-30F405EB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Thico</a:t>
            </a:r>
            <a:r>
              <a:rPr lang="pt-BR" dirty="0"/>
              <a:t> - </a:t>
            </a:r>
            <a:r>
              <a:rPr lang="pt-BR" dirty="0">
                <a:hlinkClick r:id="rId2"/>
              </a:rPr>
              <a:t>https://www.thico.com.br/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623B9-774A-417D-B46B-D6922E686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19 anos no mercado</a:t>
            </a:r>
          </a:p>
          <a:p>
            <a:r>
              <a:rPr lang="pt-BR" dirty="0"/>
              <a:t>Importa planilhas de Excel para ERP</a:t>
            </a:r>
          </a:p>
          <a:p>
            <a:r>
              <a:rPr lang="pt-BR" dirty="0"/>
              <a:t>Forte em Formação de Preço e Análise de Custos</a:t>
            </a:r>
          </a:p>
          <a:p>
            <a:r>
              <a:rPr lang="pt-BR" dirty="0"/>
              <a:t>Comercializa modelo </a:t>
            </a:r>
            <a:r>
              <a:rPr lang="pt-BR" dirty="0" err="1"/>
              <a:t>Saas</a:t>
            </a:r>
            <a:r>
              <a:rPr lang="pt-BR" dirty="0"/>
              <a:t> e Licenciamento, parcela em cartões de crédito </a:t>
            </a:r>
          </a:p>
          <a:p>
            <a:r>
              <a:rPr lang="pt-BR" dirty="0"/>
              <a:t>Módulos voltados à Estudo de Viabilidade, </a:t>
            </a:r>
            <a:r>
              <a:rPr lang="pt-BR" dirty="0" err="1"/>
              <a:t>BDI´s</a:t>
            </a:r>
            <a:r>
              <a:rPr lang="pt-BR" dirty="0"/>
              <a:t>, Custo Homem Hora, Controle e Diário de Obras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A9B965-FC50-4312-B195-3DF1294BE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79" y="503147"/>
            <a:ext cx="1646721" cy="105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1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8">
            <a:extLst>
              <a:ext uri="{FF2B5EF4-FFF2-40B4-BE49-F238E27FC236}">
                <a16:creationId xmlns:a16="http://schemas.microsoft.com/office/drawing/2014/main" id="{10FF9574-4BBE-4B5A-9920-0D96448AB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0">
            <a:extLst>
              <a:ext uri="{FF2B5EF4-FFF2-40B4-BE49-F238E27FC236}">
                <a16:creationId xmlns:a16="http://schemas.microsoft.com/office/drawing/2014/main" id="{0D19D840-F28A-4F4B-9E56-A359BFE1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EE4956D5-1308-4A92-84AB-725AC0CEA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E24ADD62-39A9-4CFD-83FB-1A2A9E6A3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463B8AB-FFD0-4F4E-97A7-71E7B0750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48624222-B223-42C6-AED9-0DDCC0E9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66402327-B972-405E-86E5-37CA91690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EACDFAD-0B29-4DC7-9558-C7F01D406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18E91E3-D875-4FA6-B04D-5FB3B54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A3AB8C62-DE30-44AA-81AA-CA515B9D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6B714CE5-F791-4014-832A-A1A33673E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A0019FA7-A14A-46B0-BA4D-2ECE46F99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9BE6DD9-6F0E-485F-AA13-87368CC19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15E16BC9-44D4-48E9-9796-47D551C6F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FC2B231E-335D-4DBC-A3C8-97A3142B6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B409A89A-81E0-4970-903A-F1B63A3AE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D51E21BD-01CF-4CD7-B2E8-733CCB68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AF58A38F-B707-4881-9D52-56A25409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FC13ED3-F231-46F5-A635-55EC57BA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3EA0FBDF-5C64-45F9-8420-0885C978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F89000D-D460-4445-902C-1295BE1C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4740DDAD-5A76-4B9C-B759-755C93823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A0A6A5DB-BC5B-418E-82C2-DB209996F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33">
            <a:extLst>
              <a:ext uri="{FF2B5EF4-FFF2-40B4-BE49-F238E27FC236}">
                <a16:creationId xmlns:a16="http://schemas.microsoft.com/office/drawing/2014/main" id="{8E84DC5A-B3A9-4053-AAF4-0187449E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Rectangle 34">
              <a:extLst>
                <a:ext uri="{FF2B5EF4-FFF2-40B4-BE49-F238E27FC236}">
                  <a16:creationId xmlns:a16="http://schemas.microsoft.com/office/drawing/2014/main" id="{A781795C-C365-4C33-A2C9-61361F76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22">
              <a:extLst>
                <a:ext uri="{FF2B5EF4-FFF2-40B4-BE49-F238E27FC236}">
                  <a16:creationId xmlns:a16="http://schemas.microsoft.com/office/drawing/2014/main" id="{68418604-2B82-460D-9DF0-1E190D436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36">
              <a:extLst>
                <a:ext uri="{FF2B5EF4-FFF2-40B4-BE49-F238E27FC236}">
                  <a16:creationId xmlns:a16="http://schemas.microsoft.com/office/drawing/2014/main" id="{4A1EBE07-F4F4-4B31-813B-1104310C7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3AEDF50-CBA8-4474-A1A3-E015CFB7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pt-BR" sz="2200"/>
              <a:t>ERP UAU - </a:t>
            </a:r>
            <a:r>
              <a:rPr lang="pt-BR" sz="2200">
                <a:hlinkClick r:id="rId2"/>
              </a:rPr>
              <a:t>https://www.globaltec.com.br/</a:t>
            </a:r>
            <a:endParaRPr lang="pt-BR" sz="22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6F23E-7D30-49F3-9BDB-AEED53097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781" y="797594"/>
            <a:ext cx="6285539" cy="2982051"/>
          </a:xfrm>
        </p:spPr>
        <p:txBody>
          <a:bodyPr>
            <a:normAutofit/>
          </a:bodyPr>
          <a:lstStyle/>
          <a:p>
            <a:r>
              <a:rPr lang="pt-BR" dirty="0"/>
              <a:t>1000 clientes</a:t>
            </a:r>
          </a:p>
          <a:p>
            <a:r>
              <a:rPr lang="pt-BR" dirty="0"/>
              <a:t>Conta com 18 módulos, sendo Estudo de Viabilidade, Financeiro, Folha, Mobile, Contabilidade, Obras e BI</a:t>
            </a:r>
          </a:p>
          <a:p>
            <a:r>
              <a:rPr lang="pt-BR" dirty="0"/>
              <a:t>Focados para Construtora, Incorporadoras, Loteadora, </a:t>
            </a:r>
            <a:r>
              <a:rPr lang="pt-BR" dirty="0" err="1"/>
              <a:t>Imobiliaria</a:t>
            </a:r>
            <a:r>
              <a:rPr lang="pt-BR" dirty="0"/>
              <a:t> e Shoppings</a:t>
            </a:r>
          </a:p>
        </p:txBody>
      </p:sp>
      <p:sp>
        <p:nvSpPr>
          <p:cNvPr id="68" name="Rectangle 38">
            <a:extLst>
              <a:ext uri="{FF2B5EF4-FFF2-40B4-BE49-F238E27FC236}">
                <a16:creationId xmlns:a16="http://schemas.microsoft.com/office/drawing/2014/main" id="{44CA19CC-FE96-4CE9-9916-F4E2F70D3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8578" y="4265969"/>
            <a:ext cx="6275702" cy="17839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060F5B-3622-4712-AD24-E6862BEEB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519" y="4436344"/>
            <a:ext cx="3842342" cy="1468065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7526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57E6311-6EF9-4B53-80DF-7FAF97E2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pt-BR" sz="3400">
                <a:solidFill>
                  <a:schemeClr val="tx2"/>
                </a:solidFill>
              </a:rPr>
              <a:t>Fonte - </a:t>
            </a:r>
            <a:r>
              <a:rPr lang="pt-BR" sz="3400">
                <a:solidFill>
                  <a:schemeClr val="tx2"/>
                </a:solidFill>
                <a:hlinkClick r:id="rId2"/>
              </a:rPr>
              <a:t>https://www.empresometro.com.br/home/estatisticas</a:t>
            </a:r>
            <a:endParaRPr lang="pt-BR" sz="3400">
              <a:solidFill>
                <a:schemeClr val="tx2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F9D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055E8F4-10E9-44BE-AA05-058A93D02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7123"/>
          <a:stretch/>
        </p:blipFill>
        <p:spPr>
          <a:xfrm>
            <a:off x="1103257" y="2998994"/>
            <a:ext cx="4626864" cy="2180810"/>
          </a:xfrm>
          <a:prstGeom prst="rect">
            <a:avLst/>
          </a:prstGeom>
          <a:ln w="12700">
            <a:noFill/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0F8541-C88C-4014-86F0-E02A69C5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>
            <a:normAutofit/>
          </a:bodyPr>
          <a:lstStyle/>
          <a:p>
            <a:pPr marL="0" indent="0">
              <a:buClr>
                <a:srgbClr val="FF9D00"/>
              </a:buClr>
              <a:buNone/>
            </a:pPr>
            <a:r>
              <a:rPr lang="en-US" dirty="0"/>
              <a:t>Entre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concorrentes</a:t>
            </a:r>
            <a:r>
              <a:rPr lang="en-US" dirty="0"/>
              <a:t> </a:t>
            </a:r>
            <a:r>
              <a:rPr lang="en-US" dirty="0" err="1"/>
              <a:t>pesquisados</a:t>
            </a:r>
            <a:r>
              <a:rPr lang="en-US" dirty="0"/>
              <a:t>,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torno</a:t>
            </a:r>
            <a:r>
              <a:rPr lang="en-US" dirty="0"/>
              <a:t> de 7800 </a:t>
            </a:r>
            <a:r>
              <a:rPr lang="en-US" dirty="0" err="1"/>
              <a:t>clientes</a:t>
            </a:r>
            <a:r>
              <a:rPr lang="en-US" dirty="0"/>
              <a:t>. </a:t>
            </a:r>
            <a:r>
              <a:rPr lang="en-US" dirty="0" err="1"/>
              <a:t>Em</a:t>
            </a:r>
            <a:r>
              <a:rPr lang="en-US" dirty="0"/>
              <a:t> 2020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aproximadamente</a:t>
            </a:r>
            <a:r>
              <a:rPr lang="en-US" dirty="0"/>
              <a:t> 504 mil </a:t>
            </a:r>
            <a:r>
              <a:rPr lang="en-US" dirty="0" err="1"/>
              <a:t>empresas</a:t>
            </a:r>
            <a:r>
              <a:rPr lang="en-US" dirty="0"/>
              <a:t> de </a:t>
            </a:r>
            <a:r>
              <a:rPr lang="en-US" dirty="0" err="1"/>
              <a:t>alvenaria</a:t>
            </a:r>
            <a:r>
              <a:rPr lang="en-US" dirty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EA0CD696-C3A7-4D3E-8964-0D442A02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SIGIM - </a:t>
            </a:r>
            <a:r>
              <a:rPr lang="pt-BR" sz="2000" dirty="0">
                <a:hlinkClick r:id="rId2"/>
              </a:rPr>
              <a:t>https://www.sigim.com.br/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04459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A120B91C-9D7C-46AD-8315-7AB3273D60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6607" r="9836" b="1"/>
          <a:stretch/>
        </p:blipFill>
        <p:spPr>
          <a:xfrm>
            <a:off x="1103257" y="2416047"/>
            <a:ext cx="4626864" cy="3346704"/>
          </a:xfrm>
          <a:prstGeom prst="rect">
            <a:avLst/>
          </a:prstGeom>
          <a:ln w="12700">
            <a:noFill/>
          </a:ln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87A9BF-2C36-40FD-9567-2C3290795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0703" y="2228850"/>
            <a:ext cx="5028928" cy="3699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Clr>
                <a:srgbClr val="04459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20 </a:t>
            </a:r>
            <a:r>
              <a:rPr lang="en-US" dirty="0" err="1">
                <a:solidFill>
                  <a:schemeClr val="tx1"/>
                </a:solidFill>
              </a:rPr>
              <a:t>anos</a:t>
            </a:r>
            <a:r>
              <a:rPr lang="en-US" dirty="0">
                <a:solidFill>
                  <a:schemeClr val="tx1"/>
                </a:solidFill>
              </a:rPr>
              <a:t> no mercado</a:t>
            </a:r>
          </a:p>
          <a:p>
            <a:pPr indent="-228600" algn="l">
              <a:buClr>
                <a:srgbClr val="04459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270 </a:t>
            </a:r>
            <a:r>
              <a:rPr lang="en-US" dirty="0" err="1">
                <a:solidFill>
                  <a:schemeClr val="tx1"/>
                </a:solidFill>
              </a:rPr>
              <a:t>construtoras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incorporadoras</a:t>
            </a:r>
            <a:endParaRPr lang="en-US" dirty="0">
              <a:solidFill>
                <a:schemeClr val="tx1"/>
              </a:solidFill>
            </a:endParaRPr>
          </a:p>
          <a:p>
            <a:pPr indent="-228600" algn="l">
              <a:buClr>
                <a:srgbClr val="044590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Comercializa</a:t>
            </a:r>
            <a:r>
              <a:rPr lang="en-US" dirty="0">
                <a:solidFill>
                  <a:schemeClr val="tx1"/>
                </a:solidFill>
              </a:rPr>
              <a:t> por </a:t>
            </a:r>
            <a:r>
              <a:rPr lang="en-US" dirty="0" err="1">
                <a:solidFill>
                  <a:schemeClr val="tx1"/>
                </a:solidFill>
              </a:rPr>
              <a:t>licença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locação</a:t>
            </a:r>
            <a:endParaRPr lang="en-US" dirty="0">
              <a:solidFill>
                <a:schemeClr val="tx1"/>
              </a:solidFill>
            </a:endParaRPr>
          </a:p>
          <a:p>
            <a:pPr indent="-228600" algn="l">
              <a:buClr>
                <a:srgbClr val="044590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Servidor</a:t>
            </a:r>
            <a:r>
              <a:rPr lang="en-US" dirty="0">
                <a:solidFill>
                  <a:schemeClr val="tx1"/>
                </a:solidFill>
              </a:rPr>
              <a:t> Cloud</a:t>
            </a:r>
          </a:p>
          <a:p>
            <a:pPr indent="-228600" algn="l">
              <a:buClr>
                <a:srgbClr val="044590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Controla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Controle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Compras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Gestão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Contratos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Gestão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Financeira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possui</a:t>
            </a:r>
            <a:r>
              <a:rPr lang="en-US" dirty="0">
                <a:solidFill>
                  <a:schemeClr val="tx1"/>
                </a:solidFill>
              </a:rPr>
              <a:t> interface </a:t>
            </a:r>
            <a:r>
              <a:rPr lang="en-US" dirty="0" err="1">
                <a:solidFill>
                  <a:schemeClr val="tx1"/>
                </a:solidFill>
              </a:rPr>
              <a:t>contábil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55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0FF9574-4BBE-4B5A-9920-0D96448AB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D19D840-F28A-4F4B-9E56-A359BFE1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E4956D5-1308-4A92-84AB-725AC0CEA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E24ADD62-39A9-4CFD-83FB-1A2A9E6A3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8463B8AB-FFD0-4F4E-97A7-71E7B0750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48624222-B223-42C6-AED9-0DDCC0E9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66402327-B972-405E-86E5-37CA91690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3EACDFAD-0B29-4DC7-9558-C7F01D406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318E91E3-D875-4FA6-B04D-5FB3B54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A3AB8C62-DE30-44AA-81AA-CA515B9D7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6B714CE5-F791-4014-832A-A1A33673E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A0019FA7-A14A-46B0-BA4D-2ECE46F99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59BE6DD9-6F0E-485F-AA13-87368CC19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15E16BC9-44D4-48E9-9796-47D551C6F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FC2B231E-335D-4DBC-A3C8-97A3142B6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B409A89A-81E0-4970-903A-F1B63A3AE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D51E21BD-01CF-4CD7-B2E8-733CCB68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AF58A38F-B707-4881-9D52-56A25409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EFC13ED3-F231-46F5-A635-55EC57BA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3EA0FBDF-5C64-45F9-8420-0885C978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EF89000D-D460-4445-902C-1295BE1C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4740DDAD-5A76-4B9C-B759-755C93823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A0A6A5DB-BC5B-418E-82C2-DB209996F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E84DC5A-B3A9-4053-AAF4-0187449E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781795C-C365-4C33-A2C9-61361F76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22">
              <a:extLst>
                <a:ext uri="{FF2B5EF4-FFF2-40B4-BE49-F238E27FC236}">
                  <a16:creationId xmlns:a16="http://schemas.microsoft.com/office/drawing/2014/main" id="{68418604-2B82-460D-9DF0-1E190D436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A1EBE07-F4F4-4B31-813B-1104310C7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307F3F8E-A84E-4FDA-B1C3-0AA0E603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2800"/>
              <a:t>SIECON - </a:t>
            </a:r>
            <a:r>
              <a:rPr lang="en-US" sz="2800">
                <a:hlinkClick r:id="rId2"/>
              </a:rPr>
              <a:t>https://siecon.com.br/</a:t>
            </a:r>
            <a:endParaRPr lang="en-US" sz="280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19F418-8C96-4903-A3E3-C4E9763BB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4781" y="797594"/>
            <a:ext cx="6285539" cy="2982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Mais</a:t>
            </a:r>
            <a:r>
              <a:rPr lang="en-US" dirty="0">
                <a:solidFill>
                  <a:schemeClr val="tx1"/>
                </a:solidFill>
              </a:rPr>
              <a:t> de 600 </a:t>
            </a:r>
            <a:r>
              <a:rPr lang="en-US" dirty="0" err="1">
                <a:solidFill>
                  <a:schemeClr val="tx1"/>
                </a:solidFill>
              </a:rPr>
              <a:t>clientes</a:t>
            </a:r>
            <a:r>
              <a:rPr lang="en-US" dirty="0">
                <a:solidFill>
                  <a:schemeClr val="tx1"/>
                </a:solidFill>
              </a:rPr>
              <a:t>, com </a:t>
            </a:r>
            <a:r>
              <a:rPr lang="en-US" dirty="0" err="1">
                <a:solidFill>
                  <a:schemeClr val="tx1"/>
                </a:solidFill>
              </a:rPr>
              <a:t>aproximadamente</a:t>
            </a:r>
            <a:r>
              <a:rPr lang="en-US" dirty="0">
                <a:solidFill>
                  <a:schemeClr val="tx1"/>
                </a:solidFill>
              </a:rPr>
              <a:t> 12000 </a:t>
            </a:r>
            <a:r>
              <a:rPr lang="en-US" dirty="0" err="1">
                <a:solidFill>
                  <a:schemeClr val="tx1"/>
                </a:solidFill>
              </a:rPr>
              <a:t>usuarios</a:t>
            </a:r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ERP modular e </a:t>
            </a:r>
            <a:r>
              <a:rPr lang="en-US" dirty="0" err="1">
                <a:solidFill>
                  <a:schemeClr val="tx1"/>
                </a:solidFill>
              </a:rPr>
              <a:t>integrado</a:t>
            </a:r>
            <a:r>
              <a:rPr lang="en-US" dirty="0">
                <a:solidFill>
                  <a:schemeClr val="tx1"/>
                </a:solidFill>
              </a:rPr>
              <a:t> (vide </a:t>
            </a:r>
            <a:r>
              <a:rPr lang="en-US" dirty="0" err="1">
                <a:solidFill>
                  <a:schemeClr val="tx1"/>
                </a:solidFill>
              </a:rPr>
              <a:t>próx</a:t>
            </a:r>
            <a:r>
              <a:rPr lang="en-US" dirty="0">
                <a:solidFill>
                  <a:schemeClr val="tx1"/>
                </a:solidFill>
              </a:rPr>
              <a:t> slide)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</a:rPr>
              <a:t>Possui</a:t>
            </a:r>
            <a:r>
              <a:rPr lang="en-US" dirty="0">
                <a:solidFill>
                  <a:schemeClr val="tx1"/>
                </a:solidFill>
              </a:rPr>
              <a:t> 12 </a:t>
            </a:r>
            <a:r>
              <a:rPr lang="en-US" dirty="0" err="1">
                <a:solidFill>
                  <a:schemeClr val="tx1"/>
                </a:solidFill>
              </a:rPr>
              <a:t>módulos</a:t>
            </a:r>
            <a:r>
              <a:rPr lang="en-US" dirty="0">
                <a:solidFill>
                  <a:schemeClr val="tx1"/>
                </a:solidFill>
              </a:rPr>
              <a:t> e </a:t>
            </a:r>
            <a:r>
              <a:rPr lang="en-US" dirty="0" err="1">
                <a:solidFill>
                  <a:schemeClr val="tx1"/>
                </a:solidFill>
              </a:rPr>
              <a:t>cliente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adquirindo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ondas</a:t>
            </a:r>
            <a:endParaRPr lang="en-US" dirty="0">
              <a:solidFill>
                <a:schemeClr val="tx1"/>
              </a:solidFill>
            </a:endParaRPr>
          </a:p>
          <a:p>
            <a:pPr indent="-2286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ERP </a:t>
            </a:r>
            <a:r>
              <a:rPr lang="en-US" dirty="0" err="1">
                <a:solidFill>
                  <a:schemeClr val="tx1"/>
                </a:solidFill>
              </a:rPr>
              <a:t>específico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construção</a:t>
            </a:r>
            <a:r>
              <a:rPr lang="en-US" dirty="0">
                <a:solidFill>
                  <a:schemeClr val="tx1"/>
                </a:solidFill>
              </a:rPr>
              <a:t> civil, </a:t>
            </a:r>
            <a:r>
              <a:rPr lang="en-US" dirty="0" err="1">
                <a:solidFill>
                  <a:schemeClr val="tx1"/>
                </a:solidFill>
              </a:rPr>
              <a:t>conta</a:t>
            </a:r>
            <a:r>
              <a:rPr lang="en-US" dirty="0">
                <a:solidFill>
                  <a:schemeClr val="tx1"/>
                </a:solidFill>
              </a:rPr>
              <a:t> com 96% de </a:t>
            </a:r>
            <a:r>
              <a:rPr lang="en-US" dirty="0" err="1">
                <a:solidFill>
                  <a:schemeClr val="tx1"/>
                </a:solidFill>
              </a:rPr>
              <a:t>aderencia</a:t>
            </a:r>
            <a:r>
              <a:rPr lang="en-US" dirty="0">
                <a:solidFill>
                  <a:schemeClr val="tx1"/>
                </a:solidFill>
              </a:rPr>
              <a:t> no mercado</a:t>
            </a:r>
          </a:p>
          <a:p>
            <a:pPr indent="-2286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CA19CC-FE96-4CE9-9916-F4E2F70D3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8578" y="4265969"/>
            <a:ext cx="6275702" cy="17839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B3BCD0-7E88-4B2D-A1A0-44F6CA640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92" y="4436344"/>
            <a:ext cx="4113996" cy="1468065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9460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EA06921-3C0C-4126-AF75-9499D4839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8087084-CC7C-4D37-B821-F12CD3D29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27EF3C6-8AF8-41C0-B4DF-664F24087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6AD5CB4-13ED-4F2B-BA75-CA731F668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C2FD3B8-D702-4F83-BA99-D23921211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AF0D977-DBC6-44B7-93FB-3F76406CF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3ED27DF-D17E-4922-8394-821ED9253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00084EB-3C31-445C-8B2E-F43BA7ED3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5EE7F4D6-BE2E-41A9-A417-BA1AE4583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805A789-4E10-46CF-A22B-8841C1CDF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BD0D630-7987-48B7-A636-0ED234E22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4E7D46D-851A-4DA9-B24D-19DAE1FC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A38A754-A53E-469C-B89B-6C7FF9607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AC17457-E557-440A-B5E0-40DFEEC8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697814-F310-40D2-8E79-93C18810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CA691A3-EEBB-46A7-A973-B1E2DD11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7361B78-110B-4437-8058-4E05A4234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7B9FFE1-BC8C-4C55-AE5D-8FDD78001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87417E-9520-42E0-84D2-0C0225481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235F6B6-5324-426D-84BE-EF96FD43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093C61D3-C80D-4599-8280-763868B2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D942F2-89B9-4755-89D9-43658317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0B6375-7479-45C4-8B99-EA1CF75F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D776F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7ED9FB7-E759-47FB-B4DE-6C8FA771A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008" y="643467"/>
            <a:ext cx="679398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4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6C505-8222-429A-BF43-19437D6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SIENGE - </a:t>
            </a:r>
            <a:r>
              <a:rPr lang="pt-BR" dirty="0">
                <a:hlinkClick r:id="rId2"/>
              </a:rPr>
              <a:t>https://www.sienge.com.br/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5060D-70BE-4E4D-B95D-6D18828B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30 anos no mercado</a:t>
            </a:r>
          </a:p>
          <a:p>
            <a:r>
              <a:rPr lang="pt-BR" dirty="0"/>
              <a:t>Mais de 3000 clientes</a:t>
            </a:r>
          </a:p>
          <a:p>
            <a:r>
              <a:rPr lang="pt-BR" dirty="0"/>
              <a:t>Criou </a:t>
            </a:r>
            <a:r>
              <a:rPr lang="pt-BR" dirty="0" err="1"/>
              <a:t>Sienge</a:t>
            </a:r>
            <a:r>
              <a:rPr lang="pt-BR" dirty="0"/>
              <a:t> Plataforma para conectar diversas ferramentas via </a:t>
            </a:r>
            <a:r>
              <a:rPr lang="pt-BR" dirty="0" err="1"/>
              <a:t>API´s</a:t>
            </a:r>
            <a:endParaRPr lang="pt-BR" dirty="0"/>
          </a:p>
          <a:p>
            <a:r>
              <a:rPr lang="pt-BR" dirty="0"/>
              <a:t>Criaram portal de conteúdos voltados para profissionais da construção</a:t>
            </a:r>
          </a:p>
          <a:p>
            <a:r>
              <a:rPr lang="pt-BR" dirty="0"/>
              <a:t>Comercializam por licenças de uso e SaaS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BB0488-3DAE-4D1D-A61A-B98E12E6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31" y="503148"/>
            <a:ext cx="1940294" cy="10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7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8">
            <a:extLst>
              <a:ext uri="{FF2B5EF4-FFF2-40B4-BE49-F238E27FC236}">
                <a16:creationId xmlns:a16="http://schemas.microsoft.com/office/drawing/2014/main" id="{E6C08EBB-2C97-4884-9312-EA0A6A62A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4188" y="0"/>
            <a:ext cx="3421063" cy="6843713"/>
          </a:xfrm>
          <a:custGeom>
            <a:avLst/>
            <a:gdLst/>
            <a:ahLst/>
            <a:cxnLst/>
            <a:rect l="0" t="0" r="r" b="b"/>
            <a:pathLst>
              <a:path w="720" h="1440">
                <a:moveTo>
                  <a:pt x="720" y="0"/>
                </a:moveTo>
                <a:cubicBezTo>
                  <a:pt x="316" y="282"/>
                  <a:pt x="0" y="1018"/>
                  <a:pt x="362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17406E40-244E-4DD6-94A4-E7396024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8488" y="0"/>
            <a:ext cx="2717800" cy="6843713"/>
          </a:xfrm>
          <a:custGeom>
            <a:avLst/>
            <a:gdLst/>
            <a:ahLst/>
            <a:cxnLst/>
            <a:rect l="0" t="0" r="r" b="b"/>
            <a:pathLst>
              <a:path w="572" h="1440">
                <a:moveTo>
                  <a:pt x="572" y="0"/>
                </a:moveTo>
                <a:cubicBezTo>
                  <a:pt x="213" y="320"/>
                  <a:pt x="0" y="979"/>
                  <a:pt x="164" y="1440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Freeform 21">
            <a:extLst>
              <a:ext uri="{FF2B5EF4-FFF2-40B4-BE49-F238E27FC236}">
                <a16:creationId xmlns:a16="http://schemas.microsoft.com/office/drawing/2014/main" id="{9E621646-8902-4518-ADFE-798B8AF7F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1938" y="0"/>
            <a:ext cx="2944813" cy="6843713"/>
          </a:xfrm>
          <a:custGeom>
            <a:avLst/>
            <a:gdLst/>
            <a:ahLst/>
            <a:cxnLst/>
            <a:rect l="0" t="0" r="r" b="b"/>
            <a:pathLst>
              <a:path w="620" h="1440">
                <a:moveTo>
                  <a:pt x="620" y="0"/>
                </a:moveTo>
                <a:cubicBezTo>
                  <a:pt x="248" y="325"/>
                  <a:pt x="0" y="960"/>
                  <a:pt x="186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BC03DD73-798C-403F-B9AC-BFF84A0B1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417513" y="0"/>
            <a:ext cx="2403475" cy="6843713"/>
          </a:xfrm>
          <a:custGeom>
            <a:avLst/>
            <a:gdLst/>
            <a:ahLst/>
            <a:cxnLst/>
            <a:rect l="0" t="0" r="r" b="b"/>
            <a:pathLst>
              <a:path w="506" h="1440">
                <a:moveTo>
                  <a:pt x="506" y="0"/>
                </a:moveTo>
                <a:cubicBezTo>
                  <a:pt x="109" y="356"/>
                  <a:pt x="0" y="943"/>
                  <a:pt x="171" y="144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6756FE0C-DC81-49BD-AD76-1E223B686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9525"/>
            <a:ext cx="1771650" cy="3198813"/>
          </a:xfrm>
          <a:custGeom>
            <a:avLst/>
            <a:gdLst/>
            <a:ahLst/>
            <a:cxnLst/>
            <a:rect l="0" t="0" r="r" b="b"/>
            <a:pathLst>
              <a:path w="373" h="673">
                <a:moveTo>
                  <a:pt x="373" y="0"/>
                </a:moveTo>
                <a:cubicBezTo>
                  <a:pt x="175" y="183"/>
                  <a:pt x="51" y="409"/>
                  <a:pt x="0" y="67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FEEAE74D-A8B8-4601-84C4-7F01DFF41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288" y="0"/>
            <a:ext cx="1562100" cy="2228850"/>
          </a:xfrm>
          <a:custGeom>
            <a:avLst/>
            <a:gdLst/>
            <a:ahLst/>
            <a:cxnLst/>
            <a:rect l="0" t="0" r="r" b="b"/>
            <a:pathLst>
              <a:path w="329" h="469">
                <a:moveTo>
                  <a:pt x="329" y="0"/>
                </a:moveTo>
                <a:cubicBezTo>
                  <a:pt x="189" y="133"/>
                  <a:pt x="69" y="288"/>
                  <a:pt x="0" y="46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CFD751E0-7430-4ACA-A679-ECB74EA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26725" y="9525"/>
            <a:ext cx="1539875" cy="555625"/>
          </a:xfrm>
          <a:custGeom>
            <a:avLst/>
            <a:gdLst/>
            <a:ahLst/>
            <a:cxnLst/>
            <a:rect l="0" t="0" r="r" b="b"/>
            <a:pathLst>
              <a:path w="324" h="117">
                <a:moveTo>
                  <a:pt x="324" y="117"/>
                </a:moveTo>
                <a:cubicBezTo>
                  <a:pt x="223" y="64"/>
                  <a:pt x="107" y="2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4337B0AD-9A1D-4899-8791-EDEB9B5A1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02988" y="9525"/>
            <a:ext cx="963613" cy="366713"/>
          </a:xfrm>
          <a:custGeom>
            <a:avLst/>
            <a:gdLst/>
            <a:ahLst/>
            <a:cxnLst/>
            <a:rect l="0" t="0" r="r" b="b"/>
            <a:pathLst>
              <a:path w="203" h="77">
                <a:moveTo>
                  <a:pt x="203" y="77"/>
                </a:moveTo>
                <a:cubicBezTo>
                  <a:pt x="138" y="46"/>
                  <a:pt x="68" y="21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20EE4868-1730-433B-AA39-A91305A49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01438" y="9525"/>
            <a:ext cx="665163" cy="257175"/>
          </a:xfrm>
          <a:custGeom>
            <a:avLst/>
            <a:gdLst/>
            <a:ahLst/>
            <a:cxnLst/>
            <a:rect l="0" t="0" r="r" b="b"/>
            <a:pathLst>
              <a:path w="140" h="54">
                <a:moveTo>
                  <a:pt x="140" y="54"/>
                </a:moveTo>
                <a:cubicBezTo>
                  <a:pt x="95" y="34"/>
                  <a:pt x="48" y="16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9921AE2-097C-4DEE-A398-FCB910D6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3" y="6016625"/>
            <a:ext cx="214313" cy="827088"/>
          </a:xfrm>
          <a:custGeom>
            <a:avLst/>
            <a:gdLst/>
            <a:ahLst/>
            <a:cxnLst/>
            <a:rect l="0" t="0" r="r" b="b"/>
            <a:pathLst>
              <a:path w="45" h="174">
                <a:moveTo>
                  <a:pt x="0" y="0"/>
                </a:moveTo>
                <a:cubicBezTo>
                  <a:pt x="11" y="59"/>
                  <a:pt x="26" y="118"/>
                  <a:pt x="45" y="1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A4098D72-B456-40CC-8C9F-D08B9DD2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47313" y="5013325"/>
            <a:ext cx="1919288" cy="1830388"/>
          </a:xfrm>
          <a:custGeom>
            <a:avLst/>
            <a:gdLst/>
            <a:ahLst/>
            <a:cxnLst/>
            <a:rect l="0" t="0" r="r" b="b"/>
            <a:pathLst>
              <a:path w="404" h="385">
                <a:moveTo>
                  <a:pt x="0" y="385"/>
                </a:moveTo>
                <a:cubicBezTo>
                  <a:pt x="146" y="272"/>
                  <a:pt x="285" y="142"/>
                  <a:pt x="404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BCA1A530-E6F6-465D-BCD0-371D816C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94963" y="5275263"/>
            <a:ext cx="1666875" cy="1577975"/>
          </a:xfrm>
          <a:custGeom>
            <a:avLst/>
            <a:gdLst/>
            <a:ahLst/>
            <a:cxnLst/>
            <a:rect l="0" t="0" r="r" b="b"/>
            <a:pathLst>
              <a:path w="351" h="332">
                <a:moveTo>
                  <a:pt x="0" y="332"/>
                </a:moveTo>
                <a:cubicBezTo>
                  <a:pt x="125" y="232"/>
                  <a:pt x="245" y="121"/>
                  <a:pt x="35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AB5DD23-5ECB-4E0C-AC9B-C384785BA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41013" y="5408613"/>
            <a:ext cx="1525588" cy="1435100"/>
          </a:xfrm>
          <a:custGeom>
            <a:avLst/>
            <a:gdLst/>
            <a:ahLst/>
            <a:cxnLst/>
            <a:rect l="0" t="0" r="r" b="b"/>
            <a:pathLst>
              <a:path w="321" h="302">
                <a:moveTo>
                  <a:pt x="0" y="302"/>
                </a:moveTo>
                <a:cubicBezTo>
                  <a:pt x="114" y="210"/>
                  <a:pt x="223" y="109"/>
                  <a:pt x="321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7DA4BF21-FA96-43DB-A077-173C5F433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02938" y="5518150"/>
            <a:ext cx="1363663" cy="1325563"/>
          </a:xfrm>
          <a:custGeom>
            <a:avLst/>
            <a:gdLst/>
            <a:ahLst/>
            <a:cxnLst/>
            <a:rect l="0" t="0" r="r" b="b"/>
            <a:pathLst>
              <a:path w="287" h="279">
                <a:moveTo>
                  <a:pt x="0" y="279"/>
                </a:moveTo>
                <a:cubicBezTo>
                  <a:pt x="101" y="193"/>
                  <a:pt x="198" y="100"/>
                  <a:pt x="287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F0804AC-B05B-4484-94CA-0BE6C1C79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180" y="885189"/>
            <a:ext cx="6080618" cy="4682075"/>
          </a:xfrm>
          <a:prstGeom prst="rect">
            <a:avLst/>
          </a:prstGeom>
        </p:spPr>
      </p:pic>
      <p:sp>
        <p:nvSpPr>
          <p:cNvPr id="35" name="Freeform 17">
            <a:extLst>
              <a:ext uri="{FF2B5EF4-FFF2-40B4-BE49-F238E27FC236}">
                <a16:creationId xmlns:a16="http://schemas.microsoft.com/office/drawing/2014/main" id="{BF956BA4-7CC2-4E13-9E1D-0854EF4C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79150" y="5694363"/>
            <a:ext cx="1187450" cy="1149350"/>
          </a:xfrm>
          <a:custGeom>
            <a:avLst/>
            <a:gdLst/>
            <a:ahLst/>
            <a:cxnLst/>
            <a:rect l="0" t="0" r="r" b="b"/>
            <a:pathLst>
              <a:path w="250" h="242">
                <a:moveTo>
                  <a:pt x="0" y="242"/>
                </a:moveTo>
                <a:cubicBezTo>
                  <a:pt x="88" y="166"/>
                  <a:pt x="172" y="85"/>
                  <a:pt x="25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" name="Freeform 19">
            <a:extLst>
              <a:ext uri="{FF2B5EF4-FFF2-40B4-BE49-F238E27FC236}">
                <a16:creationId xmlns:a16="http://schemas.microsoft.com/office/drawing/2014/main" id="{3262514D-691E-4344-8751-4E80F046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87125" y="6049963"/>
            <a:ext cx="879475" cy="793750"/>
          </a:xfrm>
          <a:custGeom>
            <a:avLst/>
            <a:gdLst/>
            <a:ahLst/>
            <a:cxnLst/>
            <a:rect l="0" t="0" r="r" b="b"/>
            <a:pathLst>
              <a:path w="185" h="167">
                <a:moveTo>
                  <a:pt x="0" y="167"/>
                </a:moveTo>
                <a:cubicBezTo>
                  <a:pt x="63" y="114"/>
                  <a:pt x="125" y="58"/>
                  <a:pt x="185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94779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A7551-62F4-4FD6-98F0-F440C2EFB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4D1569-A1A7-470B-8546-EE5D81F2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FC50A30-B248-4B63-B219-1E489DF87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A7CF3E3-CE8B-4E82-948C-36A0D4AA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C9604FC-0B58-4CC7-A999-630665069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909FCEE-12A5-454F-821A-3C86EF47B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C9540466-9FAF-4B37-8EB1-62AC47860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78B340E-B0D9-4451-806E-E104AC1F2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A0C7D08-9828-4793-9A58-57BECAE80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3A24A47-FA45-4531-81D9-6148DD9ED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1AB52FA6-6D25-4EA3-B11E-BE46788A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8AEDF898-DA89-465A-95CF-94369C7D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4C46D32B-BD05-42DF-88EA-6188993AA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2CFB529-CCDE-4C6B-AED9-D7EE06E2E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6DF7DA7-6308-408D-802B-97AC4C38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C1051496-180E-4C8D-B12C-B44A473C4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FD92D55-216C-4F38-B4F8-DBD23E0BE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04783097-1310-45AC-A2A9-28B886E45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51863B8-9514-4697-ACE7-28DE35AF0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E27BC31-4B0D-43DA-A50D-620C4F0E0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F02B9293-6045-48F7-BA66-C6CEE079A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B057154-9E55-4F46-8F52-2C2340C2C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F0D99776-B00A-463D-B3CC-63B7A186B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85769A7-372A-438A-9AA5-96DC5E66F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8EA495A-1769-4B8F-A33B-BDAE3027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56F53DA0-076C-4B0B-99BF-10C069910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97A8E7D-1D13-4A15-B53E-B5FEC4DFB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C57035-AC0B-4AEB-AD77-7EA881F5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pt-BR" sz="1900" err="1"/>
              <a:t>OrçaCad</a:t>
            </a:r>
            <a:r>
              <a:rPr lang="pt-BR" sz="1900"/>
              <a:t> - </a:t>
            </a:r>
            <a:r>
              <a:rPr lang="pt-BR" sz="1900">
                <a:hlinkClick r:id="rId2"/>
              </a:rPr>
              <a:t>https://highlightoficial.com/orcacad/</a:t>
            </a:r>
            <a:endParaRPr lang="pt-BR" sz="1900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A2438B2-9912-419F-9C39-448B5CB18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1807285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CE94E8-36A9-499B-891A-FE832A67A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84" y="977197"/>
            <a:ext cx="4104710" cy="1472542"/>
          </a:xfrm>
          <a:prstGeom prst="rect">
            <a:avLst/>
          </a:prstGeom>
          <a:ln w="9525">
            <a:noFill/>
          </a:ln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068E1-8065-4F22-951E-D3AC6B2D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3091882"/>
            <a:ext cx="6281873" cy="2959925"/>
          </a:xfrm>
        </p:spPr>
        <p:txBody>
          <a:bodyPr>
            <a:normAutofit/>
          </a:bodyPr>
          <a:lstStyle/>
          <a:p>
            <a:r>
              <a:rPr lang="pt-BR" dirty="0"/>
              <a:t>27 anos no mercado</a:t>
            </a:r>
          </a:p>
          <a:p>
            <a:r>
              <a:rPr lang="pt-BR" dirty="0"/>
              <a:t>Software com integração ao AutoCAD</a:t>
            </a:r>
          </a:p>
          <a:p>
            <a:r>
              <a:rPr lang="pt-BR" dirty="0"/>
              <a:t>Gera demanda de materiais a partir de plantas do CAD</a:t>
            </a:r>
          </a:p>
          <a:p>
            <a:r>
              <a:rPr lang="pt-BR" dirty="0"/>
              <a:t>Exporta lista de materiais para Excel</a:t>
            </a:r>
          </a:p>
        </p:txBody>
      </p:sp>
    </p:spTree>
    <p:extLst>
      <p:ext uri="{BB962C8B-B14F-4D97-AF65-F5344CB8AC3E}">
        <p14:creationId xmlns:p14="http://schemas.microsoft.com/office/powerpoint/2010/main" val="87718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10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6B3483B-2F6E-4FD1-A783-50921DBE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Mega - </a:t>
            </a:r>
            <a:r>
              <a:rPr lang="pt-BR" dirty="0">
                <a:solidFill>
                  <a:schemeClr val="tx2"/>
                </a:solidFill>
                <a:hlinkClick r:id="rId2"/>
              </a:rPr>
              <a:t>https://www.mega.com.br/construcao/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59" name="Rectangle 33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BE42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5E615D-EE59-4177-B2A0-12CDB949E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17" y="2416047"/>
            <a:ext cx="3822743" cy="3346704"/>
          </a:xfrm>
          <a:prstGeom prst="rect">
            <a:avLst/>
          </a:prstGeom>
          <a:ln w="12700">
            <a:noFill/>
          </a:ln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84A901-73EB-404A-B579-F7A817FE1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03" y="2228850"/>
            <a:ext cx="5028928" cy="3699669"/>
          </a:xfrm>
        </p:spPr>
        <p:txBody>
          <a:bodyPr>
            <a:normAutofit/>
          </a:bodyPr>
          <a:lstStyle/>
          <a:p>
            <a:pPr>
              <a:buClr>
                <a:srgbClr val="FBE42E"/>
              </a:buClr>
            </a:pPr>
            <a:r>
              <a:rPr lang="pt-BR" dirty="0"/>
              <a:t>Comprado pela </a:t>
            </a:r>
            <a:r>
              <a:rPr lang="pt-BR" dirty="0" err="1"/>
              <a:t>Senior</a:t>
            </a:r>
            <a:r>
              <a:rPr lang="pt-BR" dirty="0"/>
              <a:t> sistemas</a:t>
            </a:r>
          </a:p>
          <a:p>
            <a:pPr>
              <a:buClr>
                <a:srgbClr val="FBE42E"/>
              </a:buClr>
            </a:pPr>
            <a:r>
              <a:rPr lang="pt-BR" dirty="0"/>
              <a:t>Conta com 15 módulos relacionados à financeiro, CRM, contabilidade, gestão de contratos, soluções mobile, gestão de documentos e controle de frotas</a:t>
            </a:r>
          </a:p>
          <a:p>
            <a:pPr>
              <a:buClr>
                <a:srgbClr val="FBE42E"/>
              </a:buClr>
            </a:pPr>
            <a:r>
              <a:rPr lang="pt-BR" dirty="0"/>
              <a:t>Conta com Portal Web para integração online de diversas ferramentas</a:t>
            </a:r>
          </a:p>
        </p:txBody>
      </p:sp>
    </p:spTree>
    <p:extLst>
      <p:ext uri="{BB962C8B-B14F-4D97-AF65-F5344CB8AC3E}">
        <p14:creationId xmlns:p14="http://schemas.microsoft.com/office/powerpoint/2010/main" val="56625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37C157-FA7C-44F7-8F26-8D60F1E4D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1E6BDE-4282-4B03-AB6B-4B55BB5A5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85C833A-4CAA-4628-90AF-765B4D9CD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AB238B6B-BE4A-43D5-9BF4-F25E4B110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22A3114-5712-45A9-8D29-C017CBA9C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B92AC81A-C7E1-484B-8CE8-35C3B082F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F04CC80-0868-47FF-81E3-284C107F9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7557CA5F-0383-45CC-ABD6-3F13DF5C1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0AA14ED-4772-4347-AB17-45AE5F24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3A0F7B3-4CF0-4247-84C0-6588F359D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1084963C-5EA9-4967-9241-33487A7F9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A92CEED-BBF5-4D27-BAEF-3CB7750A1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E7A7AD6-5681-4FC3-8C0D-39608A2D1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5A1DD085-9573-46D7-96D8-FB79FAF0C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A9B4107-3EEB-48E9-968B-A0A731458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109B0A4-ED54-4DED-96E6-820DD6324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8C6847A-91A4-4A9B-B064-11CF6443A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85C9753-33A0-4817-9B8C-3E8A6CC4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9315F3C9-3634-4926-8C56-00168B1A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8382E8-33D6-429A-B585-9579AA2EF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21499034-1E36-46FE-AB69-42EBD104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8480B4D-FB9B-4DC7-BF42-94946CF13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3412C15-B417-4C20-A798-77F6B5BFD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03EF63-B185-48A4-9905-A9BBA70F5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00FC753-51FF-49B1-AE2F-C9BAAFD0B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22">
              <a:extLst>
                <a:ext uri="{FF2B5EF4-FFF2-40B4-BE49-F238E27FC236}">
                  <a16:creationId xmlns:a16="http://schemas.microsoft.com/office/drawing/2014/main" id="{17B242DE-F1CC-479B-97B0-05C00AD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5338455-991A-4916-AD34-2C870B6DE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DFA088B-AD4C-4BB6-8104-F3155832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r>
              <a:rPr lang="pt-BR" sz="2500"/>
              <a:t>PI System - </a:t>
            </a:r>
            <a:r>
              <a:rPr lang="pt-BR" sz="2500">
                <a:hlinkClick r:id="rId2"/>
              </a:rPr>
              <a:t>https://www.osisoft.pt/pi-system/#tab1</a:t>
            </a:r>
            <a:endParaRPr lang="pt-BR" sz="2500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00324C0-3F86-4ACD-945B-4AD842C9C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4" y="803186"/>
            <a:ext cx="6269015" cy="2978319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11394D-39D8-4452-8DFD-EAB3DA879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260" y="1013352"/>
            <a:ext cx="5953177" cy="2555373"/>
          </a:xfrm>
          <a:prstGeom prst="rect">
            <a:avLst/>
          </a:prstGeom>
          <a:ln w="9525">
            <a:noFill/>
          </a:ln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85337-6361-4D4D-ADAD-71011F80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267830"/>
            <a:ext cx="6281873" cy="178397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500"/>
              <a:t>Solução que captura dados disponíveis em diversas fintes de informação;</a:t>
            </a:r>
          </a:p>
          <a:p>
            <a:pPr>
              <a:lnSpc>
                <a:spcPct val="110000"/>
              </a:lnSpc>
            </a:pPr>
            <a:r>
              <a:rPr lang="pt-BR" sz="1500"/>
              <a:t>Consolida informação através de mais de 200 visões patenteadas</a:t>
            </a:r>
          </a:p>
          <a:p>
            <a:pPr>
              <a:lnSpc>
                <a:spcPct val="110000"/>
              </a:lnSpc>
            </a:pPr>
            <a:r>
              <a:rPr lang="pt-BR" sz="1500"/>
              <a:t>Demonstra visões em </a:t>
            </a:r>
            <a:r>
              <a:rPr lang="pt-BR" sz="1500" err="1"/>
              <a:t>tablet´s</a:t>
            </a:r>
            <a:r>
              <a:rPr lang="pt-BR" sz="1500"/>
              <a:t>, celulares e </a:t>
            </a:r>
            <a:r>
              <a:rPr lang="pt-BR" sz="1500" err="1"/>
              <a:t>pcs</a:t>
            </a:r>
            <a:r>
              <a:rPr lang="pt-BR" sz="1500"/>
              <a:t>;</a:t>
            </a:r>
          </a:p>
          <a:p>
            <a:pPr>
              <a:lnSpc>
                <a:spcPct val="110000"/>
              </a:lnSpc>
            </a:pPr>
            <a:r>
              <a:rPr lang="pt-BR" sz="1500"/>
              <a:t>Trata-se de um consolidador de informações</a:t>
            </a:r>
          </a:p>
        </p:txBody>
      </p:sp>
    </p:spTree>
    <p:extLst>
      <p:ext uri="{BB962C8B-B14F-4D97-AF65-F5344CB8AC3E}">
        <p14:creationId xmlns:p14="http://schemas.microsoft.com/office/powerpoint/2010/main" val="412884457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434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Calibri Light</vt:lpstr>
      <vt:lpstr>Rockwell</vt:lpstr>
      <vt:lpstr>Wingdings</vt:lpstr>
      <vt:lpstr>Atlas</vt:lpstr>
      <vt:lpstr>Análise de concorrentes</vt:lpstr>
      <vt:lpstr>SIGIM - https://www.sigim.com.br/</vt:lpstr>
      <vt:lpstr>SIECON - https://siecon.com.br/</vt:lpstr>
      <vt:lpstr>Apresentação do PowerPoint</vt:lpstr>
      <vt:lpstr>SIENGE - https://www.sienge.com.br/</vt:lpstr>
      <vt:lpstr>Apresentação do PowerPoint</vt:lpstr>
      <vt:lpstr>OrçaCad - https://highlightoficial.com/orcacad/</vt:lpstr>
      <vt:lpstr>Mega - https://www.mega.com.br/construcao/</vt:lpstr>
      <vt:lpstr>PI System - https://www.osisoft.pt/pi-system/#tab1</vt:lpstr>
      <vt:lpstr>Thico - https://www.thico.com.br/</vt:lpstr>
      <vt:lpstr>ERP UAU - https://www.globaltec.com.br/</vt:lpstr>
      <vt:lpstr>Fonte - https://www.empresometro.com.br/home/estatisticas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concorrentes</dc:title>
  <dc:creator>Daniela Barros</dc:creator>
  <cp:lastModifiedBy>Daniela Barros</cp:lastModifiedBy>
  <cp:revision>1</cp:revision>
  <dcterms:created xsi:type="dcterms:W3CDTF">2020-08-11T18:26:13Z</dcterms:created>
  <dcterms:modified xsi:type="dcterms:W3CDTF">2020-08-11T19:01:09Z</dcterms:modified>
</cp:coreProperties>
</file>