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3"/>
  </p:notesMasterIdLst>
  <p:sldIdLst>
    <p:sldId id="257" r:id="rId2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86" autoAdjust="0"/>
    <p:restoredTop sz="94631"/>
  </p:normalViewPr>
  <p:slideViewPr>
    <p:cSldViewPr snapToGrid="0" snapToObjects="1">
      <p:cViewPr varScale="1">
        <p:scale>
          <a:sx n="67" d="100"/>
          <a:sy n="67" d="100"/>
        </p:scale>
        <p:origin x="1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2325" marR="0" lvl="1" indent="-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4649" marR="0" lvl="2" indent="-4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974" marR="0" lvl="3" indent="-4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9298" marR="0" lvl="4" indent="-90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1623" marR="0" lvl="5" indent="-5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13947" marR="0" lvl="6" indent="-9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16272" marR="0" lvl="7" indent="-9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8597" marR="0" lvl="8" indent="-54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2325" marR="0" lvl="1" indent="-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4649" marR="0" lvl="2" indent="-4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974" marR="0" lvl="3" indent="-4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9298" marR="0" lvl="4" indent="-90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1623" marR="0" lvl="5" indent="-5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13947" marR="0" lvl="6" indent="-9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16272" marR="0" lvl="7" indent="-9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8597" marR="0" lvl="8" indent="-54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36433" marR="0" lvl="1" indent="-3033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72866" marR="0" lvl="2" indent="-6066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9298" marR="0" lvl="3" indent="-9097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45731" marR="0" lvl="4" indent="-12131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82164" marR="0" lvl="5" indent="-2463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18597" marR="0" lvl="6" indent="-5496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755029" marR="0" lvl="7" indent="-8528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291462" marR="0" lvl="8" indent="-1156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2325" marR="0" lvl="1" indent="-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4649" marR="0" lvl="2" indent="-4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974" marR="0" lvl="3" indent="-4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9298" marR="0" lvl="4" indent="-90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1623" marR="0" lvl="5" indent="-5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13947" marR="0" lvl="6" indent="-9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16272" marR="0" lvl="7" indent="-9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8597" marR="0" lvl="8" indent="-54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1761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40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7512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istamodelosdenegocios.com.br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istamodelosdenegocios.com.br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istamodelosdenegocios.com.br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32885" y="813508"/>
            <a:ext cx="8616300" cy="46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92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43202" y="1278800"/>
            <a:ext cx="8616300" cy="1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975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/>
          <p:nvPr/>
        </p:nvSpPr>
        <p:spPr>
          <a:xfrm>
            <a:off x="643198" y="6297125"/>
            <a:ext cx="29019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900" b="1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O ANALISTA DE </a:t>
            </a:r>
            <a:r>
              <a:rPr lang="en-US" sz="900" b="1" i="0" strike="noStrike" cap="none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900" b="1" dirty="0">
                <a:solidFill>
                  <a:srgbClr val="00AAF0"/>
                </a:solidFill>
                <a:latin typeface="Raleway"/>
                <a:ea typeface="Raleway"/>
                <a:cs typeface="Raleway"/>
                <a:sym typeface="Raleway"/>
              </a:rPr>
              <a:t>MODELOS DE NEGÓCIOS</a:t>
            </a:r>
            <a:endParaRPr lang="en-US" sz="900" b="1" dirty="0">
              <a:solidFill>
                <a:srgbClr val="00AAF0"/>
              </a:solidFill>
              <a:latin typeface="Raleway"/>
              <a:ea typeface="Raleway"/>
              <a:cs typeface="Raleway"/>
              <a:sym typeface="Raleway"/>
              <a:hlinkClick r:id="rId2"/>
            </a:endParaRPr>
          </a:p>
        </p:txBody>
      </p:sp>
      <p:sp>
        <p:nvSpPr>
          <p:cNvPr id="46" name="Shape 46"/>
          <p:cNvSpPr txBox="1"/>
          <p:nvPr/>
        </p:nvSpPr>
        <p:spPr>
          <a:xfrm>
            <a:off x="6562958" y="6297125"/>
            <a:ext cx="26943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900" b="1" u="sng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  <a:hlinkClick r:id="rId2" tooltip="Visite o site do Analista"/>
              </a:rPr>
              <a:t>analistamodelosdenegocios.com.br</a:t>
            </a:r>
            <a:endParaRPr lang="en-US" sz="900" b="1" u="sng" dirty="0">
              <a:solidFill>
                <a:srgbClr val="4B5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at Right S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5585887" y="809772"/>
            <a:ext cx="3676799" cy="8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92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5596205" y="1742350"/>
            <a:ext cx="3676800" cy="1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975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2" name="Shape 52"/>
          <p:cNvCxnSpPr/>
          <p:nvPr/>
        </p:nvCxnSpPr>
        <p:spPr>
          <a:xfrm>
            <a:off x="5596203" y="656089"/>
            <a:ext cx="990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3" name="Shape 53"/>
          <p:cNvSpPr txBox="1"/>
          <p:nvPr/>
        </p:nvSpPr>
        <p:spPr>
          <a:xfrm>
            <a:off x="643198" y="6297125"/>
            <a:ext cx="29019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900" b="1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O ANALISTA DE </a:t>
            </a:r>
            <a:r>
              <a:rPr lang="en-US" sz="900" b="1" i="0" strike="noStrike" cap="none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900" b="1" dirty="0">
                <a:solidFill>
                  <a:srgbClr val="00AAF0"/>
                </a:solidFill>
                <a:latin typeface="Raleway"/>
                <a:ea typeface="Raleway"/>
                <a:cs typeface="Raleway"/>
                <a:sym typeface="Raleway"/>
              </a:rPr>
              <a:t>MODELOS DE NEGÓCIOS</a:t>
            </a:r>
            <a:endParaRPr lang="en-US" sz="900" b="1" dirty="0">
              <a:solidFill>
                <a:srgbClr val="00AAF0"/>
              </a:solidFill>
              <a:latin typeface="Raleway"/>
              <a:ea typeface="Raleway"/>
              <a:cs typeface="Raleway"/>
              <a:sym typeface="Raleway"/>
              <a:hlinkClick r:id="rId2"/>
            </a:endParaRPr>
          </a:p>
        </p:txBody>
      </p:sp>
      <p:sp>
        <p:nvSpPr>
          <p:cNvPr id="7" name="Shape 46"/>
          <p:cNvSpPr txBox="1"/>
          <p:nvPr userDrawn="1"/>
        </p:nvSpPr>
        <p:spPr>
          <a:xfrm>
            <a:off x="6562958" y="6297125"/>
            <a:ext cx="26943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900" b="1" u="sng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  <a:hlinkClick r:id="rId2" tooltip="Visite o site do Analista"/>
              </a:rPr>
              <a:t>analistamodelosdenegocios.com.br</a:t>
            </a:r>
            <a:endParaRPr lang="en-US" sz="900" b="1" u="sng" dirty="0">
              <a:solidFill>
                <a:srgbClr val="4B5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without Footer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32885" y="813508"/>
            <a:ext cx="8616300" cy="46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92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43202" y="1278800"/>
            <a:ext cx="8616300" cy="1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975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643198" y="6297125"/>
            <a:ext cx="29019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900" b="1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O ANALISTA DE </a:t>
            </a:r>
            <a:r>
              <a:rPr lang="en-US" sz="900" b="1" i="0" strike="noStrike" cap="none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900" b="1" dirty="0">
                <a:solidFill>
                  <a:srgbClr val="00AAF0"/>
                </a:solidFill>
                <a:latin typeface="Raleway"/>
                <a:ea typeface="Raleway"/>
                <a:cs typeface="Raleway"/>
                <a:sym typeface="Raleway"/>
              </a:rPr>
              <a:t>MODELOS DE NEGÓCIOS</a:t>
            </a:r>
            <a:endParaRPr lang="en-US" sz="900" b="1" dirty="0">
              <a:solidFill>
                <a:srgbClr val="00AAF0"/>
              </a:solidFill>
              <a:latin typeface="Raleway"/>
              <a:ea typeface="Raleway"/>
              <a:cs typeface="Raleway"/>
              <a:sym typeface="Raleway"/>
              <a:hlinkClick r:id="rId2"/>
            </a:endParaRPr>
          </a:p>
        </p:txBody>
      </p:sp>
      <p:sp>
        <p:nvSpPr>
          <p:cNvPr id="4" name="Shape 46"/>
          <p:cNvSpPr txBox="1"/>
          <p:nvPr userDrawn="1"/>
        </p:nvSpPr>
        <p:spPr>
          <a:xfrm>
            <a:off x="6562958" y="6297125"/>
            <a:ext cx="26943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900" b="1" u="sng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  <a:hlinkClick r:id="rId2" tooltip="Visite o site do Analista"/>
              </a:rPr>
              <a:t>analistamodelosdenegocios.com.br</a:t>
            </a:r>
            <a:endParaRPr lang="en-US" sz="900" b="1" u="sng" dirty="0">
              <a:solidFill>
                <a:srgbClr val="4B5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CANVAS:</a:t>
            </a:r>
            <a:r>
              <a:rPr lang="en-US" sz="2492" i="0" u="none" strike="noStrike" cap="none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software </a:t>
            </a:r>
          </a:p>
        </p:txBody>
      </p:sp>
      <p:cxnSp>
        <p:nvCxnSpPr>
          <p:cNvPr id="77" name="Shape 77"/>
          <p:cNvCxnSpPr/>
          <p:nvPr/>
        </p:nvCxnSpPr>
        <p:spPr>
          <a:xfrm>
            <a:off x="643202" y="656089"/>
            <a:ext cx="990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grpSp>
        <p:nvGrpSpPr>
          <p:cNvPr id="78" name="Shape 78"/>
          <p:cNvGrpSpPr/>
          <p:nvPr/>
        </p:nvGrpSpPr>
        <p:grpSpPr>
          <a:xfrm>
            <a:off x="669900" y="1322628"/>
            <a:ext cx="8615809" cy="4785998"/>
            <a:chOff x="669900" y="1322628"/>
            <a:chExt cx="8615809" cy="4785998"/>
          </a:xfrm>
        </p:grpSpPr>
        <p:grpSp>
          <p:nvGrpSpPr>
            <p:cNvPr id="79" name="Shape 79"/>
            <p:cNvGrpSpPr/>
            <p:nvPr/>
          </p:nvGrpSpPr>
          <p:grpSpPr>
            <a:xfrm>
              <a:off x="669900" y="1322628"/>
              <a:ext cx="8615809" cy="4785998"/>
              <a:chOff x="593724" y="1322625"/>
              <a:chExt cx="7953300" cy="3646475"/>
            </a:xfrm>
          </p:grpSpPr>
          <p:sp>
            <p:nvSpPr>
              <p:cNvPr id="80" name="Shape 80"/>
              <p:cNvSpPr/>
              <p:nvPr/>
            </p:nvSpPr>
            <p:spPr>
              <a:xfrm>
                <a:off x="593724" y="1322625"/>
                <a:ext cx="7953300" cy="3636300"/>
              </a:xfrm>
              <a:prstGeom prst="rect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44975" tIns="44975" rIns="44975" bIns="449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Helvetica Neue Light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81" name="Shape 81"/>
              <p:cNvCxnSpPr/>
              <p:nvPr/>
            </p:nvCxnSpPr>
            <p:spPr>
              <a:xfrm>
                <a:off x="613410" y="4053218"/>
                <a:ext cx="7919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2" name="Shape 82"/>
              <p:cNvCxnSpPr/>
              <p:nvPr/>
            </p:nvCxnSpPr>
            <p:spPr>
              <a:xfrm>
                <a:off x="6949327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3" name="Shape 83"/>
              <p:cNvCxnSpPr/>
              <p:nvPr/>
            </p:nvCxnSpPr>
            <p:spPr>
              <a:xfrm>
                <a:off x="2196686" y="1324132"/>
                <a:ext cx="0" cy="2719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4" name="Shape 84"/>
              <p:cNvCxnSpPr/>
              <p:nvPr/>
            </p:nvCxnSpPr>
            <p:spPr>
              <a:xfrm>
                <a:off x="3777150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5" name="Shape 85"/>
              <p:cNvCxnSpPr/>
              <p:nvPr/>
            </p:nvCxnSpPr>
            <p:spPr>
              <a:xfrm>
                <a:off x="5363239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6" name="Shape 86"/>
              <p:cNvCxnSpPr/>
              <p:nvPr/>
            </p:nvCxnSpPr>
            <p:spPr>
              <a:xfrm>
                <a:off x="2199498" y="2702555"/>
                <a:ext cx="1590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7" name="Shape 87"/>
              <p:cNvCxnSpPr/>
              <p:nvPr/>
            </p:nvCxnSpPr>
            <p:spPr>
              <a:xfrm>
                <a:off x="5350584" y="2702555"/>
                <a:ext cx="1590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8" name="Shape 88"/>
              <p:cNvCxnSpPr/>
              <p:nvPr/>
            </p:nvCxnSpPr>
            <p:spPr>
              <a:xfrm rot="10800000">
                <a:off x="4573006" y="4055000"/>
                <a:ext cx="0" cy="914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89" name="Shape 89"/>
            <p:cNvSpPr/>
            <p:nvPr/>
          </p:nvSpPr>
          <p:spPr>
            <a:xfrm>
              <a:off x="7570432" y="1405147"/>
              <a:ext cx="1345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b="1" i="1" u="none" strike="noStrike" cap="none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Segmentos</a:t>
              </a:r>
              <a:r>
                <a:rPr lang="en-US" sz="900" b="1" i="1" u="none" strike="noStrike" cap="none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 de </a:t>
              </a:r>
              <a:r>
                <a:rPr lang="en-US" sz="900" b="1" i="1" u="none" strike="noStrike" cap="none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Clientes</a:t>
              </a:r>
              <a:endParaRPr lang="en-US" sz="900" b="1" i="1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5866449" y="1409577"/>
              <a:ext cx="1168199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b="1" i="1" u="none" strike="noStrike" cap="none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Relacionamento</a:t>
              </a:r>
              <a:endParaRPr lang="en-US" sz="900" b="1" i="1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4265539" y="1442285"/>
              <a:ext cx="11307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b="1" i="1" u="none" strike="noStrike" cap="none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Propostas</a:t>
              </a:r>
              <a:r>
                <a:rPr lang="en-US" sz="900" b="1" i="1" u="none" strike="noStrike" cap="none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 de Valor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2435206" y="1405147"/>
              <a:ext cx="10434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b="1" i="1" u="none" strike="noStrike" cap="none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Atividades</a:t>
              </a:r>
              <a:r>
                <a:rPr lang="en-US" sz="900" b="1" i="1" u="none" strike="noStrike" cap="none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900" b="1" i="1" u="none" strike="noStrike" cap="none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Chave</a:t>
              </a:r>
              <a:endParaRPr lang="en-US" sz="900" b="1" i="1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710836" y="1381331"/>
              <a:ext cx="1345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b="1" i="1" u="none" strike="noStrike" cap="none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Parcerias-Chave</a:t>
              </a:r>
              <a:endParaRPr lang="en-US" sz="900" b="1" i="1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5034715" y="4988176"/>
              <a:ext cx="1057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Fontes</a:t>
              </a:r>
              <a:r>
                <a:rPr lang="en-US" sz="900" b="1" i="1" u="none" strike="noStrike" cap="none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 de </a:t>
              </a:r>
              <a:r>
                <a:rPr lang="en-US" sz="900" b="1" i="1" u="none" strike="noStrike" cap="none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Receitas</a:t>
              </a:r>
              <a:endParaRPr lang="en-US" sz="900" b="1" i="1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704875" y="4988176"/>
              <a:ext cx="1168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b="1" i="1" u="none" strike="noStrike" cap="none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Estrutura</a:t>
              </a:r>
              <a:r>
                <a:rPr lang="en-US" sz="900" b="1" i="1" u="none" strike="noStrike" cap="none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 de Custos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2435952" y="3212457"/>
              <a:ext cx="9909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Recursos Chave</a:t>
              </a:r>
            </a:p>
          </p:txBody>
        </p:sp>
        <p:sp>
          <p:nvSpPr>
            <p:cNvPr id="97" name="Shape 97"/>
            <p:cNvSpPr/>
            <p:nvPr/>
          </p:nvSpPr>
          <p:spPr>
            <a:xfrm>
              <a:off x="5859165" y="3212457"/>
              <a:ext cx="1057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Canais</a:t>
              </a:r>
            </a:p>
          </p:txBody>
        </p:sp>
      </p:grpSp>
      <p:sp>
        <p:nvSpPr>
          <p:cNvPr id="98" name="Shape 98"/>
          <p:cNvSpPr/>
          <p:nvPr/>
        </p:nvSpPr>
        <p:spPr>
          <a:xfrm>
            <a:off x="7707325" y="2037362"/>
            <a:ext cx="1483587" cy="933360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Empresas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serviços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4141851" y="1716116"/>
            <a:ext cx="1241190" cy="65865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Controle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financeiro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simplificado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5866449" y="1645498"/>
            <a:ext cx="1126626" cy="58369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Atendimento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inicial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com bots</a:t>
            </a:r>
          </a:p>
        </p:txBody>
      </p:sp>
      <p:sp>
        <p:nvSpPr>
          <p:cNvPr id="102" name="Shape 102"/>
          <p:cNvSpPr/>
          <p:nvPr/>
        </p:nvSpPr>
        <p:spPr>
          <a:xfrm>
            <a:off x="6747496" y="3314662"/>
            <a:ext cx="736821" cy="30678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Redes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sociais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</a:p>
        </p:txBody>
      </p:sp>
      <p:sp>
        <p:nvSpPr>
          <p:cNvPr id="103" name="Shape 103"/>
          <p:cNvSpPr/>
          <p:nvPr/>
        </p:nvSpPr>
        <p:spPr>
          <a:xfrm>
            <a:off x="5140846" y="5309911"/>
            <a:ext cx="952867" cy="50318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Assinatura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baseada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no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faturamento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796994" y="5194898"/>
            <a:ext cx="883735" cy="49103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Comissões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1840919" y="5145534"/>
            <a:ext cx="1024996" cy="49102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Fornecedores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4182400" y="4340697"/>
            <a:ext cx="912884" cy="471544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Inteligencia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negócios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4918071" y="3991605"/>
            <a:ext cx="911790" cy="41203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Gestão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fiscal simples</a:t>
            </a:r>
          </a:p>
        </p:txBody>
      </p:sp>
      <p:sp>
        <p:nvSpPr>
          <p:cNvPr id="109" name="Shape 109"/>
          <p:cNvSpPr/>
          <p:nvPr/>
        </p:nvSpPr>
        <p:spPr>
          <a:xfrm>
            <a:off x="5928841" y="3581563"/>
            <a:ext cx="1051216" cy="64029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Vídeos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demonstrando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no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youtube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6928741" y="3987237"/>
            <a:ext cx="646556" cy="36973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site (ad words)</a:t>
            </a:r>
          </a:p>
        </p:txBody>
      </p:sp>
      <p:sp>
        <p:nvSpPr>
          <p:cNvPr id="111" name="Shape 111"/>
          <p:cNvSpPr/>
          <p:nvPr/>
        </p:nvSpPr>
        <p:spPr>
          <a:xfrm>
            <a:off x="4195804" y="3770885"/>
            <a:ext cx="969094" cy="41204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Fluxo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de Caixa simples</a:t>
            </a:r>
          </a:p>
        </p:txBody>
      </p:sp>
      <p:sp>
        <p:nvSpPr>
          <p:cNvPr id="38" name="Shape 98">
            <a:extLst>
              <a:ext uri="{FF2B5EF4-FFF2-40B4-BE49-F238E27FC236}">
                <a16:creationId xmlns:a16="http://schemas.microsoft.com/office/drawing/2014/main" id="{41DA680D-9CE8-4F1A-942E-7E846836DDC4}"/>
              </a:ext>
            </a:extLst>
          </p:cNvPr>
          <p:cNvSpPr/>
          <p:nvPr/>
        </p:nvSpPr>
        <p:spPr>
          <a:xfrm>
            <a:off x="7856088" y="3154185"/>
            <a:ext cx="1059542" cy="554764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Varejos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" name="Shape 100">
            <a:extLst>
              <a:ext uri="{FF2B5EF4-FFF2-40B4-BE49-F238E27FC236}">
                <a16:creationId xmlns:a16="http://schemas.microsoft.com/office/drawing/2014/main" id="{45762831-8C6C-4E4F-82DF-023B3F495130}"/>
              </a:ext>
            </a:extLst>
          </p:cNvPr>
          <p:cNvSpPr/>
          <p:nvPr/>
        </p:nvSpPr>
        <p:spPr>
          <a:xfrm>
            <a:off x="4274642" y="2491854"/>
            <a:ext cx="1338325" cy="76199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Informações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rápidas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para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tomada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decisão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financeira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" name="Shape 101">
            <a:extLst>
              <a:ext uri="{FF2B5EF4-FFF2-40B4-BE49-F238E27FC236}">
                <a16:creationId xmlns:a16="http://schemas.microsoft.com/office/drawing/2014/main" id="{D47F33A6-395D-4AB2-99E0-DA3527641E29}"/>
              </a:ext>
            </a:extLst>
          </p:cNvPr>
          <p:cNvSpPr/>
          <p:nvPr/>
        </p:nvSpPr>
        <p:spPr>
          <a:xfrm>
            <a:off x="5882803" y="2364671"/>
            <a:ext cx="925624" cy="53291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Portal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tira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dúvidas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" name="Shape 101">
            <a:extLst>
              <a:ext uri="{FF2B5EF4-FFF2-40B4-BE49-F238E27FC236}">
                <a16:creationId xmlns:a16="http://schemas.microsoft.com/office/drawing/2014/main" id="{19572CD4-7A62-41A4-AA3A-F4E933D98A9A}"/>
              </a:ext>
            </a:extLst>
          </p:cNvPr>
          <p:cNvSpPr/>
          <p:nvPr/>
        </p:nvSpPr>
        <p:spPr>
          <a:xfrm>
            <a:off x="6700513" y="2678269"/>
            <a:ext cx="869920" cy="41397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Atualização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automatica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" name="Shape 103">
            <a:extLst>
              <a:ext uri="{FF2B5EF4-FFF2-40B4-BE49-F238E27FC236}">
                <a16:creationId xmlns:a16="http://schemas.microsoft.com/office/drawing/2014/main" id="{F06CA5F8-4688-42A6-A4A1-CBED92DB4ADA}"/>
              </a:ext>
            </a:extLst>
          </p:cNvPr>
          <p:cNvSpPr/>
          <p:nvPr/>
        </p:nvSpPr>
        <p:spPr>
          <a:xfrm>
            <a:off x="6429762" y="5333769"/>
            <a:ext cx="940928" cy="44696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Consultas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fiscais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" name="Shape 103">
            <a:extLst>
              <a:ext uri="{FF2B5EF4-FFF2-40B4-BE49-F238E27FC236}">
                <a16:creationId xmlns:a16="http://schemas.microsoft.com/office/drawing/2014/main" id="{E2075B20-9003-436F-B1C1-6D710E0A92EB}"/>
              </a:ext>
            </a:extLst>
          </p:cNvPr>
          <p:cNvSpPr/>
          <p:nvPr/>
        </p:nvSpPr>
        <p:spPr>
          <a:xfrm>
            <a:off x="7631575" y="5062886"/>
            <a:ext cx="1284055" cy="41880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Volume de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transações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financeiras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" name="Shape 103">
            <a:extLst>
              <a:ext uri="{FF2B5EF4-FFF2-40B4-BE49-F238E27FC236}">
                <a16:creationId xmlns:a16="http://schemas.microsoft.com/office/drawing/2014/main" id="{82943CE6-824A-4D7F-9757-A111E5B29F1E}"/>
              </a:ext>
            </a:extLst>
          </p:cNvPr>
          <p:cNvSpPr/>
          <p:nvPr/>
        </p:nvSpPr>
        <p:spPr>
          <a:xfrm>
            <a:off x="2565054" y="1687537"/>
            <a:ext cx="582767" cy="29100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API´s</a:t>
            </a:r>
          </a:p>
        </p:txBody>
      </p:sp>
      <p:sp>
        <p:nvSpPr>
          <p:cNvPr id="46" name="Shape 103">
            <a:extLst>
              <a:ext uri="{FF2B5EF4-FFF2-40B4-BE49-F238E27FC236}">
                <a16:creationId xmlns:a16="http://schemas.microsoft.com/office/drawing/2014/main" id="{CDA5101B-AA03-467E-ACA1-5F242D6F4256}"/>
              </a:ext>
            </a:extLst>
          </p:cNvPr>
          <p:cNvSpPr/>
          <p:nvPr/>
        </p:nvSpPr>
        <p:spPr>
          <a:xfrm>
            <a:off x="6028276" y="4330309"/>
            <a:ext cx="1051219" cy="34961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Demonstração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in loco</a:t>
            </a:r>
          </a:p>
        </p:txBody>
      </p:sp>
      <p:sp>
        <p:nvSpPr>
          <p:cNvPr id="48" name="Shape 111">
            <a:extLst>
              <a:ext uri="{FF2B5EF4-FFF2-40B4-BE49-F238E27FC236}">
                <a16:creationId xmlns:a16="http://schemas.microsoft.com/office/drawing/2014/main" id="{B27F6301-CA2F-4FB3-B0CE-44E00F8FCE58}"/>
              </a:ext>
            </a:extLst>
          </p:cNvPr>
          <p:cNvSpPr/>
          <p:nvPr/>
        </p:nvSpPr>
        <p:spPr>
          <a:xfrm>
            <a:off x="6803533" y="2079814"/>
            <a:ext cx="969094" cy="41204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2°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nível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com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analistas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" name="Shape 107">
            <a:extLst>
              <a:ext uri="{FF2B5EF4-FFF2-40B4-BE49-F238E27FC236}">
                <a16:creationId xmlns:a16="http://schemas.microsoft.com/office/drawing/2014/main" id="{943F72AC-3501-424F-A72F-DE31D9E3BA44}"/>
              </a:ext>
            </a:extLst>
          </p:cNvPr>
          <p:cNvSpPr/>
          <p:nvPr/>
        </p:nvSpPr>
        <p:spPr>
          <a:xfrm>
            <a:off x="5049025" y="3132408"/>
            <a:ext cx="896146" cy="81456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Controle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de entradas e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saídas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financeiras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na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mão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" name="Shape 105">
            <a:extLst>
              <a:ext uri="{FF2B5EF4-FFF2-40B4-BE49-F238E27FC236}">
                <a16:creationId xmlns:a16="http://schemas.microsoft.com/office/drawing/2014/main" id="{74D875F8-B49D-4C17-9FCB-41EFB5F9486F}"/>
              </a:ext>
            </a:extLst>
          </p:cNvPr>
          <p:cNvSpPr/>
          <p:nvPr/>
        </p:nvSpPr>
        <p:spPr>
          <a:xfrm>
            <a:off x="3030148" y="5096868"/>
            <a:ext cx="1024996" cy="49102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Tempo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participantes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" name="Shape 103">
            <a:extLst>
              <a:ext uri="{FF2B5EF4-FFF2-40B4-BE49-F238E27FC236}">
                <a16:creationId xmlns:a16="http://schemas.microsoft.com/office/drawing/2014/main" id="{9E9250A2-62B4-48BF-A5EE-F0E365D45EEB}"/>
              </a:ext>
            </a:extLst>
          </p:cNvPr>
          <p:cNvSpPr/>
          <p:nvPr/>
        </p:nvSpPr>
        <p:spPr>
          <a:xfrm>
            <a:off x="4154085" y="3314662"/>
            <a:ext cx="969095" cy="31416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App Simples e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intuitivo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94EA02E-CD96-4482-812E-32627F135506}"/>
              </a:ext>
            </a:extLst>
          </p:cNvPr>
          <p:cNvSpPr/>
          <p:nvPr/>
        </p:nvSpPr>
        <p:spPr>
          <a:xfrm>
            <a:off x="527538" y="6189785"/>
            <a:ext cx="8889004" cy="36734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CCD9E1B-7E2C-4361-AA95-91A22B08D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89" y="3218247"/>
            <a:ext cx="1408470" cy="44014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A6EB0E6-CACC-48BD-81C0-F4907AA8F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67" y="2476390"/>
            <a:ext cx="1085850" cy="5334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9DBA70D-593E-46F3-A0FC-556CC920D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652" y="1757768"/>
            <a:ext cx="1408471" cy="568330"/>
          </a:xfrm>
          <a:prstGeom prst="rect">
            <a:avLst/>
          </a:prstGeom>
        </p:spPr>
      </p:pic>
      <p:sp>
        <p:nvSpPr>
          <p:cNvPr id="59" name="Shape 98">
            <a:extLst>
              <a:ext uri="{FF2B5EF4-FFF2-40B4-BE49-F238E27FC236}">
                <a16:creationId xmlns:a16="http://schemas.microsoft.com/office/drawing/2014/main" id="{771602C4-5907-4A48-B9F8-0352955518D2}"/>
              </a:ext>
            </a:extLst>
          </p:cNvPr>
          <p:cNvSpPr/>
          <p:nvPr/>
        </p:nvSpPr>
        <p:spPr>
          <a:xfrm>
            <a:off x="7872541" y="3866086"/>
            <a:ext cx="1059542" cy="554764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Industrias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Shape 103">
            <a:extLst>
              <a:ext uri="{FF2B5EF4-FFF2-40B4-BE49-F238E27FC236}">
                <a16:creationId xmlns:a16="http://schemas.microsoft.com/office/drawing/2014/main" id="{C4FD0264-96DB-45B5-91AE-49035BDE68E3}"/>
              </a:ext>
            </a:extLst>
          </p:cNvPr>
          <p:cNvSpPr/>
          <p:nvPr/>
        </p:nvSpPr>
        <p:spPr>
          <a:xfrm>
            <a:off x="7743831" y="5558532"/>
            <a:ext cx="1284055" cy="41880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Visões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controles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financeiros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Shape 103">
            <a:extLst>
              <a:ext uri="{FF2B5EF4-FFF2-40B4-BE49-F238E27FC236}">
                <a16:creationId xmlns:a16="http://schemas.microsoft.com/office/drawing/2014/main" id="{A8A21198-D0F2-48DC-AACD-10BC00716A6D}"/>
              </a:ext>
            </a:extLst>
          </p:cNvPr>
          <p:cNvSpPr/>
          <p:nvPr/>
        </p:nvSpPr>
        <p:spPr>
          <a:xfrm>
            <a:off x="2392630" y="3400557"/>
            <a:ext cx="1318671" cy="39996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Time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multidisciplinar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desenvolvedores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" name="Shape 103">
            <a:extLst>
              <a:ext uri="{FF2B5EF4-FFF2-40B4-BE49-F238E27FC236}">
                <a16:creationId xmlns:a16="http://schemas.microsoft.com/office/drawing/2014/main" id="{208ED97A-8D28-43EA-B120-16C1FB6DE406}"/>
              </a:ext>
            </a:extLst>
          </p:cNvPr>
          <p:cNvSpPr/>
          <p:nvPr/>
        </p:nvSpPr>
        <p:spPr>
          <a:xfrm>
            <a:off x="2449927" y="3867308"/>
            <a:ext cx="1318671" cy="39996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Banco de dados Cloud</a:t>
            </a:r>
          </a:p>
        </p:txBody>
      </p:sp>
      <p:sp>
        <p:nvSpPr>
          <p:cNvPr id="63" name="Shape 103">
            <a:extLst>
              <a:ext uri="{FF2B5EF4-FFF2-40B4-BE49-F238E27FC236}">
                <a16:creationId xmlns:a16="http://schemas.microsoft.com/office/drawing/2014/main" id="{C0CB1B12-FAD2-4506-AF4C-7F4EB99E7CB7}"/>
              </a:ext>
            </a:extLst>
          </p:cNvPr>
          <p:cNvSpPr/>
          <p:nvPr/>
        </p:nvSpPr>
        <p:spPr>
          <a:xfrm>
            <a:off x="3002742" y="1839917"/>
            <a:ext cx="858614" cy="39996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Inovações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financeiras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Shape 103">
            <a:extLst>
              <a:ext uri="{FF2B5EF4-FFF2-40B4-BE49-F238E27FC236}">
                <a16:creationId xmlns:a16="http://schemas.microsoft.com/office/drawing/2014/main" id="{4C719EF9-A4F1-4CE6-88B5-EC2E4BB56200}"/>
              </a:ext>
            </a:extLst>
          </p:cNvPr>
          <p:cNvSpPr/>
          <p:nvPr/>
        </p:nvSpPr>
        <p:spPr>
          <a:xfrm>
            <a:off x="2468506" y="2268966"/>
            <a:ext cx="858614" cy="39996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Inovações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fiscais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" name="Shape 103">
            <a:extLst>
              <a:ext uri="{FF2B5EF4-FFF2-40B4-BE49-F238E27FC236}">
                <a16:creationId xmlns:a16="http://schemas.microsoft.com/office/drawing/2014/main" id="{C3474BD2-1B31-4C7B-ADF2-DCBA20B44CD5}"/>
              </a:ext>
            </a:extLst>
          </p:cNvPr>
          <p:cNvSpPr/>
          <p:nvPr/>
        </p:nvSpPr>
        <p:spPr>
          <a:xfrm>
            <a:off x="2431039" y="4325716"/>
            <a:ext cx="1318671" cy="39996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Reciclagem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constante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fiscal</a:t>
            </a:r>
          </a:p>
        </p:txBody>
      </p:sp>
      <p:sp>
        <p:nvSpPr>
          <p:cNvPr id="66" name="Shape 105">
            <a:extLst>
              <a:ext uri="{FF2B5EF4-FFF2-40B4-BE49-F238E27FC236}">
                <a16:creationId xmlns:a16="http://schemas.microsoft.com/office/drawing/2014/main" id="{4F9AB69F-03F2-4105-A5AA-84BB97960B8C}"/>
              </a:ext>
            </a:extLst>
          </p:cNvPr>
          <p:cNvSpPr/>
          <p:nvPr/>
        </p:nvSpPr>
        <p:spPr>
          <a:xfrm>
            <a:off x="2312534" y="5631710"/>
            <a:ext cx="919973" cy="43388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Salários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" name="Shape 104">
            <a:extLst>
              <a:ext uri="{FF2B5EF4-FFF2-40B4-BE49-F238E27FC236}">
                <a16:creationId xmlns:a16="http://schemas.microsoft.com/office/drawing/2014/main" id="{698268AD-09A1-4A56-9E88-A7769CBDB48F}"/>
              </a:ext>
            </a:extLst>
          </p:cNvPr>
          <p:cNvSpPr/>
          <p:nvPr/>
        </p:nvSpPr>
        <p:spPr>
          <a:xfrm>
            <a:off x="881768" y="3878085"/>
            <a:ext cx="883735" cy="49103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AZPay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" name="Shape 104">
            <a:extLst>
              <a:ext uri="{FF2B5EF4-FFF2-40B4-BE49-F238E27FC236}">
                <a16:creationId xmlns:a16="http://schemas.microsoft.com/office/drawing/2014/main" id="{9D0B1F17-4CA7-4888-8B2E-E219AE5E2067}"/>
              </a:ext>
            </a:extLst>
          </p:cNvPr>
          <p:cNvSpPr/>
          <p:nvPr/>
        </p:nvSpPr>
        <p:spPr>
          <a:xfrm>
            <a:off x="3302308" y="4602254"/>
            <a:ext cx="817710" cy="4086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Transaçaõ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financeira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B5050"/>
      </a:accent1>
      <a:accent2>
        <a:srgbClr val="00AAF0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1A9EF"/>
      </a:hlink>
      <a:folHlink>
        <a:srgbClr val="01A9E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3478</TotalTime>
  <Words>126</Words>
  <Application>Microsoft Office PowerPoint</Application>
  <PresentationFormat>Papel A4 (210 x 297 mm)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Helvetica Neue Light</vt:lpstr>
      <vt:lpstr>Lato</vt:lpstr>
      <vt:lpstr>Raleway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Barros</dc:creator>
  <cp:lastModifiedBy>Daniela Barros</cp:lastModifiedBy>
  <cp:revision>25</cp:revision>
  <dcterms:modified xsi:type="dcterms:W3CDTF">2020-05-17T01:28:15Z</dcterms:modified>
</cp:coreProperties>
</file>