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net.sockets.tcplistener.accepttcpclient(v=vs.110)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71512"/>
            <a:ext cx="12206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Calibri" panose="020F0502020204030204" pitchFamily="34" charset="0"/>
              </a:rPr>
              <a:t>Aplicatie</a:t>
            </a:r>
            <a:r>
              <a:rPr lang="en-US" sz="6000" dirty="0">
                <a:latin typeface="Calibri" panose="020F0502020204030204" pitchFamily="34" charset="0"/>
              </a:rPr>
              <a:t> Client-Server </a:t>
            </a:r>
            <a:endParaRPr lang="en-US" sz="6000" dirty="0" smtClean="0">
              <a:latin typeface="Calibri" panose="020F0502020204030204" pitchFamily="34" charset="0"/>
            </a:endParaRPr>
          </a:p>
          <a:p>
            <a:endParaRPr lang="ru-RU" sz="2800" dirty="0">
              <a:latin typeface="Calibri" panose="020F0502020204030204" pitchFamily="34" charset="0"/>
            </a:endParaRPr>
          </a:p>
          <a:p>
            <a:pPr algn="ctr"/>
            <a:r>
              <a:rPr lang="en-US" sz="2800" dirty="0" err="1">
                <a:latin typeface="Calibri" panose="020F0502020204030204" pitchFamily="34" charset="0"/>
              </a:rPr>
              <a:t>Scopul</a:t>
            </a:r>
            <a:r>
              <a:rPr lang="en-US" sz="2800" dirty="0">
                <a:latin typeface="Calibri" panose="020F0502020204030204" pitchFamily="34" charset="0"/>
              </a:rPr>
              <a:t> : </a:t>
            </a:r>
            <a:r>
              <a:rPr lang="en-US" sz="2800" dirty="0" err="1">
                <a:latin typeface="Calibri" panose="020F0502020204030204" pitchFamily="34" charset="0"/>
              </a:rPr>
              <a:t>studierea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protocolului</a:t>
            </a:r>
            <a:r>
              <a:rPr lang="en-US" sz="2800" dirty="0">
                <a:latin typeface="Calibri" panose="020F0502020204030204" pitchFamily="34" charset="0"/>
              </a:rPr>
              <a:t> de la </a:t>
            </a:r>
            <a:r>
              <a:rPr lang="en-US" sz="2800" dirty="0" err="1">
                <a:latin typeface="Calibri" panose="020F0502020204030204" pitchFamily="34" charset="0"/>
              </a:rPr>
              <a:t>nivelul</a:t>
            </a:r>
            <a:r>
              <a:rPr lang="en-US" sz="2800" dirty="0">
                <a:latin typeface="Calibri" panose="020F0502020204030204" pitchFamily="34" charset="0"/>
              </a:rPr>
              <a:t> de transport </a:t>
            </a:r>
            <a:r>
              <a:rPr lang="en-US" sz="2800" dirty="0" smtClean="0">
                <a:latin typeface="Calibri" panose="020F0502020204030204" pitchFamily="34" charset="0"/>
              </a:rPr>
              <a:t>– TCP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(</a:t>
            </a:r>
            <a:r>
              <a:rPr lang="en-US" sz="2800" dirty="0" err="1" smtClean="0">
                <a:latin typeface="Calibri" panose="020F0502020204030204" pitchFamily="34" charset="0"/>
              </a:rPr>
              <a:t>Trasmission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Control Protocol)</a:t>
            </a:r>
            <a:r>
              <a:rPr lang="ru-RU" sz="2800" dirty="0">
                <a:latin typeface="Calibri" panose="020F0502020204030204" pitchFamily="34" charset="0"/>
              </a:rPr>
              <a:t> .</a:t>
            </a:r>
          </a:p>
          <a:p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8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5888" y="1214438"/>
            <a:ext cx="957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Ce </a:t>
            </a:r>
            <a:r>
              <a:rPr lang="en-US" sz="3200" dirty="0" err="1" smtClean="0">
                <a:latin typeface="Calibri" panose="020F0502020204030204" pitchFamily="34" charset="0"/>
              </a:rPr>
              <a:t>este</a:t>
            </a:r>
            <a:r>
              <a:rPr lang="en-US" sz="3200" dirty="0" smtClean="0">
                <a:latin typeface="Calibri" panose="020F0502020204030204" pitchFamily="34" charset="0"/>
              </a:rPr>
              <a:t> TCP </a:t>
            </a:r>
            <a:r>
              <a:rPr lang="en-US" sz="3200" dirty="0" err="1" smtClean="0">
                <a:latin typeface="Calibri" panose="020F0502020204030204" pitchFamily="34" charset="0"/>
              </a:rPr>
              <a:t>si</a:t>
            </a:r>
            <a:r>
              <a:rPr lang="en-US" sz="3200" dirty="0" smtClean="0">
                <a:latin typeface="Calibri" panose="020F0502020204030204" pitchFamily="34" charset="0"/>
              </a:rPr>
              <a:t> care </a:t>
            </a:r>
            <a:r>
              <a:rPr lang="en-US" sz="3200" dirty="0" err="1" smtClean="0">
                <a:latin typeface="Calibri" panose="020F0502020204030204" pitchFamily="34" charset="0"/>
              </a:rPr>
              <a:t>sunt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</a:rPr>
              <a:t>avantajele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</a:rPr>
              <a:t>lui</a:t>
            </a:r>
            <a:r>
              <a:rPr lang="en-US" sz="3200" dirty="0" smtClean="0">
                <a:latin typeface="Calibri" panose="020F0502020204030204" pitchFamily="34" charset="0"/>
              </a:rPr>
              <a:t> ? </a:t>
            </a:r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4450" y="1943101"/>
            <a:ext cx="9715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TCP (</a:t>
            </a:r>
            <a:r>
              <a:rPr lang="en-US" dirty="0" err="1">
                <a:latin typeface="Calibri" panose="020F0502020204030204" pitchFamily="34" charset="0"/>
              </a:rPr>
              <a:t>Trasmission</a:t>
            </a:r>
            <a:r>
              <a:rPr lang="en-US" dirty="0">
                <a:latin typeface="Calibri" panose="020F0502020204030204" pitchFamily="34" charset="0"/>
              </a:rPr>
              <a:t> Control Protocol) </a:t>
            </a:r>
            <a:r>
              <a:rPr lang="en-US" dirty="0" err="1">
                <a:latin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</a:rPr>
              <a:t> un protocol </a:t>
            </a:r>
            <a:r>
              <a:rPr lang="en-US" dirty="0" err="1">
                <a:latin typeface="Calibri" panose="020F0502020204030204" pitchFamily="34" charset="0"/>
              </a:rPr>
              <a:t>orientat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conexiune</a:t>
            </a:r>
            <a:r>
              <a:rPr lang="en-US" dirty="0">
                <a:latin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</a:rPr>
              <a:t>permite</a:t>
            </a:r>
            <a:r>
              <a:rPr lang="en-US" dirty="0">
                <a:latin typeface="Calibri" panose="020F0502020204030204" pitchFamily="34" charset="0"/>
              </a:rPr>
              <a:t> ca un flux de </a:t>
            </a:r>
            <a:r>
              <a:rPr lang="en-US" dirty="0" err="1">
                <a:latin typeface="Calibri" panose="020F0502020204030204" pitchFamily="34" charset="0"/>
              </a:rPr>
              <a:t>octeţi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trimişi</a:t>
            </a:r>
            <a:r>
              <a:rPr lang="en-US" dirty="0">
                <a:latin typeface="Calibri" panose="020F0502020204030204" pitchFamily="34" charset="0"/>
              </a:rPr>
              <a:t> de la un calculator </a:t>
            </a:r>
            <a:r>
              <a:rPr lang="en-US" dirty="0" err="1">
                <a:latin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ajungă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fără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erori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orice</a:t>
            </a:r>
            <a:r>
              <a:rPr lang="en-US" dirty="0">
                <a:latin typeface="Calibri" panose="020F0502020204030204" pitchFamily="34" charset="0"/>
              </a:rPr>
              <a:t> alt </a:t>
            </a:r>
            <a:r>
              <a:rPr lang="en-US" dirty="0" smtClean="0">
                <a:latin typeface="Calibri" panose="020F0502020204030204" pitchFamily="34" charset="0"/>
              </a:rPr>
              <a:t>calculator.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 smtClean="0"/>
              <a:t>O parte </a:t>
            </a:r>
            <a:r>
              <a:rPr lang="en-US" dirty="0"/>
              <a:t>din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avantajele</a:t>
            </a:r>
            <a:r>
              <a:rPr lang="en-US" dirty="0"/>
              <a:t> </a:t>
            </a:r>
            <a:r>
              <a:rPr lang="en-US" dirty="0" err="1"/>
              <a:t>protocolului</a:t>
            </a:r>
            <a:r>
              <a:rPr lang="en-US" dirty="0"/>
              <a:t> TCP:</a:t>
            </a:r>
          </a:p>
          <a:p>
            <a:pPr fontAlgn="base"/>
            <a:r>
              <a:rPr lang="en-US" b="1" dirty="0" err="1" smtClean="0"/>
              <a:t>Garanteaza</a:t>
            </a:r>
            <a:r>
              <a:rPr lang="en-US" b="1" dirty="0" smtClean="0"/>
              <a:t> </a:t>
            </a:r>
            <a:r>
              <a:rPr lang="en-US" b="1" dirty="0" err="1" smtClean="0"/>
              <a:t>ordonarea</a:t>
            </a:r>
            <a:r>
              <a:rPr lang="en-US" b="1" dirty="0" smtClean="0"/>
              <a:t> </a:t>
            </a:r>
            <a:r>
              <a:rPr lang="en-US" b="1" dirty="0" err="1"/>
              <a:t>pachetele</a:t>
            </a:r>
            <a:r>
              <a:rPr lang="en-US" dirty="0"/>
              <a:t> </a:t>
            </a:r>
            <a:r>
              <a:rPr lang="en-US" dirty="0" err="1"/>
              <a:t>ajunse</a:t>
            </a:r>
            <a:r>
              <a:rPr lang="en-US" dirty="0"/>
              <a:t> la </a:t>
            </a:r>
            <a:r>
              <a:rPr lang="en-US" dirty="0" err="1"/>
              <a:t>destinatie</a:t>
            </a:r>
            <a:r>
              <a:rPr lang="en-US" dirty="0"/>
              <a:t> (</a:t>
            </a:r>
            <a:r>
              <a:rPr lang="en-US" dirty="0" err="1"/>
              <a:t>acestea</a:t>
            </a:r>
            <a:r>
              <a:rPr lang="en-US" dirty="0"/>
              <a:t> pot </a:t>
            </a:r>
            <a:r>
              <a:rPr lang="en-US" dirty="0" err="1"/>
              <a:t>ajunge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fata de cum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 smtClean="0"/>
              <a:t>trimise,din</a:t>
            </a:r>
            <a:r>
              <a:rPr lang="en-US" dirty="0" smtClean="0"/>
              <a:t> </a:t>
            </a:r>
            <a:r>
              <a:rPr lang="en-US" dirty="0" err="1" smtClean="0"/>
              <a:t>cauza</a:t>
            </a:r>
            <a:r>
              <a:rPr lang="en-US" dirty="0" smtClean="0"/>
              <a:t> la un </a:t>
            </a:r>
            <a:r>
              <a:rPr lang="en-US" dirty="0" err="1" smtClean="0"/>
              <a:t>oarecare</a:t>
            </a:r>
            <a:r>
              <a:rPr lang="en-US" dirty="0" smtClean="0"/>
              <a:t> delay de </a:t>
            </a:r>
            <a:r>
              <a:rPr lang="en-US" dirty="0" err="1" smtClean="0"/>
              <a:t>exemplu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b="1" dirty="0" err="1" smtClean="0"/>
              <a:t>Bazat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conexiuni</a:t>
            </a:r>
            <a:r>
              <a:rPr lang="en-US" b="1" dirty="0" smtClean="0"/>
              <a:t> </a:t>
            </a:r>
            <a:r>
              <a:rPr lang="en-US" dirty="0" smtClean="0"/>
              <a:t>(full connection)</a:t>
            </a:r>
          </a:p>
          <a:p>
            <a:pPr fontAlgn="base"/>
            <a:r>
              <a:rPr lang="en-US" b="1" dirty="0" err="1" smtClean="0"/>
              <a:t>Garanteaza</a:t>
            </a:r>
            <a:r>
              <a:rPr lang="en-US" b="1" dirty="0" smtClean="0"/>
              <a:t> </a:t>
            </a:r>
            <a:r>
              <a:rPr lang="en-US" b="1" dirty="0" err="1" smtClean="0"/>
              <a:t>livrearea</a:t>
            </a:r>
            <a:r>
              <a:rPr lang="en-US" b="1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la </a:t>
            </a:r>
            <a:r>
              <a:rPr lang="en-US" dirty="0" err="1" smtClean="0"/>
              <a:t>nodul</a:t>
            </a:r>
            <a:r>
              <a:rPr lang="en-US" dirty="0" smtClean="0"/>
              <a:t> </a:t>
            </a:r>
            <a:r>
              <a:rPr lang="en-US" dirty="0" err="1" smtClean="0"/>
              <a:t>destiantar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err="1"/>
              <a:t>Asigura</a:t>
            </a:r>
            <a:r>
              <a:rPr lang="en-US" b="1" dirty="0"/>
              <a:t> </a:t>
            </a:r>
            <a:r>
              <a:rPr lang="en-US" b="1" dirty="0" err="1"/>
              <a:t>retransmiterea</a:t>
            </a:r>
            <a:r>
              <a:rPr lang="en-US" dirty="0"/>
              <a:t> </a:t>
            </a:r>
            <a:r>
              <a:rPr lang="en-US" dirty="0" err="1"/>
              <a:t>pachetelor</a:t>
            </a:r>
            <a:r>
              <a:rPr lang="en-US" dirty="0"/>
              <a:t> (in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acestea</a:t>
            </a:r>
            <a:r>
              <a:rPr lang="en-US" dirty="0"/>
              <a:t> se “</a:t>
            </a:r>
            <a:r>
              <a:rPr lang="en-US" dirty="0" err="1"/>
              <a:t>pierd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drum</a:t>
            </a:r>
            <a:r>
              <a:rPr lang="en-US" dirty="0" smtClean="0"/>
              <a:t>”).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/>
              <a:t>Fiecare</a:t>
            </a:r>
            <a:r>
              <a:rPr lang="en-US" dirty="0"/>
              <a:t> </a:t>
            </a:r>
            <a:r>
              <a:rPr lang="en-US" dirty="0" err="1"/>
              <a:t>pachet</a:t>
            </a:r>
            <a:r>
              <a:rPr lang="en-US" dirty="0"/>
              <a:t> </a:t>
            </a:r>
            <a:r>
              <a:rPr lang="en-US" dirty="0" smtClean="0"/>
              <a:t>are </a:t>
            </a:r>
            <a:r>
              <a:rPr lang="en-US" dirty="0" err="1"/>
              <a:t>asociate</a:t>
            </a:r>
            <a:r>
              <a:rPr lang="en-US" dirty="0"/>
              <a:t> un </a:t>
            </a:r>
            <a:r>
              <a:rPr lang="en-US" b="1" dirty="0" err="1"/>
              <a:t>numar</a:t>
            </a:r>
            <a:r>
              <a:rPr lang="en-US" b="1" dirty="0"/>
              <a:t> de </a:t>
            </a:r>
            <a:r>
              <a:rPr lang="en-US" b="1" dirty="0" err="1"/>
              <a:t>secventa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destinatarul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pachete</a:t>
            </a:r>
            <a:r>
              <a:rPr lang="en-US" dirty="0"/>
              <a:t> (</a:t>
            </a:r>
            <a:r>
              <a:rPr lang="en-US" dirty="0" err="1"/>
              <a:t>definit</a:t>
            </a:r>
            <a:r>
              <a:rPr lang="en-US" dirty="0"/>
              <a:t> de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secventa</a:t>
            </a:r>
            <a:r>
              <a:rPr lang="en-US" dirty="0"/>
              <a:t>),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confirmare</a:t>
            </a:r>
            <a:r>
              <a:rPr lang="en-US" dirty="0"/>
              <a:t> (</a:t>
            </a:r>
            <a:r>
              <a:rPr lang="en-US" b="1" dirty="0"/>
              <a:t>ACK</a:t>
            </a:r>
            <a:r>
              <a:rPr lang="en-US" dirty="0"/>
              <a:t>)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pachetele</a:t>
            </a:r>
            <a:r>
              <a:rPr lang="en-US" dirty="0" smtClean="0"/>
              <a:t> </a:t>
            </a:r>
            <a:r>
              <a:rPr lang="en-US" dirty="0" err="1" smtClean="0"/>
              <a:t>primite</a:t>
            </a:r>
            <a:r>
              <a:rPr lang="en-US" dirty="0" smtClean="0"/>
              <a:t>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destinatar</a:t>
            </a:r>
            <a:r>
              <a:rPr lang="en-US" dirty="0"/>
              <a:t> </a:t>
            </a:r>
            <a:r>
              <a:rPr lang="en-US" dirty="0" err="1"/>
              <a:t>sa-si</a:t>
            </a:r>
            <a:r>
              <a:rPr lang="en-US" dirty="0"/>
              <a:t> </a:t>
            </a:r>
            <a:r>
              <a:rPr lang="en-US" dirty="0" err="1"/>
              <a:t>dea</a:t>
            </a:r>
            <a:r>
              <a:rPr lang="en-US" dirty="0"/>
              <a:t> </a:t>
            </a:r>
            <a:r>
              <a:rPr lang="en-US" dirty="0" err="1"/>
              <a:t>seama</a:t>
            </a:r>
            <a:r>
              <a:rPr lang="en-US" dirty="0"/>
              <a:t> 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pachete</a:t>
            </a:r>
            <a:r>
              <a:rPr lang="en-US" b="1" dirty="0"/>
              <a:t> au </a:t>
            </a:r>
            <a:r>
              <a:rPr lang="en-US" b="1" dirty="0" err="1"/>
              <a:t>ajuns</a:t>
            </a:r>
            <a:r>
              <a:rPr lang="en-US" b="1" dirty="0"/>
              <a:t> la el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pachete</a:t>
            </a:r>
            <a:r>
              <a:rPr lang="en-US" b="1" dirty="0"/>
              <a:t> </a:t>
            </a:r>
            <a:r>
              <a:rPr lang="en-US" b="1" dirty="0" err="1"/>
              <a:t>trebuiesc</a:t>
            </a:r>
            <a:r>
              <a:rPr lang="en-US" b="1" dirty="0"/>
              <a:t> </a:t>
            </a:r>
            <a:r>
              <a:rPr lang="en-US" b="1" dirty="0" err="1"/>
              <a:t>retransmise</a:t>
            </a:r>
            <a:r>
              <a:rPr lang="en-US" dirty="0"/>
              <a:t>.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sursa</a:t>
            </a:r>
            <a:r>
              <a:rPr lang="en-US" dirty="0"/>
              <a:t> (</a:t>
            </a:r>
            <a:r>
              <a:rPr lang="en-US" dirty="0" err="1"/>
              <a:t>clientul</a:t>
            </a:r>
            <a:r>
              <a:rPr lang="en-US" dirty="0"/>
              <a:t>) nu </a:t>
            </a:r>
            <a:r>
              <a:rPr lang="en-US" dirty="0" err="1"/>
              <a:t>primeste</a:t>
            </a:r>
            <a:r>
              <a:rPr lang="en-US" dirty="0"/>
              <a:t> o </a:t>
            </a:r>
            <a:r>
              <a:rPr lang="en-US" dirty="0" err="1"/>
              <a:t>confirmare</a:t>
            </a:r>
            <a:r>
              <a:rPr lang="en-US" dirty="0"/>
              <a:t> (ACK)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vreun</a:t>
            </a:r>
            <a:r>
              <a:rPr lang="en-US" dirty="0"/>
              <a:t> </a:t>
            </a:r>
            <a:r>
              <a:rPr lang="en-US" dirty="0" err="1"/>
              <a:t>pachet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el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retransmite</a:t>
            </a:r>
            <a:r>
              <a:rPr lang="en-US" dirty="0"/>
              <a:t> </a:t>
            </a:r>
            <a:r>
              <a:rPr lang="en-US" dirty="0" err="1" smtClean="0"/>
              <a:t>acel</a:t>
            </a:r>
            <a:r>
              <a:rPr lang="en-US" dirty="0" smtClean="0"/>
              <a:t> </a:t>
            </a:r>
            <a:r>
              <a:rPr lang="en-US" dirty="0" err="1" smtClean="0"/>
              <a:t>pachet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fontAlgn="base"/>
            <a:endParaRPr lang="en-US" dirty="0"/>
          </a:p>
          <a:p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3024" y="1983821"/>
            <a:ext cx="9672637" cy="235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Conexiunea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stabileste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3-way-handshake: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serverului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request 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incepere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conexiunii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(SYN)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port.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raspunde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un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 </a:t>
            </a:r>
            <a:r>
              <a:rPr lang="en-US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SYN-ACK</a:t>
            </a:r>
            <a:r>
              <a:rPr lang="en-US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continua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comunicarea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asteapta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port.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raspunde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cu un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(ACK)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023" y="742950"/>
            <a:ext cx="9672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se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stabileste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conexiunea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client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la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protocol ?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200" dirty="0">
              <a:latin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3" y="3324225"/>
            <a:ext cx="3328987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955" y="191069"/>
            <a:ext cx="11919045" cy="5991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</a:rPr>
              <a:t>Pentru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aceasta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lucrare</a:t>
            </a:r>
            <a:r>
              <a:rPr lang="en-US" sz="1800" dirty="0">
                <a:latin typeface="Calibri" panose="020F0502020204030204" pitchFamily="34" charset="0"/>
              </a:rPr>
              <a:t> am </a:t>
            </a:r>
            <a:r>
              <a:rPr lang="en-US" sz="1800" dirty="0" err="1">
                <a:latin typeface="Calibri" panose="020F0502020204030204" pitchFamily="34" charset="0"/>
              </a:rPr>
              <a:t>folosit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libraria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</a:rPr>
              <a:t>.</a:t>
            </a:r>
            <a:r>
              <a:rPr lang="en-US" sz="1800" b="1" dirty="0" err="1">
                <a:latin typeface="Calibri" panose="020F0502020204030204" pitchFamily="34" charset="0"/>
              </a:rPr>
              <a:t>Net.Sockets</a:t>
            </a:r>
            <a:r>
              <a:rPr lang="ru-RU" sz="1800" dirty="0">
                <a:latin typeface="Calibri" panose="020F0502020204030204" pitchFamily="34" charset="0"/>
              </a:rPr>
              <a:t>. 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</a:rPr>
              <a:t/>
            </a:r>
            <a:br>
              <a:rPr lang="ru-RU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Socket-</a:t>
            </a:r>
            <a:r>
              <a:rPr lang="en-US" sz="1800" dirty="0" err="1">
                <a:latin typeface="Calibri" panose="020F0502020204030204" pitchFamily="34" charset="0"/>
              </a:rPr>
              <a:t>urile</a:t>
            </a:r>
            <a:r>
              <a:rPr lang="en-US" sz="1800" dirty="0">
                <a:latin typeface="Calibri" panose="020F0502020204030204" pitchFamily="34" charset="0"/>
              </a:rPr>
              <a:t> permit </a:t>
            </a:r>
            <a:r>
              <a:rPr lang="en-US" sz="1800" dirty="0" err="1">
                <a:latin typeface="Calibri" panose="020F0502020204030204" pitchFamily="34" charset="0"/>
              </a:rPr>
              <a:t>comunicarea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dintre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doua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procese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diferite</a:t>
            </a:r>
            <a:r>
              <a:rPr lang="en-US" sz="1800" dirty="0">
                <a:latin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</a:rPr>
              <a:t>pe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acelasi</a:t>
            </a:r>
            <a:r>
              <a:rPr lang="en-US" sz="1800" dirty="0">
                <a:latin typeface="Calibri" panose="020F0502020204030204" pitchFamily="34" charset="0"/>
              </a:rPr>
              <a:t> calculator </a:t>
            </a:r>
            <a:r>
              <a:rPr lang="en-US" sz="1800" dirty="0" err="1">
                <a:latin typeface="Calibri" panose="020F0502020204030204" pitchFamily="34" charset="0"/>
              </a:rPr>
              <a:t>sau</a:t>
            </a:r>
            <a:r>
              <a:rPr lang="en-US" sz="1800" dirty="0">
                <a:latin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</a:rPr>
              <a:t>pe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calculatoare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diferite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si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sunt</a:t>
            </a:r>
            <a:r>
              <a:rPr lang="en-US" sz="1800" dirty="0" smtClean="0">
                <a:latin typeface="Calibri" panose="020F0502020204030204" pitchFamily="34" charset="0"/>
              </a:rPr>
              <a:t> legate de </a:t>
            </a:r>
            <a:r>
              <a:rPr lang="en-US" sz="1800" dirty="0" err="1" smtClean="0">
                <a:latin typeface="Calibri" panose="020F0502020204030204" pitchFamily="34" charset="0"/>
              </a:rPr>
              <a:t>porturi</a:t>
            </a:r>
            <a:r>
              <a:rPr lang="en-US" sz="1800" dirty="0" smtClean="0">
                <a:latin typeface="Calibri" panose="020F0502020204030204" pitchFamily="34" charset="0"/>
              </a:rPr>
              <a:t> , </a:t>
            </a:r>
            <a:r>
              <a:rPr lang="en-US" sz="1800" dirty="0" err="1" smtClean="0">
                <a:latin typeface="Calibri" panose="020F0502020204030204" pitchFamily="34" charset="0"/>
              </a:rPr>
              <a:t>astfel</a:t>
            </a:r>
            <a:r>
              <a:rPr lang="en-US" sz="1800" dirty="0" smtClean="0">
                <a:latin typeface="Calibri" panose="020F0502020204030204" pitchFamily="34" charset="0"/>
              </a:rPr>
              <a:t> ca TCP </a:t>
            </a:r>
            <a:r>
              <a:rPr lang="en-US" sz="1800" dirty="0" err="1" smtClean="0">
                <a:latin typeface="Calibri" panose="020F0502020204030204" pitchFamily="34" charset="0"/>
              </a:rPr>
              <a:t>poate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indentifica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unde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sa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transmita</a:t>
            </a:r>
            <a:r>
              <a:rPr lang="en-US" sz="1800" dirty="0" smtClean="0">
                <a:latin typeface="Calibri" panose="020F0502020204030204" pitchFamily="34" charset="0"/>
              </a:rPr>
              <a:t> date.</a:t>
            </a:r>
          </a:p>
          <a:p>
            <a:pPr marL="0" indent="0">
              <a:buNone/>
            </a:pPr>
            <a:r>
              <a:rPr lang="en-US" sz="1800" dirty="0" err="1" smtClean="0">
                <a:latin typeface="Calibri" panose="020F0502020204030204" pitchFamily="34" charset="0"/>
              </a:rPr>
              <a:t>Pentru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a </a:t>
            </a:r>
            <a:r>
              <a:rPr lang="en-US" sz="1800" dirty="0" err="1">
                <a:latin typeface="Calibri" panose="020F0502020204030204" pitchFamily="34" charset="0"/>
              </a:rPr>
              <a:t>deschide</a:t>
            </a:r>
            <a:r>
              <a:rPr lang="en-US" sz="1800" dirty="0">
                <a:latin typeface="Calibri" panose="020F0502020204030204" pitchFamily="34" charset="0"/>
              </a:rPr>
              <a:t> o </a:t>
            </a:r>
            <a:r>
              <a:rPr lang="en-US" sz="1800" dirty="0" err="1">
                <a:latin typeface="Calibri" panose="020F0502020204030204" pitchFamily="34" charset="0"/>
              </a:rPr>
              <a:t>conexiune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intre</a:t>
            </a:r>
            <a:r>
              <a:rPr lang="en-US" sz="1800" dirty="0">
                <a:latin typeface="Calibri" panose="020F0502020204030204" pitchFamily="34" charset="0"/>
              </a:rPr>
              <a:t> client </a:t>
            </a:r>
            <a:r>
              <a:rPr lang="en-US" sz="1800" dirty="0" err="1">
                <a:latin typeface="Calibri" panose="020F0502020204030204" pitchFamily="34" charset="0"/>
              </a:rPr>
              <a:t>si</a:t>
            </a:r>
            <a:r>
              <a:rPr lang="en-US" sz="1800" dirty="0">
                <a:latin typeface="Calibri" panose="020F0502020204030204" pitchFamily="34" charset="0"/>
              </a:rPr>
              <a:t> server cream 2 </a:t>
            </a:r>
            <a:r>
              <a:rPr lang="en-US" sz="1800" dirty="0" err="1">
                <a:latin typeface="Calibri" panose="020F0502020204030204" pitchFamily="34" charset="0"/>
              </a:rPr>
              <a:t>instante</a:t>
            </a:r>
            <a:r>
              <a:rPr lang="en-US" sz="1800" dirty="0">
                <a:latin typeface="Calibri" panose="020F0502020204030204" pitchFamily="34" charset="0"/>
              </a:rPr>
              <a:t> a </a:t>
            </a:r>
            <a:r>
              <a:rPr lang="en-US" sz="1800" dirty="0" err="1">
                <a:latin typeface="Calibri" panose="020F0502020204030204" pitchFamily="34" charset="0"/>
              </a:rPr>
              <a:t>claselor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TcpClient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si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TcpListener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care </a:t>
            </a:r>
            <a:r>
              <a:rPr lang="en-US" sz="1800" dirty="0" err="1" smtClean="0">
                <a:latin typeface="Calibri" panose="020F0502020204030204" pitchFamily="34" charset="0"/>
              </a:rPr>
              <a:t>fac</a:t>
            </a:r>
            <a:r>
              <a:rPr lang="en-US" sz="1800" dirty="0" smtClean="0">
                <a:latin typeface="Calibri" panose="020F0502020204030204" pitchFamily="34" charset="0"/>
              </a:rPr>
              <a:t> parte din namespace-</a:t>
            </a:r>
            <a:r>
              <a:rPr lang="en-US" sz="1800" dirty="0" err="1" smtClean="0">
                <a:latin typeface="Calibri" panose="020F0502020204030204" pitchFamily="34" charset="0"/>
              </a:rPr>
              <a:t>ul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System.Net.Sockets</a:t>
            </a:r>
            <a:endParaRPr lang="ru-RU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i="1" dirty="0" err="1">
                <a:latin typeface="Calibri" panose="020F0502020204030204" pitchFamily="34" charset="0"/>
              </a:rPr>
              <a:t>TcpListener</a:t>
            </a:r>
            <a:r>
              <a:rPr lang="en-US" sz="1800" i="1" dirty="0">
                <a:latin typeface="Calibri" panose="020F0502020204030204" pitchFamily="34" charset="0"/>
              </a:rPr>
              <a:t> </a:t>
            </a:r>
            <a:r>
              <a:rPr lang="en-US" sz="1800" i="1" dirty="0" err="1">
                <a:latin typeface="Calibri" panose="020F0502020204030204" pitchFamily="34" charset="0"/>
              </a:rPr>
              <a:t>serverSocket</a:t>
            </a:r>
            <a:r>
              <a:rPr lang="en-US" sz="1800" i="1" dirty="0">
                <a:latin typeface="Calibri" panose="020F0502020204030204" pitchFamily="34" charset="0"/>
              </a:rPr>
              <a:t> = new </a:t>
            </a:r>
            <a:r>
              <a:rPr lang="en-US" sz="1800" i="1" dirty="0" err="1">
                <a:latin typeface="Calibri" panose="020F0502020204030204" pitchFamily="34" charset="0"/>
              </a:rPr>
              <a:t>TcpListener</a:t>
            </a:r>
            <a:r>
              <a:rPr lang="en-US" sz="1800" i="1" dirty="0">
                <a:latin typeface="Calibri" panose="020F0502020204030204" pitchFamily="34" charset="0"/>
              </a:rPr>
              <a:t>(8888);</a:t>
            </a:r>
            <a:br>
              <a:rPr lang="en-US" sz="1800" i="1" dirty="0">
                <a:latin typeface="Calibri" panose="020F0502020204030204" pitchFamily="34" charset="0"/>
              </a:rPr>
            </a:br>
            <a:r>
              <a:rPr lang="en-US" sz="1800" i="1" dirty="0" err="1">
                <a:latin typeface="Calibri" panose="020F0502020204030204" pitchFamily="34" charset="0"/>
              </a:rPr>
              <a:t>serverSocket.Start</a:t>
            </a:r>
            <a:r>
              <a:rPr lang="en-US" sz="1800" i="1" dirty="0">
                <a:latin typeface="Calibri" panose="020F0502020204030204" pitchFamily="34" charset="0"/>
              </a:rPr>
              <a:t>();</a:t>
            </a:r>
            <a:br>
              <a:rPr lang="en-US" sz="1800" i="1" dirty="0">
                <a:latin typeface="Calibri" panose="020F0502020204030204" pitchFamily="34" charset="0"/>
              </a:rPr>
            </a:br>
            <a:r>
              <a:rPr lang="en-US" sz="1800" i="1" dirty="0" err="1">
                <a:latin typeface="Calibri" panose="020F0502020204030204" pitchFamily="34" charset="0"/>
              </a:rPr>
              <a:t>Console.WriteLine</a:t>
            </a:r>
            <a:r>
              <a:rPr lang="en-US" sz="1800" i="1" dirty="0">
                <a:latin typeface="Calibri" panose="020F0502020204030204" pitchFamily="34" charset="0"/>
              </a:rPr>
              <a:t>(" &gt;&gt; Server Started</a:t>
            </a:r>
            <a:r>
              <a:rPr lang="en-US" sz="1800" i="1" dirty="0" smtClean="0">
                <a:latin typeface="Calibri" panose="020F0502020204030204" pitchFamily="34" charset="0"/>
              </a:rPr>
              <a:t>");</a:t>
            </a:r>
            <a:r>
              <a:rPr lang="en-US" sz="1800" i="1" dirty="0">
                <a:latin typeface="Calibri" panose="020F0502020204030204" pitchFamily="34" charset="0"/>
              </a:rPr>
              <a:t/>
            </a:r>
            <a:br>
              <a:rPr lang="en-US" sz="1800" i="1" dirty="0">
                <a:latin typeface="Calibri" panose="020F0502020204030204" pitchFamily="34" charset="0"/>
              </a:rPr>
            </a:br>
            <a:r>
              <a:rPr lang="en-US" sz="1800" i="1" dirty="0" err="1" smtClean="0">
                <a:latin typeface="Calibri" panose="020F0502020204030204" pitchFamily="34" charset="0"/>
              </a:rPr>
              <a:t>clientSocket</a:t>
            </a:r>
            <a:r>
              <a:rPr lang="en-US" sz="1800" i="1" dirty="0" smtClean="0">
                <a:latin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</a:rPr>
              <a:t>serverSocket.AcceptTcpClient</a:t>
            </a:r>
            <a:r>
              <a:rPr lang="en-US" sz="1800" i="1" dirty="0" smtClean="0">
                <a:latin typeface="Calibri" panose="020F0502020204030204" pitchFamily="34" charset="0"/>
              </a:rPr>
              <a:t>();</a:t>
            </a:r>
            <a:r>
              <a:rPr lang="en-US" sz="1800" i="1" dirty="0">
                <a:latin typeface="Calibri" panose="020F0502020204030204" pitchFamily="34" charset="0"/>
              </a:rPr>
              <a:t/>
            </a:r>
            <a:br>
              <a:rPr lang="en-US" sz="1800" i="1" dirty="0">
                <a:latin typeface="Calibri" panose="020F0502020204030204" pitchFamily="34" charset="0"/>
              </a:rPr>
            </a:br>
            <a:r>
              <a:rPr lang="en-US" sz="1800" i="1" dirty="0" err="1" smtClean="0">
                <a:latin typeface="Calibri" panose="020F0502020204030204" pitchFamily="34" charset="0"/>
              </a:rPr>
              <a:t>Console.WriteLine</a:t>
            </a:r>
            <a:r>
              <a:rPr lang="en-US" sz="1800" i="1" dirty="0">
                <a:latin typeface="Calibri" panose="020F0502020204030204" pitchFamily="34" charset="0"/>
              </a:rPr>
              <a:t>(" &gt;&gt; Accept connection from client");</a:t>
            </a:r>
            <a:endParaRPr lang="ru-RU" sz="1800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i="1" dirty="0" err="1">
                <a:latin typeface="Calibri" panose="020F0502020204030204" pitchFamily="34" charset="0"/>
              </a:rPr>
              <a:t>TcpClient</a:t>
            </a:r>
            <a:r>
              <a:rPr lang="en-US" sz="1800" i="1" dirty="0">
                <a:latin typeface="Calibri" panose="020F0502020204030204" pitchFamily="34" charset="0"/>
              </a:rPr>
              <a:t> </a:t>
            </a:r>
            <a:r>
              <a:rPr lang="en-US" sz="1800" i="1" dirty="0" err="1">
                <a:latin typeface="Calibri" panose="020F0502020204030204" pitchFamily="34" charset="0"/>
              </a:rPr>
              <a:t>clientSocket</a:t>
            </a:r>
            <a:r>
              <a:rPr lang="en-US" sz="1800" i="1" dirty="0">
                <a:latin typeface="Calibri" panose="020F0502020204030204" pitchFamily="34" charset="0"/>
              </a:rPr>
              <a:t> = new </a:t>
            </a:r>
            <a:r>
              <a:rPr lang="en-US" sz="1800" i="1" dirty="0" err="1" smtClean="0">
                <a:latin typeface="Calibri" panose="020F0502020204030204" pitchFamily="34" charset="0"/>
              </a:rPr>
              <a:t>TcpClient</a:t>
            </a:r>
            <a:r>
              <a:rPr lang="en-US" sz="1800" i="1" dirty="0">
                <a:latin typeface="Calibri" panose="020F0502020204030204" pitchFamily="34" charset="0"/>
              </a:rPr>
              <a:t>();</a:t>
            </a:r>
            <a:br>
              <a:rPr lang="en-US" sz="1800" i="1" dirty="0">
                <a:latin typeface="Calibri" panose="020F0502020204030204" pitchFamily="34" charset="0"/>
              </a:rPr>
            </a:br>
            <a:r>
              <a:rPr lang="en-US" sz="1800" i="1" dirty="0" err="1">
                <a:latin typeface="Calibri" panose="020F0502020204030204" pitchFamily="34" charset="0"/>
              </a:rPr>
              <a:t>clientSocket.Connect</a:t>
            </a:r>
            <a:r>
              <a:rPr lang="en-US" sz="1800" i="1" dirty="0">
                <a:latin typeface="Calibri" panose="020F0502020204030204" pitchFamily="34" charset="0"/>
              </a:rPr>
              <a:t>("127.0.0.1", 8888);</a:t>
            </a:r>
            <a:endParaRPr lang="ru-RU" sz="1800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</a:rPr>
              <a:t>Folosim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metoda</a:t>
            </a:r>
            <a:r>
              <a:rPr lang="en-US" sz="1800" dirty="0">
                <a:latin typeface="Calibri" panose="020F0502020204030204" pitchFamily="34" charset="0"/>
              </a:rPr>
              <a:t> Connect </a:t>
            </a:r>
            <a:r>
              <a:rPr lang="en-US" sz="1800" dirty="0" err="1">
                <a:latin typeface="Calibri" panose="020F0502020204030204" pitchFamily="34" charset="0"/>
              </a:rPr>
              <a:t>pentru</a:t>
            </a:r>
            <a:r>
              <a:rPr lang="en-US" sz="1800" dirty="0">
                <a:latin typeface="Calibri" panose="020F0502020204030204" pitchFamily="34" charset="0"/>
              </a:rPr>
              <a:t> a </a:t>
            </a:r>
            <a:r>
              <a:rPr lang="en-US" sz="1800" dirty="0" err="1">
                <a:latin typeface="Calibri" panose="020F0502020204030204" pitchFamily="34" charset="0"/>
              </a:rPr>
              <a:t>conecta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clientul</a:t>
            </a:r>
            <a:r>
              <a:rPr lang="en-US" sz="1800" dirty="0">
                <a:latin typeface="Calibri" panose="020F0502020204030204" pitchFamily="34" charset="0"/>
              </a:rPr>
              <a:t> la </a:t>
            </a:r>
            <a:r>
              <a:rPr lang="en-US" sz="1800" dirty="0" err="1">
                <a:latin typeface="Calibri" panose="020F0502020204030204" pitchFamily="34" charset="0"/>
              </a:rPr>
              <a:t>portul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si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hostul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specificat</a:t>
            </a:r>
            <a:r>
              <a:rPr lang="en-US" sz="1800" dirty="0">
                <a:latin typeface="Calibri" panose="020F0502020204030204" pitchFamily="34" charset="0"/>
              </a:rPr>
              <a:t> ca </a:t>
            </a:r>
            <a:r>
              <a:rPr lang="en-US" sz="1800" dirty="0" err="1" smtClean="0">
                <a:latin typeface="Calibri" panose="020F0502020204030204" pitchFamily="34" charset="0"/>
              </a:rPr>
              <a:t>parametri</a:t>
            </a:r>
            <a:r>
              <a:rPr lang="en-US" sz="1800" dirty="0" smtClean="0">
                <a:latin typeface="Calibri" panose="020F0502020204030204" pitchFamily="34" charset="0"/>
              </a:rPr>
              <a:t>.</a:t>
            </a:r>
            <a:r>
              <a:rPr lang="en-US" sz="1800" dirty="0">
                <a:latin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 err="1" smtClean="0">
                <a:latin typeface="Calibri" panose="020F0502020204030204" pitchFamily="34" charset="0"/>
              </a:rPr>
              <a:t>Iar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cu </a:t>
            </a:r>
            <a:r>
              <a:rPr lang="en-US" sz="1800" dirty="0" err="1">
                <a:latin typeface="Calibri" panose="020F0502020204030204" pitchFamily="34" charset="0"/>
              </a:rPr>
              <a:t>metoda</a:t>
            </a:r>
            <a:r>
              <a:rPr lang="en-US" sz="1800" dirty="0">
                <a:latin typeface="Calibri" panose="020F0502020204030204" pitchFamily="34" charset="0"/>
              </a:rPr>
              <a:t> Start, </a:t>
            </a:r>
            <a:r>
              <a:rPr lang="en-US" sz="1800" dirty="0" err="1">
                <a:latin typeface="Calibri" panose="020F0502020204030204" pitchFamily="34" charset="0"/>
              </a:rPr>
              <a:t>serverul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incepe</a:t>
            </a:r>
            <a:r>
              <a:rPr lang="en-US" sz="1800" dirty="0">
                <a:latin typeface="Calibri" panose="020F0502020204030204" pitchFamily="34" charset="0"/>
              </a:rPr>
              <a:t> a </a:t>
            </a:r>
            <a:r>
              <a:rPr lang="en-US" sz="1800" dirty="0" err="1">
                <a:latin typeface="Calibri" panose="020F0502020204030204" pitchFamily="34" charset="0"/>
              </a:rPr>
              <a:t>asculta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cererile</a:t>
            </a:r>
            <a:r>
              <a:rPr lang="en-US" sz="1800" dirty="0">
                <a:latin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</a:rPr>
              <a:t>conexiunele</a:t>
            </a:r>
            <a:r>
              <a:rPr lang="en-US" sz="1800" dirty="0">
                <a:latin typeface="Calibri" panose="020F0502020204030204" pitchFamily="34" charset="0"/>
              </a:rPr>
              <a:t> , </a:t>
            </a:r>
            <a:r>
              <a:rPr lang="en-US" sz="1800" dirty="0" err="1">
                <a:latin typeface="Calibri" panose="020F0502020204030204" pitchFamily="34" charset="0"/>
              </a:rPr>
              <a:t>iar</a:t>
            </a:r>
            <a:r>
              <a:rPr lang="en-US" sz="1800" dirty="0">
                <a:latin typeface="Calibri" panose="020F0502020204030204" pitchFamily="34" charset="0"/>
              </a:rPr>
              <a:t> cu </a:t>
            </a:r>
            <a:r>
              <a:rPr lang="en-US" sz="1800" dirty="0" err="1">
                <a:latin typeface="Calibri" panose="020F0502020204030204" pitchFamily="34" charset="0"/>
              </a:rPr>
              <a:t>metoda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hlinkClick r:id="rId2"/>
              </a:rPr>
              <a:t>AcceptTcpClient</a:t>
            </a:r>
            <a:r>
              <a:rPr lang="en-US" sz="1800" dirty="0">
                <a:latin typeface="Calibri" panose="020F0502020204030204" pitchFamily="34" charset="0"/>
                <a:hlinkClick r:id="rId2"/>
              </a:rPr>
              <a:t>()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– </a:t>
            </a:r>
            <a:r>
              <a:rPr lang="en-US" sz="1800" dirty="0" err="1">
                <a:latin typeface="Calibri" panose="020F0502020204030204" pitchFamily="34" charset="0"/>
              </a:rPr>
              <a:t>serverul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accepta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cererea</a:t>
            </a:r>
            <a:r>
              <a:rPr lang="en-US" sz="1800" dirty="0">
                <a:latin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</a:rPr>
              <a:t>conexiune</a:t>
            </a:r>
            <a:r>
              <a:rPr lang="en-US" sz="1800" dirty="0">
                <a:latin typeface="Calibri" panose="020F0502020204030204" pitchFamily="34" charset="0"/>
              </a:rPr>
              <a:t> care vine de la client. </a:t>
            </a:r>
            <a:endParaRPr lang="ru-RU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</a:rPr>
              <a:t/>
            </a:r>
            <a:br>
              <a:rPr lang="ru-RU" sz="1800" dirty="0">
                <a:latin typeface="Calibri" panose="020F0502020204030204" pitchFamily="34" charset="0"/>
              </a:rPr>
            </a:br>
            <a:endParaRPr lang="ru-RU" sz="1800" dirty="0">
              <a:latin typeface="Calibri" panose="020F0502020204030204" pitchFamily="34" charset="0"/>
            </a:endParaRPr>
          </a:p>
          <a:p>
            <a:endParaRPr lang="ru-RU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7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8424" y="1160060"/>
            <a:ext cx="10126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libri" panose="020F0502020204030204" pitchFamily="34" charset="0"/>
              </a:rPr>
              <a:t>Intre</a:t>
            </a:r>
            <a:r>
              <a:rPr lang="en-US" sz="3200" dirty="0">
                <a:latin typeface="Calibri" panose="020F0502020204030204" pitchFamily="34" charset="0"/>
              </a:rPr>
              <a:t> client </a:t>
            </a:r>
            <a:r>
              <a:rPr lang="en-US" sz="3200" dirty="0" err="1">
                <a:latin typeface="Calibri" panose="020F0502020204030204" pitchFamily="34" charset="0"/>
              </a:rPr>
              <a:t>si</a:t>
            </a:r>
            <a:r>
              <a:rPr lang="en-US" sz="3200" dirty="0">
                <a:latin typeface="Calibri" panose="020F0502020204030204" pitchFamily="34" charset="0"/>
              </a:rPr>
              <a:t> server se </a:t>
            </a:r>
            <a:r>
              <a:rPr lang="en-US" sz="3200" dirty="0" err="1">
                <a:latin typeface="Calibri" panose="020F0502020204030204" pitchFamily="34" charset="0"/>
              </a:rPr>
              <a:t>trimit</a:t>
            </a:r>
            <a:r>
              <a:rPr lang="en-US" sz="3200" dirty="0">
                <a:latin typeface="Calibri" panose="020F0502020204030204" pitchFamily="34" charset="0"/>
              </a:rPr>
              <a:t> stream-</a:t>
            </a:r>
            <a:r>
              <a:rPr lang="en-US" sz="3200" dirty="0" err="1">
                <a:latin typeface="Calibri" panose="020F0502020204030204" pitchFamily="34" charset="0"/>
              </a:rPr>
              <a:t>uri</a:t>
            </a:r>
            <a:r>
              <a:rPr lang="en-US" sz="3200" dirty="0">
                <a:latin typeface="Calibri" panose="020F0502020204030204" pitchFamily="34" charset="0"/>
              </a:rPr>
              <a:t> de date.</a:t>
            </a:r>
            <a:br>
              <a:rPr lang="en-US" sz="3200" dirty="0">
                <a:latin typeface="Calibri" panose="020F0502020204030204" pitchFamily="34" charset="0"/>
              </a:rPr>
            </a:br>
            <a:endParaRPr lang="ru-RU" sz="3200" dirty="0">
              <a:latin typeface="Calibri" panose="020F0502020204030204" pitchFamily="34" charset="0"/>
            </a:endParaRPr>
          </a:p>
          <a:p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672" y="1794765"/>
            <a:ext cx="106861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Pe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partea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clientului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trimiterea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stream-</a:t>
            </a:r>
            <a:r>
              <a:rPr lang="en-US" dirty="0" err="1">
                <a:latin typeface="Calibri" panose="020F0502020204030204" pitchFamily="34" charset="0"/>
              </a:rPr>
              <a:t>ului</a:t>
            </a:r>
            <a:r>
              <a:rPr lang="en-US" dirty="0">
                <a:latin typeface="Calibri" panose="020F0502020204030204" pitchFamily="34" charset="0"/>
              </a:rPr>
              <a:t> are </a:t>
            </a:r>
            <a:r>
              <a:rPr lang="en-US" dirty="0" err="1">
                <a:latin typeface="Calibri" panose="020F0502020204030204" pitchFamily="34" charset="0"/>
              </a:rPr>
              <a:t>loc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prin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citirea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datelor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introduse</a:t>
            </a:r>
            <a:r>
              <a:rPr lang="en-US" dirty="0">
                <a:latin typeface="Calibri" panose="020F0502020204030204" pitchFamily="34" charset="0"/>
              </a:rPr>
              <a:t> in camp </a:t>
            </a:r>
            <a:r>
              <a:rPr lang="en-US" dirty="0" err="1">
                <a:latin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convertirea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lor</a:t>
            </a:r>
            <a:r>
              <a:rPr lang="en-US" dirty="0">
                <a:latin typeface="Calibri" panose="020F0502020204030204" pitchFamily="34" charset="0"/>
              </a:rPr>
              <a:t> din string in bytes. 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i="1" dirty="0" err="1">
                <a:latin typeface="Calibri" panose="020F0502020204030204" pitchFamily="34" charset="0"/>
              </a:rPr>
              <a:t>NetworkStream</a:t>
            </a:r>
            <a:r>
              <a:rPr lang="en-US" i="1" dirty="0">
                <a:latin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</a:rPr>
              <a:t>serverStream</a:t>
            </a:r>
            <a:r>
              <a:rPr lang="en-US" i="1" dirty="0">
                <a:latin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</a:rPr>
              <a:t>clientSocket.GetStream</a:t>
            </a:r>
            <a:r>
              <a:rPr lang="en-US" i="1" dirty="0">
                <a:latin typeface="Calibri" panose="020F0502020204030204" pitchFamily="34" charset="0"/>
              </a:rPr>
              <a:t>();</a:t>
            </a:r>
            <a:endParaRPr lang="ru-RU" i="1" dirty="0">
              <a:latin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</a:rPr>
              <a:t>byte[] </a:t>
            </a:r>
            <a:r>
              <a:rPr lang="en-US" i="1" dirty="0" err="1">
                <a:latin typeface="Calibri" panose="020F0502020204030204" pitchFamily="34" charset="0"/>
              </a:rPr>
              <a:t>outStream</a:t>
            </a:r>
            <a:r>
              <a:rPr lang="en-US" i="1" dirty="0">
                <a:latin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</a:rPr>
              <a:t>System.Text.Encoding.ASCII.GetBytes</a:t>
            </a:r>
            <a:r>
              <a:rPr lang="en-US" i="1" dirty="0">
                <a:latin typeface="Calibri" panose="020F0502020204030204" pitchFamily="34" charset="0"/>
              </a:rPr>
              <a:t>(textBox2.Text + </a:t>
            </a:r>
            <a:r>
              <a:rPr lang="en-US" i="1" dirty="0" smtClean="0">
                <a:latin typeface="Calibri" panose="020F0502020204030204" pitchFamily="34" charset="0"/>
              </a:rPr>
              <a:t>"$");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serverStream.Write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</a:rPr>
              <a:t>outStream</a:t>
            </a:r>
            <a:r>
              <a:rPr lang="en-US" dirty="0">
                <a:latin typeface="Calibri" panose="020F0502020204030204" pitchFamily="34" charset="0"/>
              </a:rPr>
              <a:t>, 0, </a:t>
            </a:r>
            <a:r>
              <a:rPr lang="en-US" dirty="0" err="1">
                <a:latin typeface="Calibri" panose="020F0502020204030204" pitchFamily="34" charset="0"/>
              </a:rPr>
              <a:t>outStream.Length</a:t>
            </a:r>
            <a:r>
              <a:rPr lang="en-US" dirty="0">
                <a:latin typeface="Calibri" panose="020F0502020204030204" pitchFamily="34" charset="0"/>
              </a:rPr>
              <a:t>);</a:t>
            </a:r>
            <a:endParaRPr lang="ru-RU" i="1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Pe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partea</a:t>
            </a:r>
            <a:r>
              <a:rPr lang="en-US" dirty="0">
                <a:latin typeface="Calibri" panose="020F0502020204030204" pitchFamily="34" charset="0"/>
              </a:rPr>
              <a:t> de </a:t>
            </a:r>
            <a:r>
              <a:rPr lang="en-US" dirty="0" smtClean="0">
                <a:latin typeface="Calibri" panose="020F0502020204030204" pitchFamily="34" charset="0"/>
              </a:rPr>
              <a:t>server </a:t>
            </a:r>
            <a:r>
              <a:rPr lang="en-US" dirty="0" err="1" smtClean="0">
                <a:latin typeface="Calibri" panose="020F0502020204030204" pitchFamily="34" charset="0"/>
              </a:rPr>
              <a:t>intr</a:t>
            </a:r>
            <a:r>
              <a:rPr lang="en-US" dirty="0" smtClean="0">
                <a:latin typeface="Calibri" panose="020F0502020204030204" pitchFamily="34" charset="0"/>
              </a:rPr>
              <a:t>-o </a:t>
            </a:r>
            <a:r>
              <a:rPr lang="en-US" dirty="0" err="1">
                <a:latin typeface="Calibri" panose="020F0502020204030204" pitchFamily="34" charset="0"/>
              </a:rPr>
              <a:t>variabila</a:t>
            </a:r>
            <a:r>
              <a:rPr lang="en-US" dirty="0">
                <a:latin typeface="Calibri" panose="020F0502020204030204" pitchFamily="34" charset="0"/>
              </a:rPr>
              <a:t> de tip </a:t>
            </a:r>
            <a:r>
              <a:rPr lang="en-US" i="1" dirty="0" err="1">
                <a:latin typeface="Calibri" panose="020F0502020204030204" pitchFamily="34" charset="0"/>
              </a:rPr>
              <a:t>NetworkStream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vom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pastra</a:t>
            </a:r>
            <a:r>
              <a:rPr lang="en-US" dirty="0">
                <a:latin typeface="Calibri" panose="020F0502020204030204" pitchFamily="34" charset="0"/>
              </a:rPr>
              <a:t> stream-</a:t>
            </a:r>
            <a:r>
              <a:rPr lang="en-US" dirty="0" err="1">
                <a:latin typeface="Calibri" panose="020F0502020204030204" pitchFamily="34" charset="0"/>
              </a:rPr>
              <a:t>ul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preluat</a:t>
            </a:r>
            <a:r>
              <a:rPr lang="en-US" dirty="0">
                <a:latin typeface="Calibri" panose="020F0502020204030204" pitchFamily="34" charset="0"/>
              </a:rPr>
              <a:t> de la client , </a:t>
            </a:r>
            <a:r>
              <a:rPr lang="en-US" dirty="0" err="1">
                <a:latin typeface="Calibri" panose="020F0502020204030204" pitchFamily="34" charset="0"/>
              </a:rPr>
              <a:t>iar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apoi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citim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</a:rPr>
              <a:t> byte din stream </a:t>
            </a:r>
            <a:r>
              <a:rPr lang="en-US" dirty="0" err="1">
                <a:latin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decodificam</a:t>
            </a:r>
            <a:r>
              <a:rPr lang="en-US" dirty="0">
                <a:latin typeface="Calibri" panose="020F0502020204030204" pitchFamily="34" charset="0"/>
              </a:rPr>
              <a:t> din bytes </a:t>
            </a:r>
            <a:r>
              <a:rPr lang="en-US" dirty="0" err="1">
                <a:latin typeface="Calibri" panose="020F0502020204030204" pitchFamily="34" charset="0"/>
              </a:rPr>
              <a:t>intr</a:t>
            </a:r>
            <a:r>
              <a:rPr lang="en-US" dirty="0">
                <a:latin typeface="Calibri" panose="020F0502020204030204" pitchFamily="34" charset="0"/>
              </a:rPr>
              <a:t>-un string. 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en-US" i="1" dirty="0" err="1" smtClean="0">
                <a:latin typeface="Calibri" panose="020F0502020204030204" pitchFamily="34" charset="0"/>
              </a:rPr>
              <a:t>NetworkStream</a:t>
            </a:r>
            <a:r>
              <a:rPr lang="en-US" i="1" dirty="0" smtClean="0">
                <a:latin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</a:rPr>
              <a:t>networkStream</a:t>
            </a:r>
            <a:r>
              <a:rPr lang="en-US" i="1" dirty="0">
                <a:latin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</a:rPr>
              <a:t>clientSocket.GetStream</a:t>
            </a:r>
            <a:r>
              <a:rPr lang="en-US" i="1" dirty="0">
                <a:latin typeface="Calibri" panose="020F0502020204030204" pitchFamily="34" charset="0"/>
              </a:rPr>
              <a:t>();</a:t>
            </a:r>
            <a:endParaRPr lang="ru-RU" i="1" dirty="0">
              <a:latin typeface="Calibri" panose="020F0502020204030204" pitchFamily="34" charset="0"/>
            </a:endParaRPr>
          </a:p>
          <a:p>
            <a:r>
              <a:rPr lang="en-US" i="1" dirty="0" smtClean="0">
                <a:latin typeface="Calibri" panose="020F0502020204030204" pitchFamily="34" charset="0"/>
              </a:rPr>
              <a:t>byte</a:t>
            </a:r>
            <a:r>
              <a:rPr lang="en-US" i="1" dirty="0">
                <a:latin typeface="Calibri" panose="020F0502020204030204" pitchFamily="34" charset="0"/>
              </a:rPr>
              <a:t>[] </a:t>
            </a:r>
            <a:r>
              <a:rPr lang="en-US" i="1" dirty="0" err="1">
                <a:latin typeface="Calibri" panose="020F0502020204030204" pitchFamily="34" charset="0"/>
              </a:rPr>
              <a:t>bytesFrom</a:t>
            </a:r>
            <a:r>
              <a:rPr lang="en-US" i="1" dirty="0">
                <a:latin typeface="Calibri" panose="020F0502020204030204" pitchFamily="34" charset="0"/>
              </a:rPr>
              <a:t> = new byte[10025];</a:t>
            </a:r>
            <a:endParaRPr lang="ru-RU" i="1" dirty="0">
              <a:latin typeface="Calibri" panose="020F0502020204030204" pitchFamily="34" charset="0"/>
            </a:endParaRPr>
          </a:p>
          <a:p>
            <a:r>
              <a:rPr lang="en-US" i="1" dirty="0" err="1" smtClean="0">
                <a:latin typeface="Calibri" panose="020F0502020204030204" pitchFamily="34" charset="0"/>
              </a:rPr>
              <a:t>networkStream.Read</a:t>
            </a:r>
            <a:r>
              <a:rPr lang="en-US" i="1" dirty="0" smtClean="0">
                <a:latin typeface="Calibri" panose="020F0502020204030204" pitchFamily="34" charset="0"/>
              </a:rPr>
              <a:t>(</a:t>
            </a:r>
            <a:r>
              <a:rPr lang="en-US" i="1" dirty="0" err="1" smtClean="0">
                <a:latin typeface="Calibri" panose="020F0502020204030204" pitchFamily="34" charset="0"/>
              </a:rPr>
              <a:t>bytesFrom</a:t>
            </a:r>
            <a:r>
              <a:rPr lang="en-US" i="1" dirty="0">
                <a:latin typeface="Calibri" panose="020F0502020204030204" pitchFamily="34" charset="0"/>
              </a:rPr>
              <a:t>, 0, (</a:t>
            </a:r>
            <a:r>
              <a:rPr lang="en-US" i="1" dirty="0" err="1">
                <a:latin typeface="Calibri" panose="020F0502020204030204" pitchFamily="34" charset="0"/>
              </a:rPr>
              <a:t>int</a:t>
            </a:r>
            <a:r>
              <a:rPr lang="en-US" i="1" dirty="0">
                <a:latin typeface="Calibri" panose="020F0502020204030204" pitchFamily="34" charset="0"/>
              </a:rPr>
              <a:t>)</a:t>
            </a:r>
            <a:r>
              <a:rPr lang="en-US" i="1" dirty="0" err="1">
                <a:latin typeface="Calibri" panose="020F0502020204030204" pitchFamily="34" charset="0"/>
              </a:rPr>
              <a:t>clientSocket.ReceiveBufferSize</a:t>
            </a:r>
            <a:r>
              <a:rPr lang="en-US" i="1" dirty="0">
                <a:latin typeface="Calibri" panose="020F0502020204030204" pitchFamily="34" charset="0"/>
              </a:rPr>
              <a:t>);</a:t>
            </a:r>
            <a:endParaRPr lang="ru-RU" i="1" dirty="0">
              <a:latin typeface="Calibri" panose="020F0502020204030204" pitchFamily="34" charset="0"/>
            </a:endParaRPr>
          </a:p>
          <a:p>
            <a:r>
              <a:rPr lang="en-US" i="1" dirty="0" err="1" smtClean="0">
                <a:latin typeface="Calibri" panose="020F0502020204030204" pitchFamily="34" charset="0"/>
              </a:rPr>
              <a:t>dataFromClient</a:t>
            </a:r>
            <a:r>
              <a:rPr lang="en-US" i="1" dirty="0" smtClean="0">
                <a:latin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</a:rPr>
              <a:t>= </a:t>
            </a:r>
            <a:r>
              <a:rPr lang="en-US" i="1" dirty="0" err="1">
                <a:latin typeface="Calibri" panose="020F0502020204030204" pitchFamily="34" charset="0"/>
              </a:rPr>
              <a:t>Encoding.ASCII.GetString</a:t>
            </a:r>
            <a:r>
              <a:rPr lang="en-US" i="1" dirty="0">
                <a:latin typeface="Calibri" panose="020F0502020204030204" pitchFamily="34" charset="0"/>
              </a:rPr>
              <a:t>(</a:t>
            </a:r>
            <a:r>
              <a:rPr lang="en-US" i="1" dirty="0" err="1">
                <a:latin typeface="Calibri" panose="020F0502020204030204" pitchFamily="34" charset="0"/>
              </a:rPr>
              <a:t>bytesFrom</a:t>
            </a:r>
            <a:r>
              <a:rPr lang="en-US" i="1" dirty="0">
                <a:latin typeface="Calibri" panose="020F0502020204030204" pitchFamily="34" charset="0"/>
              </a:rPr>
              <a:t>);</a:t>
            </a:r>
            <a:endParaRPr lang="ru-RU" i="1" dirty="0">
              <a:latin typeface="Calibri" panose="020F0502020204030204" pitchFamily="34" charset="0"/>
            </a:endParaRPr>
          </a:p>
          <a:p>
            <a:r>
              <a:rPr lang="en-US" i="1" dirty="0" err="1" smtClean="0">
                <a:latin typeface="Calibri" panose="020F0502020204030204" pitchFamily="34" charset="0"/>
              </a:rPr>
              <a:t>dataFromClient</a:t>
            </a:r>
            <a:r>
              <a:rPr lang="en-US" i="1" dirty="0" smtClean="0">
                <a:latin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</a:rPr>
              <a:t>= </a:t>
            </a:r>
            <a:r>
              <a:rPr lang="en-US" i="1" dirty="0" err="1">
                <a:latin typeface="Calibri" panose="020F0502020204030204" pitchFamily="34" charset="0"/>
              </a:rPr>
              <a:t>dataFromClient.Substring</a:t>
            </a:r>
            <a:r>
              <a:rPr lang="en-US" i="1" dirty="0">
                <a:latin typeface="Calibri" panose="020F0502020204030204" pitchFamily="34" charset="0"/>
              </a:rPr>
              <a:t>(0, </a:t>
            </a:r>
            <a:r>
              <a:rPr lang="en-US" i="1" dirty="0" err="1">
                <a:latin typeface="Calibri" panose="020F0502020204030204" pitchFamily="34" charset="0"/>
              </a:rPr>
              <a:t>dataFromClient.IndexOf</a:t>
            </a:r>
            <a:r>
              <a:rPr lang="en-US" i="1" dirty="0">
                <a:latin typeface="Calibri" panose="020F0502020204030204" pitchFamily="34" charset="0"/>
              </a:rPr>
              <a:t>("$"));</a:t>
            </a:r>
            <a:endParaRPr lang="ru-RU" i="1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1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6663" y="1119116"/>
            <a:ext cx="610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</a:rPr>
              <a:t>Comenzi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</a:rPr>
              <a:t>utilizate</a:t>
            </a:r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652" y="2224585"/>
            <a:ext cx="10235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/help -  </a:t>
            </a:r>
            <a:r>
              <a:rPr lang="en-US" dirty="0">
                <a:latin typeface="Calibri" panose="020F0502020204030204" pitchFamily="34" charset="0"/>
              </a:rPr>
              <a:t>/time - get current server time; /help - description of available commands; /text - text to </a:t>
            </a:r>
            <a:r>
              <a:rPr lang="en-US" dirty="0" smtClean="0">
                <a:latin typeface="Calibri" panose="020F0502020204030204" pitchFamily="34" charset="0"/>
              </a:rPr>
              <a:t>sent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time – </a:t>
            </a:r>
            <a:r>
              <a:rPr lang="en-US" dirty="0" err="1" smtClean="0">
                <a:latin typeface="Calibri" panose="020F0502020204030204" pitchFamily="34" charset="0"/>
              </a:rPr>
              <a:t>intoarce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timpul</a:t>
            </a:r>
            <a:r>
              <a:rPr lang="en-US" dirty="0" smtClean="0">
                <a:latin typeface="Calibri" panose="020F0502020204030204" pitchFamily="34" charset="0"/>
              </a:rPr>
              <a:t> current din </a:t>
            </a:r>
            <a:r>
              <a:rPr lang="en-US" dirty="0" err="1" smtClean="0">
                <a:latin typeface="Calibri" panose="020F0502020204030204" pitchFamily="34" charset="0"/>
              </a:rPr>
              <a:t>sistem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endParaRPr lang="it-IT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hello </a:t>
            </a:r>
            <a:r>
              <a:rPr lang="en-US" i="1" dirty="0" err="1" smtClean="0">
                <a:latin typeface="Calibri" panose="020F0502020204030204" pitchFamily="34" charset="0"/>
              </a:rPr>
              <a:t>param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– in </a:t>
            </a:r>
            <a:r>
              <a:rPr lang="en-US" dirty="0" err="1">
                <a:latin typeface="Calibri" panose="020F0502020204030204" pitchFamily="34" charset="0"/>
              </a:rPr>
              <a:t>cazul</a:t>
            </a:r>
            <a:r>
              <a:rPr lang="en-US" dirty="0">
                <a:latin typeface="Calibri" panose="020F0502020204030204" pitchFamily="34" charset="0"/>
              </a:rPr>
              <a:t> in care </a:t>
            </a:r>
            <a:r>
              <a:rPr lang="en-US" dirty="0" err="1">
                <a:latin typeface="Calibri" panose="020F0502020204030204" pitchFamily="34" charset="0"/>
              </a:rPr>
              <a:t>comanda</a:t>
            </a:r>
            <a:r>
              <a:rPr lang="en-US" i="1" dirty="0">
                <a:latin typeface="Calibri" panose="020F0502020204030204" pitchFamily="34" charset="0"/>
              </a:rPr>
              <a:t> </a:t>
            </a:r>
            <a:r>
              <a:rPr lang="en-US" i="1" dirty="0" smtClean="0">
                <a:latin typeface="Calibri" panose="020F0502020204030204" pitchFamily="34" charset="0"/>
              </a:rPr>
              <a:t>/hello </a:t>
            </a:r>
            <a:r>
              <a:rPr lang="en-US" dirty="0" err="1">
                <a:latin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trimisa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fara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parametru</a:t>
            </a:r>
            <a:r>
              <a:rPr lang="en-US" dirty="0">
                <a:latin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intoarce</a:t>
            </a:r>
            <a:r>
              <a:rPr lang="en-US" dirty="0">
                <a:latin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</a:rPr>
              <a:t>mesaj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respecitv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</a:rPr>
              <a:t>Comanda</a:t>
            </a:r>
            <a:r>
              <a:rPr lang="en-US" dirty="0">
                <a:latin typeface="Calibri" panose="020F0502020204030204" pitchFamily="34" charset="0"/>
              </a:rPr>
              <a:t> /hello </a:t>
            </a:r>
            <a:r>
              <a:rPr lang="en-US" dirty="0" err="1">
                <a:latin typeface="Calibri" panose="020F0502020204030204" pitchFamily="34" charset="0"/>
              </a:rPr>
              <a:t>asteapta</a:t>
            </a:r>
            <a:r>
              <a:rPr lang="en-US" dirty="0">
                <a:latin typeface="Calibri" panose="020F0502020204030204" pitchFamily="34" charset="0"/>
              </a:rPr>
              <a:t> text </a:t>
            </a:r>
            <a:r>
              <a:rPr lang="en-US" dirty="0" err="1">
                <a:latin typeface="Calibri" panose="020F0502020204030204" pitchFamily="34" charset="0"/>
              </a:rPr>
              <a:t>dupa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ea</a:t>
            </a:r>
            <a:r>
              <a:rPr lang="en-US" dirty="0" smtClean="0">
                <a:latin typeface="Calibri" panose="020F0502020204030204" pitchFamily="34" charset="0"/>
              </a:rPr>
              <a:t>; </a:t>
            </a:r>
            <a:r>
              <a:rPr lang="en-US" dirty="0" err="1" smtClean="0">
                <a:latin typeface="Calibri" panose="020F0502020204030204" pitchFamily="34" charset="0"/>
              </a:rPr>
              <a:t>daca</a:t>
            </a:r>
            <a:r>
              <a:rPr lang="en-US" dirty="0" smtClean="0">
                <a:latin typeface="Calibri" panose="020F0502020204030204" pitchFamily="34" charset="0"/>
              </a:rPr>
              <a:t> se </a:t>
            </a:r>
            <a:r>
              <a:rPr lang="en-US" dirty="0" err="1" smtClean="0">
                <a:latin typeface="Calibri" panose="020F0502020204030204" pitchFamily="34" charset="0"/>
              </a:rPr>
              <a:t>trimite</a:t>
            </a:r>
            <a:r>
              <a:rPr lang="en-US" dirty="0" smtClean="0">
                <a:latin typeface="Calibri" panose="020F0502020204030204" pitchFamily="34" charset="0"/>
              </a:rPr>
              <a:t> o </a:t>
            </a:r>
            <a:r>
              <a:rPr lang="en-US" dirty="0" err="1" smtClean="0">
                <a:latin typeface="Calibri" panose="020F0502020204030204" pitchFamily="34" charset="0"/>
              </a:rPr>
              <a:t>comanda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valida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atunci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serverul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raspunde</a:t>
            </a:r>
            <a:r>
              <a:rPr lang="en-US" dirty="0">
                <a:latin typeface="Calibri" panose="020F0502020204030204" pitchFamily="34" charset="0"/>
              </a:rPr>
              <a:t> cu </a:t>
            </a:r>
            <a:r>
              <a:rPr lang="en-US" dirty="0" err="1">
                <a:latin typeface="Calibri" panose="020F0502020204030204" pitchFamily="34" charset="0"/>
              </a:rPr>
              <a:t>textul</a:t>
            </a:r>
            <a:r>
              <a:rPr lang="en-US" dirty="0">
                <a:latin typeface="Calibri" panose="020F0502020204030204" pitchFamily="34" charset="0"/>
              </a:rPr>
              <a:t> care a </a:t>
            </a:r>
            <a:r>
              <a:rPr lang="en-US" dirty="0" err="1">
                <a:latin typeface="Calibri" panose="020F0502020204030204" pitchFamily="34" charset="0"/>
              </a:rPr>
              <a:t>fost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expediat</a:t>
            </a:r>
            <a:r>
              <a:rPr lang="en-US" dirty="0">
                <a:latin typeface="Calibri" panose="020F0502020204030204" pitchFamily="34" charset="0"/>
              </a:rPr>
              <a:t> ca </a:t>
            </a:r>
            <a:r>
              <a:rPr lang="en-US" dirty="0" err="1">
                <a:latin typeface="Calibri" panose="020F0502020204030204" pitchFamily="34" charset="0"/>
              </a:rPr>
              <a:t>paremetru</a:t>
            </a: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Daca</a:t>
            </a:r>
            <a:r>
              <a:rPr lang="en-US" dirty="0" smtClean="0">
                <a:latin typeface="Calibri" panose="020F0502020204030204" pitchFamily="34" charset="0"/>
              </a:rPr>
              <a:t> se introduce o </a:t>
            </a:r>
            <a:r>
              <a:rPr lang="en-US" dirty="0" err="1" smtClean="0">
                <a:latin typeface="Calibri" panose="020F0502020204030204" pitchFamily="34" charset="0"/>
              </a:rPr>
              <a:t>alta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comanda</a:t>
            </a:r>
            <a:r>
              <a:rPr lang="en-US" dirty="0" smtClean="0">
                <a:latin typeface="Calibri" panose="020F0502020204030204" pitchFamily="34" charset="0"/>
              </a:rPr>
              <a:t> din </a:t>
            </a:r>
            <a:r>
              <a:rPr lang="en-US" dirty="0" err="1" smtClean="0">
                <a:latin typeface="Calibri" panose="020F0502020204030204" pitchFamily="34" charset="0"/>
              </a:rPr>
              <a:t>cele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specificate</a:t>
            </a:r>
            <a:r>
              <a:rPr lang="en-US" dirty="0" smtClean="0">
                <a:latin typeface="Calibri" panose="020F0502020204030204" pitchFamily="34" charset="0"/>
              </a:rPr>
              <a:t> anterior se </a:t>
            </a:r>
            <a:r>
              <a:rPr lang="en-US" dirty="0" err="1" smtClean="0">
                <a:latin typeface="Calibri" panose="020F0502020204030204" pitchFamily="34" charset="0"/>
              </a:rPr>
              <a:t>intoarce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mesaj</a:t>
            </a:r>
            <a:r>
              <a:rPr lang="en-US" dirty="0" smtClean="0">
                <a:latin typeface="Calibri" panose="020F0502020204030204" pitchFamily="34" charset="0"/>
              </a:rPr>
              <a:t> respective : </a:t>
            </a:r>
            <a:r>
              <a:rPr lang="en-US" dirty="0" err="1">
                <a:latin typeface="Calibri" panose="020F0502020204030204" pitchFamily="34" charset="0"/>
              </a:rPr>
              <a:t>Comanda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invalida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3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209" y="873457"/>
            <a:ext cx="844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: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45" y="1924335"/>
            <a:ext cx="9594740" cy="39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884" y="2043027"/>
            <a:ext cx="9603275" cy="3450613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 err="1">
                <a:latin typeface="Calibri" panose="020F0502020204030204" pitchFamily="34" charset="0"/>
              </a:rPr>
              <a:t>C</a:t>
            </a:r>
            <a:r>
              <a:rPr lang="en-US" sz="1800" b="1" dirty="0" err="1" smtClean="0">
                <a:latin typeface="Calibri" panose="020F0502020204030204" pitchFamily="34" charset="0"/>
              </a:rPr>
              <a:t>lientul</a:t>
            </a:r>
            <a:r>
              <a:rPr lang="en-US" sz="1800" dirty="0">
                <a:latin typeface="Calibri" panose="020F0502020204030204" pitchFamily="34" charset="0"/>
              </a:rPr>
              <a:t> </a:t>
            </a:r>
            <a:r>
              <a:rPr lang="en-US" sz="1800" dirty="0" err="1">
                <a:latin typeface="Calibri" panose="020F0502020204030204" pitchFamily="34" charset="0"/>
              </a:rPr>
              <a:t>va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trimite</a:t>
            </a:r>
            <a:r>
              <a:rPr lang="en-US" sz="1800" dirty="0">
                <a:latin typeface="Calibri" panose="020F0502020204030204" pitchFamily="34" charset="0"/>
              </a:rPr>
              <a:t> un FIN (</a:t>
            </a:r>
            <a:r>
              <a:rPr lang="en-US" sz="1800" dirty="0" err="1">
                <a:latin typeface="Calibri" panose="020F0502020204030204" pitchFamily="34" charset="0"/>
              </a:rPr>
              <a:t>mesaj</a:t>
            </a:r>
            <a:r>
              <a:rPr lang="en-US" sz="1800" dirty="0">
                <a:latin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</a:rPr>
              <a:t>finalizare</a:t>
            </a:r>
            <a:r>
              <a:rPr lang="en-US" sz="1800" dirty="0">
                <a:latin typeface="Calibri" panose="020F0502020204030204" pitchFamily="34" charset="0"/>
              </a:rPr>
              <a:t>/</a:t>
            </a:r>
            <a:r>
              <a:rPr lang="en-US" sz="1800" dirty="0" err="1">
                <a:latin typeface="Calibri" panose="020F0502020204030204" pitchFamily="34" charset="0"/>
              </a:rPr>
              <a:t>incheiere</a:t>
            </a:r>
            <a:r>
              <a:rPr lang="en-US" sz="1800" dirty="0">
                <a:latin typeface="Calibri" panose="020F0502020204030204" pitchFamily="34" charset="0"/>
              </a:rPr>
              <a:t> a </a:t>
            </a:r>
            <a:r>
              <a:rPr lang="en-US" sz="1800" dirty="0" err="1">
                <a:latin typeface="Calibri" panose="020F0502020204030204" pitchFamily="34" charset="0"/>
              </a:rPr>
              <a:t>conexiunii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ru-RU" sz="1800" dirty="0">
              <a:latin typeface="Calibri" panose="020F0502020204030204" pitchFamily="34" charset="0"/>
            </a:endParaRPr>
          </a:p>
          <a:p>
            <a:pPr lvl="0" fontAlgn="base"/>
            <a:r>
              <a:rPr lang="en-US" sz="1800" b="1" dirty="0" err="1">
                <a:latin typeface="Calibri" panose="020F0502020204030204" pitchFamily="34" charset="0"/>
              </a:rPr>
              <a:t>S</a:t>
            </a:r>
            <a:r>
              <a:rPr lang="en-US" sz="1800" b="1" dirty="0" err="1" smtClean="0">
                <a:latin typeface="Calibri" panose="020F0502020204030204" pitchFamily="34" charset="0"/>
              </a:rPr>
              <a:t>erverul</a:t>
            </a:r>
            <a:r>
              <a:rPr lang="en-US" sz="1800" dirty="0">
                <a:latin typeface="Calibri" panose="020F0502020204030204" pitchFamily="34" charset="0"/>
              </a:rPr>
              <a:t> </a:t>
            </a:r>
            <a:r>
              <a:rPr lang="en-US" sz="1800" dirty="0" err="1">
                <a:latin typeface="Calibri" panose="020F0502020204030204" pitchFamily="34" charset="0"/>
              </a:rPr>
              <a:t>va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raspunde</a:t>
            </a:r>
            <a:r>
              <a:rPr lang="en-US" sz="1800" dirty="0">
                <a:latin typeface="Calibri" panose="020F0502020204030204" pitchFamily="34" charset="0"/>
              </a:rPr>
              <a:t> cu un </a:t>
            </a:r>
            <a:r>
              <a:rPr lang="en-US" sz="1800" dirty="0" err="1">
                <a:latin typeface="Calibri" panose="020F0502020204030204" pitchFamily="34" charset="0"/>
              </a:rPr>
              <a:t>mesaj</a:t>
            </a:r>
            <a:r>
              <a:rPr lang="en-US" sz="1800" dirty="0">
                <a:latin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</a:rPr>
              <a:t>confirmare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(FIN-ACK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ru-RU" sz="1800" dirty="0">
              <a:latin typeface="Calibri" panose="020F0502020204030204" pitchFamily="34" charset="0"/>
            </a:endParaRPr>
          </a:p>
          <a:p>
            <a:pPr lvl="0" fontAlgn="base"/>
            <a:r>
              <a:rPr lang="en-US" sz="1800" b="1" dirty="0" err="1">
                <a:latin typeface="Calibri" panose="020F0502020204030204" pitchFamily="34" charset="0"/>
              </a:rPr>
              <a:t>Serverul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va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trimite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si</a:t>
            </a:r>
            <a:r>
              <a:rPr lang="en-US" sz="1800" dirty="0">
                <a:latin typeface="Calibri" panose="020F0502020204030204" pitchFamily="34" charset="0"/>
              </a:rPr>
              <a:t> el un </a:t>
            </a:r>
            <a:r>
              <a:rPr lang="en-US" sz="1800" dirty="0" err="1">
                <a:latin typeface="Calibri" panose="020F0502020204030204" pitchFamily="34" charset="0"/>
              </a:rPr>
              <a:t>mesaj</a:t>
            </a:r>
            <a:r>
              <a:rPr lang="en-US" sz="1800" dirty="0">
                <a:latin typeface="Calibri" panose="020F0502020204030204" pitchFamily="34" charset="0"/>
              </a:rPr>
              <a:t> FIN</a:t>
            </a:r>
            <a:endParaRPr lang="ru-RU" sz="1800" dirty="0">
              <a:latin typeface="Calibri" panose="020F0502020204030204" pitchFamily="34" charset="0"/>
            </a:endParaRPr>
          </a:p>
          <a:p>
            <a:pPr lvl="0" fontAlgn="base"/>
            <a:r>
              <a:rPr lang="en-US" sz="1800" b="1" dirty="0" err="1">
                <a:latin typeface="Calibri" panose="020F0502020204030204" pitchFamily="34" charset="0"/>
              </a:rPr>
              <a:t>C</a:t>
            </a:r>
            <a:r>
              <a:rPr lang="en-US" sz="1800" b="1" dirty="0" err="1" smtClean="0">
                <a:latin typeface="Calibri" panose="020F0502020204030204" pitchFamily="34" charset="0"/>
              </a:rPr>
              <a:t>lientul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va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raspunde</a:t>
            </a:r>
            <a:r>
              <a:rPr lang="en-US" sz="1800" dirty="0">
                <a:latin typeface="Calibri" panose="020F0502020204030204" pitchFamily="34" charset="0"/>
              </a:rPr>
              <a:t> cu un ACK</a:t>
            </a:r>
            <a:endParaRPr lang="ru-RU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</a:endParaRPr>
          </a:p>
          <a:p>
            <a:endParaRPr lang="ru-RU" sz="18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579" y="1228725"/>
            <a:ext cx="960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Cum se </a:t>
            </a:r>
            <a:r>
              <a:rPr lang="en-US" sz="3200" dirty="0" err="1" smtClean="0">
                <a:latin typeface="Calibri" panose="020F0502020204030204" pitchFamily="34" charset="0"/>
              </a:rPr>
              <a:t>inchide</a:t>
            </a:r>
            <a:r>
              <a:rPr lang="en-US" sz="3200" dirty="0" smtClean="0">
                <a:latin typeface="Calibri" panose="020F0502020204030204" pitchFamily="34" charset="0"/>
              </a:rPr>
              <a:t> o </a:t>
            </a:r>
            <a:r>
              <a:rPr lang="en-US" sz="3200" dirty="0" err="1" smtClean="0">
                <a:latin typeface="Calibri" panose="020F0502020204030204" pitchFamily="34" charset="0"/>
              </a:rPr>
              <a:t>conexiune</a:t>
            </a:r>
            <a:r>
              <a:rPr lang="en-US" sz="3200" dirty="0" smtClean="0">
                <a:latin typeface="Calibri" panose="020F0502020204030204" pitchFamily="34" charset="0"/>
              </a:rPr>
              <a:t> TCP ? </a:t>
            </a:r>
            <a:endParaRPr lang="ru-RU" sz="3200" dirty="0">
              <a:latin typeface="Calibri" panose="020F0502020204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2043027"/>
            <a:ext cx="4463556" cy="45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6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015" y="1173707"/>
            <a:ext cx="94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</a:rPr>
              <a:t>Concluzie</a:t>
            </a:r>
            <a:endParaRPr lang="ru-RU" sz="32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3015" y="2224585"/>
            <a:ext cx="9717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lucrare</a:t>
            </a:r>
            <a:r>
              <a:rPr lang="en-US" dirty="0" smtClean="0"/>
              <a:t> de </a:t>
            </a:r>
            <a:r>
              <a:rPr lang="en-US" dirty="0" err="1" smtClean="0"/>
              <a:t>laborator</a:t>
            </a:r>
            <a:r>
              <a:rPr lang="en-US" dirty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studiat</a:t>
            </a:r>
            <a:r>
              <a:rPr lang="en-US" dirty="0" smtClean="0"/>
              <a:t> </a:t>
            </a:r>
            <a:r>
              <a:rPr lang="en-US" dirty="0" err="1" smtClean="0"/>
              <a:t>protocolul</a:t>
            </a:r>
            <a:r>
              <a:rPr lang="en-US" dirty="0" smtClean="0"/>
              <a:t> de </a:t>
            </a:r>
            <a:r>
              <a:rPr lang="en-US" dirty="0"/>
              <a:t>la </a:t>
            </a:r>
            <a:r>
              <a:rPr lang="en-US" dirty="0" err="1"/>
              <a:t>nivelul</a:t>
            </a:r>
            <a:r>
              <a:rPr lang="en-US" dirty="0"/>
              <a:t> de transport </a:t>
            </a:r>
            <a:r>
              <a:rPr lang="en-US" dirty="0" smtClean="0"/>
              <a:t>– TCP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anume</a:t>
            </a:r>
            <a:r>
              <a:rPr lang="en-US" dirty="0" smtClean="0"/>
              <a:t> </a:t>
            </a:r>
            <a:r>
              <a:rPr lang="en-US" dirty="0" err="1" smtClean="0"/>
              <a:t>caracteristicile</a:t>
            </a:r>
            <a:r>
              <a:rPr lang="en-US" dirty="0" smtClean="0"/>
              <a:t> </a:t>
            </a:r>
            <a:r>
              <a:rPr lang="en-US" dirty="0" err="1" smtClean="0"/>
              <a:t>protocolului</a:t>
            </a:r>
            <a:r>
              <a:rPr lang="en-US" dirty="0" smtClean="0"/>
              <a:t>, 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deschidere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inchidere</a:t>
            </a:r>
            <a:r>
              <a:rPr lang="en-US" dirty="0" smtClean="0"/>
              <a:t> a </a:t>
            </a:r>
            <a:r>
              <a:rPr lang="en-US" dirty="0" err="1" smtClean="0"/>
              <a:t>conexiunii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client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smtClean="0"/>
              <a:t>server la </a:t>
            </a:r>
            <a:r>
              <a:rPr lang="en-US" dirty="0" err="1" smtClean="0"/>
              <a:t>nivel</a:t>
            </a:r>
            <a:r>
              <a:rPr lang="en-US" dirty="0" smtClean="0"/>
              <a:t> de protocol cat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nivel</a:t>
            </a:r>
            <a:r>
              <a:rPr lang="en-US" dirty="0" smtClean="0"/>
              <a:t> de cod (</a:t>
            </a:r>
            <a:r>
              <a:rPr lang="en-US" dirty="0" err="1" smtClean="0"/>
              <a:t>clasele</a:t>
            </a:r>
            <a:r>
              <a:rPr lang="en-US" dirty="0" smtClean="0"/>
              <a:t> :  </a:t>
            </a:r>
            <a:r>
              <a:rPr lang="en-US" dirty="0" err="1" smtClean="0"/>
              <a:t>TcpListener,TcpClient</a:t>
            </a:r>
            <a:r>
              <a:rPr lang="en-US" dirty="0" smtClean="0"/>
              <a:t>, </a:t>
            </a:r>
            <a:r>
              <a:rPr lang="en-US" dirty="0" err="1" smtClean="0"/>
              <a:t>metodele</a:t>
            </a:r>
            <a:r>
              <a:rPr lang="en-US" dirty="0" smtClean="0"/>
              <a:t> : Start(),</a:t>
            </a:r>
            <a:r>
              <a:rPr lang="en-US" dirty="0" err="1" smtClean="0"/>
              <a:t>AcceptTcpClient</a:t>
            </a:r>
            <a:r>
              <a:rPr lang="en-US" dirty="0" smtClean="0"/>
              <a:t>(),Close(),Stop()), cum se </a:t>
            </a:r>
            <a:r>
              <a:rPr lang="en-US" dirty="0" err="1" smtClean="0"/>
              <a:t>trimit</a:t>
            </a:r>
            <a:r>
              <a:rPr lang="en-US" dirty="0" smtClean="0"/>
              <a:t> stream-</a:t>
            </a:r>
            <a:r>
              <a:rPr lang="en-US" dirty="0" err="1" smtClean="0"/>
              <a:t>urile</a:t>
            </a:r>
            <a:r>
              <a:rPr lang="en-US" dirty="0" smtClean="0"/>
              <a:t> de date </a:t>
            </a:r>
            <a:r>
              <a:rPr lang="en-US" dirty="0" err="1" smtClean="0"/>
              <a:t>intre</a:t>
            </a:r>
            <a:r>
              <a:rPr lang="en-US" dirty="0" smtClean="0"/>
              <a:t> client </a:t>
            </a:r>
            <a:r>
              <a:rPr lang="en-US" dirty="0" err="1" smtClean="0"/>
              <a:t>si</a:t>
            </a:r>
            <a:r>
              <a:rPr lang="en-US" dirty="0" smtClean="0"/>
              <a:t> server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anume</a:t>
            </a:r>
            <a:r>
              <a:rPr lang="en-US" dirty="0" smtClean="0"/>
              <a:t> </a:t>
            </a:r>
            <a:r>
              <a:rPr lang="en-US" dirty="0" err="1" smtClean="0"/>
              <a:t>codificarea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in </a:t>
            </a:r>
            <a:r>
              <a:rPr lang="en-US" dirty="0" err="1" smtClean="0"/>
              <a:t>bytes,citirea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incadrat</a:t>
            </a:r>
            <a:r>
              <a:rPr lang="en-US" dirty="0" smtClean="0"/>
              <a:t>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comenzi</a:t>
            </a:r>
            <a:r>
              <a:rPr lang="en-US" dirty="0" smtClean="0"/>
              <a:t> de care “</a:t>
            </a:r>
            <a:r>
              <a:rPr lang="en-US" dirty="0" err="1" smtClean="0"/>
              <a:t>stie</a:t>
            </a:r>
            <a:r>
              <a:rPr lang="en-US" dirty="0" smtClean="0"/>
              <a:t>” </a:t>
            </a:r>
            <a:r>
              <a:rPr lang="en-US" dirty="0" err="1" smtClean="0"/>
              <a:t>serverul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</a:t>
            </a:r>
            <a:r>
              <a:rPr lang="en-US" dirty="0" err="1" smtClean="0"/>
              <a:t>CompareTo</a:t>
            </a:r>
            <a:r>
              <a:rPr lang="en-US" dirty="0" smtClean="0"/>
              <a:t>) </a:t>
            </a:r>
            <a:r>
              <a:rPr lang="en-US" dirty="0" err="1" smtClean="0"/>
              <a:t>introduse</a:t>
            </a:r>
            <a:r>
              <a:rPr lang="en-US" dirty="0" smtClean="0"/>
              <a:t> de client cu </a:t>
            </a:r>
            <a:r>
              <a:rPr lang="en-US" dirty="0" err="1" smtClean="0"/>
              <a:t>comenzile</a:t>
            </a:r>
            <a:r>
              <a:rPr lang="en-US" dirty="0" smtClean="0"/>
              <a:t> definite,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o 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cu un </a:t>
            </a:r>
            <a:r>
              <a:rPr lang="en-US" dirty="0" err="1" smtClean="0"/>
              <a:t>anumit</a:t>
            </a:r>
            <a:r>
              <a:rPr lang="en-US" dirty="0" smtClean="0"/>
              <a:t> string (</a:t>
            </a:r>
            <a:r>
              <a:rPr lang="en-US" dirty="0" err="1" smtClean="0"/>
              <a:t>StartsWith</a:t>
            </a:r>
            <a:r>
              <a:rPr lang="en-US" dirty="0" smtClean="0"/>
              <a:t>); am </a:t>
            </a:r>
            <a:r>
              <a:rPr lang="en-US" dirty="0" err="1" smtClean="0"/>
              <a:t>verificat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/>
              <a:t>introdusa</a:t>
            </a:r>
            <a:r>
              <a:rPr lang="en-US" dirty="0" smtClean="0"/>
              <a:t> are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caractere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se </a:t>
            </a:r>
            <a:r>
              <a:rPr lang="en-US" dirty="0" err="1" smtClean="0"/>
              <a:t>intoarce</a:t>
            </a:r>
            <a:r>
              <a:rPr lang="en-US" dirty="0" smtClean="0"/>
              <a:t> un </a:t>
            </a:r>
            <a:r>
              <a:rPr lang="en-US" dirty="0" err="1" smtClean="0"/>
              <a:t>mesaj</a:t>
            </a:r>
            <a:r>
              <a:rPr lang="en-US" dirty="0" smtClean="0"/>
              <a:t> ca e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inca</a:t>
            </a:r>
            <a:r>
              <a:rPr lang="en-US" dirty="0" smtClean="0"/>
              <a:t> un </a:t>
            </a:r>
            <a:r>
              <a:rPr lang="en-US" dirty="0" err="1" smtClean="0"/>
              <a:t>parametru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/>
              <a:t>introdusa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printre</a:t>
            </a:r>
            <a:r>
              <a:rPr lang="en-US" dirty="0" smtClean="0"/>
              <a:t> </a:t>
            </a:r>
            <a:r>
              <a:rPr lang="en-US" dirty="0" err="1" smtClean="0"/>
              <a:t>celea</a:t>
            </a:r>
            <a:r>
              <a:rPr lang="en-US" dirty="0" smtClean="0"/>
              <a:t> care le “</a:t>
            </a:r>
            <a:r>
              <a:rPr lang="en-US" dirty="0" err="1" smtClean="0"/>
              <a:t>stie</a:t>
            </a:r>
            <a:r>
              <a:rPr lang="en-US" dirty="0" smtClean="0"/>
              <a:t>” </a:t>
            </a:r>
            <a:r>
              <a:rPr lang="en-US" dirty="0" err="1" smtClean="0"/>
              <a:t>serverul,atunci</a:t>
            </a:r>
            <a:r>
              <a:rPr lang="en-US" dirty="0" smtClean="0"/>
              <a:t> se </a:t>
            </a:r>
            <a:r>
              <a:rPr lang="en-US" dirty="0" err="1" smtClean="0"/>
              <a:t>intoarce</a:t>
            </a:r>
            <a:r>
              <a:rPr lang="en-US" dirty="0" smtClean="0"/>
              <a:t> un </a:t>
            </a:r>
            <a:r>
              <a:rPr lang="en-US" dirty="0" err="1" smtClean="0"/>
              <a:t>mesaj</a:t>
            </a:r>
            <a:r>
              <a:rPr lang="en-US" dirty="0" smtClean="0"/>
              <a:t> respective.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4792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455</TotalTime>
  <Words>503</Words>
  <Application>Microsoft Office PowerPoint</Application>
  <PresentationFormat>Широкоэкранный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Gallery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Danielaa</dc:creator>
  <cp:lastModifiedBy>Danielaa</cp:lastModifiedBy>
  <cp:revision>36</cp:revision>
  <dcterms:created xsi:type="dcterms:W3CDTF">2018-05-06T12:11:52Z</dcterms:created>
  <dcterms:modified xsi:type="dcterms:W3CDTF">2018-05-07T19:43:06Z</dcterms:modified>
</cp:coreProperties>
</file>