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42"/>
  </p:notesMasterIdLst>
  <p:sldIdLst>
    <p:sldId id="299" r:id="rId6"/>
    <p:sldId id="440" r:id="rId7"/>
    <p:sldId id="469" r:id="rId8"/>
    <p:sldId id="441" r:id="rId9"/>
    <p:sldId id="445" r:id="rId10"/>
    <p:sldId id="442" r:id="rId11"/>
    <p:sldId id="443" r:id="rId12"/>
    <p:sldId id="470" r:id="rId13"/>
    <p:sldId id="444" r:id="rId14"/>
    <p:sldId id="377" r:id="rId15"/>
    <p:sldId id="447" r:id="rId16"/>
    <p:sldId id="448" r:id="rId17"/>
    <p:sldId id="449" r:id="rId18"/>
    <p:sldId id="471" r:id="rId19"/>
    <p:sldId id="450" r:id="rId20"/>
    <p:sldId id="451" r:id="rId21"/>
    <p:sldId id="452" r:id="rId22"/>
    <p:sldId id="453" r:id="rId23"/>
    <p:sldId id="473" r:id="rId24"/>
    <p:sldId id="474" r:id="rId25"/>
    <p:sldId id="475" r:id="rId26"/>
    <p:sldId id="454" r:id="rId27"/>
    <p:sldId id="455" r:id="rId28"/>
    <p:sldId id="456" r:id="rId29"/>
    <p:sldId id="457" r:id="rId30"/>
    <p:sldId id="458" r:id="rId31"/>
    <p:sldId id="472" r:id="rId32"/>
    <p:sldId id="459" r:id="rId33"/>
    <p:sldId id="460" r:id="rId34"/>
    <p:sldId id="462" r:id="rId35"/>
    <p:sldId id="463" r:id="rId36"/>
    <p:sldId id="464" r:id="rId37"/>
    <p:sldId id="465" r:id="rId38"/>
    <p:sldId id="466" r:id="rId39"/>
    <p:sldId id="467" r:id="rId40"/>
    <p:sldId id="46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0345" autoAdjust="0"/>
  </p:normalViewPr>
  <p:slideViewPr>
    <p:cSldViewPr>
      <p:cViewPr varScale="1">
        <p:scale>
          <a:sx n="70" d="100"/>
          <a:sy n="70"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3/7/2019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Bubble sort algorithm starts by comparing the first two elements of an array and swapping if necessary, i.e., if you want to sort the elements of array in ascending order and if the first element is greater than second then, you need to swap the elements but, if the first element is smaller than second, you must not swap the element. Then, again second and third elements are compared and swapped if it is necessary and this process go on until last and second last element is compared and swapped. This completes the first step of bubble sort</a:t>
            </a:r>
            <a:endParaRPr lang="en-US" dirty="0"/>
          </a:p>
        </p:txBody>
      </p:sp>
      <p:sp>
        <p:nvSpPr>
          <p:cNvPr id="4" name="Slide Number Placeholder 3"/>
          <p:cNvSpPr>
            <a:spLocks noGrp="1"/>
          </p:cNvSpPr>
          <p:nvPr>
            <p:ph type="sldNum" sz="quarter" idx="5"/>
          </p:nvPr>
        </p:nvSpPr>
        <p:spPr/>
        <p:txBody>
          <a:bodyPr/>
          <a:lstStyle/>
          <a:p>
            <a:fld id="{8BDA04FC-0A2E-412C-9EC8-7BDEBE27C85D}" type="slidenum">
              <a:rPr lang="en-US" smtClean="0"/>
              <a:pPr/>
              <a:t>2</a:t>
            </a:fld>
            <a:endParaRPr lang="en-US" dirty="0"/>
          </a:p>
        </p:txBody>
      </p:sp>
    </p:spTree>
    <p:extLst>
      <p:ext uri="{BB962C8B-B14F-4D97-AF65-F5344CB8AC3E}">
        <p14:creationId xmlns:p14="http://schemas.microsoft.com/office/powerpoint/2010/main" val="3969682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divide-and-conquer-set-1-find-closest-pair-of-poin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200400" y="762000"/>
            <a:ext cx="5484813" cy="1371600"/>
          </a:xfrm>
        </p:spPr>
        <p:txBody>
          <a:bodyPr/>
          <a:lstStyle/>
          <a:p>
            <a:r>
              <a:rPr lang="en-US" dirty="0"/>
              <a:t>Sorting Algorithms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340383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6C067-CC29-4137-AAE2-1F68FDB66F2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F9AB1C01-28EB-42C0-920B-9AA26F1AA158}"/>
              </a:ext>
            </a:extLst>
          </p:cNvPr>
          <p:cNvPicPr>
            <a:picLocks noGrp="1" noChangeAspect="1"/>
          </p:cNvPicPr>
          <p:nvPr>
            <p:ph idx="1"/>
          </p:nvPr>
        </p:nvPicPr>
        <p:blipFill>
          <a:blip r:embed="rId2"/>
          <a:stretch>
            <a:fillRect/>
          </a:stretch>
        </p:blipFill>
        <p:spPr>
          <a:xfrm>
            <a:off x="381000" y="1143000"/>
            <a:ext cx="5105400" cy="4034564"/>
          </a:xfrm>
          <a:prstGeom prst="rect">
            <a:avLst/>
          </a:prstGeom>
        </p:spPr>
      </p:pic>
      <p:pic>
        <p:nvPicPr>
          <p:cNvPr id="5" name="Picture 4">
            <a:extLst>
              <a:ext uri="{FF2B5EF4-FFF2-40B4-BE49-F238E27FC236}">
                <a16:creationId xmlns:a16="http://schemas.microsoft.com/office/drawing/2014/main" xmlns="" id="{871AA01D-898E-49B7-868A-718FEAB72FA6}"/>
              </a:ext>
            </a:extLst>
          </p:cNvPr>
          <p:cNvPicPr>
            <a:picLocks noChangeAspect="1"/>
          </p:cNvPicPr>
          <p:nvPr/>
        </p:nvPicPr>
        <p:blipFill>
          <a:blip r:embed="rId3"/>
          <a:stretch>
            <a:fillRect/>
          </a:stretch>
        </p:blipFill>
        <p:spPr>
          <a:xfrm>
            <a:off x="1676400" y="5487126"/>
            <a:ext cx="4838700" cy="504825"/>
          </a:xfrm>
          <a:prstGeom prst="rect">
            <a:avLst/>
          </a:prstGeom>
        </p:spPr>
      </p:pic>
    </p:spTree>
    <p:extLst>
      <p:ext uri="{BB962C8B-B14F-4D97-AF65-F5344CB8AC3E}">
        <p14:creationId xmlns:p14="http://schemas.microsoft.com/office/powerpoint/2010/main" val="59322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ADD1B-A020-48AB-AF63-7381DBBCA32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A0D64E96-99C5-4240-8330-F8F62E224048}"/>
              </a:ext>
            </a:extLst>
          </p:cNvPr>
          <p:cNvPicPr>
            <a:picLocks noGrp="1" noChangeAspect="1"/>
          </p:cNvPicPr>
          <p:nvPr>
            <p:ph idx="1"/>
          </p:nvPr>
        </p:nvPicPr>
        <p:blipFill>
          <a:blip r:embed="rId2"/>
          <a:stretch>
            <a:fillRect/>
          </a:stretch>
        </p:blipFill>
        <p:spPr>
          <a:xfrm>
            <a:off x="762000" y="1485900"/>
            <a:ext cx="5943600" cy="3701404"/>
          </a:xfrm>
          <a:prstGeom prst="rect">
            <a:avLst/>
          </a:prstGeom>
        </p:spPr>
      </p:pic>
    </p:spTree>
    <p:extLst>
      <p:ext uri="{BB962C8B-B14F-4D97-AF65-F5344CB8AC3E}">
        <p14:creationId xmlns:p14="http://schemas.microsoft.com/office/powerpoint/2010/main" val="83318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486BC2-3657-4A8F-A168-3C6040B3D48C}"/>
              </a:ext>
            </a:extLst>
          </p:cNvPr>
          <p:cNvSpPr>
            <a:spLocks noGrp="1"/>
          </p:cNvSpPr>
          <p:nvPr>
            <p:ph type="title"/>
          </p:nvPr>
        </p:nvSpPr>
        <p:spPr/>
        <p:txBody>
          <a:bodyPr/>
          <a:lstStyle/>
          <a:p>
            <a:r>
              <a:rPr lang="en-US" dirty="0"/>
              <a:t>Selection Sort Demo</a:t>
            </a:r>
          </a:p>
        </p:txBody>
      </p:sp>
      <p:sp>
        <p:nvSpPr>
          <p:cNvPr id="3" name="Content Placeholder 2">
            <a:extLst>
              <a:ext uri="{FF2B5EF4-FFF2-40B4-BE49-F238E27FC236}">
                <a16:creationId xmlns:a16="http://schemas.microsoft.com/office/drawing/2014/main" xmlns="" id="{4265003C-13C5-4FDF-A2FB-6FE26588A1F4}"/>
              </a:ext>
            </a:extLst>
          </p:cNvPr>
          <p:cNvSpPr>
            <a:spLocks noGrp="1"/>
          </p:cNvSpPr>
          <p:nvPr>
            <p:ph idx="1"/>
          </p:nvPr>
        </p:nvSpPr>
        <p:spPr/>
        <p:txBody>
          <a:bodyPr/>
          <a:lstStyle/>
          <a:p>
            <a:r>
              <a:rPr lang="en-US" dirty="0"/>
              <a:t>Selection sort Demo Lab</a:t>
            </a:r>
          </a:p>
        </p:txBody>
      </p:sp>
    </p:spTree>
    <p:extLst>
      <p:ext uri="{BB962C8B-B14F-4D97-AF65-F5344CB8AC3E}">
        <p14:creationId xmlns:p14="http://schemas.microsoft.com/office/powerpoint/2010/main" val="377357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135AC-3BC3-47FD-8484-5FB083F38D3F}"/>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xmlns="" id="{66252B18-35A8-42E5-9739-1B09F89F879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9376F58D-DBDF-4778-86B7-80C70994BB1D}"/>
              </a:ext>
            </a:extLst>
          </p:cNvPr>
          <p:cNvPicPr>
            <a:picLocks noChangeAspect="1"/>
          </p:cNvPicPr>
          <p:nvPr/>
        </p:nvPicPr>
        <p:blipFill>
          <a:blip r:embed="rId2"/>
          <a:stretch>
            <a:fillRect/>
          </a:stretch>
        </p:blipFill>
        <p:spPr>
          <a:xfrm>
            <a:off x="1919287" y="1352550"/>
            <a:ext cx="5305425" cy="4152900"/>
          </a:xfrm>
          <a:prstGeom prst="rect">
            <a:avLst/>
          </a:prstGeom>
        </p:spPr>
      </p:pic>
    </p:spTree>
    <p:extLst>
      <p:ext uri="{BB962C8B-B14F-4D97-AF65-F5344CB8AC3E}">
        <p14:creationId xmlns:p14="http://schemas.microsoft.com/office/powerpoint/2010/main" val="215298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2462" y="1100137"/>
            <a:ext cx="7839075" cy="4657725"/>
          </a:xfrm>
          <a:prstGeom prst="rect">
            <a:avLst/>
          </a:prstGeom>
        </p:spPr>
      </p:pic>
    </p:spTree>
    <p:extLst>
      <p:ext uri="{BB962C8B-B14F-4D97-AF65-F5344CB8AC3E}">
        <p14:creationId xmlns:p14="http://schemas.microsoft.com/office/powerpoint/2010/main" val="10428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EF460-2105-4996-85B3-92677421C395}"/>
              </a:ext>
            </a:extLst>
          </p:cNvPr>
          <p:cNvSpPr>
            <a:spLocks noGrp="1"/>
          </p:cNvSpPr>
          <p:nvPr>
            <p:ph type="title"/>
          </p:nvPr>
        </p:nvSpPr>
        <p:spPr/>
        <p:txBody>
          <a:bodyPr/>
          <a:lstStyle/>
          <a:p>
            <a:r>
              <a:rPr lang="en-US" dirty="0"/>
              <a:t>Insertion Sort	</a:t>
            </a:r>
          </a:p>
        </p:txBody>
      </p:sp>
      <p:pic>
        <p:nvPicPr>
          <p:cNvPr id="4" name="Content Placeholder 3">
            <a:extLst>
              <a:ext uri="{FF2B5EF4-FFF2-40B4-BE49-F238E27FC236}">
                <a16:creationId xmlns:a16="http://schemas.microsoft.com/office/drawing/2014/main" xmlns="" id="{A918C7D4-4770-4B0A-8A89-61980793EE2D}"/>
              </a:ext>
            </a:extLst>
          </p:cNvPr>
          <p:cNvPicPr>
            <a:picLocks noGrp="1" noChangeAspect="1"/>
          </p:cNvPicPr>
          <p:nvPr>
            <p:ph idx="1"/>
          </p:nvPr>
        </p:nvPicPr>
        <p:blipFill>
          <a:blip r:embed="rId2"/>
          <a:stretch>
            <a:fillRect/>
          </a:stretch>
        </p:blipFill>
        <p:spPr>
          <a:xfrm>
            <a:off x="609599" y="1371600"/>
            <a:ext cx="7784199" cy="2209800"/>
          </a:xfrm>
          <a:prstGeom prst="rect">
            <a:avLst/>
          </a:prstGeom>
        </p:spPr>
      </p:pic>
    </p:spTree>
    <p:extLst>
      <p:ext uri="{BB962C8B-B14F-4D97-AF65-F5344CB8AC3E}">
        <p14:creationId xmlns:p14="http://schemas.microsoft.com/office/powerpoint/2010/main" val="170500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81E44-4999-45B9-B2C2-BBC75870FCEA}"/>
              </a:ext>
            </a:extLst>
          </p:cNvPr>
          <p:cNvSpPr>
            <a:spLocks noGrp="1"/>
          </p:cNvSpPr>
          <p:nvPr>
            <p:ph type="title"/>
          </p:nvPr>
        </p:nvSpPr>
        <p:spPr/>
        <p:txBody>
          <a:bodyPr/>
          <a:lstStyle/>
          <a:p>
            <a:r>
              <a:rPr lang="en-US" dirty="0"/>
              <a:t>Insertion sort pseudocode</a:t>
            </a:r>
          </a:p>
        </p:txBody>
      </p:sp>
      <p:pic>
        <p:nvPicPr>
          <p:cNvPr id="4" name="Content Placeholder 3">
            <a:extLst>
              <a:ext uri="{FF2B5EF4-FFF2-40B4-BE49-F238E27FC236}">
                <a16:creationId xmlns:a16="http://schemas.microsoft.com/office/drawing/2014/main" xmlns="" id="{A2E3C399-12EA-49CE-BA48-8B4F00225193}"/>
              </a:ext>
            </a:extLst>
          </p:cNvPr>
          <p:cNvPicPr>
            <a:picLocks noGrp="1" noChangeAspect="1"/>
          </p:cNvPicPr>
          <p:nvPr>
            <p:ph idx="1"/>
          </p:nvPr>
        </p:nvPicPr>
        <p:blipFill>
          <a:blip r:embed="rId2"/>
          <a:stretch>
            <a:fillRect/>
          </a:stretch>
        </p:blipFill>
        <p:spPr>
          <a:xfrm>
            <a:off x="457200" y="1219200"/>
            <a:ext cx="7086600" cy="4810142"/>
          </a:xfrm>
          <a:prstGeom prst="rect">
            <a:avLst/>
          </a:prstGeom>
        </p:spPr>
      </p:pic>
    </p:spTree>
    <p:extLst>
      <p:ext uri="{BB962C8B-B14F-4D97-AF65-F5344CB8AC3E}">
        <p14:creationId xmlns:p14="http://schemas.microsoft.com/office/powerpoint/2010/main" val="792029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CD8B4-83FD-4BF2-97EA-6F5C0F861F6B}"/>
              </a:ext>
            </a:extLst>
          </p:cNvPr>
          <p:cNvSpPr>
            <a:spLocks noGrp="1"/>
          </p:cNvSpPr>
          <p:nvPr>
            <p:ph type="title"/>
          </p:nvPr>
        </p:nvSpPr>
        <p:spPr/>
        <p:txBody>
          <a:bodyPr/>
          <a:lstStyle/>
          <a:p>
            <a:r>
              <a:rPr lang="en-US" dirty="0"/>
              <a:t>Insertion Sort  equation</a:t>
            </a:r>
          </a:p>
        </p:txBody>
      </p:sp>
      <p:pic>
        <p:nvPicPr>
          <p:cNvPr id="5" name="Content Placeholder 4">
            <a:extLst>
              <a:ext uri="{FF2B5EF4-FFF2-40B4-BE49-F238E27FC236}">
                <a16:creationId xmlns:a16="http://schemas.microsoft.com/office/drawing/2014/main" xmlns="" id="{DBE6F2D7-50D6-4D9C-892B-80EC4932A0DC}"/>
              </a:ext>
            </a:extLst>
          </p:cNvPr>
          <p:cNvPicPr>
            <a:picLocks noGrp="1" noChangeAspect="1"/>
          </p:cNvPicPr>
          <p:nvPr>
            <p:ph idx="1"/>
          </p:nvPr>
        </p:nvPicPr>
        <p:blipFill>
          <a:blip r:embed="rId2"/>
          <a:stretch>
            <a:fillRect/>
          </a:stretch>
        </p:blipFill>
        <p:spPr>
          <a:xfrm>
            <a:off x="424656" y="2286000"/>
            <a:ext cx="8294687" cy="762258"/>
          </a:xfrm>
          <a:prstGeom prst="rect">
            <a:avLst/>
          </a:prstGeom>
        </p:spPr>
      </p:pic>
      <p:pic>
        <p:nvPicPr>
          <p:cNvPr id="4" name="Picture 3">
            <a:extLst>
              <a:ext uri="{FF2B5EF4-FFF2-40B4-BE49-F238E27FC236}">
                <a16:creationId xmlns:a16="http://schemas.microsoft.com/office/drawing/2014/main" xmlns="" id="{2A58AFE6-2525-476C-B460-1985D135724D}"/>
              </a:ext>
            </a:extLst>
          </p:cNvPr>
          <p:cNvPicPr>
            <a:picLocks noChangeAspect="1"/>
          </p:cNvPicPr>
          <p:nvPr/>
        </p:nvPicPr>
        <p:blipFill>
          <a:blip r:embed="rId3"/>
          <a:stretch>
            <a:fillRect/>
          </a:stretch>
        </p:blipFill>
        <p:spPr>
          <a:xfrm>
            <a:off x="554038" y="1600200"/>
            <a:ext cx="7820025" cy="466725"/>
          </a:xfrm>
          <a:prstGeom prst="rect">
            <a:avLst/>
          </a:prstGeom>
        </p:spPr>
      </p:pic>
      <p:pic>
        <p:nvPicPr>
          <p:cNvPr id="6" name="Picture 5">
            <a:extLst>
              <a:ext uri="{FF2B5EF4-FFF2-40B4-BE49-F238E27FC236}">
                <a16:creationId xmlns:a16="http://schemas.microsoft.com/office/drawing/2014/main" xmlns="" id="{3DF4E405-F445-4480-AFE0-258D8F9EDF2F}"/>
              </a:ext>
            </a:extLst>
          </p:cNvPr>
          <p:cNvPicPr>
            <a:picLocks noChangeAspect="1"/>
          </p:cNvPicPr>
          <p:nvPr/>
        </p:nvPicPr>
        <p:blipFill>
          <a:blip r:embed="rId4"/>
          <a:stretch>
            <a:fillRect/>
          </a:stretch>
        </p:blipFill>
        <p:spPr>
          <a:xfrm>
            <a:off x="2048986" y="3478213"/>
            <a:ext cx="5046027" cy="1195645"/>
          </a:xfrm>
          <a:prstGeom prst="rect">
            <a:avLst/>
          </a:prstGeom>
        </p:spPr>
      </p:pic>
    </p:spTree>
    <p:extLst>
      <p:ext uri="{BB962C8B-B14F-4D97-AF65-F5344CB8AC3E}">
        <p14:creationId xmlns:p14="http://schemas.microsoft.com/office/powerpoint/2010/main" val="317449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0C8C-3B32-4754-A09F-D0DD4231D2A8}"/>
              </a:ext>
            </a:extLst>
          </p:cNvPr>
          <p:cNvSpPr>
            <a:spLocks noGrp="1"/>
          </p:cNvSpPr>
          <p:nvPr>
            <p:ph type="title"/>
          </p:nvPr>
        </p:nvSpPr>
        <p:spPr/>
        <p:txBody>
          <a:bodyPr/>
          <a:lstStyle/>
          <a:p>
            <a:r>
              <a:rPr lang="en-US" dirty="0"/>
              <a:t>Quicksort Algorithm</a:t>
            </a:r>
          </a:p>
        </p:txBody>
      </p:sp>
      <p:pic>
        <p:nvPicPr>
          <p:cNvPr id="4" name="Picture 2" descr="Image result for quicksort algorithm explained">
            <a:extLst>
              <a:ext uri="{FF2B5EF4-FFF2-40B4-BE49-F238E27FC236}">
                <a16:creationId xmlns:a16="http://schemas.microsoft.com/office/drawing/2014/main" xmlns="" id="{9F297C9A-A7E4-4C86-AE7A-E21F27F475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6355" y="1295400"/>
            <a:ext cx="2910053" cy="472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382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96653" y="1295400"/>
            <a:ext cx="4609456" cy="4725988"/>
          </a:xfrm>
          <a:prstGeom prst="rect">
            <a:avLst/>
          </a:prstGeom>
        </p:spPr>
      </p:pic>
    </p:spTree>
    <p:extLst>
      <p:ext uri="{BB962C8B-B14F-4D97-AF65-F5344CB8AC3E}">
        <p14:creationId xmlns:p14="http://schemas.microsoft.com/office/powerpoint/2010/main" val="211047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DC6D3-FC44-4E9F-A00F-6DCAD0608953}"/>
              </a:ext>
            </a:extLst>
          </p:cNvPr>
          <p:cNvSpPr>
            <a:spLocks noGrp="1"/>
          </p:cNvSpPr>
          <p:nvPr>
            <p:ph type="title"/>
          </p:nvPr>
        </p:nvSpPr>
        <p:spPr/>
        <p:txBody>
          <a:bodyPr/>
          <a:lstStyle/>
          <a:p>
            <a:r>
              <a:rPr lang="en-US" dirty="0"/>
              <a:t>Bubble Sort</a:t>
            </a:r>
          </a:p>
        </p:txBody>
      </p:sp>
      <p:pic>
        <p:nvPicPr>
          <p:cNvPr id="4" name="Content Placeholder 3">
            <a:extLst>
              <a:ext uri="{FF2B5EF4-FFF2-40B4-BE49-F238E27FC236}">
                <a16:creationId xmlns:a16="http://schemas.microsoft.com/office/drawing/2014/main" xmlns="" id="{AEE006B7-7AC4-4914-A07A-AD04E3F28305}"/>
              </a:ext>
            </a:extLst>
          </p:cNvPr>
          <p:cNvPicPr>
            <a:picLocks noGrp="1" noChangeAspect="1"/>
          </p:cNvPicPr>
          <p:nvPr>
            <p:ph idx="1"/>
          </p:nvPr>
        </p:nvPicPr>
        <p:blipFill>
          <a:blip r:embed="rId3"/>
          <a:stretch>
            <a:fillRect/>
          </a:stretch>
        </p:blipFill>
        <p:spPr>
          <a:xfrm>
            <a:off x="990600" y="1676400"/>
            <a:ext cx="7986382" cy="2819400"/>
          </a:xfrm>
          <a:prstGeom prst="rect">
            <a:avLst/>
          </a:prstGeom>
        </p:spPr>
      </p:pic>
    </p:spTree>
    <p:extLst>
      <p:ext uri="{BB962C8B-B14F-4D97-AF65-F5344CB8AC3E}">
        <p14:creationId xmlns:p14="http://schemas.microsoft.com/office/powerpoint/2010/main" val="3842448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26042" y="1295400"/>
            <a:ext cx="4950678" cy="4725988"/>
          </a:xfrm>
          <a:prstGeom prst="rect">
            <a:avLst/>
          </a:prstGeom>
        </p:spPr>
      </p:pic>
    </p:spTree>
    <p:extLst>
      <p:ext uri="{BB962C8B-B14F-4D97-AF65-F5344CB8AC3E}">
        <p14:creationId xmlns:p14="http://schemas.microsoft.com/office/powerpoint/2010/main" val="2895777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09800" y="2057400"/>
            <a:ext cx="4114800" cy="3291840"/>
          </a:xfrm>
          <a:prstGeom prst="rect">
            <a:avLst/>
          </a:prstGeom>
        </p:spPr>
      </p:pic>
    </p:spTree>
    <p:extLst>
      <p:ext uri="{BB962C8B-B14F-4D97-AF65-F5344CB8AC3E}">
        <p14:creationId xmlns:p14="http://schemas.microsoft.com/office/powerpoint/2010/main" val="289963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E0277-B4AD-410D-8481-8DE8CB932C3C}"/>
              </a:ext>
            </a:extLst>
          </p:cNvPr>
          <p:cNvSpPr>
            <a:spLocks noGrp="1"/>
          </p:cNvSpPr>
          <p:nvPr>
            <p:ph type="title"/>
          </p:nvPr>
        </p:nvSpPr>
        <p:spPr/>
        <p:txBody>
          <a:bodyPr/>
          <a:lstStyle/>
          <a:p>
            <a:r>
              <a:rPr lang="en-US" dirty="0"/>
              <a:t>Quicksort </a:t>
            </a:r>
          </a:p>
        </p:txBody>
      </p:sp>
      <p:sp>
        <p:nvSpPr>
          <p:cNvPr id="3" name="Content Placeholder 2">
            <a:extLst>
              <a:ext uri="{FF2B5EF4-FFF2-40B4-BE49-F238E27FC236}">
                <a16:creationId xmlns:a16="http://schemas.microsoft.com/office/drawing/2014/main" xmlns="" id="{B36960A0-D5A9-4B1E-A879-132F3DFC9C93}"/>
              </a:ext>
            </a:extLst>
          </p:cNvPr>
          <p:cNvSpPr>
            <a:spLocks noGrp="1"/>
          </p:cNvSpPr>
          <p:nvPr>
            <p:ph idx="1"/>
          </p:nvPr>
        </p:nvSpPr>
        <p:spPr/>
        <p:txBody>
          <a:bodyPr/>
          <a:lstStyle/>
          <a:p>
            <a:r>
              <a:rPr lang="en-US" b="0" dirty="0"/>
              <a:t>Quick sort is a highly efficient sorting algorithm and is based on partitioning of array of data into smaller arrays. A large array is partitioned into two arrays one of which holds values smaller than the specified value, say pivot, based on which the partition is made and another array holds values greater than the pivot value.</a:t>
            </a:r>
            <a:endParaRPr lang="en-US" dirty="0"/>
          </a:p>
        </p:txBody>
      </p:sp>
    </p:spTree>
    <p:extLst>
      <p:ext uri="{BB962C8B-B14F-4D97-AF65-F5344CB8AC3E}">
        <p14:creationId xmlns:p14="http://schemas.microsoft.com/office/powerpoint/2010/main" val="2505933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05AA28-06D2-4ECC-80C8-BCA2503C71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45B1CC9-2E3B-4166-BA0A-9C3B38F8313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6C974CAC-33AD-479C-80A9-171B407489DE}"/>
              </a:ext>
            </a:extLst>
          </p:cNvPr>
          <p:cNvPicPr>
            <a:picLocks noChangeAspect="1"/>
          </p:cNvPicPr>
          <p:nvPr/>
        </p:nvPicPr>
        <p:blipFill>
          <a:blip r:embed="rId2"/>
          <a:stretch>
            <a:fillRect/>
          </a:stretch>
        </p:blipFill>
        <p:spPr>
          <a:xfrm>
            <a:off x="876300" y="1600200"/>
            <a:ext cx="6705600" cy="3352800"/>
          </a:xfrm>
          <a:prstGeom prst="rect">
            <a:avLst/>
          </a:prstGeom>
        </p:spPr>
      </p:pic>
    </p:spTree>
    <p:extLst>
      <p:ext uri="{BB962C8B-B14F-4D97-AF65-F5344CB8AC3E}">
        <p14:creationId xmlns:p14="http://schemas.microsoft.com/office/powerpoint/2010/main" val="76812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1A726-B7C7-4A53-94B6-E5678D37226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xmlns="" id="{69757C91-6856-4051-8FE5-E804611A2712}"/>
              </a:ext>
            </a:extLst>
          </p:cNvPr>
          <p:cNvPicPr>
            <a:picLocks noChangeAspect="1"/>
          </p:cNvPicPr>
          <p:nvPr/>
        </p:nvPicPr>
        <p:blipFill>
          <a:blip r:embed="rId2"/>
          <a:stretch>
            <a:fillRect/>
          </a:stretch>
        </p:blipFill>
        <p:spPr>
          <a:xfrm>
            <a:off x="4951248" y="2971800"/>
            <a:ext cx="2116183" cy="685800"/>
          </a:xfrm>
          <a:prstGeom prst="rect">
            <a:avLst/>
          </a:prstGeom>
        </p:spPr>
      </p:pic>
      <p:sp>
        <p:nvSpPr>
          <p:cNvPr id="6" name="Content Placeholder 5">
            <a:extLst>
              <a:ext uri="{FF2B5EF4-FFF2-40B4-BE49-F238E27FC236}">
                <a16:creationId xmlns:a16="http://schemas.microsoft.com/office/drawing/2014/main" xmlns="" id="{646D1918-3F63-4AE1-8823-52297812A83C}"/>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xmlns="" id="{E00E08DE-4C9F-402D-881B-34F6A2A50FA0}"/>
              </a:ext>
            </a:extLst>
          </p:cNvPr>
          <p:cNvPicPr>
            <a:picLocks noChangeAspect="1"/>
          </p:cNvPicPr>
          <p:nvPr/>
        </p:nvPicPr>
        <p:blipFill>
          <a:blip r:embed="rId3"/>
          <a:stretch>
            <a:fillRect/>
          </a:stretch>
        </p:blipFill>
        <p:spPr>
          <a:xfrm>
            <a:off x="838200" y="3733800"/>
            <a:ext cx="5638800" cy="2396490"/>
          </a:xfrm>
          <a:prstGeom prst="rect">
            <a:avLst/>
          </a:prstGeom>
        </p:spPr>
      </p:pic>
    </p:spTree>
    <p:extLst>
      <p:ext uri="{BB962C8B-B14F-4D97-AF65-F5344CB8AC3E}">
        <p14:creationId xmlns:p14="http://schemas.microsoft.com/office/powerpoint/2010/main" val="3163291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B7258-2482-4B11-BF94-477079F91488}"/>
              </a:ext>
            </a:extLst>
          </p:cNvPr>
          <p:cNvSpPr>
            <a:spLocks noGrp="1"/>
          </p:cNvSpPr>
          <p:nvPr>
            <p:ph type="title"/>
          </p:nvPr>
        </p:nvSpPr>
        <p:spPr/>
        <p:txBody>
          <a:bodyPr/>
          <a:lstStyle/>
          <a:p>
            <a:r>
              <a:rPr lang="en-US" dirty="0"/>
              <a:t>Quicksort Demo 	</a:t>
            </a:r>
          </a:p>
        </p:txBody>
      </p:sp>
      <p:sp>
        <p:nvSpPr>
          <p:cNvPr id="3" name="Content Placeholder 2">
            <a:extLst>
              <a:ext uri="{FF2B5EF4-FFF2-40B4-BE49-F238E27FC236}">
                <a16:creationId xmlns:a16="http://schemas.microsoft.com/office/drawing/2014/main" xmlns="" id="{183465FB-B14C-4CE8-8205-3F2DC43F92C1}"/>
              </a:ext>
            </a:extLst>
          </p:cNvPr>
          <p:cNvSpPr>
            <a:spLocks noGrp="1"/>
          </p:cNvSpPr>
          <p:nvPr>
            <p:ph idx="1"/>
          </p:nvPr>
        </p:nvSpPr>
        <p:spPr/>
        <p:txBody>
          <a:bodyPr/>
          <a:lstStyle/>
          <a:p>
            <a:r>
              <a:rPr lang="en-US" dirty="0"/>
              <a:t>Quicksort Demo Lab</a:t>
            </a:r>
          </a:p>
        </p:txBody>
      </p:sp>
    </p:spTree>
    <p:extLst>
      <p:ext uri="{BB962C8B-B14F-4D97-AF65-F5344CB8AC3E}">
        <p14:creationId xmlns:p14="http://schemas.microsoft.com/office/powerpoint/2010/main" val="63634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8171A-20B4-44E4-AB0D-C32300BCBA33}"/>
              </a:ext>
            </a:extLst>
          </p:cNvPr>
          <p:cNvSpPr>
            <a:spLocks noGrp="1"/>
          </p:cNvSpPr>
          <p:nvPr>
            <p:ph type="title"/>
          </p:nvPr>
        </p:nvSpPr>
        <p:spPr/>
        <p:txBody>
          <a:bodyPr/>
          <a:lstStyle/>
          <a:p>
            <a:r>
              <a:rPr lang="en-US" dirty="0"/>
              <a:t>Merge Sort Algorithm</a:t>
            </a:r>
          </a:p>
        </p:txBody>
      </p:sp>
      <p:pic>
        <p:nvPicPr>
          <p:cNvPr id="4" name="Content Placeholder 3">
            <a:extLst>
              <a:ext uri="{FF2B5EF4-FFF2-40B4-BE49-F238E27FC236}">
                <a16:creationId xmlns:a16="http://schemas.microsoft.com/office/drawing/2014/main" xmlns="" id="{5C56E9BF-23E3-483F-AA0C-C78EDBC220AB}"/>
              </a:ext>
            </a:extLst>
          </p:cNvPr>
          <p:cNvPicPr>
            <a:picLocks noGrp="1" noChangeAspect="1"/>
          </p:cNvPicPr>
          <p:nvPr>
            <p:ph idx="1"/>
          </p:nvPr>
        </p:nvPicPr>
        <p:blipFill>
          <a:blip r:embed="rId2"/>
          <a:stretch>
            <a:fillRect/>
          </a:stretch>
        </p:blipFill>
        <p:spPr>
          <a:xfrm>
            <a:off x="1996281" y="1567656"/>
            <a:ext cx="5410200" cy="4181475"/>
          </a:xfrm>
          <a:prstGeom prst="rect">
            <a:avLst/>
          </a:prstGeom>
        </p:spPr>
      </p:pic>
    </p:spTree>
    <p:extLst>
      <p:ext uri="{BB962C8B-B14F-4D97-AF65-F5344CB8AC3E}">
        <p14:creationId xmlns:p14="http://schemas.microsoft.com/office/powerpoint/2010/main" val="425239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45796" y="1295400"/>
            <a:ext cx="4511170" cy="4725988"/>
          </a:xfrm>
          <a:prstGeom prst="rect">
            <a:avLst/>
          </a:prstGeom>
        </p:spPr>
      </p:pic>
    </p:spTree>
    <p:extLst>
      <p:ext uri="{BB962C8B-B14F-4D97-AF65-F5344CB8AC3E}">
        <p14:creationId xmlns:p14="http://schemas.microsoft.com/office/powerpoint/2010/main" val="365994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C5F3A-97A1-4D77-87DE-526BC9D178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B787857-A344-42C3-AECB-6109FE3B1218}"/>
              </a:ext>
            </a:extLst>
          </p:cNvPr>
          <p:cNvSpPr>
            <a:spLocks noGrp="1"/>
          </p:cNvSpPr>
          <p:nvPr>
            <p:ph idx="1"/>
          </p:nvPr>
        </p:nvSpPr>
        <p:spPr/>
        <p:txBody>
          <a:bodyPr/>
          <a:lstStyle/>
          <a:p>
            <a:r>
              <a:rPr lang="en-US" b="0" dirty="0"/>
              <a:t>Merge Sort is a </a:t>
            </a:r>
            <a:r>
              <a:rPr lang="en-US" b="0" dirty="0">
                <a:hlinkClick r:id="rId2"/>
              </a:rPr>
              <a:t>Divide and Conquer</a:t>
            </a:r>
            <a:r>
              <a:rPr lang="en-US" b="0" dirty="0"/>
              <a:t> algorithm. It divides input array in two halves, calls itself for the two halves and then merges the two sorted halves. </a:t>
            </a:r>
            <a:r>
              <a:rPr lang="en-US" dirty="0"/>
              <a:t>The merge() function</a:t>
            </a:r>
            <a:r>
              <a:rPr lang="en-US" b="0" dirty="0"/>
              <a:t> is used for merging two halves. The merge(</a:t>
            </a:r>
            <a:r>
              <a:rPr lang="en-US" b="0" dirty="0" err="1"/>
              <a:t>arr</a:t>
            </a:r>
            <a:r>
              <a:rPr lang="en-US" b="0" dirty="0"/>
              <a:t>, l, m, r) is key process that assumes that </a:t>
            </a:r>
            <a:r>
              <a:rPr lang="en-US" b="0" dirty="0" err="1"/>
              <a:t>arr</a:t>
            </a:r>
            <a:r>
              <a:rPr lang="en-US" b="0" dirty="0"/>
              <a:t>[</a:t>
            </a:r>
            <a:r>
              <a:rPr lang="en-US" b="0" dirty="0" err="1"/>
              <a:t>l..m</a:t>
            </a:r>
            <a:r>
              <a:rPr lang="en-US" b="0" dirty="0"/>
              <a:t>] and </a:t>
            </a:r>
            <a:r>
              <a:rPr lang="en-US" b="0" dirty="0" err="1"/>
              <a:t>arr</a:t>
            </a:r>
            <a:r>
              <a:rPr lang="en-US" b="0" dirty="0"/>
              <a:t>[m+1..r] are sorted and merges the two sorted sub-arrays into one.</a:t>
            </a:r>
            <a:endParaRPr lang="en-US" dirty="0"/>
          </a:p>
        </p:txBody>
      </p:sp>
    </p:spTree>
    <p:extLst>
      <p:ext uri="{BB962C8B-B14F-4D97-AF65-F5344CB8AC3E}">
        <p14:creationId xmlns:p14="http://schemas.microsoft.com/office/powerpoint/2010/main" val="392470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54703-2007-4C64-BDAF-0D22B8C5084C}"/>
              </a:ext>
            </a:extLst>
          </p:cNvPr>
          <p:cNvSpPr>
            <a:spLocks noGrp="1"/>
          </p:cNvSpPr>
          <p:nvPr>
            <p:ph type="title"/>
          </p:nvPr>
        </p:nvSpPr>
        <p:spPr/>
        <p:txBody>
          <a:bodyPr/>
          <a:lstStyle/>
          <a:p>
            <a:r>
              <a:rPr lang="en-US" dirty="0"/>
              <a:t>Merge Sort</a:t>
            </a:r>
          </a:p>
        </p:txBody>
      </p:sp>
      <p:pic>
        <p:nvPicPr>
          <p:cNvPr id="4" name="Content Placeholder 3">
            <a:extLst>
              <a:ext uri="{FF2B5EF4-FFF2-40B4-BE49-F238E27FC236}">
                <a16:creationId xmlns:a16="http://schemas.microsoft.com/office/drawing/2014/main" xmlns="" id="{65AD43EA-B7D7-4C66-AEFA-F597411E9147}"/>
              </a:ext>
            </a:extLst>
          </p:cNvPr>
          <p:cNvPicPr>
            <a:picLocks noGrp="1" noChangeAspect="1"/>
          </p:cNvPicPr>
          <p:nvPr>
            <p:ph idx="1"/>
          </p:nvPr>
        </p:nvPicPr>
        <p:blipFill>
          <a:blip r:embed="rId2"/>
          <a:stretch>
            <a:fillRect/>
          </a:stretch>
        </p:blipFill>
        <p:spPr>
          <a:xfrm>
            <a:off x="1344807" y="1295400"/>
            <a:ext cx="6713149" cy="4725988"/>
          </a:xfrm>
          <a:prstGeom prst="rect">
            <a:avLst/>
          </a:prstGeom>
        </p:spPr>
      </p:pic>
    </p:spTree>
    <p:extLst>
      <p:ext uri="{BB962C8B-B14F-4D97-AF65-F5344CB8AC3E}">
        <p14:creationId xmlns:p14="http://schemas.microsoft.com/office/powerpoint/2010/main" val="128725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606153" y="1295400"/>
            <a:ext cx="8190457" cy="4725988"/>
          </a:xfrm>
          <a:prstGeom prst="rect">
            <a:avLst/>
          </a:prstGeom>
        </p:spPr>
      </p:pic>
    </p:spTree>
    <p:extLst>
      <p:ext uri="{BB962C8B-B14F-4D97-AF65-F5344CB8AC3E}">
        <p14:creationId xmlns:p14="http://schemas.microsoft.com/office/powerpoint/2010/main" val="1750027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52AB5-133D-43D0-A3E4-62746348FF6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BA0D5DA1-1DE3-4CD9-A682-1F41E2B01EF8}"/>
              </a:ext>
            </a:extLst>
          </p:cNvPr>
          <p:cNvPicPr>
            <a:picLocks noGrp="1" noChangeAspect="1"/>
          </p:cNvPicPr>
          <p:nvPr>
            <p:ph idx="1"/>
          </p:nvPr>
        </p:nvPicPr>
        <p:blipFill>
          <a:blip r:embed="rId2"/>
          <a:stretch>
            <a:fillRect/>
          </a:stretch>
        </p:blipFill>
        <p:spPr>
          <a:xfrm>
            <a:off x="1275040" y="1295400"/>
            <a:ext cx="6852682" cy="4725988"/>
          </a:xfrm>
          <a:prstGeom prst="rect">
            <a:avLst/>
          </a:prstGeom>
        </p:spPr>
      </p:pic>
    </p:spTree>
    <p:extLst>
      <p:ext uri="{BB962C8B-B14F-4D97-AF65-F5344CB8AC3E}">
        <p14:creationId xmlns:p14="http://schemas.microsoft.com/office/powerpoint/2010/main" val="280101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952F4-A819-4950-B3E7-A8222473854F}"/>
              </a:ext>
            </a:extLst>
          </p:cNvPr>
          <p:cNvSpPr>
            <a:spLocks noGrp="1"/>
          </p:cNvSpPr>
          <p:nvPr>
            <p:ph type="title"/>
          </p:nvPr>
        </p:nvSpPr>
        <p:spPr/>
        <p:txBody>
          <a:bodyPr/>
          <a:lstStyle/>
          <a:p>
            <a:r>
              <a:rPr lang="en-US" dirty="0" err="1"/>
              <a:t>Mergesort</a:t>
            </a:r>
            <a:r>
              <a:rPr lang="en-US" dirty="0"/>
              <a:t> demo </a:t>
            </a:r>
          </a:p>
        </p:txBody>
      </p:sp>
      <p:sp>
        <p:nvSpPr>
          <p:cNvPr id="3" name="Content Placeholder 2">
            <a:extLst>
              <a:ext uri="{FF2B5EF4-FFF2-40B4-BE49-F238E27FC236}">
                <a16:creationId xmlns:a16="http://schemas.microsoft.com/office/drawing/2014/main" xmlns="" id="{7762834F-FC74-44EB-A765-DBAADCEB7903}"/>
              </a:ext>
            </a:extLst>
          </p:cNvPr>
          <p:cNvSpPr>
            <a:spLocks noGrp="1"/>
          </p:cNvSpPr>
          <p:nvPr>
            <p:ph idx="1"/>
          </p:nvPr>
        </p:nvSpPr>
        <p:spPr/>
        <p:txBody>
          <a:bodyPr/>
          <a:lstStyle/>
          <a:p>
            <a:r>
              <a:rPr lang="en-US" dirty="0"/>
              <a:t>Merge sort demo lab</a:t>
            </a:r>
          </a:p>
        </p:txBody>
      </p:sp>
    </p:spTree>
    <p:extLst>
      <p:ext uri="{BB962C8B-B14F-4D97-AF65-F5344CB8AC3E}">
        <p14:creationId xmlns:p14="http://schemas.microsoft.com/office/powerpoint/2010/main" val="975823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83518-C91A-413A-B893-4100D8E85A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02FA232-3354-49C9-BFAA-6BA94271504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ADBBC632-41F8-4689-80FD-A822A03B53AE}"/>
              </a:ext>
            </a:extLst>
          </p:cNvPr>
          <p:cNvPicPr>
            <a:picLocks noChangeAspect="1"/>
          </p:cNvPicPr>
          <p:nvPr/>
        </p:nvPicPr>
        <p:blipFill>
          <a:blip r:embed="rId2"/>
          <a:stretch>
            <a:fillRect/>
          </a:stretch>
        </p:blipFill>
        <p:spPr>
          <a:xfrm>
            <a:off x="0" y="2376355"/>
            <a:ext cx="9144000" cy="2105289"/>
          </a:xfrm>
          <a:prstGeom prst="rect">
            <a:avLst/>
          </a:prstGeom>
        </p:spPr>
      </p:pic>
    </p:spTree>
    <p:extLst>
      <p:ext uri="{BB962C8B-B14F-4D97-AF65-F5344CB8AC3E}">
        <p14:creationId xmlns:p14="http://schemas.microsoft.com/office/powerpoint/2010/main" val="4037736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47261-5A1F-472E-AC75-DAE6A45E694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A062D943-2C53-4AF2-B745-46DCA831AD1C}"/>
              </a:ext>
            </a:extLst>
          </p:cNvPr>
          <p:cNvPicPr>
            <a:picLocks noGrp="1" noChangeAspect="1"/>
          </p:cNvPicPr>
          <p:nvPr>
            <p:ph idx="1"/>
          </p:nvPr>
        </p:nvPicPr>
        <p:blipFill>
          <a:blip r:embed="rId2"/>
          <a:stretch>
            <a:fillRect/>
          </a:stretch>
        </p:blipFill>
        <p:spPr>
          <a:xfrm>
            <a:off x="554038" y="2685459"/>
            <a:ext cx="8294687" cy="1945870"/>
          </a:xfrm>
          <a:prstGeom prst="rect">
            <a:avLst/>
          </a:prstGeom>
        </p:spPr>
      </p:pic>
    </p:spTree>
    <p:extLst>
      <p:ext uri="{BB962C8B-B14F-4D97-AF65-F5344CB8AC3E}">
        <p14:creationId xmlns:p14="http://schemas.microsoft.com/office/powerpoint/2010/main" val="1614885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F7319-FAFF-4905-B7AB-583D093E4F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03CE832-80A8-415D-A68F-E94750C41B2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60B364B7-7139-4EB0-A06B-144285561DE3}"/>
              </a:ext>
            </a:extLst>
          </p:cNvPr>
          <p:cNvPicPr>
            <a:picLocks noChangeAspect="1"/>
          </p:cNvPicPr>
          <p:nvPr/>
        </p:nvPicPr>
        <p:blipFill>
          <a:blip r:embed="rId2"/>
          <a:stretch>
            <a:fillRect/>
          </a:stretch>
        </p:blipFill>
        <p:spPr>
          <a:xfrm>
            <a:off x="0" y="2224646"/>
            <a:ext cx="9144000" cy="2408708"/>
          </a:xfrm>
          <a:prstGeom prst="rect">
            <a:avLst/>
          </a:prstGeom>
        </p:spPr>
      </p:pic>
    </p:spTree>
    <p:extLst>
      <p:ext uri="{BB962C8B-B14F-4D97-AF65-F5344CB8AC3E}">
        <p14:creationId xmlns:p14="http://schemas.microsoft.com/office/powerpoint/2010/main" val="1367183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B5B1C-ED21-4724-8911-BBF1497D64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59C8D293-D24B-4AD9-9933-59CF24C02987}"/>
              </a:ext>
            </a:extLst>
          </p:cNvPr>
          <p:cNvPicPr>
            <a:picLocks noGrp="1" noChangeAspect="1"/>
          </p:cNvPicPr>
          <p:nvPr>
            <p:ph idx="1"/>
          </p:nvPr>
        </p:nvPicPr>
        <p:blipFill>
          <a:blip r:embed="rId2"/>
          <a:stretch>
            <a:fillRect/>
          </a:stretch>
        </p:blipFill>
        <p:spPr>
          <a:xfrm>
            <a:off x="554038" y="2812741"/>
            <a:ext cx="8294687" cy="1691306"/>
          </a:xfrm>
          <a:prstGeom prst="rect">
            <a:avLst/>
          </a:prstGeom>
        </p:spPr>
      </p:pic>
    </p:spTree>
    <p:extLst>
      <p:ext uri="{BB962C8B-B14F-4D97-AF65-F5344CB8AC3E}">
        <p14:creationId xmlns:p14="http://schemas.microsoft.com/office/powerpoint/2010/main" val="3419181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15397-263D-4E2C-95DB-B5EA98AF73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4451110-0B0D-4FEC-84E8-CA03E85CFE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E5058-C5B4-4FC8-982A-19D2CFE167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BAC110C-0530-4E91-A33A-FF2A73082BE7}"/>
              </a:ext>
            </a:extLst>
          </p:cNvPr>
          <p:cNvSpPr>
            <a:spLocks noGrp="1"/>
          </p:cNvSpPr>
          <p:nvPr>
            <p:ph idx="1"/>
          </p:nvPr>
        </p:nvSpPr>
        <p:spPr/>
        <p:txBody>
          <a:bodyPr/>
          <a:lstStyle/>
          <a:p>
            <a:r>
              <a:rPr lang="en-US" dirty="0"/>
              <a:t>Bubble sort is simple yet effective sorting                                                                                               algorithm and hence it is quite popular when lists to be ordered are not very big. In bubble sort two successive elements are compared and are swapped if first element is greater than the second one.</a:t>
            </a:r>
          </a:p>
        </p:txBody>
      </p:sp>
    </p:spTree>
    <p:extLst>
      <p:ext uri="{BB962C8B-B14F-4D97-AF65-F5344CB8AC3E}">
        <p14:creationId xmlns:p14="http://schemas.microsoft.com/office/powerpoint/2010/main" val="24228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B62BA-1A57-4413-88A3-72EC756DEC8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85C58155-CF5D-4268-8877-67412F2D971E}"/>
              </a:ext>
            </a:extLst>
          </p:cNvPr>
          <p:cNvPicPr>
            <a:picLocks noGrp="1" noChangeAspect="1"/>
          </p:cNvPicPr>
          <p:nvPr>
            <p:ph idx="1"/>
          </p:nvPr>
        </p:nvPicPr>
        <p:blipFill>
          <a:blip r:embed="rId2"/>
          <a:stretch>
            <a:fillRect/>
          </a:stretch>
        </p:blipFill>
        <p:spPr>
          <a:xfrm>
            <a:off x="2543969" y="2353469"/>
            <a:ext cx="4314825" cy="2609850"/>
          </a:xfrm>
          <a:prstGeom prst="rect">
            <a:avLst/>
          </a:prstGeom>
        </p:spPr>
      </p:pic>
      <p:pic>
        <p:nvPicPr>
          <p:cNvPr id="5" name="Picture 4">
            <a:extLst>
              <a:ext uri="{FF2B5EF4-FFF2-40B4-BE49-F238E27FC236}">
                <a16:creationId xmlns:a16="http://schemas.microsoft.com/office/drawing/2014/main" xmlns="" id="{424001C3-9F0B-4D87-A18D-73536CBA5DD8}"/>
              </a:ext>
            </a:extLst>
          </p:cNvPr>
          <p:cNvPicPr>
            <a:picLocks noChangeAspect="1"/>
          </p:cNvPicPr>
          <p:nvPr/>
        </p:nvPicPr>
        <p:blipFill>
          <a:blip r:embed="rId3"/>
          <a:stretch>
            <a:fillRect/>
          </a:stretch>
        </p:blipFill>
        <p:spPr>
          <a:xfrm>
            <a:off x="2272506" y="5410200"/>
            <a:ext cx="4981575" cy="542925"/>
          </a:xfrm>
          <a:prstGeom prst="rect">
            <a:avLst/>
          </a:prstGeom>
        </p:spPr>
      </p:pic>
    </p:spTree>
    <p:extLst>
      <p:ext uri="{BB962C8B-B14F-4D97-AF65-F5344CB8AC3E}">
        <p14:creationId xmlns:p14="http://schemas.microsoft.com/office/powerpoint/2010/main" val="106040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38CFB-ACB4-484C-8FC4-1538BF869ED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52B9F708-0A1E-402A-A1EA-C4FE06F9BA7F}"/>
              </a:ext>
            </a:extLst>
          </p:cNvPr>
          <p:cNvSpPr>
            <a:spLocks noGrp="1"/>
          </p:cNvSpPr>
          <p:nvPr>
            <p:ph idx="1"/>
          </p:nvPr>
        </p:nvSpPr>
        <p:spPr/>
        <p:txBody>
          <a:bodyPr/>
          <a:lstStyle/>
          <a:p>
            <a:r>
              <a:rPr lang="en-US" dirty="0"/>
              <a:t>DEMO BUBBLE SORT LAB</a:t>
            </a:r>
          </a:p>
        </p:txBody>
      </p:sp>
    </p:spTree>
    <p:extLst>
      <p:ext uri="{BB962C8B-B14F-4D97-AF65-F5344CB8AC3E}">
        <p14:creationId xmlns:p14="http://schemas.microsoft.com/office/powerpoint/2010/main" val="223814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8557AB-13A0-486A-8B6C-DCBE90D8F596}"/>
              </a:ext>
            </a:extLst>
          </p:cNvPr>
          <p:cNvSpPr>
            <a:spLocks noGrp="1"/>
          </p:cNvSpPr>
          <p:nvPr>
            <p:ph type="title"/>
          </p:nvPr>
        </p:nvSpPr>
        <p:spPr/>
        <p:txBody>
          <a:bodyPr/>
          <a:lstStyle/>
          <a:p>
            <a:r>
              <a:rPr lang="en-US" dirty="0"/>
              <a:t>Selection Sort	</a:t>
            </a:r>
          </a:p>
        </p:txBody>
      </p:sp>
      <p:sp>
        <p:nvSpPr>
          <p:cNvPr id="3" name="Content Placeholder 2">
            <a:extLst>
              <a:ext uri="{FF2B5EF4-FFF2-40B4-BE49-F238E27FC236}">
                <a16:creationId xmlns:a16="http://schemas.microsoft.com/office/drawing/2014/main" xmlns="" id="{D160682A-730E-4DAE-A075-905BEBFCA0A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3DD04755-4278-40D2-95A3-9F1A253176A0}"/>
              </a:ext>
            </a:extLst>
          </p:cNvPr>
          <p:cNvPicPr>
            <a:picLocks noChangeAspect="1"/>
          </p:cNvPicPr>
          <p:nvPr/>
        </p:nvPicPr>
        <p:blipFill>
          <a:blip r:embed="rId2"/>
          <a:stretch>
            <a:fillRect/>
          </a:stretch>
        </p:blipFill>
        <p:spPr>
          <a:xfrm>
            <a:off x="554038" y="1349375"/>
            <a:ext cx="7220884" cy="2994025"/>
          </a:xfrm>
          <a:prstGeom prst="rect">
            <a:avLst/>
          </a:prstGeom>
        </p:spPr>
      </p:pic>
    </p:spTree>
    <p:extLst>
      <p:ext uri="{BB962C8B-B14F-4D97-AF65-F5344CB8AC3E}">
        <p14:creationId xmlns:p14="http://schemas.microsoft.com/office/powerpoint/2010/main" val="367220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00070" y="1295400"/>
            <a:ext cx="4002622" cy="4725988"/>
          </a:xfrm>
          <a:prstGeom prst="rect">
            <a:avLst/>
          </a:prstGeom>
        </p:spPr>
      </p:pic>
    </p:spTree>
    <p:extLst>
      <p:ext uri="{BB962C8B-B14F-4D97-AF65-F5344CB8AC3E}">
        <p14:creationId xmlns:p14="http://schemas.microsoft.com/office/powerpoint/2010/main" val="143336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5B0F73-659E-4972-99F3-35D70E1746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72CEE4E-BE49-4BC5-8E51-93630C59DEB4}"/>
              </a:ext>
            </a:extLst>
          </p:cNvPr>
          <p:cNvSpPr>
            <a:spLocks noGrp="1"/>
          </p:cNvSpPr>
          <p:nvPr>
            <p:ph idx="1"/>
          </p:nvPr>
        </p:nvSpPr>
        <p:spPr/>
        <p:txBody>
          <a:bodyPr/>
          <a:lstStyle/>
          <a:p>
            <a:r>
              <a:rPr lang="en-US" b="0" dirty="0"/>
              <a:t>Selection sort algorithm starts by </a:t>
            </a:r>
            <a:r>
              <a:rPr lang="en-US" b="0" dirty="0" smtClean="0"/>
              <a:t>comparing </a:t>
            </a:r>
            <a:r>
              <a:rPr lang="en-US" b="0" dirty="0"/>
              <a:t>first two elements of an array and swapping if necessary, i.e., if you want to sort the elements of array in ascending order and if the first element is greater than second then, you need to swap the elements but, if the first element is smaller than second, leave the elements as it is. Then, again first element and third element are compared and swapped if necessary. This process goes on until first and last element of an array is compared. This completes the first step of selection sort.</a:t>
            </a:r>
            <a:endParaRPr lang="en-US" dirty="0"/>
          </a:p>
        </p:txBody>
      </p:sp>
    </p:spTree>
    <p:extLst>
      <p:ext uri="{BB962C8B-B14F-4D97-AF65-F5344CB8AC3E}">
        <p14:creationId xmlns:p14="http://schemas.microsoft.com/office/powerpoint/2010/main" val="3838285363"/>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documentManagement>
    <_dlc_DocId xmlns="b46a1f42-d9ef-485c-a1c8-eb38d14efb06">688CW-1390982759-1380</_dlc_DocId>
    <_dlc_DocIdUrl xmlns="b46a1f42-d9ef-485c-a1c8-eb38d14efb06">
      <Url>https://org1.eis.af.mil/sites/688iow/318IOG/90ios/DOT/_layouts/DocIdRedir.aspx?ID=688CW-1390982759-1380</Url>
      <Description>688CW-1390982759-1380</Description>
    </_dlc_DocIdUrl>
  </documentManagement>
</p:properties>
</file>

<file path=customXml/itemProps1.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2.xml><?xml version="1.0" encoding="utf-8"?>
<ds:datastoreItem xmlns:ds="http://schemas.openxmlformats.org/officeDocument/2006/customXml" ds:itemID="{ADCBF865-9F76-4E79-BC71-81D45CCC45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A697A8-DB50-40D1-A9E9-244926047E57}">
  <ds:schemaRefs>
    <ds:schemaRef ds:uri="http://schemas.microsoft.com/sharepoint/events"/>
  </ds:schemaRefs>
</ds:datastoreItem>
</file>

<file path=customXml/itemProps4.xml><?xml version="1.0" encoding="utf-8"?>
<ds:datastoreItem xmlns:ds="http://schemas.openxmlformats.org/officeDocument/2006/customXml" ds:itemID="{C7674591-288E-407E-B9B8-EFC3D90616AD}">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b46a1f42-d9ef-485c-a1c8-eb38d14efb06"/>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9249</TotalTime>
  <Words>369</Words>
  <Application>Microsoft Office PowerPoint</Application>
  <PresentationFormat>On-screen Show (4:3)</PresentationFormat>
  <Paragraphs>25</Paragraphs>
  <Slides>36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Generic</vt:lpstr>
      <vt:lpstr>Sorting Algorithms</vt:lpstr>
      <vt:lpstr>Bubble Sort</vt:lpstr>
      <vt:lpstr>PowerPoint Presentation</vt:lpstr>
      <vt:lpstr>PowerPoint Presentation</vt:lpstr>
      <vt:lpstr>PowerPoint Presentation</vt:lpstr>
      <vt:lpstr>PowerPoint Presentation</vt:lpstr>
      <vt:lpstr>Selection Sort </vt:lpstr>
      <vt:lpstr>PowerPoint Presentation</vt:lpstr>
      <vt:lpstr>PowerPoint Presentation</vt:lpstr>
      <vt:lpstr>PowerPoint Presentation</vt:lpstr>
      <vt:lpstr>PowerPoint Presentation</vt:lpstr>
      <vt:lpstr>Selection Sort Demo</vt:lpstr>
      <vt:lpstr>Insertion Sort</vt:lpstr>
      <vt:lpstr>PowerPoint Presentation</vt:lpstr>
      <vt:lpstr>Insertion Sort </vt:lpstr>
      <vt:lpstr>Insertion sort pseudocode</vt:lpstr>
      <vt:lpstr>Insertion Sort  equation</vt:lpstr>
      <vt:lpstr>Quicksort Algorithm</vt:lpstr>
      <vt:lpstr>PowerPoint Presentation</vt:lpstr>
      <vt:lpstr>PowerPoint Presentation</vt:lpstr>
      <vt:lpstr>PowerPoint Presentation</vt:lpstr>
      <vt:lpstr>Quicksort </vt:lpstr>
      <vt:lpstr>PowerPoint Presentation</vt:lpstr>
      <vt:lpstr>PowerPoint Presentation</vt:lpstr>
      <vt:lpstr>Quicksort Demo  </vt:lpstr>
      <vt:lpstr>Merge Sort Algorithm</vt:lpstr>
      <vt:lpstr>PowerPoint Presentation</vt:lpstr>
      <vt:lpstr>PowerPoint Presentation</vt:lpstr>
      <vt:lpstr>Merge Sort</vt:lpstr>
      <vt:lpstr>PowerPoint Presentation</vt:lpstr>
      <vt:lpstr>Mergesort demo </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DOTlaptop</cp:lastModifiedBy>
  <cp:revision>415</cp:revision>
  <dcterms:created xsi:type="dcterms:W3CDTF">2012-04-23T20:09:00Z</dcterms:created>
  <dcterms:modified xsi:type="dcterms:W3CDTF">2019-03-07T16:20:09Z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3970e688-1561-466b-8f98-34d835139186</vt:lpwstr>
  </property>
</Properties>
</file>