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177/25152459221074654" TargetMode="External" /><Relationship Id="rId3" Type="http://schemas.openxmlformats.org/officeDocument/2006/relationships/hyperlink" Target="https://r4ds.hadley.nz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3.xml" /><Relationship Id="rId4" Type="http://schemas.openxmlformats.org/officeDocument/2006/relationships/slide" Target="slide4.xml" /><Relationship Id="rId5" Type="http://schemas.openxmlformats.org/officeDocument/2006/relationships/slide" Target="slide5.xml" /><Relationship Id="rId6" Type="http://schemas.openxmlformats.org/officeDocument/2006/relationships/slide" Target="slide5.xml" /><Relationship Id="rId7" Type="http://schemas.openxmlformats.org/officeDocument/2006/relationships/slide" Target="slide6.xml" /><Relationship Id="rId8" Type="http://schemas.openxmlformats.org/officeDocument/2006/relationships/slide" Target="slide7.xml" /><Relationship Id="rId9" Type="http://schemas.openxmlformats.org/officeDocument/2006/relationships/slide" Target="slide7.xml" /><Relationship Id="rId10" Type="http://schemas.openxmlformats.org/officeDocument/2006/relationships/slide" Target="slide8.xml" /><Relationship Id="rId11" Type="http://schemas.openxmlformats.org/officeDocument/2006/relationships/slide" Target="slide9.xml" /><Relationship Id="rId12" Type="http://schemas.openxmlformats.org/officeDocument/2006/relationships/slide" Target="slide1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4ds.hadley.nz/data-visualize.html#visualizing-relationships" TargetMode="External" /><Relationship Id="rId3" Type="http://schemas.openxmlformats.org/officeDocument/2006/relationships/hyperlink" Target="https://psyteachr.github.io/introdataviz/representing-summary-statistics.html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Datenvisualisierung 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Darstellung der zusammenfassenden Statistik</a:t>
            </a:r>
            <a:br/>
            <a:br/>
            <a:r>
              <a:rPr/>
              <a:t>Daniela Palleschi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2023-07-03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startAt="2" type="arabicPeriod"/>
            </a:pPr>
            <a:r>
              <a:rPr/>
              <a:t>Render and inspect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Session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Hergestellt mit R version 4.3.0 (2023-04-21) (Already Tomorrow) und RStudioversion 2023.3.0.386 (Cherry Blossom).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print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sessionInfo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r>
              <a:rPr>
                <a:solidFill>
                  <a:srgbClr val="657422"/>
                </a:solidFill>
                <a:latin typeface="Courier"/>
              </a:rPr>
              <a:t>locale =</a:t>
            </a:r>
            <a:r>
              <a:rPr>
                <a:solidFill>
                  <a:srgbClr val="003B4F"/>
                </a:solidFill>
                <a:latin typeface="Courier"/>
              </a:rPr>
              <a:t> F)</a:t>
            </a:r>
          </a:p>
          <a:p>
            <a:pPr lvl="0" indent="0">
              <a:buNone/>
            </a:pPr>
            <a:r>
              <a:rPr>
                <a:latin typeface="Courier"/>
              </a:rPr>
              <a:t>R version 4.3.0 (2023-04-21)
Platform: aarch64-apple-darwin20 (64-bit)
Running under: macOS Ventura 13.2.1
Matrix products: default
BLAS:   /Library/Frameworks/R.framework/Versions/4.3-arm64/Resources/lib/libRblas.0.dylib 
LAPACK: /Library/Frameworks/R.framework/Versions/4.3-arm64/Resources/lib/libRlapack.dylib;  LAPACK version 3.11.0
attached base packages:
[1] stats     graphics  grDevices utils     datasets  methods   base     
other attached packages:
 [1] introdataviz_0.0.0.9003 gt_0.9.0                kableExtra_1.3.4.9000  
 [4] knitr_1.43              devtools_2.4.5          usethis_2.1.6          
 [7] patchwork_1.1.2         ggthemes_4.2.4          here_1.0.1             
[10] lubridate_1.9.2         forcats_1.0.0           stringr_1.5.0          
[13] dplyr_1.1.2             purrr_1.0.1             readr_2.1.4            
[16] tidyr_1.3.0             tibble_3.2.1            ggplot2_3.4.2          
[19] tidyverse_2.0.0        
loaded via a namespace (and not attached):
 [1] tidyselect_1.2.0  viridisLite_0.4.2 farver_2.1.1      fastmap_1.1.1    
 [5] janitor_2.2.0     pacman_0.5.1      promises_1.2.0.1  digest_0.6.31    
 [9] timechange_0.2.0  mime_0.12         lifecycle_1.0.3   ellipsis_0.3.2   
[13] processx_3.8.1    magrittr_2.0.3    compiler_4.3.0    sass_0.4.6       
[17] rlang_1.1.1       tools_4.3.0       utf8_1.2.3        yaml_2.3.7       
[21] labeling_0.4.2    prettyunits_1.1.1 htmlwidgets_1.6.2 bit_4.0.5        
[25] pkgbuild_1.4.0    curl_5.0.1        plyr_1.8.8        xml2_1.3.4       
[29] pkgload_1.3.2     miniUI_0.1.1.1    withr_2.5.0       grid_4.3.0       
[33] fansi_1.0.4       urlchecker_1.0.1  profvis_0.3.8     xtable_1.8-4     
[37] colorspace_2.1-0  scales_1.2.1      cli_3.6.1         rmarkdown_2.22   
[41] crayon_1.5.2      generics_0.1.3    remotes_2.4.2     rstudioapi_0.14  
[45] httr_1.4.6        tzdb_0.4.0        sessioninfo_1.2.2 rbbt_0.0.0.9000  
[49] cachem_1.0.8      parallel_4.3.0    rvest_1.0.3       vctrs_0.6.3      
[53] webshot_0.5.4     jsonlite_1.8.5    callr_3.7.3       hms_1.1.3        
[57] bit64_4.0.5       systemfonts_1.0.4 glue_1.6.2        ps_1.7.5         
[61] stringi_1.7.12    gtable_0.3.3      later_1.3.1       munsell_0.5.0    
[65] pillar_1.9.0      htmltools_0.5.5   R6_2.5.1          rprojroot_2.0.3  
[69] vroom_1.6.3       evaluate_0.21     shiny_1.7.4       memoise_2.0.1    
[73] snakecase_0.11.0  httpuv_1.6.11     Rcpp_1.0.10       svglite_2.1.1    
[77] xfun_0.39         fs_1.6.2          pkgconfig_2.0.3  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Literaturverzeichnis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Nordmann, E., McAleer, P., Toivo, W., Paterson, H., &amp; DeBruine, L. M. (2022). Data Visualization Using R for Researchers Who Do Not Use R. </a:t>
            </a:r>
            <a:r>
              <a:rPr i="1"/>
              <a:t>Advances in Methods and Practices in Psychological Science</a:t>
            </a:r>
            <a:r>
              <a:rPr/>
              <a:t>, </a:t>
            </a:r>
            <a:r>
              <a:rPr i="1"/>
              <a:t>5</a:t>
            </a:r>
            <a:r>
              <a:rPr/>
              <a:t>(2), 251524592210746. </a:t>
            </a:r>
            <a:r>
              <a:rPr>
                <a:hlinkClick r:id="rId2"/>
              </a:rPr>
              <a:t>https://doi.org/10.1177/25152459221074654</a:t>
            </a:r>
          </a:p>
          <a:p>
            <a:pPr lvl="0" indent="0" marL="0">
              <a:buNone/>
            </a:pPr>
            <a:r>
              <a:rPr/>
              <a:t>Wickham, H., Çetinkaya-Rundel, M., &amp; Grolemund, G. (o. J.). </a:t>
            </a:r>
            <a:r>
              <a:rPr i="1"/>
              <a:t>R for Data Science</a:t>
            </a:r>
            <a:r>
              <a:rPr/>
              <a:t> (2. Aufl.). </a:t>
            </a:r>
            <a:r>
              <a:rPr>
                <a:hlinkClick r:id="rId3"/>
              </a:rPr>
              <a:t>https://r4ds.hadley.nz/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Inhaltsverzeichnis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Heutige Ziele</a:t>
            </a:r>
          </a:p>
          <a:p>
            <a:pPr lvl="1"/>
            <a:r>
              <a:rPr>
                <a:hlinkClick r:id="rId3" action="ppaction://hlinksldjump"/>
              </a:rPr>
              <a:t>0.1 Lust auf mehr?</a:t>
            </a:r>
          </a:p>
          <a:p>
            <a:pPr lvl="0"/>
            <a:r>
              <a:rPr>
                <a:hlinkClick r:id="rId4" action="ppaction://hlinksldjump"/>
              </a:rPr>
              <a:t>1. Einrichtung</a:t>
            </a:r>
          </a:p>
          <a:p>
            <a:pPr lvl="0"/>
            <a:r>
              <a:rPr>
                <a:hlinkClick r:id="rId5" action="ppaction://hlinksldjump"/>
              </a:rPr>
              <a:t>2. Review: Bericht 2</a:t>
            </a:r>
          </a:p>
          <a:p>
            <a:pPr lvl="1"/>
            <a:r>
              <a:rPr>
                <a:hlinkClick r:id="rId6" action="ppaction://hlinksldjump"/>
              </a:rPr>
              <a:t>2.1 Producing a summary table</a:t>
            </a:r>
          </a:p>
          <a:p>
            <a:pPr lvl="1"/>
            <a:r>
              <a:rPr>
                <a:hlinkClick r:id="rId7" action="ppaction://hlinksldjump"/>
              </a:rPr>
              <a:t>2.2 Re-constructing a plot</a:t>
            </a:r>
          </a:p>
          <a:p>
            <a:pPr lvl="0"/>
            <a:r>
              <a:rPr>
                <a:hlinkClick r:id="rId8" action="ppaction://hlinksldjump"/>
              </a:rPr>
              <a:t>3. Output formats</a:t>
            </a:r>
          </a:p>
          <a:p>
            <a:pPr lvl="1"/>
            <a:r>
              <a:rPr>
                <a:hlinkClick r:id="rId9" action="ppaction://hlinksldjump"/>
              </a:rPr>
              <a:t>3.1 Documents</a:t>
            </a:r>
          </a:p>
          <a:p>
            <a:pPr lvl="1"/>
            <a:r>
              <a:rPr>
                <a:hlinkClick r:id="rId10" action="ppaction://hlinksldjump"/>
              </a:rPr>
              <a:t>3.2 Slides</a:t>
            </a:r>
          </a:p>
          <a:p>
            <a:pPr lvl="1"/>
            <a:r>
              <a:rPr>
                <a:hlinkClick r:id="rId11" action="ppaction://hlinksldjump"/>
              </a:rPr>
              <a:t>3.3 Slides</a:t>
            </a:r>
          </a:p>
          <a:p>
            <a:pPr lvl="0"/>
            <a:r>
              <a:rPr>
                <a:hlinkClick r:id="rId12" action="ppaction://hlinksldjump"/>
              </a:rPr>
              <a:t>Session Info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Heutige Ziele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we will learn how to…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0.1 Lust auf mehr?</a:t>
            </a:r>
          </a:p>
          <a:p>
            <a:pPr lvl="0"/>
            <a:r>
              <a:rPr/>
              <a:t>Section 30 (</a:t>
            </a:r>
            <a:r>
              <a:rPr>
                <a:hlinkClick r:id="rId2"/>
              </a:rPr>
              <a:t>Visualising relationsips</a:t>
            </a:r>
            <a:r>
              <a:rPr/>
              <a:t>) in Wickham et al. (o. J.)</a:t>
            </a:r>
          </a:p>
          <a:p>
            <a:pPr lvl="0"/>
            <a:r>
              <a:rPr/>
              <a:t>Ch. 4 (</a:t>
            </a:r>
            <a:r>
              <a:rPr>
                <a:hlinkClick r:id="rId3"/>
              </a:rPr>
              <a:t>Representing summary statistics</a:t>
            </a:r>
            <a:r>
              <a:rPr/>
              <a:t>) in Nordmann et al. (2022)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Einrichtung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pacman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p_load</a:t>
            </a:r>
            <a:r>
              <a:rPr>
                <a:solidFill>
                  <a:srgbClr val="003B4F"/>
                </a:solidFill>
                <a:latin typeface="Courier"/>
              </a:rPr>
              <a:t>(tidyverse,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here,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ggthemes,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patchwork,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devtools,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knitr,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kableExtra,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gt)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2. Review: Bericht 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(introdataviz)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df_biondo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here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"daten"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"Biondo_etal_2021_bericht2.csv"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janitor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clean_names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df_biondo_long &lt;-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df_biondo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pivot_longer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cols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(first_pass, regression_path, total_time),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names_to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"measure"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values_to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"time"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relocate</a:t>
            </a:r>
            <a:r>
              <a:rPr>
                <a:solidFill>
                  <a:srgbClr val="003B4F"/>
                </a:solidFill>
                <a:latin typeface="Courier"/>
              </a:rPr>
              <a:t>(measure, time, </a:t>
            </a:r>
            <a:r>
              <a:rPr>
                <a:solidFill>
                  <a:srgbClr val="657422"/>
                </a:solidFill>
                <a:latin typeface="Courier"/>
              </a:rPr>
              <a:t>.after=</a:t>
            </a:r>
            <a:r>
              <a:rPr>
                <a:solidFill>
                  <a:srgbClr val="003B4F"/>
                </a:solidFill>
                <a:latin typeface="Courier"/>
              </a:rPr>
              <a:t>gramm)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2.1 Producing a summary table</a:t>
            </a:r>
          </a:p>
          <a:p>
            <a:pPr lvl="0"/>
            <a:r>
              <a:rPr/>
              <a:t>try to reproduce this table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df_biondo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drop_na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(region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"verb"</a:t>
            </a:r>
            <a:r>
              <a:rPr>
                <a:solidFill>
                  <a:srgbClr val="003B4F"/>
                </a:solidFill>
                <a:latin typeface="Courier"/>
              </a:rPr>
              <a:t>, adverb_time </a:t>
            </a:r>
            <a:r>
              <a:rPr>
                <a:solidFill>
                  <a:srgbClr val="5E5E5E"/>
                </a:solidFill>
                <a:latin typeface="Courier"/>
              </a:rPr>
              <a:t>!=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"none"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n</a:t>
            </a:r>
            <a:r>
              <a:rPr>
                <a:solidFill>
                  <a:srgbClr val="003B4F"/>
                </a:solidFill>
                <a:latin typeface="Courier"/>
              </a:rPr>
              <a:t>(),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mean_total_time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(total_time),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(total_time),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657422"/>
                </a:solidFill>
                <a:latin typeface="Courier"/>
              </a:rPr>
              <a:t>.by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(region, adverb_time,verb_tense))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arrange</a:t>
            </a:r>
            <a:r>
              <a:rPr>
                <a:solidFill>
                  <a:srgbClr val="003B4F"/>
                </a:solidFill>
                <a:latin typeface="Courier"/>
              </a:rPr>
              <a:t>(region, adverb_time)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0"/>
                <a:gridCol w="850900"/>
                <a:gridCol w="850900"/>
                <a:gridCol w="850900"/>
                <a:gridCol w="850900"/>
                <a:gridCol w="8509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adverb_time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verb_tense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mean_total_time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verb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Future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Future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602.7521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411.5918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verb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Future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628.4836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423.4241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verb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556.7817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366.4723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verb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Future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949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642.0242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433.0259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2.2 Re-constructing a plot</a:t>
            </a:r>
          </a:p>
          <a:p>
            <a:pPr lvl="0"/>
            <a:r>
              <a:rPr/>
              <a:t>what is needed in order to reproduce this plot?</a:t>
            </a:r>
          </a:p>
          <a:p>
            <a:pPr lvl="1"/>
            <a:r>
              <a:rPr/>
              <a:t>which variable(s) are mapped along the axes?</a:t>
            </a:r>
          </a:p>
          <a:p>
            <a:pPr lvl="1"/>
            <a:r>
              <a:rPr/>
              <a:t>what variable(s) are in the legend?</a:t>
            </a:r>
          </a:p>
        </p:txBody>
      </p:sp>
      <p:pic>
        <p:nvPicPr>
          <p:cNvPr descr="_dataviz2_EN_files/figure-pptx/fig-split-violi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Abbildung 1: A split-violin boxplot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Output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recall that Quarto can output various file formats</a:t>
            </a:r>
          </a:p>
          <a:p>
            <a:pPr lvl="0"/>
            <a:r>
              <a:rPr/>
              <a:t>Documents</a:t>
            </a:r>
          </a:p>
          <a:p>
            <a:pPr lvl="1"/>
            <a:r>
              <a:rPr/>
              <a:t>html</a:t>
            </a:r>
          </a:p>
          <a:p>
            <a:pPr lvl="1"/>
            <a:r>
              <a:rPr/>
              <a:t>PDF</a:t>
            </a:r>
          </a:p>
          <a:p>
            <a:pPr lvl="1"/>
            <a:r>
              <a:rPr/>
              <a:t>MS Word</a:t>
            </a:r>
          </a:p>
          <a:p>
            <a:pPr lvl="0"/>
            <a:r>
              <a:rPr/>
              <a:t>Slides</a:t>
            </a:r>
          </a:p>
          <a:p>
            <a:pPr lvl="1"/>
            <a:r>
              <a:rPr/>
              <a:t>html slides</a:t>
            </a:r>
          </a:p>
          <a:p>
            <a:pPr lvl="1"/>
            <a:r>
              <a:rPr/>
              <a:t>PowerPoint slides</a:t>
            </a:r>
          </a:p>
          <a:p>
            <a:pPr lvl="1"/>
            <a:r>
              <a:rPr/>
              <a:t>Beamer (LaTeX)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3.1 Documents</a:t>
            </a:r>
          </a:p>
          <a:p>
            <a:pPr lvl="0"/>
            <a:r>
              <a:rPr/>
              <a:t>let’s try first creating an MS Word document</a:t>
            </a:r>
          </a:p>
          <a:p>
            <a:pPr lvl="0" indent="-342900" marL="342900">
              <a:buAutoNum type="arabicPeriod"/>
            </a:pPr>
            <a:r>
              <a:rPr/>
              <a:t>change </a:t>
            </a:r>
            <a:r>
              <a:rPr>
                <a:latin typeface="Courier"/>
              </a:rPr>
              <a:t>format:</a:t>
            </a:r>
            <a:r>
              <a:rPr/>
              <a:t> to </a:t>
            </a:r>
            <a:r>
              <a:rPr>
                <a:latin typeface="Courier"/>
              </a:rPr>
              <a:t>docx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title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"Datenvisualisierung 2"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subtitle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"Darstellung der zusammenfassenden Statistik"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author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"Daniela Palleschi"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date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"`r Sys.Date()`"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format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docx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toc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true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number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sections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true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startAt="2" type="arabicPeriod"/>
            </a:pPr>
            <a:r>
              <a:rPr/>
              <a:t>Render and inspect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3.2 Slides</a:t>
            </a:r>
          </a:p>
          <a:p>
            <a:pPr lvl="0"/>
            <a:r>
              <a:rPr/>
              <a:t>let’s try first creating a HTML slides with </a:t>
            </a:r>
            <a:r>
              <a:rPr>
                <a:latin typeface="Courier"/>
              </a:rPr>
              <a:t>revealjs</a:t>
            </a:r>
          </a:p>
          <a:p>
            <a:pPr lvl="0" indent="-342900" marL="342900">
              <a:buAutoNum type="arabicPeriod"/>
            </a:pPr>
            <a:r>
              <a:rPr/>
              <a:t>change </a:t>
            </a:r>
            <a:r>
              <a:rPr>
                <a:latin typeface="Courier"/>
              </a:rPr>
              <a:t>format:</a:t>
            </a:r>
            <a:r>
              <a:rPr/>
              <a:t> to </a:t>
            </a:r>
            <a:r>
              <a:rPr>
                <a:latin typeface="Courier"/>
              </a:rPr>
              <a:t>revealjs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title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"Datenvisualisierung 2"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subtitle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"Darstellung der zusammenfassenden Statistik"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author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"Daniela Palleschi"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date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"`r Sys.Date()`"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format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revealjs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toc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true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number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sections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true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startAt="2" type="arabicPeriod"/>
            </a:pPr>
            <a:r>
              <a:rPr/>
              <a:t>Render and inspect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3.3 Slides</a:t>
            </a:r>
          </a:p>
          <a:p>
            <a:pPr lvl="0"/>
            <a:r>
              <a:rPr/>
              <a:t>let’s try first creating a HTML slides with PowerPoint</a:t>
            </a:r>
          </a:p>
          <a:p>
            <a:pPr lvl="0" indent="-342900" marL="342900">
              <a:buAutoNum type="arabicPeriod"/>
            </a:pPr>
            <a:r>
              <a:rPr/>
              <a:t>change </a:t>
            </a:r>
            <a:r>
              <a:rPr>
                <a:latin typeface="Courier"/>
              </a:rPr>
              <a:t>format:</a:t>
            </a:r>
            <a:r>
              <a:rPr/>
              <a:t> to </a:t>
            </a:r>
            <a:r>
              <a:rPr>
                <a:latin typeface="Courier"/>
              </a:rPr>
              <a:t>pptx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title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"Datenvisualisierung 2"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subtitle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"Darstellung der zusammenfassenden Statistik"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author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"Daniela Palleschi"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date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"`r Sys.Date()`"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format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pptx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toc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true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number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sections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true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Datenvisualisierung 2</dc:title>
  <dc:creator>Daniela Palleschi</dc:creator>
  <cp:keywords/>
  <dcterms:created xsi:type="dcterms:W3CDTF">2023-07-03T14:40:52Z</dcterms:created>
  <dcterms:modified xsi:type="dcterms:W3CDTF">2023-07-03T14:40:52Z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references/references.bib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sl">
    <vt:lpwstr>references/apa.csl</vt:lpwstr>
  </property>
  <property fmtid="{D5CDD505-2E9C-101B-9397-08002B2CF9AE}" pid="9" name="date">
    <vt:lpwstr>2023-07-03</vt:lpwstr>
  </property>
  <property fmtid="{D5CDD505-2E9C-101B-9397-08002B2CF9AE}" pid="10" name="editor_options">
    <vt:lpwstr/>
  </property>
  <property fmtid="{D5CDD505-2E9C-101B-9397-08002B2CF9AE}" pid="11" name="footer">
    <vt:lpwstr>Woche 10 - Datenvisualisierung 2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institute">
    <vt:lpwstr>Humboldt-Universität zu Berlin</vt:lpwstr>
  </property>
  <property fmtid="{D5CDD505-2E9C-101B-9397-08002B2CF9AE}" pid="16" name="institutes">
    <vt:lpwstr/>
  </property>
  <property fmtid="{D5CDD505-2E9C-101B-9397-08002B2CF9AE}" pid="17" name="labels">
    <vt:lpwstr/>
  </property>
  <property fmtid="{D5CDD505-2E9C-101B-9397-08002B2CF9AE}" pid="18" name="subtitle">
    <vt:lpwstr>Darstellung der zusammenfassenden Statistik</vt:lpwstr>
  </property>
  <property fmtid="{D5CDD505-2E9C-101B-9397-08002B2CF9AE}" pid="19" name="toc-title">
    <vt:lpwstr>Inhaltsverzeichnis</vt:lpwstr>
  </property>
</Properties>
</file>