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24384000" cy="1574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Helvetica Neue" panose="020B0604020202020204" charset="0"/>
      <p:regular r:id="rId33"/>
      <p:bold r:id="rId34"/>
      <p:italic r:id="rId35"/>
      <p:boldItalic r:id="rId36"/>
    </p:embeddedFont>
    <p:embeddedFont>
      <p:font typeface="Helvetica Neue Light" panose="020B0604020202020204" charset="0"/>
      <p:regular r:id="rId37"/>
      <p:bold r:id="rId38"/>
      <p:italic r:id="rId39"/>
      <p:boldItalic r:id="rId40"/>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N0qiQyfoHkpKfJsqFV6ky4/eI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6" d="100"/>
          <a:sy n="26" d="100"/>
        </p:scale>
        <p:origin x="1204" y="64"/>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0: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E4F94-2E30-4EFC-84B5-6AD8754FECAF}"/>
              </a:ext>
            </a:extLst>
          </p:cNvPr>
          <p:cNvSpPr>
            <a:spLocks noGrp="1"/>
          </p:cNvSpPr>
          <p:nvPr>
            <p:ph type="ctrTitle"/>
          </p:nvPr>
        </p:nvSpPr>
        <p:spPr>
          <a:xfrm>
            <a:off x="3048000" y="2577278"/>
            <a:ext cx="18288000" cy="5482637"/>
          </a:xfrm>
        </p:spPr>
        <p:txBody>
          <a:bodyPr anchor="b"/>
          <a:lstStyle>
            <a:lvl1pPr algn="ctr">
              <a:defRPr sz="12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ED02FF5-01C9-44A8-8AA1-21ECF84DF40C}"/>
              </a:ext>
            </a:extLst>
          </p:cNvPr>
          <p:cNvSpPr>
            <a:spLocks noGrp="1"/>
          </p:cNvSpPr>
          <p:nvPr>
            <p:ph type="subTitle" idx="1"/>
          </p:nvPr>
        </p:nvSpPr>
        <p:spPr>
          <a:xfrm>
            <a:off x="3048000" y="8271347"/>
            <a:ext cx="18288000" cy="3802120"/>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2186136-1B57-498C-A4C2-697DEBD4A730}"/>
              </a:ext>
            </a:extLst>
          </p:cNvPr>
          <p:cNvSpPr>
            <a:spLocks noGrp="1"/>
          </p:cNvSpPr>
          <p:nvPr>
            <p:ph type="dt" sz="half" idx="10"/>
          </p:nvPr>
        </p:nvSpPr>
        <p:spPr/>
        <p:txBody>
          <a:bodyPr/>
          <a:lstStyle/>
          <a:p>
            <a:fld id="{583A977F-2504-E741-85B4-8F01994E1F25}" type="datetimeFigureOut">
              <a:rPr lang="en-US" smtClean="0"/>
              <a:t>3/31/2022</a:t>
            </a:fld>
            <a:endParaRPr lang="en-US" dirty="0"/>
          </a:p>
        </p:txBody>
      </p:sp>
      <p:sp>
        <p:nvSpPr>
          <p:cNvPr id="5" name="Marcador de pie de página 4">
            <a:extLst>
              <a:ext uri="{FF2B5EF4-FFF2-40B4-BE49-F238E27FC236}">
                <a16:creationId xmlns:a16="http://schemas.microsoft.com/office/drawing/2014/main" id="{A1FCEA47-2264-4086-88C2-239F67C5367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7A66BDD-BC76-4D35-8BFC-6D4AD56F83C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0167698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0268C-C16D-4AE4-A404-88C1DACCBA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6F0C983-26B8-4A12-B5F5-4E310DE45AC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40943F3-5559-4F58-AC83-40922C32535A}"/>
              </a:ext>
            </a:extLst>
          </p:cNvPr>
          <p:cNvSpPr>
            <a:spLocks noGrp="1"/>
          </p:cNvSpPr>
          <p:nvPr>
            <p:ph type="dt" sz="half" idx="10"/>
          </p:nvPr>
        </p:nvSpPr>
        <p:spPr/>
        <p:txBody>
          <a:bodyPr/>
          <a:lstStyle/>
          <a:p>
            <a:fld id="{DE9A7C16-FAF2-2C41-B697-563997C522AD}" type="datetimeFigureOut">
              <a:rPr lang="en-US" smtClean="0"/>
              <a:t>3/31/2022</a:t>
            </a:fld>
            <a:endParaRPr lang="en-US" dirty="0"/>
          </a:p>
        </p:txBody>
      </p:sp>
      <p:sp>
        <p:nvSpPr>
          <p:cNvPr id="5" name="Marcador de pie de página 4">
            <a:extLst>
              <a:ext uri="{FF2B5EF4-FFF2-40B4-BE49-F238E27FC236}">
                <a16:creationId xmlns:a16="http://schemas.microsoft.com/office/drawing/2014/main" id="{68B33115-4352-4E48-8777-945D5FFA803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24C894F-92DA-42DC-B918-445BAB7D64A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101282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1883A6-8BAB-4D78-9772-710FE9A7D589}"/>
              </a:ext>
            </a:extLst>
          </p:cNvPr>
          <p:cNvSpPr>
            <a:spLocks noGrp="1"/>
          </p:cNvSpPr>
          <p:nvPr>
            <p:ph type="title" orient="vert"/>
          </p:nvPr>
        </p:nvSpPr>
        <p:spPr>
          <a:xfrm>
            <a:off x="17449800" y="838435"/>
            <a:ext cx="5257800" cy="13345702"/>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4CCCDD4-2F79-40D6-89FD-FA23EA6B8944}"/>
              </a:ext>
            </a:extLst>
          </p:cNvPr>
          <p:cNvSpPr>
            <a:spLocks noGrp="1"/>
          </p:cNvSpPr>
          <p:nvPr>
            <p:ph type="body" orient="vert" idx="1"/>
          </p:nvPr>
        </p:nvSpPr>
        <p:spPr>
          <a:xfrm>
            <a:off x="1676400" y="838435"/>
            <a:ext cx="15468600" cy="1334570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A77337D-B238-4099-B57C-03CA29DDD197}"/>
              </a:ext>
            </a:extLst>
          </p:cNvPr>
          <p:cNvSpPr>
            <a:spLocks noGrp="1"/>
          </p:cNvSpPr>
          <p:nvPr>
            <p:ph type="dt" sz="half" idx="10"/>
          </p:nvPr>
        </p:nvSpPr>
        <p:spPr/>
        <p:txBody>
          <a:bodyPr/>
          <a:lstStyle/>
          <a:p>
            <a:fld id="{0A19D9EA-0687-604F-B97A-763B6765DF9F}" type="datetimeFigureOut">
              <a:rPr lang="en-US" smtClean="0"/>
              <a:t>3/31/2022</a:t>
            </a:fld>
            <a:endParaRPr lang="en-US" dirty="0"/>
          </a:p>
        </p:txBody>
      </p:sp>
      <p:sp>
        <p:nvSpPr>
          <p:cNvPr id="5" name="Marcador de pie de página 4">
            <a:extLst>
              <a:ext uri="{FF2B5EF4-FFF2-40B4-BE49-F238E27FC236}">
                <a16:creationId xmlns:a16="http://schemas.microsoft.com/office/drawing/2014/main" id="{8433AB5C-3512-42CD-A241-22C3FD6D17AD}"/>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ED43F00-BE16-4E8B-9BE1-A96C0A88E92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003622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 (horizontal)" type="tx">
  <p:cSld name="Foto (horizontal)">
    <p:spTree>
      <p:nvGrpSpPr>
        <p:cNvPr id="1" name="Shape 13"/>
        <p:cNvGrpSpPr/>
        <p:nvPr/>
      </p:nvGrpSpPr>
      <p:grpSpPr>
        <a:xfrm>
          <a:off x="0" y="0"/>
          <a:ext cx="0" cy="0"/>
          <a:chOff x="0" y="0"/>
          <a:chExt cx="0" cy="0"/>
        </a:xfrm>
      </p:grpSpPr>
      <p:sp>
        <p:nvSpPr>
          <p:cNvPr id="14" name="Google Shape;14;p29"/>
          <p:cNvSpPr>
            <a:spLocks noGrp="1"/>
          </p:cNvSpPr>
          <p:nvPr>
            <p:ph type="pic" idx="2"/>
          </p:nvPr>
        </p:nvSpPr>
        <p:spPr>
          <a:xfrm>
            <a:off x="5325070" y="1962546"/>
            <a:ext cx="13722210" cy="8304611"/>
          </a:xfrm>
          <a:prstGeom prst="rect">
            <a:avLst/>
          </a:prstGeom>
          <a:noFill/>
          <a:ln>
            <a:noFill/>
          </a:ln>
        </p:spPr>
      </p:sp>
      <p:sp>
        <p:nvSpPr>
          <p:cNvPr id="15" name="Google Shape;15;p29"/>
          <p:cNvSpPr txBox="1">
            <a:spLocks noGrp="1"/>
          </p:cNvSpPr>
          <p:nvPr>
            <p:ph type="title"/>
          </p:nvPr>
        </p:nvSpPr>
        <p:spPr>
          <a:xfrm>
            <a:off x="4833937" y="10463609"/>
            <a:ext cx="14716126" cy="2000251"/>
          </a:xfrm>
          <a:prstGeom prst="rect">
            <a:avLst/>
          </a:prstGeom>
          <a:noFill/>
          <a:ln>
            <a:noFill/>
          </a:ln>
        </p:spPr>
        <p:txBody>
          <a:bodyPr spcFirstLastPara="1" wrap="square" lIns="71425" tIns="71425" rIns="71425" bIns="71425"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29"/>
          <p:cNvSpPr txBox="1">
            <a:spLocks noGrp="1"/>
          </p:cNvSpPr>
          <p:nvPr>
            <p:ph type="body" idx="1"/>
          </p:nvPr>
        </p:nvSpPr>
        <p:spPr>
          <a:xfrm>
            <a:off x="4833937" y="12481718"/>
            <a:ext cx="14716126" cy="1589486"/>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7" name="Google Shape;17;p29"/>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lvl="0" indent="0" algn="ctr">
              <a:lnSpc>
                <a:spcPct val="100000"/>
              </a:lnSpc>
              <a:spcBef>
                <a:spcPts val="0"/>
              </a:spcBef>
              <a:spcAft>
                <a:spcPts val="0"/>
              </a:spcAft>
              <a:buClr>
                <a:srgbClr val="FFFFFF"/>
              </a:buClr>
              <a:buSzPts val="2400"/>
              <a:buFont typeface="Helvetica Neue Light"/>
              <a:buNone/>
              <a:defRPr/>
            </a:lvl1pPr>
            <a:lvl2pPr marL="0" lvl="1" indent="0" algn="ctr">
              <a:lnSpc>
                <a:spcPct val="100000"/>
              </a:lnSpc>
              <a:spcBef>
                <a:spcPts val="0"/>
              </a:spcBef>
              <a:spcAft>
                <a:spcPts val="0"/>
              </a:spcAft>
              <a:buClr>
                <a:srgbClr val="FFFFFF"/>
              </a:buClr>
              <a:buSzPts val="2400"/>
              <a:buFont typeface="Helvetica Neue Light"/>
              <a:buNone/>
              <a:defRPr/>
            </a:lvl2pPr>
            <a:lvl3pPr marL="0" lvl="2" indent="0" algn="ctr">
              <a:lnSpc>
                <a:spcPct val="100000"/>
              </a:lnSpc>
              <a:spcBef>
                <a:spcPts val="0"/>
              </a:spcBef>
              <a:spcAft>
                <a:spcPts val="0"/>
              </a:spcAft>
              <a:buClr>
                <a:srgbClr val="FFFFFF"/>
              </a:buClr>
              <a:buSzPts val="2400"/>
              <a:buFont typeface="Helvetica Neue Light"/>
              <a:buNone/>
              <a:defRPr/>
            </a:lvl3pPr>
            <a:lvl4pPr marL="0" lvl="3" indent="0" algn="ctr">
              <a:lnSpc>
                <a:spcPct val="100000"/>
              </a:lnSpc>
              <a:spcBef>
                <a:spcPts val="0"/>
              </a:spcBef>
              <a:spcAft>
                <a:spcPts val="0"/>
              </a:spcAft>
              <a:buClr>
                <a:srgbClr val="FFFFFF"/>
              </a:buClr>
              <a:buSzPts val="2400"/>
              <a:buFont typeface="Helvetica Neue Light"/>
              <a:buNone/>
              <a:defRPr/>
            </a:lvl4pPr>
            <a:lvl5pPr marL="0" lvl="4" indent="0" algn="ctr">
              <a:lnSpc>
                <a:spcPct val="100000"/>
              </a:lnSpc>
              <a:spcBef>
                <a:spcPts val="0"/>
              </a:spcBef>
              <a:spcAft>
                <a:spcPts val="0"/>
              </a:spcAft>
              <a:buClr>
                <a:srgbClr val="FFFFFF"/>
              </a:buClr>
              <a:buSzPts val="2400"/>
              <a:buFont typeface="Helvetica Neue Light"/>
              <a:buNone/>
              <a:defRPr/>
            </a:lvl5pPr>
            <a:lvl6pPr marL="0" lvl="5" indent="0" algn="ctr">
              <a:lnSpc>
                <a:spcPct val="100000"/>
              </a:lnSpc>
              <a:spcBef>
                <a:spcPts val="0"/>
              </a:spcBef>
              <a:spcAft>
                <a:spcPts val="0"/>
              </a:spcAft>
              <a:buClr>
                <a:srgbClr val="FFFFFF"/>
              </a:buClr>
              <a:buSzPts val="2400"/>
              <a:buFont typeface="Helvetica Neue Light"/>
              <a:buNone/>
              <a:defRPr/>
            </a:lvl6pPr>
            <a:lvl7pPr marL="0" lvl="6" indent="0" algn="ctr">
              <a:lnSpc>
                <a:spcPct val="100000"/>
              </a:lnSpc>
              <a:spcBef>
                <a:spcPts val="0"/>
              </a:spcBef>
              <a:spcAft>
                <a:spcPts val="0"/>
              </a:spcAft>
              <a:buClr>
                <a:srgbClr val="FFFFFF"/>
              </a:buClr>
              <a:buSzPts val="2400"/>
              <a:buFont typeface="Helvetica Neue Light"/>
              <a:buNone/>
              <a:defRPr/>
            </a:lvl7pPr>
            <a:lvl8pPr marL="0" lvl="7" indent="0" algn="ctr">
              <a:lnSpc>
                <a:spcPct val="100000"/>
              </a:lnSpc>
              <a:spcBef>
                <a:spcPts val="0"/>
              </a:spcBef>
              <a:spcAft>
                <a:spcPts val="0"/>
              </a:spcAft>
              <a:buClr>
                <a:srgbClr val="FFFFFF"/>
              </a:buClr>
              <a:buSzPts val="2400"/>
              <a:buFont typeface="Helvetica Neue Light"/>
              <a:buNone/>
              <a:defRPr/>
            </a:lvl8pPr>
            <a:lvl9pPr marL="0" lvl="8" indent="0" algn="ctr">
              <a:lnSpc>
                <a:spcPct val="100000"/>
              </a:lnSpc>
              <a:spcBef>
                <a:spcPts val="0"/>
              </a:spcBef>
              <a:spcAft>
                <a:spcPts val="0"/>
              </a:spcAft>
              <a:buClr>
                <a:srgbClr val="FFFFFF"/>
              </a:buClr>
              <a:buSzPts val="2400"/>
              <a:buFont typeface="Helvetica Neue Light"/>
              <a:buNone/>
              <a:defRPr/>
            </a:lvl9pPr>
          </a:lstStyle>
          <a:p>
            <a:pPr marL="0" lvl="0" indent="0" algn="ctr" rtl="0">
              <a:spcBef>
                <a:spcPts val="0"/>
              </a:spcBef>
              <a:spcAft>
                <a:spcPts val="0"/>
              </a:spcAft>
              <a:buNone/>
            </a:pPr>
            <a:fld id="{00000000-1234-1234-1234-123412341234}" type="slidenum">
              <a:rPr lang="es-CO"/>
              <a:t>‹Nº›</a:t>
            </a:fld>
            <a:endParaRPr/>
          </a:p>
        </p:txBody>
      </p:sp>
    </p:spTree>
    <p:extLst>
      <p:ext uri="{BB962C8B-B14F-4D97-AF65-F5344CB8AC3E}">
        <p14:creationId xmlns:p14="http://schemas.microsoft.com/office/powerpoint/2010/main" val="205939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30016-1F25-4C45-833B-8B1A706741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629C15D-59C4-4FEF-88EE-836D63CE1A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5FF5609-C3B7-4447-9E89-A02168A7E9B8}"/>
              </a:ext>
            </a:extLst>
          </p:cNvPr>
          <p:cNvSpPr>
            <a:spLocks noGrp="1"/>
          </p:cNvSpPr>
          <p:nvPr>
            <p:ph type="dt" sz="half" idx="10"/>
          </p:nvPr>
        </p:nvSpPr>
        <p:spPr/>
        <p:txBody>
          <a:bodyPr/>
          <a:lstStyle/>
          <a:p>
            <a:fld id="{12B9A02F-357D-AF42-B110-A7740AFDCA1B}" type="datetimeFigureOut">
              <a:rPr lang="en-US" smtClean="0"/>
              <a:t>3/31/2022</a:t>
            </a:fld>
            <a:endParaRPr lang="en-US" dirty="0"/>
          </a:p>
        </p:txBody>
      </p:sp>
      <p:sp>
        <p:nvSpPr>
          <p:cNvPr id="5" name="Marcador de pie de página 4">
            <a:extLst>
              <a:ext uri="{FF2B5EF4-FFF2-40B4-BE49-F238E27FC236}">
                <a16:creationId xmlns:a16="http://schemas.microsoft.com/office/drawing/2014/main" id="{28C3983C-5DCE-4A49-9582-F67882F6122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D1DDC8DD-63FB-458F-823C-942AAC42731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9471093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639B1-920F-41A2-91AD-F2463DD77A9F}"/>
              </a:ext>
            </a:extLst>
          </p:cNvPr>
          <p:cNvSpPr>
            <a:spLocks noGrp="1"/>
          </p:cNvSpPr>
          <p:nvPr>
            <p:ph type="title"/>
          </p:nvPr>
        </p:nvSpPr>
        <p:spPr>
          <a:xfrm>
            <a:off x="1663700" y="3926066"/>
            <a:ext cx="21031200" cy="6550729"/>
          </a:xfrm>
        </p:spPr>
        <p:txBody>
          <a:bodyPr anchor="b"/>
          <a:lstStyle>
            <a:lvl1pPr>
              <a:defRPr sz="12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5017E91-4670-413A-8BBE-1552298A56C9}"/>
              </a:ext>
            </a:extLst>
          </p:cNvPr>
          <p:cNvSpPr>
            <a:spLocks noGrp="1"/>
          </p:cNvSpPr>
          <p:nvPr>
            <p:ph type="body" idx="1"/>
          </p:nvPr>
        </p:nvSpPr>
        <p:spPr>
          <a:xfrm>
            <a:off x="1663700" y="10538768"/>
            <a:ext cx="21031200" cy="34448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1A28EB-86D2-4715-9178-37F516F90969}"/>
              </a:ext>
            </a:extLst>
          </p:cNvPr>
          <p:cNvSpPr>
            <a:spLocks noGrp="1"/>
          </p:cNvSpPr>
          <p:nvPr>
            <p:ph type="dt" sz="half" idx="10"/>
          </p:nvPr>
        </p:nvSpPr>
        <p:spPr/>
        <p:txBody>
          <a:bodyPr/>
          <a:lstStyle/>
          <a:p>
            <a:fld id="{DABB9B27-4D02-2940-AED5-BC8F2B3B1507}" type="datetimeFigureOut">
              <a:rPr lang="en-US" smtClean="0"/>
              <a:t>3/31/2022</a:t>
            </a:fld>
            <a:endParaRPr lang="en-US" dirty="0"/>
          </a:p>
        </p:txBody>
      </p:sp>
      <p:sp>
        <p:nvSpPr>
          <p:cNvPr id="5" name="Marcador de pie de página 4">
            <a:extLst>
              <a:ext uri="{FF2B5EF4-FFF2-40B4-BE49-F238E27FC236}">
                <a16:creationId xmlns:a16="http://schemas.microsoft.com/office/drawing/2014/main" id="{8F377955-8758-4678-8504-8E8880A7D09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36B2B573-2568-41E8-869E-9D765460406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8557308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099D7-361D-418B-B813-1205D10685A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182F1AB-0AFF-4CD6-8B15-6C31EFCD516A}"/>
              </a:ext>
            </a:extLst>
          </p:cNvPr>
          <p:cNvSpPr>
            <a:spLocks noGrp="1"/>
          </p:cNvSpPr>
          <p:nvPr>
            <p:ph sz="half" idx="1"/>
          </p:nvPr>
        </p:nvSpPr>
        <p:spPr>
          <a:xfrm>
            <a:off x="1676400" y="4192176"/>
            <a:ext cx="10363200" cy="999196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86C1754-28BE-4774-AED0-738658108AFE}"/>
              </a:ext>
            </a:extLst>
          </p:cNvPr>
          <p:cNvSpPr>
            <a:spLocks noGrp="1"/>
          </p:cNvSpPr>
          <p:nvPr>
            <p:ph sz="half" idx="2"/>
          </p:nvPr>
        </p:nvSpPr>
        <p:spPr>
          <a:xfrm>
            <a:off x="12344400" y="4192176"/>
            <a:ext cx="10363200" cy="999196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CAE2FD3-4308-4578-91C4-B67DCC690DBA}"/>
              </a:ext>
            </a:extLst>
          </p:cNvPr>
          <p:cNvSpPr>
            <a:spLocks noGrp="1"/>
          </p:cNvSpPr>
          <p:nvPr>
            <p:ph type="dt" sz="half" idx="10"/>
          </p:nvPr>
        </p:nvSpPr>
        <p:spPr/>
        <p:txBody>
          <a:bodyPr/>
          <a:lstStyle/>
          <a:p>
            <a:fld id="{04CF7878-2C98-7449-BB8F-764A5EA8E558}" type="datetimeFigureOut">
              <a:rPr lang="en-US" smtClean="0"/>
              <a:t>3/31/2022</a:t>
            </a:fld>
            <a:endParaRPr lang="en-US" dirty="0"/>
          </a:p>
        </p:txBody>
      </p:sp>
      <p:sp>
        <p:nvSpPr>
          <p:cNvPr id="6" name="Marcador de pie de página 5">
            <a:extLst>
              <a:ext uri="{FF2B5EF4-FFF2-40B4-BE49-F238E27FC236}">
                <a16:creationId xmlns:a16="http://schemas.microsoft.com/office/drawing/2014/main" id="{62132CCE-1E95-4792-A882-715C5096A5E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FCCD3E09-B51B-4604-ABE5-39C1AACD98C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550985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276B2-CD2F-436B-9CD5-2E11726E75EE}"/>
              </a:ext>
            </a:extLst>
          </p:cNvPr>
          <p:cNvSpPr>
            <a:spLocks noGrp="1"/>
          </p:cNvSpPr>
          <p:nvPr>
            <p:ph type="title"/>
          </p:nvPr>
        </p:nvSpPr>
        <p:spPr>
          <a:xfrm>
            <a:off x="1679576" y="838437"/>
            <a:ext cx="21031200" cy="3043885"/>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158453A-E024-49EF-AC26-20D68349588F}"/>
              </a:ext>
            </a:extLst>
          </p:cNvPr>
          <p:cNvSpPr>
            <a:spLocks noGrp="1"/>
          </p:cNvSpPr>
          <p:nvPr>
            <p:ph type="body" idx="1"/>
          </p:nvPr>
        </p:nvSpPr>
        <p:spPr>
          <a:xfrm>
            <a:off x="1679577" y="3860448"/>
            <a:ext cx="10315574" cy="1891946"/>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0AFC14-0165-4BFD-9CD3-BB9F6ED4F294}"/>
              </a:ext>
            </a:extLst>
          </p:cNvPr>
          <p:cNvSpPr>
            <a:spLocks noGrp="1"/>
          </p:cNvSpPr>
          <p:nvPr>
            <p:ph sz="half" idx="2"/>
          </p:nvPr>
        </p:nvSpPr>
        <p:spPr>
          <a:xfrm>
            <a:off x="1679577" y="5752394"/>
            <a:ext cx="10315574" cy="84609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81BDA41-A2A7-4E2B-8CEA-CCB09D1803EB}"/>
              </a:ext>
            </a:extLst>
          </p:cNvPr>
          <p:cNvSpPr>
            <a:spLocks noGrp="1"/>
          </p:cNvSpPr>
          <p:nvPr>
            <p:ph type="body" sz="quarter" idx="3"/>
          </p:nvPr>
        </p:nvSpPr>
        <p:spPr>
          <a:xfrm>
            <a:off x="12344400" y="3860448"/>
            <a:ext cx="10366376" cy="1891946"/>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CA970BE-BA30-44BC-BE83-FD0DEE36789C}"/>
              </a:ext>
            </a:extLst>
          </p:cNvPr>
          <p:cNvSpPr>
            <a:spLocks noGrp="1"/>
          </p:cNvSpPr>
          <p:nvPr>
            <p:ph sz="quarter" idx="4"/>
          </p:nvPr>
        </p:nvSpPr>
        <p:spPr>
          <a:xfrm>
            <a:off x="12344400" y="5752394"/>
            <a:ext cx="10366376" cy="84609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EC3C192-9AE9-4D57-A45F-AC24FCA047DA}"/>
              </a:ext>
            </a:extLst>
          </p:cNvPr>
          <p:cNvSpPr>
            <a:spLocks noGrp="1"/>
          </p:cNvSpPr>
          <p:nvPr>
            <p:ph type="dt" sz="half" idx="10"/>
          </p:nvPr>
        </p:nvSpPr>
        <p:spPr/>
        <p:txBody>
          <a:bodyPr/>
          <a:lstStyle/>
          <a:p>
            <a:fld id="{E6D2F403-9584-1749-B6AB-5E1C5F94527C}" type="datetimeFigureOut">
              <a:rPr lang="en-US" smtClean="0"/>
              <a:t>3/31/2022</a:t>
            </a:fld>
            <a:endParaRPr lang="en-US" dirty="0"/>
          </a:p>
        </p:txBody>
      </p:sp>
      <p:sp>
        <p:nvSpPr>
          <p:cNvPr id="8" name="Marcador de pie de página 7">
            <a:extLst>
              <a:ext uri="{FF2B5EF4-FFF2-40B4-BE49-F238E27FC236}">
                <a16:creationId xmlns:a16="http://schemas.microsoft.com/office/drawing/2014/main" id="{73694F2C-6917-4841-B895-596804789B03}"/>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8737D8C0-A61C-44AA-96F6-1AB8DB77095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069182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8F53B-ED18-48FD-B2ED-E318A04E8F4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9702475-38E2-4C89-9B62-8E7A84D598C7}"/>
              </a:ext>
            </a:extLst>
          </p:cNvPr>
          <p:cNvSpPr>
            <a:spLocks noGrp="1"/>
          </p:cNvSpPr>
          <p:nvPr>
            <p:ph type="dt" sz="half" idx="10"/>
          </p:nvPr>
        </p:nvSpPr>
        <p:spPr/>
        <p:txBody>
          <a:bodyPr/>
          <a:lstStyle/>
          <a:p>
            <a:fld id="{A58C0351-EB03-5444-BA93-B7E778374E24}" type="datetimeFigureOut">
              <a:rPr lang="en-US" smtClean="0"/>
              <a:t>3/31/2022</a:t>
            </a:fld>
            <a:endParaRPr lang="en-US" dirty="0"/>
          </a:p>
        </p:txBody>
      </p:sp>
      <p:sp>
        <p:nvSpPr>
          <p:cNvPr id="4" name="Marcador de pie de página 3">
            <a:extLst>
              <a:ext uri="{FF2B5EF4-FFF2-40B4-BE49-F238E27FC236}">
                <a16:creationId xmlns:a16="http://schemas.microsoft.com/office/drawing/2014/main" id="{48BD4132-4BF7-42EA-BFC1-DFAF6963B656}"/>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F9090E1C-8B7F-406D-B8B9-E7CDEE1CE9E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1631280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2316054-0958-4CCB-AF21-4AA5B41DAAFF}"/>
              </a:ext>
            </a:extLst>
          </p:cNvPr>
          <p:cNvSpPr>
            <a:spLocks noGrp="1"/>
          </p:cNvSpPr>
          <p:nvPr>
            <p:ph type="dt" sz="half" idx="10"/>
          </p:nvPr>
        </p:nvSpPr>
        <p:spPr/>
        <p:txBody>
          <a:bodyPr/>
          <a:lstStyle/>
          <a:p>
            <a:fld id="{A7EADB90-FF7E-5041-AB9F-1BC0957AB829}" type="datetimeFigureOut">
              <a:rPr lang="en-US" smtClean="0"/>
              <a:t>3/31/2022</a:t>
            </a:fld>
            <a:endParaRPr lang="en-US" dirty="0"/>
          </a:p>
        </p:txBody>
      </p:sp>
      <p:sp>
        <p:nvSpPr>
          <p:cNvPr id="3" name="Marcador de pie de página 2">
            <a:extLst>
              <a:ext uri="{FF2B5EF4-FFF2-40B4-BE49-F238E27FC236}">
                <a16:creationId xmlns:a16="http://schemas.microsoft.com/office/drawing/2014/main" id="{14D8D696-FD13-40DC-B5DF-A8800A8AA965}"/>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F1402563-8845-4EE2-AC5E-3B365E456B35}"/>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13403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BA71F-E29E-49DB-89D5-EB587F3BE12B}"/>
              </a:ext>
            </a:extLst>
          </p:cNvPr>
          <p:cNvSpPr>
            <a:spLocks noGrp="1"/>
          </p:cNvSpPr>
          <p:nvPr>
            <p:ph type="title"/>
          </p:nvPr>
        </p:nvSpPr>
        <p:spPr>
          <a:xfrm>
            <a:off x="1679577" y="1049867"/>
            <a:ext cx="7864474" cy="3674533"/>
          </a:xfrm>
        </p:spPr>
        <p:txBody>
          <a:bodyPr anchor="b"/>
          <a:lstStyle>
            <a:lvl1pPr>
              <a:defRPr sz="6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DE83BB5-7A2F-41E0-8AE2-93D9A3282A9D}"/>
              </a:ext>
            </a:extLst>
          </p:cNvPr>
          <p:cNvSpPr>
            <a:spLocks noGrp="1"/>
          </p:cNvSpPr>
          <p:nvPr>
            <p:ph idx="1"/>
          </p:nvPr>
        </p:nvSpPr>
        <p:spPr>
          <a:xfrm>
            <a:off x="10366376" y="2267422"/>
            <a:ext cx="12344400" cy="11191287"/>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B1BD074-0071-4879-A661-BAF43AEFADE7}"/>
              </a:ext>
            </a:extLst>
          </p:cNvPr>
          <p:cNvSpPr>
            <a:spLocks noGrp="1"/>
          </p:cNvSpPr>
          <p:nvPr>
            <p:ph type="body" sz="half" idx="2"/>
          </p:nvPr>
        </p:nvSpPr>
        <p:spPr>
          <a:xfrm>
            <a:off x="1679577" y="4724400"/>
            <a:ext cx="7864474" cy="87525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471E58-94B3-4CB8-BE4B-08165D117606}"/>
              </a:ext>
            </a:extLst>
          </p:cNvPr>
          <p:cNvSpPr>
            <a:spLocks noGrp="1"/>
          </p:cNvSpPr>
          <p:nvPr>
            <p:ph type="dt" sz="half" idx="10"/>
          </p:nvPr>
        </p:nvSpPr>
        <p:spPr/>
        <p:txBody>
          <a:bodyPr/>
          <a:lstStyle/>
          <a:p>
            <a:fld id="{C1EB8CB6-48D8-4E47-B0D3-B56230F429D0}" type="datetimeFigureOut">
              <a:rPr lang="en-US" smtClean="0"/>
              <a:t>3/31/2022</a:t>
            </a:fld>
            <a:endParaRPr lang="en-US" dirty="0"/>
          </a:p>
        </p:txBody>
      </p:sp>
      <p:sp>
        <p:nvSpPr>
          <p:cNvPr id="6" name="Marcador de pie de página 5">
            <a:extLst>
              <a:ext uri="{FF2B5EF4-FFF2-40B4-BE49-F238E27FC236}">
                <a16:creationId xmlns:a16="http://schemas.microsoft.com/office/drawing/2014/main" id="{C6DB663E-315D-4352-9AE3-0D971721165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A96B32AF-06FB-4AC3-9ACC-8067D150E01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6824921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AAE28-7AFB-4D5E-A08D-3A0D8B228F28}"/>
              </a:ext>
            </a:extLst>
          </p:cNvPr>
          <p:cNvSpPr>
            <a:spLocks noGrp="1"/>
          </p:cNvSpPr>
          <p:nvPr>
            <p:ph type="title"/>
          </p:nvPr>
        </p:nvSpPr>
        <p:spPr>
          <a:xfrm>
            <a:off x="1679577" y="1049867"/>
            <a:ext cx="7864474" cy="3674533"/>
          </a:xfrm>
        </p:spPr>
        <p:txBody>
          <a:bodyPr anchor="b"/>
          <a:lstStyle>
            <a:lvl1pPr>
              <a:defRPr sz="6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27B2682-E3DD-47CF-9852-A5957E297B44}"/>
              </a:ext>
            </a:extLst>
          </p:cNvPr>
          <p:cNvSpPr>
            <a:spLocks noGrp="1"/>
          </p:cNvSpPr>
          <p:nvPr>
            <p:ph type="pic" idx="1"/>
          </p:nvPr>
        </p:nvSpPr>
        <p:spPr>
          <a:xfrm>
            <a:off x="10366376" y="2267422"/>
            <a:ext cx="12344400" cy="11191287"/>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s-CO"/>
          </a:p>
        </p:txBody>
      </p:sp>
      <p:sp>
        <p:nvSpPr>
          <p:cNvPr id="4" name="Marcador de texto 3">
            <a:extLst>
              <a:ext uri="{FF2B5EF4-FFF2-40B4-BE49-F238E27FC236}">
                <a16:creationId xmlns:a16="http://schemas.microsoft.com/office/drawing/2014/main" id="{9647FFF0-A754-480E-B986-2B8EC03DCAF7}"/>
              </a:ext>
            </a:extLst>
          </p:cNvPr>
          <p:cNvSpPr>
            <a:spLocks noGrp="1"/>
          </p:cNvSpPr>
          <p:nvPr>
            <p:ph type="body" sz="half" idx="2"/>
          </p:nvPr>
        </p:nvSpPr>
        <p:spPr>
          <a:xfrm>
            <a:off x="1679577" y="4724400"/>
            <a:ext cx="7864474" cy="87525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7F14A6-D75F-437D-90BD-B44B5808736B}"/>
              </a:ext>
            </a:extLst>
          </p:cNvPr>
          <p:cNvSpPr>
            <a:spLocks noGrp="1"/>
          </p:cNvSpPr>
          <p:nvPr>
            <p:ph type="dt" sz="half" idx="10"/>
          </p:nvPr>
        </p:nvSpPr>
        <p:spPr/>
        <p:txBody>
          <a:bodyPr/>
          <a:lstStyle/>
          <a:p>
            <a:fld id="{4EF716D3-DCE8-CC45-8106-AE5DFCD073F9}" type="datetimeFigureOut">
              <a:rPr lang="en-US" smtClean="0"/>
              <a:t>3/31/2022</a:t>
            </a:fld>
            <a:endParaRPr lang="en-US" dirty="0"/>
          </a:p>
        </p:txBody>
      </p:sp>
      <p:sp>
        <p:nvSpPr>
          <p:cNvPr id="6" name="Marcador de pie de página 5">
            <a:extLst>
              <a:ext uri="{FF2B5EF4-FFF2-40B4-BE49-F238E27FC236}">
                <a16:creationId xmlns:a16="http://schemas.microsoft.com/office/drawing/2014/main" id="{D9A5F7EE-2034-4F43-B966-0C57B67BDB3C}"/>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522E6EFF-B6F7-4AD9-ABD1-058644023E0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30830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14A82D-591B-4DF0-8745-B9230F25E1B4}"/>
              </a:ext>
            </a:extLst>
          </p:cNvPr>
          <p:cNvSpPr>
            <a:spLocks noGrp="1"/>
          </p:cNvSpPr>
          <p:nvPr>
            <p:ph type="title"/>
          </p:nvPr>
        </p:nvSpPr>
        <p:spPr>
          <a:xfrm>
            <a:off x="1676400" y="838437"/>
            <a:ext cx="21031200" cy="3043885"/>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B49A545-92E6-4E7C-8E7A-4543FD7CF657}"/>
              </a:ext>
            </a:extLst>
          </p:cNvPr>
          <p:cNvSpPr>
            <a:spLocks noGrp="1"/>
          </p:cNvSpPr>
          <p:nvPr>
            <p:ph type="body" idx="1"/>
          </p:nvPr>
        </p:nvSpPr>
        <p:spPr>
          <a:xfrm>
            <a:off x="1676400" y="4192176"/>
            <a:ext cx="21031200" cy="999196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F232B14-F852-4DEC-8170-6CEFECD81933}"/>
              </a:ext>
            </a:extLst>
          </p:cNvPr>
          <p:cNvSpPr>
            <a:spLocks noGrp="1"/>
          </p:cNvSpPr>
          <p:nvPr>
            <p:ph type="dt" sz="half" idx="2"/>
          </p:nvPr>
        </p:nvSpPr>
        <p:spPr>
          <a:xfrm>
            <a:off x="1676400" y="14596064"/>
            <a:ext cx="5486400" cy="838435"/>
          </a:xfrm>
          <a:prstGeom prst="rect">
            <a:avLst/>
          </a:prstGeom>
        </p:spPr>
        <p:txBody>
          <a:bodyPr vert="horz" lIns="91440" tIns="45720" rIns="91440" bIns="45720" rtlCol="0" anchor="ctr"/>
          <a:lstStyle>
            <a:lvl1pPr algn="l">
              <a:defRPr sz="2400">
                <a:solidFill>
                  <a:schemeClr val="tx1">
                    <a:tint val="75000"/>
                  </a:schemeClr>
                </a:solidFill>
              </a:defRPr>
            </a:lvl1pPr>
          </a:lstStyle>
          <a:p>
            <a:fld id="{4D9FFFB4-400D-1240-AB24-6F86C96D4DFB}" type="datetimeFigureOut">
              <a:rPr lang="en-US" smtClean="0"/>
              <a:t>3/31/2022</a:t>
            </a:fld>
            <a:endParaRPr lang="en-US" dirty="0"/>
          </a:p>
        </p:txBody>
      </p:sp>
      <p:sp>
        <p:nvSpPr>
          <p:cNvPr id="5" name="Marcador de pie de página 4">
            <a:extLst>
              <a:ext uri="{FF2B5EF4-FFF2-40B4-BE49-F238E27FC236}">
                <a16:creationId xmlns:a16="http://schemas.microsoft.com/office/drawing/2014/main" id="{1C4851DA-84AD-464A-88C6-0BA613EB1428}"/>
              </a:ext>
            </a:extLst>
          </p:cNvPr>
          <p:cNvSpPr>
            <a:spLocks noGrp="1"/>
          </p:cNvSpPr>
          <p:nvPr>
            <p:ph type="ftr" sz="quarter" idx="3"/>
          </p:nvPr>
        </p:nvSpPr>
        <p:spPr>
          <a:xfrm>
            <a:off x="8077200" y="14596064"/>
            <a:ext cx="8229600" cy="838435"/>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4D15B075-0DFE-4CE2-90CF-C7C6EB445420}"/>
              </a:ext>
            </a:extLst>
          </p:cNvPr>
          <p:cNvSpPr>
            <a:spLocks noGrp="1"/>
          </p:cNvSpPr>
          <p:nvPr>
            <p:ph type="sldNum" sz="quarter" idx="4"/>
          </p:nvPr>
        </p:nvSpPr>
        <p:spPr>
          <a:xfrm>
            <a:off x="17221200" y="14596064"/>
            <a:ext cx="5486400" cy="838435"/>
          </a:xfrm>
          <a:prstGeom prst="rect">
            <a:avLst/>
          </a:prstGeom>
        </p:spPr>
        <p:txBody>
          <a:bodyPr vert="horz" lIns="91440" tIns="45720" rIns="91440" bIns="45720" rtlCol="0" anchor="ctr"/>
          <a:lstStyle>
            <a:lvl1pPr algn="r">
              <a:defRPr sz="2400">
                <a:solidFill>
                  <a:schemeClr val="tx1">
                    <a:tint val="75000"/>
                  </a:schemeClr>
                </a:solidFill>
              </a:defRPr>
            </a:lvl1pPr>
          </a:lstStyle>
          <a:p>
            <a:pPr marL="0" lvl="0" indent="0" algn="ct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34672605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sldNum="0"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s-CO"/>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
          <p:cNvSpPr txBox="1"/>
          <p:nvPr/>
        </p:nvSpPr>
        <p:spPr>
          <a:xfrm>
            <a:off x="15050985" y="2814007"/>
            <a:ext cx="6794600" cy="2235201"/>
          </a:xfrm>
          <a:prstGeom prst="rect">
            <a:avLst/>
          </a:prstGeom>
          <a:noFill/>
          <a:ln>
            <a:noFill/>
          </a:ln>
        </p:spPr>
        <p:txBody>
          <a:bodyPr spcFirstLastPara="1" wrap="square" lIns="71425" tIns="71425" rIns="71425" bIns="71425" anchor="b" anchorCtr="0">
            <a:normAutofit/>
          </a:bodyPr>
          <a:lstStyle/>
          <a:p>
            <a:pPr marL="36575" marR="36575" lvl="0" indent="12191" algn="r" rtl="0">
              <a:lnSpc>
                <a:spcPct val="80000"/>
              </a:lnSpc>
              <a:spcBef>
                <a:spcPts val="0"/>
              </a:spcBef>
              <a:spcAft>
                <a:spcPts val="0"/>
              </a:spcAft>
              <a:buClr>
                <a:srgbClr val="434343"/>
              </a:buClr>
              <a:buSzPts val="3600"/>
              <a:buFont typeface="Calibri"/>
              <a:buNone/>
            </a:pPr>
            <a:endParaRPr sz="3600" b="1" i="0" u="none" strike="noStrike" cap="none">
              <a:solidFill>
                <a:srgbClr val="FFFFFF"/>
              </a:solidFill>
              <a:latin typeface="Helvetica Neue"/>
              <a:ea typeface="Helvetica Neue"/>
              <a:cs typeface="Helvetica Neue"/>
              <a:sym typeface="Helvetica Neue"/>
            </a:endParaRPr>
          </a:p>
          <a:p>
            <a:pPr marL="36575" marR="36575" lvl="0" indent="12191" algn="r" rtl="0">
              <a:lnSpc>
                <a:spcPct val="80000"/>
              </a:lnSpc>
              <a:spcBef>
                <a:spcPts val="0"/>
              </a:spcBef>
              <a:spcAft>
                <a:spcPts val="0"/>
              </a:spcAft>
              <a:buClr>
                <a:srgbClr val="434343"/>
              </a:buClr>
              <a:buSzPts val="3600"/>
              <a:buFont typeface="Calibri"/>
              <a:buNone/>
            </a:pPr>
            <a:endParaRPr sz="3600" b="1" i="0" u="none" strike="noStrike" cap="none">
              <a:solidFill>
                <a:srgbClr val="FFFFFF"/>
              </a:solidFill>
              <a:latin typeface="Helvetica Neue"/>
              <a:ea typeface="Helvetica Neue"/>
              <a:cs typeface="Helvetica Neue"/>
              <a:sym typeface="Helvetica Neue"/>
            </a:endParaRPr>
          </a:p>
        </p:txBody>
      </p:sp>
      <p:sp>
        <p:nvSpPr>
          <p:cNvPr id="60" name="Google Shape;60;p1"/>
          <p:cNvSpPr/>
          <p:nvPr/>
        </p:nvSpPr>
        <p:spPr>
          <a:xfrm>
            <a:off x="3776533" y="6619811"/>
            <a:ext cx="15916537" cy="18620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1500"/>
              <a:buFont typeface="Helvetica Neue"/>
              <a:buNone/>
            </a:pPr>
            <a:r>
              <a:rPr lang="es-CO" sz="11500" b="1" i="0" u="none" strike="noStrike" cap="none" dirty="0" err="1">
                <a:solidFill>
                  <a:schemeClr val="dk1"/>
                </a:solidFill>
                <a:latin typeface="Helvetica Neue"/>
                <a:ea typeface="Helvetica Neue"/>
                <a:cs typeface="Helvetica Neue"/>
                <a:sym typeface="Helvetica Neue"/>
              </a:rPr>
              <a:t>Adopt</a:t>
            </a:r>
            <a:r>
              <a:rPr lang="es-CO" sz="11500" b="1" i="0" u="none" strike="noStrike" cap="none" dirty="0">
                <a:solidFill>
                  <a:schemeClr val="dk1"/>
                </a:solidFill>
                <a:latin typeface="Helvetica Neue"/>
                <a:ea typeface="Helvetica Neue"/>
                <a:cs typeface="Helvetica Neue"/>
                <a:sym typeface="Helvetica Neue"/>
              </a:rPr>
              <a:t> </a:t>
            </a:r>
            <a:r>
              <a:rPr lang="es-CO" sz="11500" b="1" i="0" u="none" strike="noStrike" cap="none" dirty="0" err="1">
                <a:solidFill>
                  <a:schemeClr val="dk1"/>
                </a:solidFill>
                <a:latin typeface="Helvetica Neue"/>
                <a:ea typeface="Helvetica Neue"/>
                <a:cs typeface="Helvetica Neue"/>
                <a:sym typeface="Helvetica Neue"/>
              </a:rPr>
              <a:t>your</a:t>
            </a:r>
            <a:r>
              <a:rPr lang="es-CO" sz="11500" b="1" i="0" u="none" strike="noStrike" cap="none" dirty="0">
                <a:solidFill>
                  <a:schemeClr val="dk1"/>
                </a:solidFill>
                <a:latin typeface="Helvetica Neue"/>
                <a:ea typeface="Helvetica Neue"/>
                <a:cs typeface="Helvetica Neue"/>
                <a:sym typeface="Helvetica Neue"/>
              </a:rPr>
              <a:t> </a:t>
            </a:r>
            <a:r>
              <a:rPr lang="es-CO" sz="11500" b="1" i="0" u="none" strike="noStrike" cap="none" dirty="0" err="1">
                <a:solidFill>
                  <a:schemeClr val="dk1"/>
                </a:solidFill>
                <a:latin typeface="Helvetica Neue"/>
                <a:ea typeface="Helvetica Neue"/>
                <a:cs typeface="Helvetica Neue"/>
                <a:sym typeface="Helvetica Neue"/>
              </a:rPr>
              <a:t>friend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0"/>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OBJETIVO GENERAL </a:t>
            </a:r>
            <a:endParaRPr/>
          </a:p>
        </p:txBody>
      </p:sp>
      <p:sp>
        <p:nvSpPr>
          <p:cNvPr id="135" name="Google Shape;135;p10"/>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36" name="Google Shape;136;p10"/>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37" name="Google Shape;137;p10"/>
          <p:cNvSpPr/>
          <p:nvPr/>
        </p:nvSpPr>
        <p:spPr>
          <a:xfrm>
            <a:off x="6096000" y="6719838"/>
            <a:ext cx="12192000" cy="37856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800"/>
              <a:buFont typeface="Helvetica Neue"/>
              <a:buNone/>
            </a:pPr>
            <a:r>
              <a:rPr lang="es-MX" sz="4800" b="1" dirty="0">
                <a:solidFill>
                  <a:schemeClr val="dk1"/>
                </a:solidFill>
                <a:latin typeface="Helvetica Neue"/>
                <a:ea typeface="Helvetica Neue"/>
                <a:cs typeface="Helvetica Neue"/>
                <a:sym typeface="Helvetica Neue"/>
              </a:rPr>
              <a:t>L</a:t>
            </a:r>
            <a:r>
              <a:rPr lang="es-MX" sz="4800" b="1" i="0" u="none" strike="noStrike" cap="none" dirty="0">
                <a:solidFill>
                  <a:schemeClr val="dk1"/>
                </a:solidFill>
                <a:latin typeface="Helvetica Neue"/>
                <a:ea typeface="Helvetica Neue"/>
                <a:cs typeface="Helvetica Neue"/>
                <a:sym typeface="Helvetica Neue"/>
              </a:rPr>
              <a:t>a finalidad del aplicativo web es que muchas personas adopten mascotas vulnerables que no tienen algún hogar, para que tengan una mejor calidad de vida y disminuya el abandono.</a:t>
            </a: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11"/>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OBJETIVOS ESPECIFICOS </a:t>
            </a:r>
            <a:endParaRPr/>
          </a:p>
        </p:txBody>
      </p:sp>
      <p:sp>
        <p:nvSpPr>
          <p:cNvPr id="143" name="Google Shape;143;p11"/>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44" name="Google Shape;144;p11"/>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45" name="Google Shape;145;p11"/>
          <p:cNvSpPr/>
          <p:nvPr/>
        </p:nvSpPr>
        <p:spPr>
          <a:xfrm>
            <a:off x="6096000" y="3909695"/>
            <a:ext cx="12192000" cy="11603136"/>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4400"/>
              <a:buFont typeface="Arial"/>
              <a:buChar char="•"/>
            </a:pPr>
            <a:r>
              <a:rPr lang="es-MX" sz="4400" b="1" dirty="0">
                <a:solidFill>
                  <a:schemeClr val="dk1"/>
                </a:solidFill>
                <a:latin typeface="Helvetica Neue"/>
                <a:ea typeface="Helvetica Neue"/>
                <a:cs typeface="Helvetica Neue"/>
                <a:sym typeface="Helvetica Neue"/>
              </a:rPr>
              <a:t>T</a:t>
            </a:r>
            <a:r>
              <a:rPr lang="es-MX" sz="4400" b="1" i="0" u="none" strike="noStrike" cap="none" dirty="0">
                <a:solidFill>
                  <a:schemeClr val="dk1"/>
                </a:solidFill>
                <a:latin typeface="Helvetica Neue"/>
                <a:ea typeface="Helvetica Neue"/>
                <a:cs typeface="Helvetica Neue"/>
                <a:sym typeface="Helvetica Neue"/>
              </a:rPr>
              <a:t>rasmitir a la población general información de el aplicativo web sobre la adopción. </a:t>
            </a:r>
            <a:endParaRPr lang="es-MX" dirty="0"/>
          </a:p>
          <a:p>
            <a:pPr marL="571500" marR="0" lvl="0" indent="-292100" algn="l" rtl="0">
              <a:lnSpc>
                <a:spcPct val="100000"/>
              </a:lnSpc>
              <a:spcBef>
                <a:spcPts val="0"/>
              </a:spcBef>
              <a:spcAft>
                <a:spcPts val="0"/>
              </a:spcAft>
              <a:buClr>
                <a:srgbClr val="FFFFFF"/>
              </a:buClr>
              <a:buSzPts val="4400"/>
              <a:buFont typeface="Arial"/>
              <a:buNone/>
            </a:pPr>
            <a:endParaRPr lang="es-MX" sz="44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MX" sz="4400" b="1" dirty="0">
                <a:solidFill>
                  <a:schemeClr val="dk1"/>
                </a:solidFill>
                <a:latin typeface="Helvetica Neue"/>
                <a:ea typeface="Helvetica Neue"/>
                <a:cs typeface="Helvetica Neue"/>
                <a:sym typeface="Helvetica Neue"/>
              </a:rPr>
              <a:t>L</a:t>
            </a:r>
            <a:r>
              <a:rPr lang="es-MX" sz="4400" b="1" i="0" u="none" strike="noStrike" cap="none" dirty="0">
                <a:solidFill>
                  <a:schemeClr val="dk1"/>
                </a:solidFill>
                <a:latin typeface="Helvetica Neue"/>
                <a:ea typeface="Helvetica Neue"/>
                <a:cs typeface="Helvetica Neue"/>
                <a:sym typeface="Helvetica Neue"/>
              </a:rPr>
              <a:t>levar acabo las estadísticas de las mascotas en adopción </a:t>
            </a:r>
            <a:endParaRPr lang="es-MX" dirty="0"/>
          </a:p>
          <a:p>
            <a:pPr marL="571500" marR="0" lvl="0" indent="-292100" algn="l" rtl="0">
              <a:lnSpc>
                <a:spcPct val="100000"/>
              </a:lnSpc>
              <a:spcBef>
                <a:spcPts val="0"/>
              </a:spcBef>
              <a:spcAft>
                <a:spcPts val="0"/>
              </a:spcAft>
              <a:buClr>
                <a:srgbClr val="FFFFFF"/>
              </a:buClr>
              <a:buSzPts val="4400"/>
              <a:buFont typeface="Arial"/>
              <a:buNone/>
            </a:pPr>
            <a:endParaRPr lang="es-MX" sz="44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MX" sz="4400" b="1" dirty="0">
                <a:solidFill>
                  <a:schemeClr val="dk1"/>
                </a:solidFill>
                <a:latin typeface="Helvetica Neue"/>
                <a:ea typeface="Helvetica Neue"/>
                <a:cs typeface="Helvetica Neue"/>
                <a:sym typeface="Helvetica Neue"/>
              </a:rPr>
              <a:t>D</a:t>
            </a:r>
            <a:r>
              <a:rPr lang="es-MX" sz="4400" b="1" i="0" u="none" strike="noStrike" cap="none" dirty="0">
                <a:solidFill>
                  <a:schemeClr val="dk1"/>
                </a:solidFill>
                <a:latin typeface="Helvetica Neue"/>
                <a:ea typeface="Helvetica Neue"/>
                <a:cs typeface="Helvetica Neue"/>
                <a:sym typeface="Helvetica Neue"/>
              </a:rPr>
              <a:t>ar a conocer el perfil de las mascotas disponibles</a:t>
            </a:r>
            <a:endParaRPr lang="es-MX" dirty="0"/>
          </a:p>
          <a:p>
            <a:pPr marL="571500" marR="0" lvl="0" indent="-292100" algn="l" rtl="0">
              <a:lnSpc>
                <a:spcPct val="100000"/>
              </a:lnSpc>
              <a:spcBef>
                <a:spcPts val="0"/>
              </a:spcBef>
              <a:spcAft>
                <a:spcPts val="0"/>
              </a:spcAft>
              <a:buClr>
                <a:srgbClr val="FFFFFF"/>
              </a:buClr>
              <a:buSzPts val="4400"/>
              <a:buFont typeface="Arial"/>
              <a:buNone/>
            </a:pPr>
            <a:endParaRPr lang="es-MX" sz="44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MX" sz="4400" b="1" dirty="0">
                <a:solidFill>
                  <a:schemeClr val="dk1"/>
                </a:solidFill>
                <a:latin typeface="Helvetica Neue"/>
                <a:ea typeface="Helvetica Neue"/>
                <a:cs typeface="Helvetica Neue"/>
                <a:sym typeface="Helvetica Neue"/>
              </a:rPr>
              <a:t>L</a:t>
            </a:r>
            <a:r>
              <a:rPr lang="es-MX" sz="4400" b="1" i="0" u="none" strike="noStrike" cap="none" dirty="0">
                <a:solidFill>
                  <a:schemeClr val="dk1"/>
                </a:solidFill>
                <a:latin typeface="Helvetica Neue"/>
                <a:ea typeface="Helvetica Neue"/>
                <a:cs typeface="Helvetica Neue"/>
                <a:sym typeface="Helvetica Neue"/>
              </a:rPr>
              <a:t>as inscripciones dadas de los usuarios que deseen adoptar. </a:t>
            </a:r>
            <a:endParaRPr lang="es-MX" dirty="0"/>
          </a:p>
          <a:p>
            <a:pPr marL="571500" marR="0" lvl="0" indent="-292100" algn="l" rtl="0">
              <a:lnSpc>
                <a:spcPct val="100000"/>
              </a:lnSpc>
              <a:spcBef>
                <a:spcPts val="0"/>
              </a:spcBef>
              <a:spcAft>
                <a:spcPts val="0"/>
              </a:spcAft>
              <a:buClr>
                <a:srgbClr val="FFFFFF"/>
              </a:buClr>
              <a:buSzPts val="4400"/>
              <a:buFont typeface="Arial"/>
              <a:buNone/>
            </a:pPr>
            <a:endParaRPr lang="es-MX" sz="44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MX" sz="4400" b="1" i="0" u="none" strike="noStrike" cap="none" dirty="0">
                <a:solidFill>
                  <a:schemeClr val="dk1"/>
                </a:solidFill>
                <a:latin typeface="Helvetica Neue"/>
                <a:ea typeface="Helvetica Neue"/>
                <a:cs typeface="Helvetica Neue"/>
                <a:sym typeface="Helvetica Neue"/>
              </a:rPr>
              <a:t>El diligenciamiento y test para la verificación de la adopción </a:t>
            </a:r>
            <a:endParaRPr lang="es-MX" dirty="0"/>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FFFFFF"/>
              </a:buClr>
              <a:buSzPts val="4400"/>
              <a:buFont typeface="Helvetica Neue"/>
              <a:buNone/>
            </a:pPr>
            <a:endParaRPr sz="4400" b="1"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2"/>
          <p:cNvSpPr txBox="1"/>
          <p:nvPr/>
        </p:nvSpPr>
        <p:spPr>
          <a:xfrm>
            <a:off x="918240" y="684431"/>
            <a:ext cx="21541709" cy="25159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IMPACTOS </a:t>
            </a:r>
            <a:endParaRPr sz="10000" b="1" i="0" u="none" strike="noStrike" cap="none">
              <a:solidFill>
                <a:schemeClr val="dk1"/>
              </a:solidFill>
              <a:latin typeface="Calibri"/>
              <a:ea typeface="Calibri"/>
              <a:cs typeface="Calibri"/>
              <a:sym typeface="Calibri"/>
            </a:endParaRPr>
          </a:p>
        </p:txBody>
      </p:sp>
      <p:sp>
        <p:nvSpPr>
          <p:cNvPr id="151" name="Google Shape;151;p12"/>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52" name="Google Shape;152;p12"/>
          <p:cNvSpPr txBox="1"/>
          <p:nvPr/>
        </p:nvSpPr>
        <p:spPr>
          <a:xfrm>
            <a:off x="384840" y="5417"/>
            <a:ext cx="21541709" cy="3101821"/>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53" name="Google Shape;153;p12"/>
          <p:cNvSpPr/>
          <p:nvPr/>
        </p:nvSpPr>
        <p:spPr>
          <a:xfrm>
            <a:off x="7913882" y="4528442"/>
            <a:ext cx="10406221" cy="87100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Calibri"/>
              <a:buNone/>
            </a:pPr>
            <a:r>
              <a:rPr lang="es-MX" sz="4000" b="1" dirty="0">
                <a:solidFill>
                  <a:schemeClr val="dk1"/>
                </a:solidFill>
                <a:latin typeface="Calibri"/>
                <a:ea typeface="Calibri"/>
                <a:cs typeface="Calibri"/>
                <a:sym typeface="Calibri"/>
              </a:rPr>
              <a:t>A</a:t>
            </a:r>
            <a:r>
              <a:rPr lang="es-MX" sz="4000" b="1" i="0" u="none" strike="noStrike" cap="none" dirty="0">
                <a:solidFill>
                  <a:schemeClr val="dk1"/>
                </a:solidFill>
                <a:latin typeface="Calibri"/>
                <a:ea typeface="Calibri"/>
                <a:cs typeface="Calibri"/>
                <a:sym typeface="Calibri"/>
              </a:rPr>
              <a:t>mbiental: disminuye la contaminación por medio de los animales abandonados, ya que consumen muchos recursos ambientales y pueden afectar ríos, calles, e incluso zonas verdes, en el momento en que ellos se encuentran abandonados, tienen a consumir lo primero que encuentren y al hacer esto, generan mucha basura o residuos dañinos, también defecan en estos lugares y simplemente dejan esto en el mismo lugar, el aplicativo pretende contribuir a una buena mejora y calidad de vida de los animales para que puedan disminuir estos problemas ambientales. </a:t>
            </a: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14"/>
          <p:cNvSpPr txBox="1"/>
          <p:nvPr/>
        </p:nvSpPr>
        <p:spPr>
          <a:xfrm>
            <a:off x="161925" y="3848193"/>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l" rtl="0">
              <a:lnSpc>
                <a:spcPct val="80000"/>
              </a:lnSpc>
              <a:spcBef>
                <a:spcPts val="0"/>
              </a:spcBef>
              <a:spcAft>
                <a:spcPts val="0"/>
              </a:spcAft>
              <a:buClr>
                <a:schemeClr val="dk1"/>
              </a:buClr>
              <a:buSzPts val="6600"/>
              <a:buFont typeface="Calibri"/>
              <a:buNone/>
            </a:pPr>
            <a:r>
              <a:rPr lang="es-CO" sz="6600" b="1" dirty="0" err="1">
                <a:solidFill>
                  <a:schemeClr val="dk1"/>
                </a:solidFill>
                <a:latin typeface="Calibri"/>
                <a:ea typeface="Calibri"/>
                <a:cs typeface="Calibri"/>
                <a:sym typeface="Calibri"/>
              </a:rPr>
              <a:t>A</a:t>
            </a:r>
            <a:r>
              <a:rPr lang="es-CO" sz="6600" b="1" i="0" u="none" strike="noStrike" cap="none" dirty="0" err="1">
                <a:solidFill>
                  <a:schemeClr val="dk1"/>
                </a:solidFill>
                <a:latin typeface="Calibri"/>
                <a:ea typeface="Calibri"/>
                <a:cs typeface="Calibri"/>
                <a:sym typeface="Calibri"/>
              </a:rPr>
              <a:t>dopt</a:t>
            </a:r>
            <a:r>
              <a:rPr lang="es-CO" sz="6600" b="1" i="0" u="none" strike="noStrike" cap="none" dirty="0">
                <a:solidFill>
                  <a:schemeClr val="dk1"/>
                </a:solidFill>
                <a:latin typeface="Calibri"/>
                <a:ea typeface="Calibri"/>
                <a:cs typeface="Calibri"/>
                <a:sym typeface="Calibri"/>
              </a:rPr>
              <a:t> </a:t>
            </a:r>
            <a:r>
              <a:rPr lang="es-CO" sz="6600" b="1" i="0" u="none" strike="noStrike" cap="none" dirty="0" err="1">
                <a:solidFill>
                  <a:schemeClr val="dk1"/>
                </a:solidFill>
                <a:latin typeface="Calibri"/>
                <a:ea typeface="Calibri"/>
                <a:cs typeface="Calibri"/>
                <a:sym typeface="Calibri"/>
              </a:rPr>
              <a:t>your</a:t>
            </a:r>
            <a:r>
              <a:rPr lang="es-CO" sz="6600" b="1" i="0" u="none" strike="noStrike" cap="none" dirty="0">
                <a:solidFill>
                  <a:schemeClr val="dk1"/>
                </a:solidFill>
                <a:latin typeface="Calibri"/>
                <a:ea typeface="Calibri"/>
                <a:cs typeface="Calibri"/>
                <a:sym typeface="Calibri"/>
              </a:rPr>
              <a:t> </a:t>
            </a:r>
            <a:r>
              <a:rPr lang="es-CO" sz="6600" b="1" i="0" u="none" strike="noStrike" cap="none" dirty="0" err="1">
                <a:solidFill>
                  <a:schemeClr val="dk1"/>
                </a:solidFill>
                <a:latin typeface="Calibri"/>
                <a:ea typeface="Calibri"/>
                <a:cs typeface="Calibri"/>
                <a:sym typeface="Calibri"/>
              </a:rPr>
              <a:t>friend</a:t>
            </a:r>
            <a:endParaRPr lang="es-CO" sz="6600" b="1" i="0" u="none" strike="noStrike" cap="none" dirty="0">
              <a:solidFill>
                <a:schemeClr val="dk1"/>
              </a:solidFill>
              <a:latin typeface="Calibri"/>
              <a:ea typeface="Calibri"/>
              <a:cs typeface="Calibri"/>
              <a:sym typeface="Calibri"/>
            </a:endParaRPr>
          </a:p>
        </p:txBody>
      </p:sp>
      <p:sp>
        <p:nvSpPr>
          <p:cNvPr id="168" name="Google Shape;168;p14"/>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69" name="Google Shape;169;p14"/>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70" name="Google Shape;170;p14"/>
          <p:cNvSpPr txBox="1"/>
          <p:nvPr/>
        </p:nvSpPr>
        <p:spPr>
          <a:xfrm>
            <a:off x="-2529809" y="3346467"/>
            <a:ext cx="14359860" cy="1664907"/>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8800"/>
              <a:buFont typeface="Calibri"/>
              <a:buNone/>
            </a:pPr>
            <a:r>
              <a:rPr lang="es-CO" sz="8800" b="1" i="0" u="none" strike="noStrike" cap="none" dirty="0">
                <a:solidFill>
                  <a:schemeClr val="dk1"/>
                </a:solidFill>
                <a:latin typeface="Calibri"/>
                <a:ea typeface="Calibri"/>
                <a:cs typeface="Calibri"/>
                <a:sym typeface="Calibri"/>
              </a:rPr>
              <a:t>Nombre Comercial:</a:t>
            </a:r>
            <a:endParaRPr sz="8800" b="1" i="0" u="none" strike="noStrike" cap="none" dirty="0">
              <a:solidFill>
                <a:schemeClr val="dk1"/>
              </a:solidFill>
              <a:latin typeface="Calibri"/>
              <a:ea typeface="Calibri"/>
              <a:cs typeface="Calibri"/>
              <a:sym typeface="Calibri"/>
            </a:endParaRPr>
          </a:p>
        </p:txBody>
      </p:sp>
      <p:sp>
        <p:nvSpPr>
          <p:cNvPr id="171" name="Google Shape;171;p14"/>
          <p:cNvSpPr txBox="1"/>
          <p:nvPr/>
        </p:nvSpPr>
        <p:spPr>
          <a:xfrm>
            <a:off x="-2272634" y="8051903"/>
            <a:ext cx="14359860" cy="1664907"/>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8800"/>
              <a:buFont typeface="Calibri"/>
              <a:buNone/>
            </a:pPr>
            <a:r>
              <a:rPr lang="es-CO" sz="8800" b="1" i="0" u="none" strike="noStrike" cap="none" dirty="0">
                <a:solidFill>
                  <a:schemeClr val="dk1"/>
                </a:solidFill>
                <a:latin typeface="Calibri"/>
                <a:ea typeface="Calibri"/>
                <a:cs typeface="Calibri"/>
                <a:sym typeface="Calibri"/>
              </a:rPr>
              <a:t>Nombre académico:</a:t>
            </a:r>
            <a:endParaRPr sz="8800" b="1" i="0" u="none" strike="noStrike" cap="none" dirty="0">
              <a:solidFill>
                <a:schemeClr val="dk1"/>
              </a:solidFill>
              <a:latin typeface="Calibri"/>
              <a:ea typeface="Calibri"/>
              <a:cs typeface="Calibri"/>
              <a:sym typeface="Calibri"/>
            </a:endParaRPr>
          </a:p>
        </p:txBody>
      </p:sp>
      <p:sp>
        <p:nvSpPr>
          <p:cNvPr id="172" name="Google Shape;172;p14"/>
          <p:cNvSpPr txBox="1"/>
          <p:nvPr/>
        </p:nvSpPr>
        <p:spPr>
          <a:xfrm>
            <a:off x="123825" y="9948569"/>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l" rtl="0">
              <a:lnSpc>
                <a:spcPct val="80000"/>
              </a:lnSpc>
              <a:spcBef>
                <a:spcPts val="0"/>
              </a:spcBef>
              <a:spcAft>
                <a:spcPts val="0"/>
              </a:spcAft>
              <a:buClr>
                <a:schemeClr val="dk1"/>
              </a:buClr>
              <a:buSzPts val="6600"/>
              <a:buFont typeface="Calibri"/>
              <a:buNone/>
            </a:pPr>
            <a:r>
              <a:rPr lang="es-CO" sz="6600" b="1" dirty="0">
                <a:solidFill>
                  <a:schemeClr val="dk1"/>
                </a:solidFill>
                <a:latin typeface="Calibri"/>
                <a:ea typeface="Calibri"/>
                <a:cs typeface="Calibri"/>
                <a:sym typeface="Calibri"/>
              </a:rPr>
              <a:t>A</a:t>
            </a:r>
            <a:r>
              <a:rPr lang="es-CO" sz="6600" b="1" i="0" u="none" strike="noStrike" cap="none" dirty="0">
                <a:solidFill>
                  <a:schemeClr val="dk1"/>
                </a:solidFill>
                <a:latin typeface="Calibri"/>
                <a:ea typeface="Calibri"/>
                <a:cs typeface="Calibri"/>
                <a:sym typeface="Calibri"/>
              </a:rPr>
              <a:t>dopta tu amigo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5"/>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Arbol de problemas</a:t>
            </a:r>
            <a:endParaRPr sz="10000" b="1" i="0" u="none" strike="noStrike" cap="none">
              <a:solidFill>
                <a:schemeClr val="dk1"/>
              </a:solidFill>
              <a:latin typeface="Calibri"/>
              <a:ea typeface="Calibri"/>
              <a:cs typeface="Calibri"/>
              <a:sym typeface="Calibri"/>
            </a:endParaRPr>
          </a:p>
        </p:txBody>
      </p:sp>
      <p:sp>
        <p:nvSpPr>
          <p:cNvPr id="178" name="Google Shape;178;p15"/>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79" name="Google Shape;179;p15"/>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80" name="Google Shape;180;p15"/>
          <p:cNvSpPr txBox="1"/>
          <p:nvPr/>
        </p:nvSpPr>
        <p:spPr>
          <a:xfrm>
            <a:off x="918240" y="8294906"/>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a:p>
            <a:pPr marL="38100" marR="38100" lvl="0" indent="12700" algn="ctr" rtl="0">
              <a:lnSpc>
                <a:spcPct val="80000"/>
              </a:lnSpc>
              <a:spcBef>
                <a:spcPts val="10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181" name="Google Shape;181;p15"/>
          <p:cNvSpPr txBox="1"/>
          <p:nvPr/>
        </p:nvSpPr>
        <p:spPr>
          <a:xfrm>
            <a:off x="1692067" y="6809006"/>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pic>
        <p:nvPicPr>
          <p:cNvPr id="182" name="Google Shape;182;p15"/>
          <p:cNvPicPr preferRelativeResize="0"/>
          <p:nvPr/>
        </p:nvPicPr>
        <p:blipFill rotWithShape="1">
          <a:blip r:embed="rId4">
            <a:alphaModFix/>
          </a:blip>
          <a:srcRect/>
          <a:stretch/>
        </p:blipFill>
        <p:spPr>
          <a:xfrm>
            <a:off x="3472862" y="3572540"/>
            <a:ext cx="16432463" cy="1173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16"/>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Arbol de soluciones </a:t>
            </a:r>
            <a:endParaRPr/>
          </a:p>
        </p:txBody>
      </p:sp>
      <p:sp>
        <p:nvSpPr>
          <p:cNvPr id="188" name="Google Shape;188;p16"/>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89" name="Google Shape;189;p16"/>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pic>
        <p:nvPicPr>
          <p:cNvPr id="190" name="Google Shape;190;p16"/>
          <p:cNvPicPr preferRelativeResize="0"/>
          <p:nvPr/>
        </p:nvPicPr>
        <p:blipFill rotWithShape="1">
          <a:blip r:embed="rId4">
            <a:alphaModFix/>
          </a:blip>
          <a:srcRect/>
          <a:stretch/>
        </p:blipFill>
        <p:spPr>
          <a:xfrm>
            <a:off x="2093494" y="3843421"/>
            <a:ext cx="18721137" cy="1084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95" name="Google Shape;195;p17"/>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a:p>
            <a:pPr marL="38100" marR="38100" lvl="0" indent="12700" algn="ctr" rtl="0">
              <a:lnSpc>
                <a:spcPct val="80000"/>
              </a:lnSpc>
              <a:spcBef>
                <a:spcPts val="10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196" name="Google Shape;196;p1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97" name="Google Shape;197;p17"/>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98" name="Google Shape;198;p17"/>
          <p:cNvSpPr/>
          <p:nvPr/>
        </p:nvSpPr>
        <p:spPr>
          <a:xfrm>
            <a:off x="4419600" y="5796508"/>
            <a:ext cx="16484600" cy="34778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Arial"/>
              <a:buNone/>
            </a:pPr>
            <a:r>
              <a:rPr lang="es-MX" sz="4400" b="1" dirty="0">
                <a:solidFill>
                  <a:schemeClr val="dk1"/>
                </a:solidFill>
                <a:latin typeface="Arial"/>
                <a:ea typeface="Arial"/>
                <a:cs typeface="Arial"/>
                <a:sym typeface="Arial"/>
              </a:rPr>
              <a:t>S</a:t>
            </a:r>
            <a:r>
              <a:rPr lang="es-MX" sz="4400" b="1" i="0" u="none" strike="noStrike" cap="none" dirty="0">
                <a:solidFill>
                  <a:schemeClr val="dk1"/>
                </a:solidFill>
                <a:latin typeface="Arial"/>
                <a:ea typeface="Arial"/>
                <a:cs typeface="Arial"/>
                <a:sym typeface="Arial"/>
              </a:rPr>
              <a:t>abemos que parte de la solución es adoptar las mascotas por medio del aplicativo web, así disminuiría el abandono que sufren, el maltrato, y los sacrificios innecesarios.</a:t>
            </a:r>
            <a:endParaRPr lang="es-MX" dirty="0"/>
          </a:p>
          <a:p>
            <a:pPr marL="0" marR="0" lvl="0" indent="0" algn="ctr" rtl="0">
              <a:lnSpc>
                <a:spcPct val="100000"/>
              </a:lnSpc>
              <a:spcBef>
                <a:spcPts val="0"/>
              </a:spcBef>
              <a:spcAft>
                <a:spcPts val="0"/>
              </a:spcAft>
              <a:buClr>
                <a:schemeClr val="dk1"/>
              </a:buClr>
              <a:buSzPts val="4400"/>
              <a:buFont typeface="Arial"/>
              <a:buNone/>
            </a:pPr>
            <a:r>
              <a:rPr lang="es-MX" sz="4400" b="1" i="0" u="none" strike="noStrike" cap="none" dirty="0">
                <a:solidFill>
                  <a:schemeClr val="dk1"/>
                </a:solidFill>
                <a:latin typeface="Arial"/>
                <a:ea typeface="Arial"/>
                <a:cs typeface="Arial"/>
                <a:sym typeface="Arial"/>
              </a:rPr>
              <a:t> el usuario tanto como la mascota se beneficiarían al tener compañía. </a:t>
            </a:r>
            <a:endParaRPr lang="es-MX" dirty="0"/>
          </a:p>
        </p:txBody>
      </p:sp>
      <p:sp>
        <p:nvSpPr>
          <p:cNvPr id="199" name="Google Shape;199;p17"/>
          <p:cNvSpPr txBox="1"/>
          <p:nvPr/>
        </p:nvSpPr>
        <p:spPr>
          <a:xfrm>
            <a:off x="1070640" y="2653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SOLUCIÓN</a:t>
            </a:r>
            <a:r>
              <a:rPr lang="es-CO" sz="10000" b="1" i="0" u="none" strike="noStrike" cap="none">
                <a:solidFill>
                  <a:srgbClr val="002060"/>
                </a:solidFill>
                <a:latin typeface="Calibri"/>
                <a:ea typeface="Calibri"/>
                <a:cs typeface="Calibri"/>
                <a:sym typeface="Calibri"/>
              </a:rPr>
              <a:t> </a:t>
            </a:r>
            <a:endParaRPr sz="10000" b="1" i="0" u="none" strike="noStrike" cap="none">
              <a:solidFill>
                <a:srgbClr val="002060"/>
              </a:solidFill>
              <a:latin typeface="Calibri"/>
              <a:ea typeface="Calibri"/>
              <a:cs typeface="Calibri"/>
              <a:sym typeface="Calibri"/>
            </a:endParaRPr>
          </a:p>
        </p:txBody>
      </p:sp>
      <p:sp>
        <p:nvSpPr>
          <p:cNvPr id="200" name="Google Shape;200;p17"/>
          <p:cNvSpPr txBox="1"/>
          <p:nvPr/>
        </p:nvSpPr>
        <p:spPr>
          <a:xfrm>
            <a:off x="1223040" y="4177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201" name="Google Shape;201;p17"/>
          <p:cNvSpPr txBox="1"/>
          <p:nvPr/>
        </p:nvSpPr>
        <p:spPr>
          <a:xfrm>
            <a:off x="1375440" y="5701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202" name="Google Shape;202;p17"/>
          <p:cNvSpPr txBox="1"/>
          <p:nvPr/>
        </p:nvSpPr>
        <p:spPr>
          <a:xfrm>
            <a:off x="1527840" y="7225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203" name="Google Shape;203;p17"/>
          <p:cNvSpPr txBox="1"/>
          <p:nvPr/>
        </p:nvSpPr>
        <p:spPr>
          <a:xfrm>
            <a:off x="1680240" y="874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18"/>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a:p>
            <a:pPr marL="38100" marR="38100" lvl="0" indent="12700" algn="ctr" rtl="0">
              <a:lnSpc>
                <a:spcPct val="80000"/>
              </a:lnSpc>
              <a:spcBef>
                <a:spcPts val="10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209" name="Google Shape;209;p18"/>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10" name="Google Shape;210;p18"/>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211" name="Google Shape;211;p18"/>
          <p:cNvSpPr/>
          <p:nvPr/>
        </p:nvSpPr>
        <p:spPr>
          <a:xfrm>
            <a:off x="5897894" y="4663600"/>
            <a:ext cx="12192000" cy="9448740"/>
          </a:xfrm>
          <a:prstGeom prst="rect">
            <a:avLst/>
          </a:prstGeom>
          <a:noFill/>
          <a:ln>
            <a:noFill/>
          </a:ln>
        </p:spPr>
        <p:txBody>
          <a:bodyPr spcFirstLastPara="1" wrap="square" lIns="91425" tIns="45700" rIns="91425" bIns="45700" anchor="t" anchorCtr="0">
            <a:spAutoFit/>
          </a:bodyPr>
          <a:lstStyle/>
          <a:p>
            <a:pPr marL="571500" marR="0" lvl="0" indent="-571500" algn="ctr" rtl="0">
              <a:lnSpc>
                <a:spcPct val="100000"/>
              </a:lnSpc>
              <a:spcBef>
                <a:spcPts val="0"/>
              </a:spcBef>
              <a:spcAft>
                <a:spcPts val="0"/>
              </a:spcAft>
              <a:buClr>
                <a:schemeClr val="dk1"/>
              </a:buClr>
              <a:buSzPts val="4000"/>
              <a:buFont typeface="Arial"/>
              <a:buChar char="•"/>
            </a:pPr>
            <a:r>
              <a:rPr lang="es-CO" sz="4000" b="1" i="0" u="none" strike="noStrike" cap="none" dirty="0">
                <a:solidFill>
                  <a:schemeClr val="dk1"/>
                </a:solidFill>
                <a:latin typeface="Arial"/>
                <a:ea typeface="Arial"/>
                <a:cs typeface="Arial"/>
                <a:sym typeface="Arial"/>
              </a:rPr>
              <a:t>El aplicativo web únicamente es encargado de brindar información, pero no tenemos relación con la mascota, después de ser adoptada. </a:t>
            </a:r>
            <a:endParaRPr dirty="0"/>
          </a:p>
          <a:p>
            <a:pPr marL="571500" marR="0" lvl="0" indent="-317500" algn="ctr" rtl="0">
              <a:lnSpc>
                <a:spcPct val="100000"/>
              </a:lnSpc>
              <a:spcBef>
                <a:spcPts val="0"/>
              </a:spcBef>
              <a:spcAft>
                <a:spcPts val="0"/>
              </a:spcAft>
              <a:buClr>
                <a:srgbClr val="FFFFFF"/>
              </a:buClr>
              <a:buSzPts val="4000"/>
              <a:buFont typeface="Arial"/>
              <a:buNone/>
            </a:pPr>
            <a:endParaRPr sz="40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4000"/>
              <a:buFont typeface="Arial"/>
              <a:buChar char="•"/>
            </a:pPr>
            <a:r>
              <a:rPr lang="es-CO" sz="4000" b="1" i="0" u="none" strike="noStrike" cap="none" dirty="0">
                <a:solidFill>
                  <a:schemeClr val="dk1"/>
                </a:solidFill>
                <a:latin typeface="Arial"/>
                <a:ea typeface="Arial"/>
                <a:cs typeface="Arial"/>
                <a:sym typeface="Arial"/>
              </a:rPr>
              <a:t> limite edad de 70 años para la adopción de la mascota debido a la responsabilidad del cuidado, a menos de que este dentro de su núcleo familiar. </a:t>
            </a:r>
            <a:endParaRPr dirty="0"/>
          </a:p>
          <a:p>
            <a:pPr marL="571500" marR="0" lvl="0" indent="-317500" algn="ctr" rtl="0">
              <a:lnSpc>
                <a:spcPct val="100000"/>
              </a:lnSpc>
              <a:spcBef>
                <a:spcPts val="0"/>
              </a:spcBef>
              <a:spcAft>
                <a:spcPts val="0"/>
              </a:spcAft>
              <a:buClr>
                <a:srgbClr val="FFFFFF"/>
              </a:buClr>
              <a:buSzPts val="4000"/>
              <a:buFont typeface="Arial"/>
              <a:buNone/>
            </a:pPr>
            <a:endParaRPr sz="40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4000"/>
              <a:buFont typeface="Arial"/>
              <a:buChar char="•"/>
            </a:pPr>
            <a:r>
              <a:rPr lang="es-CO" sz="4000" b="1" i="0" u="none" strike="noStrike" cap="none" dirty="0">
                <a:solidFill>
                  <a:schemeClr val="dk1"/>
                </a:solidFill>
                <a:latin typeface="Arial"/>
                <a:ea typeface="Arial"/>
                <a:cs typeface="Arial"/>
                <a:sym typeface="Arial"/>
              </a:rPr>
              <a:t>Si una mascota esta en condiciones de discapacidad, estaremos abiertos a la persona que lo quiera adoptar, pero no podríamos hacer nada al respecto por su condición. </a:t>
            </a:r>
            <a:endParaRPr dirty="0"/>
          </a:p>
          <a:p>
            <a:pPr marL="571500" marR="0" lvl="0" indent="-292100" algn="ctr"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Arial"/>
              <a:ea typeface="Arial"/>
              <a:cs typeface="Arial"/>
              <a:sym typeface="Arial"/>
            </a:endParaRPr>
          </a:p>
          <a:p>
            <a:pPr marL="571500" marR="0" lvl="0" indent="-292100" algn="ctr"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Arial"/>
              <a:ea typeface="Arial"/>
              <a:cs typeface="Arial"/>
              <a:sym typeface="Arial"/>
            </a:endParaRPr>
          </a:p>
        </p:txBody>
      </p:sp>
      <p:sp>
        <p:nvSpPr>
          <p:cNvPr id="212" name="Google Shape;212;p18"/>
          <p:cNvSpPr txBox="1"/>
          <p:nvPr/>
        </p:nvSpPr>
        <p:spPr>
          <a:xfrm>
            <a:off x="1070640" y="2653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002060"/>
              </a:buClr>
              <a:buSzPts val="10000"/>
              <a:buFont typeface="Calibri"/>
              <a:buNone/>
            </a:pPr>
            <a:r>
              <a:rPr lang="es-CO" sz="10000" b="1" i="0" u="none" strike="noStrike" cap="none">
                <a:solidFill>
                  <a:srgbClr val="002060"/>
                </a:solidFill>
                <a:latin typeface="Calibri"/>
                <a:ea typeface="Calibri"/>
                <a:cs typeface="Calibri"/>
                <a:sym typeface="Calibri"/>
              </a:rPr>
              <a:t>LIMITACIÓNES</a:t>
            </a:r>
            <a:endParaRPr sz="10000" b="1" i="0" u="none" strike="noStrike" cap="none">
              <a:solidFill>
                <a:srgbClr val="002060"/>
              </a:solidFill>
              <a:latin typeface="Calibri"/>
              <a:ea typeface="Calibri"/>
              <a:cs typeface="Calibri"/>
              <a:sym typeface="Calibri"/>
            </a:endParaRPr>
          </a:p>
        </p:txBody>
      </p:sp>
      <p:sp>
        <p:nvSpPr>
          <p:cNvPr id="213" name="Google Shape;213;p18"/>
          <p:cNvSpPr txBox="1"/>
          <p:nvPr/>
        </p:nvSpPr>
        <p:spPr>
          <a:xfrm>
            <a:off x="1223040" y="4177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214" name="Google Shape;214;p18"/>
          <p:cNvSpPr txBox="1"/>
          <p:nvPr/>
        </p:nvSpPr>
        <p:spPr>
          <a:xfrm>
            <a:off x="1375440" y="5701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215" name="Google Shape;215;p18"/>
          <p:cNvSpPr txBox="1"/>
          <p:nvPr/>
        </p:nvSpPr>
        <p:spPr>
          <a:xfrm>
            <a:off x="1527840" y="7225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216" name="Google Shape;216;p18"/>
          <p:cNvSpPr txBox="1"/>
          <p:nvPr/>
        </p:nvSpPr>
        <p:spPr>
          <a:xfrm>
            <a:off x="1680240" y="874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p19"/>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Pregunta problematizadora</a:t>
            </a:r>
            <a:endParaRPr/>
          </a:p>
        </p:txBody>
      </p:sp>
      <p:sp>
        <p:nvSpPr>
          <p:cNvPr id="222" name="Google Shape;222;p19"/>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23" name="Google Shape;223;p19"/>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224" name="Google Shape;224;p19"/>
          <p:cNvSpPr/>
          <p:nvPr/>
        </p:nvSpPr>
        <p:spPr>
          <a:xfrm>
            <a:off x="918240" y="3511183"/>
            <a:ext cx="10867360" cy="124649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Helvetica Neue"/>
              <a:buNone/>
            </a:pPr>
            <a:r>
              <a:rPr lang="es-MX" sz="4800" b="1" dirty="0">
                <a:solidFill>
                  <a:schemeClr val="dk1"/>
                </a:solidFill>
                <a:latin typeface="Helvetica Neue"/>
                <a:ea typeface="Helvetica Neue"/>
                <a:cs typeface="Helvetica Neue"/>
                <a:sym typeface="Helvetica Neue"/>
              </a:rPr>
              <a:t>S</a:t>
            </a:r>
            <a:r>
              <a:rPr lang="es-MX" sz="4800" b="1" i="0" u="none" strike="noStrike" cap="none" dirty="0">
                <a:solidFill>
                  <a:schemeClr val="dk1"/>
                </a:solidFill>
                <a:latin typeface="Helvetica Neue"/>
                <a:ea typeface="Helvetica Neue"/>
                <a:cs typeface="Helvetica Neue"/>
                <a:sym typeface="Helvetica Neue"/>
              </a:rPr>
              <a:t>i algún cliente desea ver una mascota en disposición presencial antes de adoptarlo, como sería su proceso?</a:t>
            </a:r>
            <a:endParaRPr lang="es-MX" sz="4800" dirty="0"/>
          </a:p>
          <a:p>
            <a:pPr marL="0" marR="0" lvl="0" indent="0" algn="ctr" rtl="0">
              <a:lnSpc>
                <a:spcPct val="100000"/>
              </a:lnSpc>
              <a:spcBef>
                <a:spcPts val="0"/>
              </a:spcBef>
              <a:spcAft>
                <a:spcPts val="0"/>
              </a:spcAft>
              <a:buClr>
                <a:srgbClr val="FFFFFF"/>
              </a:buClr>
              <a:buSzPts val="4400"/>
              <a:buFont typeface="Helvetica Neue"/>
              <a:buNone/>
            </a:pPr>
            <a:endParaRPr lang="es-MX" sz="4800" b="1"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4400"/>
              <a:buFont typeface="Helvetica Neue"/>
              <a:buNone/>
            </a:pPr>
            <a:endParaRPr lang="es-MX" sz="4800" b="1"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4400"/>
              <a:buFont typeface="Helvetica Neue"/>
              <a:buNone/>
            </a:pPr>
            <a:r>
              <a:rPr lang="es-MX" sz="4800" b="1" dirty="0">
                <a:solidFill>
                  <a:schemeClr val="dk1"/>
                </a:solidFill>
                <a:latin typeface="Helvetica Neue"/>
                <a:ea typeface="Helvetica Neue"/>
                <a:cs typeface="Helvetica Neue"/>
                <a:sym typeface="Helvetica Neue"/>
              </a:rPr>
              <a:t>R</a:t>
            </a:r>
            <a:r>
              <a:rPr lang="es-MX" sz="4800" b="1" i="0" u="none" strike="noStrike" cap="none" dirty="0">
                <a:solidFill>
                  <a:schemeClr val="dk1"/>
                </a:solidFill>
                <a:latin typeface="Helvetica Neue"/>
                <a:ea typeface="Helvetica Neue"/>
                <a:cs typeface="Helvetica Neue"/>
                <a:sym typeface="Helvetica Neue"/>
              </a:rPr>
              <a:t>//= </a:t>
            </a:r>
            <a:r>
              <a:rPr lang="es-MX" sz="4800" b="1" dirty="0">
                <a:solidFill>
                  <a:schemeClr val="dk1"/>
                </a:solidFill>
                <a:latin typeface="Helvetica Neue"/>
                <a:ea typeface="Helvetica Neue"/>
                <a:cs typeface="Helvetica Neue"/>
                <a:sym typeface="Helvetica Neue"/>
              </a:rPr>
              <a:t>E</a:t>
            </a:r>
            <a:r>
              <a:rPr lang="es-MX" sz="4800" b="1" i="0" u="none" strike="noStrike" cap="none" dirty="0">
                <a:solidFill>
                  <a:schemeClr val="dk1"/>
                </a:solidFill>
                <a:latin typeface="Helvetica Neue"/>
                <a:ea typeface="Helvetica Neue"/>
                <a:cs typeface="Helvetica Neue"/>
                <a:sym typeface="Helvetica Neue"/>
              </a:rPr>
              <a:t>l aplicativo web se encargara de brindarle información tanto al cliente como al usuario que le brinda refugio a la mascota temporalmente, para que el cliente pueda tener relación con el usuario y se haga un acuerdo dado respecto a el encuentro.</a:t>
            </a:r>
            <a:endParaRPr lang="es-MX" sz="4800" dirty="0"/>
          </a:p>
          <a:p>
            <a:pPr marL="0" marR="0" lvl="0" indent="0" algn="l" rtl="0">
              <a:lnSpc>
                <a:spcPct val="100000"/>
              </a:lnSpc>
              <a:spcBef>
                <a:spcPts val="0"/>
              </a:spcBef>
              <a:spcAft>
                <a:spcPts val="0"/>
              </a:spcAft>
              <a:buClr>
                <a:srgbClr val="FFFFFF"/>
              </a:buClr>
              <a:buSzPts val="4400"/>
              <a:buFont typeface="Helvetica Neue"/>
              <a:buNone/>
            </a:pPr>
            <a:endParaRPr sz="4400" b="1"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FFFFFF"/>
              </a:buClr>
              <a:buSzPts val="4400"/>
              <a:buFont typeface="Helvetica Neue"/>
              <a:buNone/>
            </a:pPr>
            <a:endParaRPr sz="4400" b="1"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FFFFFF"/>
              </a:buClr>
              <a:buSzPts val="4400"/>
              <a:buFont typeface="Helvetica Neue"/>
              <a:buNone/>
            </a:pPr>
            <a:endParaRPr sz="4400" b="1" i="0" u="none" strike="noStrike" cap="none" dirty="0">
              <a:solidFill>
                <a:schemeClr val="dk1"/>
              </a:solidFill>
              <a:latin typeface="Helvetica Neue"/>
              <a:ea typeface="Helvetica Neue"/>
              <a:cs typeface="Helvetica Neue"/>
              <a:sym typeface="Helvetica Neue"/>
            </a:endParaRPr>
          </a:p>
        </p:txBody>
      </p:sp>
      <p:pic>
        <p:nvPicPr>
          <p:cNvPr id="225" name="Google Shape;225;p19" descr="Te contamos dónde adoptar perros y gatos en tu ciudad"/>
          <p:cNvPicPr preferRelativeResize="0"/>
          <p:nvPr/>
        </p:nvPicPr>
        <p:blipFill rotWithShape="1">
          <a:blip r:embed="rId4">
            <a:alphaModFix/>
          </a:blip>
          <a:srcRect/>
          <a:stretch/>
        </p:blipFill>
        <p:spPr>
          <a:xfrm>
            <a:off x="12598402" y="4245011"/>
            <a:ext cx="11388060" cy="89375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
        <p:cNvGrpSpPr/>
        <p:nvPr/>
      </p:nvGrpSpPr>
      <p:grpSpPr>
        <a:xfrm>
          <a:off x="0" y="0"/>
          <a:ext cx="0" cy="0"/>
          <a:chOff x="0" y="0"/>
          <a:chExt cx="0" cy="0"/>
        </a:xfrm>
      </p:grpSpPr>
      <p:sp>
        <p:nvSpPr>
          <p:cNvPr id="230" name="Google Shape;230;p20"/>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chemeClr val="dk1"/>
              </a:solidFill>
              <a:latin typeface="Calibri"/>
              <a:ea typeface="Calibri"/>
              <a:cs typeface="Calibri"/>
              <a:sym typeface="Calibri"/>
            </a:endParaRPr>
          </a:p>
        </p:txBody>
      </p:sp>
      <p:sp>
        <p:nvSpPr>
          <p:cNvPr id="231" name="Google Shape;231;p20"/>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32" name="Google Shape;232;p20"/>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233" name="Google Shape;233;p20"/>
          <p:cNvSpPr/>
          <p:nvPr/>
        </p:nvSpPr>
        <p:spPr>
          <a:xfrm>
            <a:off x="1429214" y="3587948"/>
            <a:ext cx="12192000" cy="15173344"/>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R</a:t>
            </a:r>
            <a:r>
              <a:rPr lang="es-MX" sz="4000" b="1" i="0" u="none" strike="noStrike" cap="none" dirty="0">
                <a:solidFill>
                  <a:schemeClr val="dk1"/>
                </a:solidFill>
                <a:latin typeface="Helvetica Neue"/>
                <a:ea typeface="Helvetica Neue"/>
                <a:cs typeface="Helvetica Neue"/>
                <a:sym typeface="Helvetica Neue"/>
              </a:rPr>
              <a:t>egistro de usuarios</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A</a:t>
            </a:r>
            <a:r>
              <a:rPr lang="es-MX" sz="4000" b="1" i="0" u="none" strike="noStrike" cap="none" dirty="0">
                <a:solidFill>
                  <a:schemeClr val="dk1"/>
                </a:solidFill>
                <a:latin typeface="Helvetica Neue"/>
                <a:ea typeface="Helvetica Neue"/>
                <a:cs typeface="Helvetica Neue"/>
                <a:sym typeface="Helvetica Neue"/>
              </a:rPr>
              <a:t>utenticación de usuarios</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V</a:t>
            </a:r>
            <a:r>
              <a:rPr lang="es-MX" sz="4000" b="1" i="0" u="none" strike="noStrike" cap="none" dirty="0">
                <a:solidFill>
                  <a:schemeClr val="dk1"/>
                </a:solidFill>
                <a:latin typeface="Helvetica Neue"/>
                <a:ea typeface="Helvetica Neue"/>
                <a:cs typeface="Helvetica Neue"/>
                <a:sym typeface="Helvetica Neue"/>
              </a:rPr>
              <a:t>alidación de usuario</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P</a:t>
            </a:r>
            <a:r>
              <a:rPr lang="es-MX" sz="4000" b="1" i="0" u="none" strike="noStrike" cap="none" dirty="0">
                <a:solidFill>
                  <a:schemeClr val="dk1"/>
                </a:solidFill>
                <a:latin typeface="Helvetica Neue"/>
                <a:ea typeface="Helvetica Neue"/>
                <a:cs typeface="Helvetica Neue"/>
                <a:sym typeface="Helvetica Neue"/>
              </a:rPr>
              <a:t>erfil de mascotas según su categoría (gato, perro)</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P</a:t>
            </a:r>
            <a:r>
              <a:rPr lang="es-MX" sz="4000" b="1" i="0" u="none" strike="noStrike" cap="none" dirty="0">
                <a:solidFill>
                  <a:schemeClr val="dk1"/>
                </a:solidFill>
                <a:latin typeface="Helvetica Neue"/>
                <a:ea typeface="Helvetica Neue"/>
                <a:cs typeface="Helvetica Neue"/>
                <a:sym typeface="Helvetica Neue"/>
              </a:rPr>
              <a:t>erfil del usuario según su categoría (el que adopta y el que ofrece poner en adopción)</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D</a:t>
            </a:r>
            <a:r>
              <a:rPr lang="es-MX" sz="4000" b="1" i="0" u="none" strike="noStrike" cap="none" dirty="0">
                <a:solidFill>
                  <a:schemeClr val="dk1"/>
                </a:solidFill>
                <a:latin typeface="Helvetica Neue"/>
                <a:ea typeface="Helvetica Neue"/>
                <a:cs typeface="Helvetica Neue"/>
                <a:sym typeface="Helvetica Neue"/>
              </a:rPr>
              <a:t>isponibilidad</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R</a:t>
            </a:r>
            <a:r>
              <a:rPr lang="es-MX" sz="4000" b="1" i="0" u="none" strike="noStrike" cap="none" dirty="0">
                <a:solidFill>
                  <a:schemeClr val="dk1"/>
                </a:solidFill>
                <a:latin typeface="Helvetica Neue"/>
                <a:ea typeface="Helvetica Neue"/>
                <a:cs typeface="Helvetica Neue"/>
                <a:sym typeface="Helvetica Neue"/>
              </a:rPr>
              <a:t>espuesta </a:t>
            </a:r>
            <a:r>
              <a:rPr lang="es-MX" sz="4000" b="1" i="0" u="none" strike="noStrike" cap="none" dirty="0" err="1">
                <a:solidFill>
                  <a:schemeClr val="dk1"/>
                </a:solidFill>
                <a:latin typeface="Helvetica Neue"/>
                <a:ea typeface="Helvetica Neue"/>
                <a:cs typeface="Helvetica Neue"/>
                <a:sym typeface="Helvetica Neue"/>
              </a:rPr>
              <a:t>rapida</a:t>
            </a:r>
            <a:r>
              <a:rPr lang="es-MX" sz="4000" b="1" i="0" u="none" strike="noStrike" cap="none" dirty="0">
                <a:solidFill>
                  <a:schemeClr val="dk1"/>
                </a:solidFill>
                <a:latin typeface="Helvetica Neue"/>
                <a:ea typeface="Helvetica Neue"/>
                <a:cs typeface="Helvetica Neue"/>
                <a:sym typeface="Helvetica Neue"/>
              </a:rPr>
              <a:t> al usuario</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D</a:t>
            </a:r>
            <a:r>
              <a:rPr lang="es-MX" sz="4000" b="1" i="0" u="none" strike="noStrike" cap="none" dirty="0">
                <a:solidFill>
                  <a:schemeClr val="dk1"/>
                </a:solidFill>
                <a:latin typeface="Helvetica Neue"/>
                <a:ea typeface="Helvetica Neue"/>
                <a:cs typeface="Helvetica Neue"/>
                <a:sym typeface="Helvetica Neue"/>
              </a:rPr>
              <a:t>iligenciamiento</a:t>
            </a:r>
            <a:endParaRPr lang="es-MX" sz="4000" dirty="0"/>
          </a:p>
          <a:p>
            <a:pPr marL="571500" marR="0" lvl="0" indent="-342900" algn="l" rtl="0">
              <a:lnSpc>
                <a:spcPct val="100000"/>
              </a:lnSpc>
              <a:spcBef>
                <a:spcPts val="0"/>
              </a:spcBef>
              <a:spcAft>
                <a:spcPts val="0"/>
              </a:spcAft>
              <a:buClr>
                <a:srgbClr val="FFFFFF"/>
              </a:buClr>
              <a:buSzPts val="3600"/>
              <a:buFont typeface="Arial"/>
              <a:buNone/>
            </a:pPr>
            <a:endParaRPr lang="es-MX" sz="4000" b="1" i="0" u="none" strike="noStrike" cap="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3600"/>
              <a:buFont typeface="Arial"/>
              <a:buChar char="•"/>
            </a:pPr>
            <a:r>
              <a:rPr lang="es-MX" sz="4000" b="1" dirty="0">
                <a:solidFill>
                  <a:schemeClr val="dk1"/>
                </a:solidFill>
                <a:latin typeface="Helvetica Neue"/>
                <a:ea typeface="Helvetica Neue"/>
                <a:cs typeface="Helvetica Neue"/>
                <a:sym typeface="Helvetica Neue"/>
              </a:rPr>
              <a:t>R</a:t>
            </a:r>
            <a:r>
              <a:rPr lang="es-MX" sz="4000" b="1" i="0" u="none" strike="noStrike" cap="none" dirty="0">
                <a:solidFill>
                  <a:schemeClr val="dk1"/>
                </a:solidFill>
                <a:latin typeface="Helvetica Neue"/>
                <a:ea typeface="Helvetica Neue"/>
                <a:cs typeface="Helvetica Neue"/>
                <a:sym typeface="Helvetica Neue"/>
              </a:rPr>
              <a:t>espuesta efectiva (en el correo del usuario)</a:t>
            </a:r>
            <a:endParaRPr lang="es-MX" sz="4000" dirty="0"/>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Helvetica Neue"/>
              <a:ea typeface="Helvetica Neue"/>
              <a:cs typeface="Helvetica Neue"/>
              <a:sym typeface="Helvetica Neue"/>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Helvetica Neue"/>
              <a:ea typeface="Helvetica Neue"/>
              <a:cs typeface="Helvetica Neue"/>
              <a:sym typeface="Helvetica Neue"/>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Helvetica Neue"/>
              <a:ea typeface="Helvetica Neue"/>
              <a:cs typeface="Helvetica Neue"/>
              <a:sym typeface="Helvetica Neue"/>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FFFFFF"/>
              </a:buClr>
              <a:buSzPts val="4400"/>
              <a:buFont typeface="Helvetica Neue"/>
              <a:buNone/>
            </a:pPr>
            <a:endParaRPr sz="4400" b="1" i="0" u="none" strike="noStrike" cap="none" dirty="0">
              <a:solidFill>
                <a:schemeClr val="dk1"/>
              </a:solidFill>
              <a:latin typeface="Helvetica Neue"/>
              <a:ea typeface="Helvetica Neue"/>
              <a:cs typeface="Helvetica Neue"/>
              <a:sym typeface="Helvetica Neue"/>
            </a:endParaRPr>
          </a:p>
        </p:txBody>
      </p:sp>
      <p:sp>
        <p:nvSpPr>
          <p:cNvPr id="234" name="Google Shape;234;p20"/>
          <p:cNvSpPr txBox="1"/>
          <p:nvPr/>
        </p:nvSpPr>
        <p:spPr>
          <a:xfrm>
            <a:off x="3848100" y="1297879"/>
            <a:ext cx="16687799" cy="1067599"/>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chemeClr val="dk1"/>
              </a:buClr>
              <a:buSzPts val="6000"/>
              <a:buFont typeface="Helvetica Neue"/>
              <a:buNone/>
            </a:pPr>
            <a:r>
              <a:rPr lang="es-CO" sz="6000" b="1" i="0" u="none" strike="noStrike" cap="none">
                <a:solidFill>
                  <a:schemeClr val="dk1"/>
                </a:solidFill>
                <a:latin typeface="Helvetica Neue"/>
                <a:ea typeface="Helvetica Neue"/>
                <a:cs typeface="Helvetica Neue"/>
                <a:sym typeface="Helvetica Neue"/>
              </a:rPr>
              <a:t>REQUERIMIENTOS FUNCIONALES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2"/>
          <p:cNvSpPr txBox="1"/>
          <p:nvPr/>
        </p:nvSpPr>
        <p:spPr>
          <a:xfrm>
            <a:off x="718215" y="8143662"/>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66" name="Google Shape;66;p2"/>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67" name="Google Shape;67;p2"/>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ADOPT YOUR FRIEND</a:t>
            </a:r>
            <a:endParaRPr sz="10000" b="1" i="0" u="none" strike="noStrike" cap="none">
              <a:solidFill>
                <a:schemeClr val="dk1"/>
              </a:solidFill>
              <a:latin typeface="Calibri"/>
              <a:ea typeface="Calibri"/>
              <a:cs typeface="Calibri"/>
              <a:sym typeface="Calibri"/>
            </a:endParaRPr>
          </a:p>
        </p:txBody>
      </p:sp>
      <p:pic>
        <p:nvPicPr>
          <p:cNvPr id="68" name="Google Shape;68;p2" descr="Logotipo&#10;&#10;Descripción generada automáticamente con confianza baja"/>
          <p:cNvPicPr preferRelativeResize="0"/>
          <p:nvPr/>
        </p:nvPicPr>
        <p:blipFill rotWithShape="1">
          <a:blip r:embed="rId4">
            <a:alphaModFix/>
          </a:blip>
          <a:srcRect/>
          <a:stretch/>
        </p:blipFill>
        <p:spPr>
          <a:xfrm>
            <a:off x="3789689" y="3276503"/>
            <a:ext cx="19293413" cy="12024360"/>
          </a:xfrm>
          <a:prstGeom prst="rect">
            <a:avLst/>
          </a:prstGeom>
          <a:noFill/>
          <a:ln>
            <a:noFill/>
          </a:ln>
          <a:effectLst>
            <a:outerShdw blurRad="292100" dist="139700" dir="2700000" algn="tl" rotWithShape="0">
              <a:srgbClr val="333333">
                <a:alpha val="64705"/>
              </a:srgbClr>
            </a:outerShdw>
          </a:effectLst>
        </p:spPr>
      </p:pic>
      <p:pic>
        <p:nvPicPr>
          <p:cNvPr id="69" name="Google Shape;69;p2" descr="Patrón de fondo&#10;&#10;Descripción generada automáticamente con confianza baja"/>
          <p:cNvPicPr preferRelativeResize="0"/>
          <p:nvPr/>
        </p:nvPicPr>
        <p:blipFill rotWithShape="1">
          <a:blip r:embed="rId5">
            <a:alphaModFix/>
          </a:blip>
          <a:srcRect/>
          <a:stretch/>
        </p:blipFill>
        <p:spPr>
          <a:xfrm>
            <a:off x="-4845092" y="5816494"/>
            <a:ext cx="7315576" cy="41150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21"/>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chemeClr val="dk1"/>
              </a:solidFill>
              <a:latin typeface="Calibri"/>
              <a:ea typeface="Calibri"/>
              <a:cs typeface="Calibri"/>
              <a:sym typeface="Calibri"/>
            </a:endParaRPr>
          </a:p>
        </p:txBody>
      </p:sp>
      <p:sp>
        <p:nvSpPr>
          <p:cNvPr id="240" name="Google Shape;240;p21"/>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41" name="Google Shape;241;p21"/>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242" name="Google Shape;242;p21"/>
          <p:cNvSpPr/>
          <p:nvPr/>
        </p:nvSpPr>
        <p:spPr>
          <a:xfrm>
            <a:off x="2208766" y="5230495"/>
            <a:ext cx="12192000" cy="8894743"/>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4400"/>
              <a:buFont typeface="Arial"/>
              <a:buChar char="•"/>
            </a:pPr>
            <a:r>
              <a:rPr lang="es-CO" sz="4400" b="1" i="0" u="none" strike="noStrike" cap="none">
                <a:solidFill>
                  <a:schemeClr val="dk1"/>
                </a:solidFill>
                <a:latin typeface="Helvetica Neue"/>
                <a:ea typeface="Helvetica Neue"/>
                <a:cs typeface="Helvetica Neue"/>
                <a:sym typeface="Helvetica Neue"/>
              </a:rPr>
              <a:t>TIPO DE LETRA: ARIAL</a:t>
            </a:r>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CO" sz="4400" b="1" i="0" u="none" strike="noStrike" cap="none">
                <a:solidFill>
                  <a:schemeClr val="dk1"/>
                </a:solidFill>
                <a:latin typeface="Helvetica Neue"/>
                <a:ea typeface="Helvetica Neue"/>
                <a:cs typeface="Helvetica Neue"/>
                <a:sym typeface="Helvetica Neue"/>
              </a:rPr>
              <a:t>DISPONIBILIDAD</a:t>
            </a:r>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CO" sz="4400" b="1" i="0" u="none" strike="noStrike" cap="none">
                <a:solidFill>
                  <a:schemeClr val="dk1"/>
                </a:solidFill>
                <a:latin typeface="Helvetica Neue"/>
                <a:ea typeface="Helvetica Neue"/>
                <a:cs typeface="Helvetica Neue"/>
                <a:sym typeface="Helvetica Neue"/>
              </a:rPr>
              <a:t>ESCALABILIDAD </a:t>
            </a:r>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CO" sz="4400" b="1" i="0" u="none" strike="noStrike" cap="none">
                <a:solidFill>
                  <a:schemeClr val="dk1"/>
                </a:solidFill>
                <a:latin typeface="Helvetica Neue"/>
                <a:ea typeface="Helvetica Neue"/>
                <a:cs typeface="Helvetica Neue"/>
                <a:sym typeface="Helvetica Neue"/>
              </a:rPr>
              <a:t>SEGURIDAD </a:t>
            </a:r>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4400"/>
              <a:buFont typeface="Arial"/>
              <a:buChar char="•"/>
            </a:pPr>
            <a:r>
              <a:rPr lang="es-CO" sz="4400" b="1" i="0" u="none" strike="noStrike" cap="none">
                <a:solidFill>
                  <a:schemeClr val="dk1"/>
                </a:solidFill>
                <a:latin typeface="Helvetica Neue"/>
                <a:ea typeface="Helvetica Neue"/>
                <a:cs typeface="Helvetica Neue"/>
                <a:sym typeface="Helvetica Neue"/>
              </a:rPr>
              <a:t>COLOR</a:t>
            </a:r>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a:solidFill>
                <a:schemeClr val="dk1"/>
              </a:solidFill>
              <a:latin typeface="Helvetica Neue"/>
              <a:ea typeface="Helvetica Neue"/>
              <a:cs typeface="Helvetica Neue"/>
              <a:sym typeface="Helvetica Neue"/>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a:solidFill>
                <a:schemeClr val="dk1"/>
              </a:solidFill>
              <a:latin typeface="Helvetica Neue"/>
              <a:ea typeface="Helvetica Neue"/>
              <a:cs typeface="Helvetica Neue"/>
              <a:sym typeface="Helvetica Neue"/>
            </a:endParaRPr>
          </a:p>
          <a:p>
            <a:pPr marL="571500" marR="0" lvl="0" indent="-292100" algn="l" rtl="0">
              <a:lnSpc>
                <a:spcPct val="100000"/>
              </a:lnSpc>
              <a:spcBef>
                <a:spcPts val="0"/>
              </a:spcBef>
              <a:spcAft>
                <a:spcPts val="0"/>
              </a:spcAft>
              <a:buClr>
                <a:srgbClr val="FFFFFF"/>
              </a:buClr>
              <a:buSzPts val="4400"/>
              <a:buFont typeface="Arial"/>
              <a:buNone/>
            </a:pPr>
            <a:endParaRPr sz="4400" b="1"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FFFFFF"/>
              </a:buClr>
              <a:buSzPts val="4400"/>
              <a:buFont typeface="Helvetica Neue"/>
              <a:buNone/>
            </a:pPr>
            <a:endParaRPr sz="4400" b="1" i="0" u="none" strike="noStrike" cap="none">
              <a:solidFill>
                <a:schemeClr val="dk1"/>
              </a:solidFill>
              <a:latin typeface="Helvetica Neue"/>
              <a:ea typeface="Helvetica Neue"/>
              <a:cs typeface="Helvetica Neue"/>
              <a:sym typeface="Helvetica Neue"/>
            </a:endParaRPr>
          </a:p>
        </p:txBody>
      </p:sp>
      <p:sp>
        <p:nvSpPr>
          <p:cNvPr id="243" name="Google Shape;243;p21"/>
          <p:cNvSpPr txBox="1"/>
          <p:nvPr/>
        </p:nvSpPr>
        <p:spPr>
          <a:xfrm>
            <a:off x="3848100" y="1297879"/>
            <a:ext cx="16687799" cy="1067599"/>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chemeClr val="dk1"/>
              </a:buClr>
              <a:buSzPts val="6000"/>
              <a:buFont typeface="Helvetica Neue"/>
              <a:buNone/>
            </a:pPr>
            <a:r>
              <a:rPr lang="es-CO" sz="6000" b="1" i="0" u="none" strike="noStrike" cap="none">
                <a:solidFill>
                  <a:schemeClr val="dk1"/>
                </a:solidFill>
                <a:latin typeface="Helvetica Neue"/>
                <a:ea typeface="Helvetica Neue"/>
                <a:cs typeface="Helvetica Neue"/>
                <a:sym typeface="Helvetica Neue"/>
              </a:rPr>
              <a:t>REQUERIMIENTOS NO FUNCIONALES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8" name="Google Shape;248;p22"/>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PERFIL DEL ADOPTANTE OBJETIVO</a:t>
            </a:r>
            <a:endParaRPr/>
          </a:p>
        </p:txBody>
      </p:sp>
      <p:sp>
        <p:nvSpPr>
          <p:cNvPr id="249" name="Google Shape;249;p22"/>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50" name="Google Shape;250;p22"/>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251" name="Google Shape;251;p22"/>
          <p:cNvSpPr/>
          <p:nvPr/>
        </p:nvSpPr>
        <p:spPr>
          <a:xfrm>
            <a:off x="5593094" y="4150327"/>
            <a:ext cx="12192000" cy="88947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Helvetica Neue"/>
              <a:buNone/>
            </a:pPr>
            <a:r>
              <a:rPr lang="es-MX" sz="4400" b="1" dirty="0">
                <a:solidFill>
                  <a:schemeClr val="dk1"/>
                </a:solidFill>
                <a:latin typeface="Helvetica Neue"/>
                <a:ea typeface="Helvetica Neue"/>
                <a:cs typeface="Helvetica Neue"/>
                <a:sym typeface="Helvetica Neue"/>
              </a:rPr>
              <a:t>P</a:t>
            </a:r>
            <a:r>
              <a:rPr lang="es-MX" sz="4400" b="1" i="0" u="none" strike="noStrike" cap="none" dirty="0">
                <a:solidFill>
                  <a:schemeClr val="dk1"/>
                </a:solidFill>
                <a:latin typeface="Helvetica Neue"/>
                <a:ea typeface="Helvetica Neue"/>
                <a:cs typeface="Helvetica Neue"/>
                <a:sym typeface="Helvetica Neue"/>
              </a:rPr>
              <a:t>rincipal: dirigido a personas entre los 21 en delante de clase social media, hábitos saludables y que estén a </a:t>
            </a:r>
            <a:r>
              <a:rPr lang="es-MX" sz="4400" b="1" i="0" u="sng" strike="noStrike" cap="none" dirty="0">
                <a:solidFill>
                  <a:schemeClr val="dk1"/>
                </a:solidFill>
                <a:latin typeface="Helvetica Neue"/>
                <a:ea typeface="Helvetica Neue"/>
                <a:cs typeface="Helvetica Neue"/>
                <a:sym typeface="Helvetica Neue"/>
              </a:rPr>
              <a:t>favor</a:t>
            </a:r>
            <a:r>
              <a:rPr lang="es-MX" sz="4400" b="1" i="0" u="none" strike="noStrike" cap="none" dirty="0">
                <a:solidFill>
                  <a:schemeClr val="dk1"/>
                </a:solidFill>
                <a:latin typeface="Helvetica Neue"/>
                <a:ea typeface="Helvetica Neue"/>
                <a:cs typeface="Helvetica Neue"/>
                <a:sym typeface="Helvetica Neue"/>
              </a:rPr>
              <a:t> de la protección de la vida, personas que vivan dentro de un núcleo familiar responsable o vivan solas, que necesiten un animal de compañía y tengan las condiciones económicas y físicas para cuidarlas. </a:t>
            </a:r>
            <a:endParaRPr lang="es-MX" dirty="0"/>
          </a:p>
          <a:p>
            <a:pPr marL="0" marR="0" lvl="0" indent="0" algn="l" rtl="0">
              <a:lnSpc>
                <a:spcPct val="100000"/>
              </a:lnSpc>
              <a:spcBef>
                <a:spcPts val="0"/>
              </a:spcBef>
              <a:spcAft>
                <a:spcPts val="0"/>
              </a:spcAft>
              <a:buClr>
                <a:srgbClr val="FFFFFF"/>
              </a:buClr>
              <a:buSzPts val="4400"/>
              <a:buFont typeface="Helvetica Neue"/>
              <a:buNone/>
            </a:pPr>
            <a:endParaRPr lang="es-MX" sz="4400" b="1"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4400"/>
              <a:buFont typeface="Helvetica Neue"/>
              <a:buNone/>
            </a:pPr>
            <a:r>
              <a:rPr lang="es-MX" sz="4400" b="1" dirty="0">
                <a:solidFill>
                  <a:schemeClr val="dk1"/>
                </a:solidFill>
                <a:latin typeface="Helvetica Neue"/>
                <a:ea typeface="Helvetica Neue"/>
                <a:cs typeface="Helvetica Neue"/>
                <a:sym typeface="Helvetica Neue"/>
              </a:rPr>
              <a:t>S</a:t>
            </a:r>
            <a:r>
              <a:rPr lang="es-MX" sz="4400" b="1" i="0" u="none" strike="noStrike" cap="none" dirty="0">
                <a:solidFill>
                  <a:schemeClr val="dk1"/>
                </a:solidFill>
                <a:latin typeface="Helvetica Neue"/>
                <a:ea typeface="Helvetica Neue"/>
                <a:cs typeface="Helvetica Neue"/>
                <a:sym typeface="Helvetica Neue"/>
              </a:rPr>
              <a:t>ecundario: todas las personas que tengan una buena conducta ciudadana, preocupación por la salud ambiental y la vida de los animales. </a:t>
            </a:r>
            <a:endParaRPr lang="es-MX"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
        <p:nvSpPr>
          <p:cNvPr id="256" name="Google Shape;256;p23"/>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RECOLECCCIÓN DE INFORMACIÓN</a:t>
            </a:r>
            <a:endParaRPr/>
          </a:p>
        </p:txBody>
      </p:sp>
      <p:sp>
        <p:nvSpPr>
          <p:cNvPr id="257" name="Google Shape;257;p23"/>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58" name="Google Shape;258;p23"/>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259" name="Google Shape;259;p23"/>
          <p:cNvSpPr/>
          <p:nvPr/>
        </p:nvSpPr>
        <p:spPr>
          <a:xfrm>
            <a:off x="5593094" y="4150327"/>
            <a:ext cx="12192000" cy="88947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Helvetica Neue"/>
              <a:buNone/>
            </a:pPr>
            <a:r>
              <a:rPr lang="es-MX" sz="4400" b="1" dirty="0">
                <a:solidFill>
                  <a:schemeClr val="dk1"/>
                </a:solidFill>
                <a:latin typeface="Helvetica Neue"/>
                <a:ea typeface="Helvetica Neue"/>
                <a:cs typeface="Helvetica Neue"/>
                <a:sym typeface="Helvetica Neue"/>
              </a:rPr>
              <a:t>P</a:t>
            </a:r>
            <a:r>
              <a:rPr lang="es-MX" sz="4400" b="1" i="0" u="none" strike="noStrike" cap="none" dirty="0">
                <a:solidFill>
                  <a:schemeClr val="dk1"/>
                </a:solidFill>
                <a:latin typeface="Helvetica Neue"/>
                <a:ea typeface="Helvetica Neue"/>
                <a:cs typeface="Helvetica Neue"/>
                <a:sym typeface="Helvetica Neue"/>
              </a:rPr>
              <a:t>ara la recolección de información se uso el método de una encuesta para la sociedad en general, muchas personas optaron por participar en ella y de esto se saco un resultado positivo y llegamos a una conclusión, pues el mayor porcentaje estuvo de acuerdo con este proceso, y con la adopción de una mascota, el porcentaje promedio estaban en condiciones, otros porcentajes pequeños no estaban en condiciones  o simplemente no quieren tener mascotas y no están de acuerdo con el proceso.</a:t>
            </a:r>
            <a:endParaRPr lang="es-MX"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
        <p:nvSpPr>
          <p:cNvPr id="264" name="Google Shape;264;p25"/>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CONCLUSION</a:t>
            </a:r>
            <a:endParaRPr/>
          </a:p>
        </p:txBody>
      </p:sp>
      <p:sp>
        <p:nvSpPr>
          <p:cNvPr id="265" name="Google Shape;265;p25"/>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66" name="Google Shape;266;p25"/>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267" name="Google Shape;267;p25"/>
          <p:cNvSpPr/>
          <p:nvPr/>
        </p:nvSpPr>
        <p:spPr>
          <a:xfrm>
            <a:off x="5783179" y="5570053"/>
            <a:ext cx="12192000" cy="6863377"/>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4400"/>
              <a:buFont typeface="Arial"/>
              <a:buChar char="•"/>
            </a:pPr>
            <a:r>
              <a:rPr lang="es-MX" sz="4400" b="1" dirty="0">
                <a:solidFill>
                  <a:schemeClr val="dk1"/>
                </a:solidFill>
                <a:latin typeface="Helvetica Neue"/>
                <a:ea typeface="Helvetica Neue"/>
                <a:cs typeface="Helvetica Neue"/>
                <a:sym typeface="Helvetica Neue"/>
              </a:rPr>
              <a:t>H</a:t>
            </a:r>
            <a:r>
              <a:rPr lang="es-MX" sz="4400" b="1" i="0" u="none" strike="noStrike" cap="none" dirty="0">
                <a:solidFill>
                  <a:schemeClr val="dk1"/>
                </a:solidFill>
                <a:latin typeface="Helvetica Neue"/>
                <a:ea typeface="Helvetica Neue"/>
                <a:cs typeface="Helvetica Neue"/>
                <a:sym typeface="Helvetica Neue"/>
              </a:rPr>
              <a:t>ay personas que en verdad amarían tener una mascota y que ellas no pueden subsistir sin un buen cuidado y cariño de su amigo (la persona que lo va a cuidar),que por falta de oportunidades, ni la persona ni la mascota logran obtener lo que desean y que el aplicativo web seria una forma y un método de solución para todas esas problemáticas.</a:t>
            </a:r>
            <a:endParaRPr lang="es-MX" dirty="0"/>
          </a:p>
          <a:p>
            <a:pPr marL="0" marR="0" lvl="0" indent="0" algn="l" rtl="0">
              <a:lnSpc>
                <a:spcPct val="100000"/>
              </a:lnSpc>
              <a:spcBef>
                <a:spcPts val="0"/>
              </a:spcBef>
              <a:spcAft>
                <a:spcPts val="0"/>
              </a:spcAft>
              <a:buClr>
                <a:srgbClr val="FFFFFF"/>
              </a:buClr>
              <a:buSzPts val="4400"/>
              <a:buFont typeface="Helvetica Neue"/>
              <a:buNone/>
            </a:pPr>
            <a:endParaRPr sz="4400" b="1"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3"/>
          <p:cNvSpPr/>
          <p:nvPr/>
        </p:nvSpPr>
        <p:spPr>
          <a:xfrm>
            <a:off x="19096246" y="11398380"/>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75" name="Google Shape;75;p3"/>
          <p:cNvSpPr txBox="1"/>
          <p:nvPr/>
        </p:nvSpPr>
        <p:spPr>
          <a:xfrm>
            <a:off x="2039990" y="2854817"/>
            <a:ext cx="18235504" cy="8308531"/>
          </a:xfrm>
          <a:prstGeom prst="rect">
            <a:avLst/>
          </a:prstGeom>
          <a:noFill/>
          <a:ln>
            <a:noFill/>
          </a:ln>
        </p:spPr>
        <p:txBody>
          <a:bodyPr spcFirstLastPara="1" wrap="square" lIns="71425" tIns="71425" rIns="71425" bIns="71425" anchor="ctr" anchorCtr="0">
            <a:spAutoFit/>
          </a:bodyPr>
          <a:lstStyle/>
          <a:p>
            <a:pPr marL="0" marR="0" lvl="0" indent="0" algn="l" rtl="0">
              <a:lnSpc>
                <a:spcPct val="90000"/>
              </a:lnSpc>
              <a:spcBef>
                <a:spcPts val="0"/>
              </a:spcBef>
              <a:spcAft>
                <a:spcPts val="0"/>
              </a:spcAft>
              <a:buClr>
                <a:srgbClr val="000000"/>
              </a:buClr>
              <a:buSzPts val="4000"/>
              <a:buFont typeface="Calibri"/>
              <a:buNone/>
            </a:pPr>
            <a:r>
              <a:rPr lang="es-CO" sz="4000" b="1" i="0" u="none" strike="noStrike" cap="none" dirty="0">
                <a:solidFill>
                  <a:srgbClr val="000000"/>
                </a:solidFill>
                <a:latin typeface="Calibri"/>
                <a:ea typeface="Calibri"/>
                <a:cs typeface="Calibri"/>
                <a:sym typeface="Calibri"/>
              </a:rPr>
              <a:t>No de </a:t>
            </a:r>
            <a:r>
              <a:rPr lang="es-CO" sz="4000" b="1" dirty="0">
                <a:solidFill>
                  <a:srgbClr val="000000"/>
                </a:solidFill>
                <a:latin typeface="Calibri"/>
                <a:ea typeface="Calibri"/>
                <a:cs typeface="Calibri"/>
                <a:sym typeface="Calibri"/>
              </a:rPr>
              <a:t>f</a:t>
            </a:r>
            <a:r>
              <a:rPr lang="es-CO" sz="4000" b="1" i="0" u="none" strike="noStrike" cap="none" dirty="0">
                <a:solidFill>
                  <a:srgbClr val="000000"/>
                </a:solidFill>
                <a:latin typeface="Calibri"/>
                <a:ea typeface="Calibri"/>
                <a:cs typeface="Calibri"/>
                <a:sym typeface="Calibri"/>
              </a:rPr>
              <a:t>icha: 2252327</a:t>
            </a:r>
            <a:endParaRPr lang="es-CO" dirty="0"/>
          </a:p>
          <a:p>
            <a:pPr marL="0" marR="0" lvl="0" indent="0" algn="l" rtl="0">
              <a:lnSpc>
                <a:spcPct val="90000"/>
              </a:lnSpc>
              <a:spcBef>
                <a:spcPts val="1000"/>
              </a:spcBef>
              <a:spcAft>
                <a:spcPts val="0"/>
              </a:spcAft>
              <a:buClr>
                <a:srgbClr val="000000"/>
              </a:buClr>
              <a:buSzPts val="4000"/>
              <a:buFont typeface="Calibri"/>
              <a:buNone/>
            </a:pPr>
            <a:r>
              <a:rPr lang="es-CO" sz="4000" b="1" i="0" u="none" strike="noStrike" cap="none" dirty="0">
                <a:solidFill>
                  <a:srgbClr val="000000"/>
                </a:solidFill>
                <a:latin typeface="Calibri"/>
                <a:ea typeface="Calibri"/>
                <a:cs typeface="Calibri"/>
                <a:sym typeface="Calibri"/>
              </a:rPr>
              <a:t>Servicio nacional </a:t>
            </a:r>
            <a:r>
              <a:rPr lang="es-CO" sz="4000" b="1" dirty="0">
                <a:solidFill>
                  <a:srgbClr val="000000"/>
                </a:solidFill>
                <a:latin typeface="Calibri"/>
                <a:ea typeface="Calibri"/>
                <a:cs typeface="Calibri"/>
                <a:sym typeface="Calibri"/>
              </a:rPr>
              <a:t>d</a:t>
            </a:r>
            <a:r>
              <a:rPr lang="es-CO" sz="4000" b="1" i="0" u="none" strike="noStrike" cap="none" dirty="0">
                <a:solidFill>
                  <a:srgbClr val="000000"/>
                </a:solidFill>
                <a:latin typeface="Calibri"/>
                <a:ea typeface="Calibri"/>
                <a:cs typeface="Calibri"/>
                <a:sym typeface="Calibri"/>
              </a:rPr>
              <a:t>e </a:t>
            </a:r>
            <a:r>
              <a:rPr lang="es-CO" sz="4000" b="1" dirty="0">
                <a:solidFill>
                  <a:srgbClr val="000000"/>
                </a:solidFill>
                <a:latin typeface="Calibri"/>
                <a:ea typeface="Calibri"/>
                <a:cs typeface="Calibri"/>
                <a:sym typeface="Calibri"/>
              </a:rPr>
              <a:t>a</a:t>
            </a:r>
            <a:r>
              <a:rPr lang="es-CO" sz="4000" b="1" i="0" u="none" strike="noStrike" cap="none" dirty="0">
                <a:solidFill>
                  <a:srgbClr val="000000"/>
                </a:solidFill>
                <a:latin typeface="Calibri"/>
                <a:ea typeface="Calibri"/>
                <a:cs typeface="Calibri"/>
                <a:sym typeface="Calibri"/>
              </a:rPr>
              <a:t>prendizaje </a:t>
            </a:r>
            <a:endParaRPr lang="es-CO" dirty="0"/>
          </a:p>
          <a:p>
            <a:pPr marL="0" marR="0" lvl="0" indent="0" algn="l" rtl="0">
              <a:lnSpc>
                <a:spcPct val="90000"/>
              </a:lnSpc>
              <a:spcBef>
                <a:spcPts val="1000"/>
              </a:spcBef>
              <a:spcAft>
                <a:spcPts val="0"/>
              </a:spcAft>
              <a:buClr>
                <a:srgbClr val="FFFFFF"/>
              </a:buClr>
              <a:buSzPts val="4000"/>
              <a:buFont typeface="Helvetica Neue"/>
              <a:buNone/>
            </a:pPr>
            <a:endParaRPr lang="es-CO" sz="4000" b="1" i="0" u="none" strike="noStrike" cap="none" dirty="0">
              <a:solidFill>
                <a:srgbClr val="000000"/>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4000"/>
              <a:buFont typeface="Calibri"/>
              <a:buNone/>
            </a:pPr>
            <a:r>
              <a:rPr lang="es-CO" sz="4000" b="1" i="0" u="none" strike="noStrike" cap="none" dirty="0">
                <a:solidFill>
                  <a:srgbClr val="000000"/>
                </a:solidFill>
                <a:latin typeface="Calibri"/>
                <a:ea typeface="Calibri"/>
                <a:cs typeface="Calibri"/>
                <a:sym typeface="Calibri"/>
              </a:rPr>
              <a:t>Nombre del </a:t>
            </a:r>
            <a:r>
              <a:rPr lang="es-CO" sz="4000" b="1" dirty="0">
                <a:solidFill>
                  <a:srgbClr val="000000"/>
                </a:solidFill>
                <a:latin typeface="Calibri"/>
                <a:ea typeface="Calibri"/>
                <a:cs typeface="Calibri"/>
                <a:sym typeface="Calibri"/>
              </a:rPr>
              <a:t>p</a:t>
            </a:r>
            <a:r>
              <a:rPr lang="es-CO" sz="4000" b="1" i="0" u="none" strike="noStrike" cap="none" dirty="0">
                <a:solidFill>
                  <a:srgbClr val="000000"/>
                </a:solidFill>
                <a:latin typeface="Calibri"/>
                <a:ea typeface="Calibri"/>
                <a:cs typeface="Calibri"/>
                <a:sym typeface="Calibri"/>
              </a:rPr>
              <a:t>rograma: Análisis y </a:t>
            </a:r>
            <a:r>
              <a:rPr lang="es-CO" sz="4000" b="1" dirty="0">
                <a:solidFill>
                  <a:srgbClr val="000000"/>
                </a:solidFill>
                <a:latin typeface="Calibri"/>
                <a:ea typeface="Calibri"/>
                <a:cs typeface="Calibri"/>
                <a:sym typeface="Calibri"/>
              </a:rPr>
              <a:t>d</a:t>
            </a:r>
            <a:r>
              <a:rPr lang="es-CO" sz="4000" b="1" i="0" u="none" strike="noStrike" cap="none" dirty="0">
                <a:solidFill>
                  <a:srgbClr val="000000"/>
                </a:solidFill>
                <a:latin typeface="Calibri"/>
                <a:ea typeface="Calibri"/>
                <a:cs typeface="Calibri"/>
                <a:sym typeface="Calibri"/>
              </a:rPr>
              <a:t>esarrollo </a:t>
            </a:r>
            <a:r>
              <a:rPr lang="es-CO" sz="4000" b="1" dirty="0">
                <a:solidFill>
                  <a:srgbClr val="000000"/>
                </a:solidFill>
                <a:latin typeface="Calibri"/>
                <a:ea typeface="Calibri"/>
                <a:cs typeface="Calibri"/>
                <a:sym typeface="Calibri"/>
              </a:rPr>
              <a:t>d</a:t>
            </a:r>
            <a:r>
              <a:rPr lang="es-CO" sz="4000" b="1" i="0" u="none" strike="noStrike" cap="none" dirty="0">
                <a:solidFill>
                  <a:srgbClr val="000000"/>
                </a:solidFill>
                <a:latin typeface="Calibri"/>
                <a:ea typeface="Calibri"/>
                <a:cs typeface="Calibri"/>
                <a:sym typeface="Calibri"/>
              </a:rPr>
              <a:t>e sistemas de </a:t>
            </a:r>
            <a:r>
              <a:rPr lang="es-CO" sz="4000" b="1" dirty="0">
                <a:solidFill>
                  <a:srgbClr val="000000"/>
                </a:solidFill>
                <a:latin typeface="Calibri"/>
                <a:ea typeface="Calibri"/>
                <a:cs typeface="Calibri"/>
                <a:sym typeface="Calibri"/>
              </a:rPr>
              <a:t>información</a:t>
            </a:r>
            <a:r>
              <a:rPr lang="es-CO" sz="4000" b="1" i="0" u="none" strike="noStrike" cap="none" dirty="0">
                <a:solidFill>
                  <a:srgbClr val="000000"/>
                </a:solidFill>
                <a:latin typeface="Calibri"/>
                <a:ea typeface="Calibri"/>
                <a:cs typeface="Calibri"/>
                <a:sym typeface="Calibri"/>
              </a:rPr>
              <a:t> </a:t>
            </a:r>
            <a:endParaRPr lang="es-CO" dirty="0"/>
          </a:p>
          <a:p>
            <a:pPr marL="0" marR="0" lvl="0" indent="0" algn="l" rtl="0">
              <a:lnSpc>
                <a:spcPct val="90000"/>
              </a:lnSpc>
              <a:spcBef>
                <a:spcPts val="1000"/>
              </a:spcBef>
              <a:spcAft>
                <a:spcPts val="0"/>
              </a:spcAft>
              <a:buClr>
                <a:srgbClr val="FFFFFF"/>
              </a:buClr>
              <a:buSzPts val="4000"/>
              <a:buFont typeface="Helvetica Neue"/>
              <a:buNone/>
            </a:pPr>
            <a:endParaRPr lang="es-CO" sz="4000" b="1" i="0" u="none" strike="noStrike" cap="none" dirty="0">
              <a:solidFill>
                <a:srgbClr val="000000"/>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4000"/>
              <a:buFont typeface="Calibri"/>
              <a:buNone/>
            </a:pPr>
            <a:r>
              <a:rPr lang="es-CO" sz="4000" b="1" i="0" u="none" strike="noStrike" cap="none" dirty="0">
                <a:solidFill>
                  <a:srgbClr val="000000"/>
                </a:solidFill>
                <a:latin typeface="Calibri"/>
                <a:ea typeface="Calibri"/>
                <a:cs typeface="Calibri"/>
                <a:sym typeface="Calibri"/>
              </a:rPr>
              <a:t>Integrantes del </a:t>
            </a:r>
            <a:r>
              <a:rPr lang="es-CO" sz="4000" b="1" dirty="0">
                <a:solidFill>
                  <a:srgbClr val="000000"/>
                </a:solidFill>
                <a:latin typeface="Calibri"/>
                <a:ea typeface="Calibri"/>
                <a:cs typeface="Calibri"/>
                <a:sym typeface="Calibri"/>
              </a:rPr>
              <a:t>p</a:t>
            </a:r>
            <a:r>
              <a:rPr lang="es-CO" sz="4000" b="1" i="0" u="none" strike="noStrike" cap="none" dirty="0">
                <a:solidFill>
                  <a:srgbClr val="000000"/>
                </a:solidFill>
                <a:latin typeface="Calibri"/>
                <a:ea typeface="Calibri"/>
                <a:cs typeface="Calibri"/>
                <a:sym typeface="Calibri"/>
              </a:rPr>
              <a:t>royecto: </a:t>
            </a:r>
            <a:endParaRPr lang="es-CO" dirty="0"/>
          </a:p>
          <a:p>
            <a:pPr marL="0" marR="0" lvl="0" indent="0" algn="l" rtl="0">
              <a:lnSpc>
                <a:spcPct val="90000"/>
              </a:lnSpc>
              <a:spcBef>
                <a:spcPts val="1000"/>
              </a:spcBef>
              <a:spcAft>
                <a:spcPts val="0"/>
              </a:spcAft>
              <a:buClr>
                <a:srgbClr val="000000"/>
              </a:buClr>
              <a:buSzPts val="4000"/>
              <a:buFont typeface="Calibri"/>
              <a:buNone/>
            </a:pPr>
            <a:r>
              <a:rPr lang="es-CO" sz="4000" b="1" i="0" u="none" strike="noStrike" cap="none" dirty="0">
                <a:solidFill>
                  <a:srgbClr val="000000"/>
                </a:solidFill>
                <a:latin typeface="Calibri"/>
                <a:ea typeface="Calibri"/>
                <a:cs typeface="Calibri"/>
                <a:sym typeface="Calibri"/>
              </a:rPr>
              <a:t>Johan </a:t>
            </a:r>
            <a:r>
              <a:rPr lang="es-CO" sz="4000" b="1" i="0" u="none" strike="noStrike" cap="none" dirty="0" err="1">
                <a:solidFill>
                  <a:srgbClr val="000000"/>
                </a:solidFill>
                <a:latin typeface="Calibri"/>
                <a:ea typeface="Calibri"/>
                <a:cs typeface="Calibri"/>
                <a:sym typeface="Calibri"/>
              </a:rPr>
              <a:t>Stiven</a:t>
            </a:r>
            <a:r>
              <a:rPr lang="es-CO" sz="4000" b="1" i="0" u="none" strike="noStrike" cap="none" dirty="0">
                <a:solidFill>
                  <a:srgbClr val="000000"/>
                </a:solidFill>
                <a:latin typeface="Calibri"/>
                <a:ea typeface="Calibri"/>
                <a:cs typeface="Calibri"/>
                <a:sym typeface="Calibri"/>
              </a:rPr>
              <a:t> Mora Largo </a:t>
            </a:r>
            <a:endParaRPr lang="es-CO" dirty="0"/>
          </a:p>
          <a:p>
            <a:pPr marL="0" marR="0" lvl="0" indent="0" algn="l" rtl="0">
              <a:lnSpc>
                <a:spcPct val="90000"/>
              </a:lnSpc>
              <a:spcBef>
                <a:spcPts val="1000"/>
              </a:spcBef>
              <a:spcAft>
                <a:spcPts val="0"/>
              </a:spcAft>
              <a:buClr>
                <a:srgbClr val="000000"/>
              </a:buClr>
              <a:buSzPts val="4000"/>
              <a:buFont typeface="Calibri"/>
              <a:buNone/>
            </a:pPr>
            <a:r>
              <a:rPr lang="es-CO" sz="4000" b="1" i="0" u="none" strike="noStrike" cap="none" dirty="0" err="1">
                <a:solidFill>
                  <a:srgbClr val="000000"/>
                </a:solidFill>
                <a:latin typeface="Calibri"/>
                <a:ea typeface="Calibri"/>
                <a:cs typeface="Calibri"/>
                <a:sym typeface="Calibri"/>
              </a:rPr>
              <a:t>Maryi</a:t>
            </a:r>
            <a:r>
              <a:rPr lang="es-CO" sz="4000" b="1" i="0" u="none" strike="noStrike" cap="none" dirty="0">
                <a:solidFill>
                  <a:srgbClr val="000000"/>
                </a:solidFill>
                <a:latin typeface="Calibri"/>
                <a:ea typeface="Calibri"/>
                <a:cs typeface="Calibri"/>
                <a:sym typeface="Calibri"/>
              </a:rPr>
              <a:t> Daniela Berrio </a:t>
            </a:r>
            <a:r>
              <a:rPr lang="es-CO" sz="4000" b="1" i="0" u="none" strike="noStrike" cap="none" dirty="0" err="1">
                <a:solidFill>
                  <a:srgbClr val="000000"/>
                </a:solidFill>
                <a:latin typeface="Calibri"/>
                <a:ea typeface="Calibri"/>
                <a:cs typeface="Calibri"/>
                <a:sym typeface="Calibri"/>
              </a:rPr>
              <a:t>Alzate</a:t>
            </a:r>
            <a:r>
              <a:rPr lang="es-CO" sz="4000" b="1" i="0" u="none" strike="noStrike" cap="none" dirty="0">
                <a:solidFill>
                  <a:srgbClr val="000000"/>
                </a:solidFill>
                <a:latin typeface="Calibri"/>
                <a:ea typeface="Calibri"/>
                <a:cs typeface="Calibri"/>
                <a:sym typeface="Calibri"/>
              </a:rPr>
              <a:t> </a:t>
            </a:r>
            <a:endParaRPr lang="es-CO" dirty="0"/>
          </a:p>
          <a:p>
            <a:pPr marL="0" marR="0" lvl="0" indent="0" algn="l" rtl="0">
              <a:lnSpc>
                <a:spcPct val="90000"/>
              </a:lnSpc>
              <a:spcBef>
                <a:spcPts val="1000"/>
              </a:spcBef>
              <a:spcAft>
                <a:spcPts val="0"/>
              </a:spcAft>
              <a:buClr>
                <a:srgbClr val="000000"/>
              </a:buClr>
              <a:buSzPts val="4000"/>
              <a:buFont typeface="Calibri"/>
              <a:buNone/>
            </a:pPr>
            <a:r>
              <a:rPr lang="es-CO" sz="4000" b="1" i="0" u="none" strike="noStrike" cap="none" dirty="0">
                <a:solidFill>
                  <a:srgbClr val="000000"/>
                </a:solidFill>
                <a:latin typeface="Calibri"/>
                <a:ea typeface="Calibri"/>
                <a:cs typeface="Calibri"/>
                <a:sym typeface="Calibri"/>
              </a:rPr>
              <a:t>Elkin </a:t>
            </a:r>
            <a:r>
              <a:rPr lang="es-CO" sz="4000" b="1" i="0" u="none" strike="noStrike" cap="none" dirty="0" err="1">
                <a:solidFill>
                  <a:srgbClr val="000000"/>
                </a:solidFill>
                <a:latin typeface="Calibri"/>
                <a:ea typeface="Calibri"/>
                <a:cs typeface="Calibri"/>
                <a:sym typeface="Calibri"/>
              </a:rPr>
              <a:t>Jose</a:t>
            </a:r>
            <a:r>
              <a:rPr lang="es-CO" sz="4000" b="1" i="0" u="none" strike="noStrike" cap="none" dirty="0">
                <a:solidFill>
                  <a:srgbClr val="000000"/>
                </a:solidFill>
                <a:latin typeface="Calibri"/>
                <a:ea typeface="Calibri"/>
                <a:cs typeface="Calibri"/>
                <a:sym typeface="Calibri"/>
              </a:rPr>
              <a:t> Solorzano</a:t>
            </a:r>
            <a:endParaRPr lang="es-CO" dirty="0"/>
          </a:p>
          <a:p>
            <a:pPr marL="0" marR="0" lvl="0" indent="0" algn="l" rtl="0">
              <a:lnSpc>
                <a:spcPct val="90000"/>
              </a:lnSpc>
              <a:spcBef>
                <a:spcPts val="1000"/>
              </a:spcBef>
              <a:spcAft>
                <a:spcPts val="0"/>
              </a:spcAft>
              <a:buClr>
                <a:srgbClr val="FFFFFF"/>
              </a:buClr>
              <a:buSzPts val="4000"/>
              <a:buFont typeface="Helvetica Neue"/>
              <a:buNone/>
            </a:pPr>
            <a:endParaRPr lang="es-CO" sz="4000" b="1" i="0" u="none" strike="noStrike" cap="none" dirty="0">
              <a:solidFill>
                <a:srgbClr val="000000"/>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4000"/>
              <a:buFont typeface="Calibri"/>
              <a:buNone/>
            </a:pPr>
            <a:r>
              <a:rPr lang="es-CO" sz="4000" b="1" i="0" u="none" strike="noStrike" cap="none" dirty="0" err="1">
                <a:solidFill>
                  <a:srgbClr val="000000"/>
                </a:solidFill>
                <a:latin typeface="Calibri"/>
                <a:ea typeface="Calibri"/>
                <a:cs typeface="Calibri"/>
                <a:sym typeface="Calibri"/>
              </a:rPr>
              <a:t>Medellin</a:t>
            </a:r>
            <a:r>
              <a:rPr lang="es-CO" sz="4000" b="1" i="0" u="none" strike="noStrike" cap="none" dirty="0">
                <a:solidFill>
                  <a:srgbClr val="000000"/>
                </a:solidFill>
                <a:latin typeface="Calibri"/>
                <a:ea typeface="Calibri"/>
                <a:cs typeface="Calibri"/>
                <a:sym typeface="Calibri"/>
              </a:rPr>
              <a:t>, Antioquia </a:t>
            </a:r>
            <a:endParaRPr lang="es-CO" dirty="0"/>
          </a:p>
          <a:p>
            <a:pPr marL="0" marR="0" lvl="0" indent="0" algn="l" rtl="0">
              <a:lnSpc>
                <a:spcPct val="127500"/>
              </a:lnSpc>
              <a:spcBef>
                <a:spcPts val="0"/>
              </a:spcBef>
              <a:spcAft>
                <a:spcPts val="0"/>
              </a:spcAft>
              <a:buClr>
                <a:srgbClr val="FFFFFF"/>
              </a:buClr>
              <a:buSzPts val="4000"/>
              <a:buFont typeface="Helvetica Neue"/>
              <a:buNone/>
            </a:pPr>
            <a:r>
              <a:rPr lang="es-CO" sz="4000" b="1" i="0" u="none" strike="noStrike" cap="none" dirty="0">
                <a:solidFill>
                  <a:srgbClr val="FFFFFF"/>
                </a:solidFill>
                <a:latin typeface="Helvetica Neue"/>
                <a:ea typeface="Helvetica Neue"/>
                <a:cs typeface="Helvetica Neue"/>
                <a:sym typeface="Helvetica Neue"/>
              </a:rPr>
              <a:t>                    </a:t>
            </a:r>
            <a:endParaRPr sz="3600" b="1" i="0" u="none" strike="noStrike" cap="none" dirty="0">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4"/>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Descripción del proyecto</a:t>
            </a:r>
            <a:endParaRPr sz="10000" b="1" i="0" u="none" strike="noStrike" cap="none">
              <a:solidFill>
                <a:schemeClr val="dk1"/>
              </a:solidFill>
              <a:latin typeface="Calibri"/>
              <a:ea typeface="Calibri"/>
              <a:cs typeface="Calibri"/>
              <a:sym typeface="Calibri"/>
            </a:endParaRPr>
          </a:p>
        </p:txBody>
      </p:sp>
      <p:sp>
        <p:nvSpPr>
          <p:cNvPr id="81" name="Google Shape;81;p4"/>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82" name="Google Shape;82;p4"/>
          <p:cNvSpPr txBox="1"/>
          <p:nvPr/>
        </p:nvSpPr>
        <p:spPr>
          <a:xfrm>
            <a:off x="1070640" y="7244013"/>
            <a:ext cx="21541709" cy="3643062"/>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chemeClr val="dk1"/>
              </a:buClr>
              <a:buSzPts val="6600"/>
              <a:buFont typeface="Calibri"/>
              <a:buNone/>
            </a:pPr>
            <a:r>
              <a:rPr lang="es-MX" sz="4800" b="1" dirty="0">
                <a:solidFill>
                  <a:schemeClr val="dk1"/>
                </a:solidFill>
                <a:latin typeface="Calibri"/>
                <a:ea typeface="Calibri"/>
                <a:cs typeface="Calibri"/>
                <a:sym typeface="Calibri"/>
              </a:rPr>
              <a:t>A</a:t>
            </a:r>
            <a:r>
              <a:rPr lang="es-MX" sz="4800" b="1" i="0" u="none" strike="noStrike" cap="none" dirty="0">
                <a:solidFill>
                  <a:schemeClr val="dk1"/>
                </a:solidFill>
                <a:latin typeface="Calibri"/>
                <a:ea typeface="Calibri"/>
                <a:cs typeface="Calibri"/>
                <a:sym typeface="Calibri"/>
              </a:rPr>
              <a:t>plicativo web dirigido a las personas que desean brindarle un mejor estilo de vida a los perros y gatos que están abandonados o apunto de serlo, los usuarios </a:t>
            </a:r>
            <a:r>
              <a:rPr lang="es-MX" sz="4800" b="1" i="0" u="none" strike="noStrike" cap="none" dirty="0" err="1">
                <a:solidFill>
                  <a:schemeClr val="dk1"/>
                </a:solidFill>
                <a:latin typeface="Calibri"/>
                <a:ea typeface="Calibri"/>
                <a:cs typeface="Calibri"/>
                <a:sym typeface="Calibri"/>
              </a:rPr>
              <a:t>podran</a:t>
            </a:r>
            <a:r>
              <a:rPr lang="es-MX" sz="4800" b="1" i="0" u="none" strike="noStrike" cap="none" dirty="0">
                <a:solidFill>
                  <a:schemeClr val="dk1"/>
                </a:solidFill>
                <a:latin typeface="Calibri"/>
                <a:ea typeface="Calibri"/>
                <a:cs typeface="Calibri"/>
                <a:sym typeface="Calibri"/>
              </a:rPr>
              <a:t> acceder de una forma mas dinámica a la información de las mascotas en busca de hogar.</a:t>
            </a:r>
          </a:p>
        </p:txBody>
      </p:sp>
      <p:sp>
        <p:nvSpPr>
          <p:cNvPr id="83" name="Google Shape;83;p4"/>
          <p:cNvSpPr txBox="1"/>
          <p:nvPr/>
        </p:nvSpPr>
        <p:spPr>
          <a:xfrm>
            <a:off x="1070640" y="2653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5"/>
          <p:cNvSpPr txBox="1"/>
          <p:nvPr/>
        </p:nvSpPr>
        <p:spPr>
          <a:xfrm>
            <a:off x="918240" y="684431"/>
            <a:ext cx="21541709" cy="2515969"/>
          </a:xfrm>
          <a:prstGeom prst="rect">
            <a:avLst/>
          </a:prstGeom>
          <a:noFill/>
          <a:ln>
            <a:noFill/>
          </a:ln>
        </p:spPr>
        <p:txBody>
          <a:bodyPr spcFirstLastPara="1" wrap="square" lIns="71425" tIns="71425" rIns="71425" bIns="71425" anchor="b" anchorCtr="0">
            <a:normAutofit lnSpcReduction="10000"/>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JUSTIFICACIÓN DE QUE, PORQUE Y PARA QUE. </a:t>
            </a:r>
            <a:endParaRPr sz="10000" b="1" i="0" u="none" strike="noStrike" cap="none">
              <a:solidFill>
                <a:schemeClr val="dk1"/>
              </a:solidFill>
              <a:latin typeface="Calibri"/>
              <a:ea typeface="Calibri"/>
              <a:cs typeface="Calibri"/>
              <a:sym typeface="Calibri"/>
            </a:endParaRPr>
          </a:p>
        </p:txBody>
      </p:sp>
      <p:sp>
        <p:nvSpPr>
          <p:cNvPr id="89" name="Google Shape;89;p5"/>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90" name="Google Shape;90;p5"/>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91" name="Google Shape;91;p5"/>
          <p:cNvSpPr/>
          <p:nvPr/>
        </p:nvSpPr>
        <p:spPr>
          <a:xfrm>
            <a:off x="6096000" y="5242641"/>
            <a:ext cx="12192000" cy="67402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Calibri"/>
              <a:buNone/>
            </a:pPr>
            <a:r>
              <a:rPr lang="es-MX" sz="4000" b="1" dirty="0">
                <a:solidFill>
                  <a:schemeClr val="dk1"/>
                </a:solidFill>
                <a:latin typeface="Calibri"/>
                <a:ea typeface="Calibri"/>
                <a:cs typeface="Calibri"/>
                <a:sym typeface="Calibri"/>
              </a:rPr>
              <a:t>C</a:t>
            </a:r>
            <a:r>
              <a:rPr lang="es-MX" sz="4000" b="1" i="0" u="none" strike="noStrike" cap="none" dirty="0">
                <a:solidFill>
                  <a:schemeClr val="dk1"/>
                </a:solidFill>
                <a:latin typeface="Calibri"/>
                <a:ea typeface="Calibri"/>
                <a:cs typeface="Calibri"/>
                <a:sym typeface="Calibri"/>
              </a:rPr>
              <a:t>ada vez mas aumenta el abandono de los perros y gatos, e incluso crecen con una calidad de vida pésima, tanto que muchos de ellos son sacrificados, es una problemática que se vive a diario, por tal razón </a:t>
            </a:r>
            <a:r>
              <a:rPr lang="es-MX" sz="4000" b="1" i="0" u="none" strike="noStrike" cap="none" dirty="0" err="1">
                <a:solidFill>
                  <a:schemeClr val="dk1"/>
                </a:solidFill>
                <a:latin typeface="Calibri"/>
                <a:ea typeface="Calibri"/>
                <a:cs typeface="Calibri"/>
                <a:sym typeface="Calibri"/>
              </a:rPr>
              <a:t>adopt</a:t>
            </a:r>
            <a:r>
              <a:rPr lang="es-MX" sz="4000" b="1" i="0" u="none" strike="noStrike" cap="none" dirty="0">
                <a:solidFill>
                  <a:schemeClr val="dk1"/>
                </a:solidFill>
                <a:latin typeface="Calibri"/>
                <a:ea typeface="Calibri"/>
                <a:cs typeface="Calibri"/>
                <a:sym typeface="Calibri"/>
              </a:rPr>
              <a:t> </a:t>
            </a:r>
            <a:r>
              <a:rPr lang="es-MX" sz="4000" b="1" i="0" u="none" strike="noStrike" cap="none" dirty="0" err="1">
                <a:solidFill>
                  <a:schemeClr val="dk1"/>
                </a:solidFill>
                <a:latin typeface="Calibri"/>
                <a:ea typeface="Calibri"/>
                <a:cs typeface="Calibri"/>
                <a:sym typeface="Calibri"/>
              </a:rPr>
              <a:t>your</a:t>
            </a:r>
            <a:r>
              <a:rPr lang="es-MX" sz="4000" b="1" i="0" u="none" strike="noStrike" cap="none" dirty="0">
                <a:solidFill>
                  <a:schemeClr val="dk1"/>
                </a:solidFill>
                <a:latin typeface="Calibri"/>
                <a:ea typeface="Calibri"/>
                <a:cs typeface="Calibri"/>
                <a:sym typeface="Calibri"/>
              </a:rPr>
              <a:t> </a:t>
            </a:r>
            <a:r>
              <a:rPr lang="es-MX" sz="4000" b="1" i="0" u="none" strike="noStrike" cap="none" dirty="0" err="1">
                <a:solidFill>
                  <a:schemeClr val="dk1"/>
                </a:solidFill>
                <a:latin typeface="Calibri"/>
                <a:ea typeface="Calibri"/>
                <a:cs typeface="Calibri"/>
                <a:sym typeface="Calibri"/>
              </a:rPr>
              <a:t>friend</a:t>
            </a:r>
            <a:r>
              <a:rPr lang="es-MX" sz="4000" b="1" i="0" u="none" strike="noStrike" cap="none" dirty="0">
                <a:solidFill>
                  <a:schemeClr val="dk1"/>
                </a:solidFill>
                <a:latin typeface="Calibri"/>
                <a:ea typeface="Calibri"/>
                <a:cs typeface="Calibri"/>
                <a:sym typeface="Calibri"/>
              </a:rPr>
              <a:t> (un aplicativo web) se encargara de darles </a:t>
            </a:r>
            <a:endParaRPr lang="es-MX" sz="3600" b="0"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600"/>
              <a:buFont typeface="Helvetica Neue"/>
              <a:buNone/>
            </a:pPr>
            <a:r>
              <a:rPr lang="es-MX" sz="3600" b="1" i="0" u="none" strike="noStrike" cap="none" dirty="0">
                <a:solidFill>
                  <a:schemeClr val="dk1"/>
                </a:solidFill>
                <a:latin typeface="Helvetica Neue"/>
                <a:ea typeface="Helvetica Neue"/>
                <a:cs typeface="Helvetica Neue"/>
                <a:sym typeface="Helvetica Neue"/>
              </a:rPr>
              <a:t>la oportunidad a las personas para que puedan adoptar mascotas abandonadas por medio del aplicativo web</a:t>
            </a:r>
            <a:r>
              <a:rPr lang="es-MX" sz="4000" b="1" i="0" u="none" strike="noStrike" cap="none" dirty="0">
                <a:solidFill>
                  <a:schemeClr val="dk1"/>
                </a:solidFill>
                <a:latin typeface="Calibri"/>
                <a:ea typeface="Calibri"/>
                <a:cs typeface="Calibri"/>
                <a:sym typeface="Calibri"/>
              </a:rPr>
              <a:t>, para que tenga tanto el cliente como la mascota un buen acompañamiento mutuo y disminuya la mala calidad de vida , la muerte en diversos casos  y los maltratos hacia ellos.</a:t>
            </a:r>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6"/>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PLANTEAMIENTO DEL PROBLEMA</a:t>
            </a:r>
            <a:endParaRPr sz="10000" b="1" i="0" u="none" strike="noStrike" cap="none">
              <a:solidFill>
                <a:schemeClr val="dk1"/>
              </a:solidFill>
              <a:latin typeface="Calibri"/>
              <a:ea typeface="Calibri"/>
              <a:cs typeface="Calibri"/>
              <a:sym typeface="Calibri"/>
            </a:endParaRPr>
          </a:p>
        </p:txBody>
      </p:sp>
      <p:sp>
        <p:nvSpPr>
          <p:cNvPr id="97" name="Google Shape;97;p6"/>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98" name="Google Shape;98;p6"/>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99" name="Google Shape;99;p6"/>
          <p:cNvSpPr txBox="1"/>
          <p:nvPr/>
        </p:nvSpPr>
        <p:spPr>
          <a:xfrm>
            <a:off x="918240" y="8294906"/>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a:p>
            <a:pPr marL="38100" marR="38100" lvl="0" indent="12700" algn="ctr" rtl="0">
              <a:lnSpc>
                <a:spcPct val="80000"/>
              </a:lnSpc>
              <a:spcBef>
                <a:spcPts val="10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100" name="Google Shape;100;p6"/>
          <p:cNvSpPr txBox="1"/>
          <p:nvPr/>
        </p:nvSpPr>
        <p:spPr>
          <a:xfrm>
            <a:off x="1692067" y="7453094"/>
            <a:ext cx="21541709" cy="1645981"/>
          </a:xfrm>
          <a:prstGeom prst="rect">
            <a:avLst/>
          </a:prstGeom>
          <a:noFill/>
          <a:ln>
            <a:noFill/>
          </a:ln>
        </p:spPr>
        <p:txBody>
          <a:bodyPr spcFirstLastPara="1" wrap="square" lIns="71425" tIns="71425" rIns="71425" bIns="71425" anchor="b" anchorCtr="0">
            <a:normAutofit fontScale="77500" lnSpcReduction="20000"/>
          </a:bodyPr>
          <a:lstStyle/>
          <a:p>
            <a:pPr marL="38100" marR="38100" lvl="0" indent="12700" algn="ctr" rtl="0">
              <a:lnSpc>
                <a:spcPct val="80000"/>
              </a:lnSpc>
              <a:spcBef>
                <a:spcPts val="0"/>
              </a:spcBef>
              <a:spcAft>
                <a:spcPts val="0"/>
              </a:spcAft>
              <a:buClr>
                <a:schemeClr val="dk1"/>
              </a:buClr>
              <a:buSzPct val="100000"/>
              <a:buFont typeface="Calibri"/>
              <a:buNone/>
            </a:pPr>
            <a:r>
              <a:rPr lang="es-MX" sz="9300" b="1" dirty="0">
                <a:solidFill>
                  <a:schemeClr val="dk1"/>
                </a:solidFill>
                <a:latin typeface="Calibri"/>
                <a:ea typeface="Calibri"/>
                <a:cs typeface="Calibri"/>
                <a:sym typeface="Calibri"/>
              </a:rPr>
              <a:t>L</a:t>
            </a:r>
            <a:r>
              <a:rPr lang="es-MX" sz="9300" b="1" i="0" u="none" strike="noStrike" cap="none" dirty="0">
                <a:solidFill>
                  <a:schemeClr val="dk1"/>
                </a:solidFill>
                <a:latin typeface="Calibri"/>
                <a:ea typeface="Calibri"/>
                <a:cs typeface="Calibri"/>
                <a:sym typeface="Calibri"/>
              </a:rPr>
              <a:t>a falta de oportunidades y cuidado a mascotas vulnerables de zonas o bien sean afectadas o de calle. </a:t>
            </a:r>
            <a:endParaRPr lang="es-MX" sz="1500" dirty="0"/>
          </a:p>
          <a:p>
            <a:pPr marL="38100" marR="38100" lvl="0" indent="12700" algn="ctr" rtl="0">
              <a:lnSpc>
                <a:spcPct val="80000"/>
              </a:lnSpc>
              <a:spcBef>
                <a:spcPts val="100"/>
              </a:spcBef>
              <a:spcAft>
                <a:spcPts val="0"/>
              </a:spcAft>
              <a:buClr>
                <a:srgbClr val="FFFFFF"/>
              </a:buClr>
              <a:buSzPct val="100000"/>
              <a:buFont typeface="Calibri"/>
              <a:buNone/>
            </a:pPr>
            <a:endParaRPr sz="10000" b="1" i="0" u="none" strike="noStrike" cap="none" dirty="0">
              <a:solidFill>
                <a:srgbClr val="0020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7"/>
          <p:cNvSpPr txBox="1"/>
          <p:nvPr/>
        </p:nvSpPr>
        <p:spPr>
          <a:xfrm>
            <a:off x="918240" y="112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a:p>
            <a:pPr marL="38100" marR="38100" lvl="0" indent="12700" algn="ctr" rtl="0">
              <a:lnSpc>
                <a:spcPct val="80000"/>
              </a:lnSpc>
              <a:spcBef>
                <a:spcPts val="10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106" name="Google Shape;106;p7"/>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07" name="Google Shape;107;p7"/>
          <p:cNvSpPr txBox="1"/>
          <p:nvPr/>
        </p:nvSpPr>
        <p:spPr>
          <a:xfrm>
            <a:off x="384840" y="37887"/>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08" name="Google Shape;108;p7"/>
          <p:cNvSpPr/>
          <p:nvPr/>
        </p:nvSpPr>
        <p:spPr>
          <a:xfrm>
            <a:off x="5897894" y="3774600"/>
            <a:ext cx="16033536" cy="10187364"/>
          </a:xfrm>
          <a:prstGeom prst="rect">
            <a:avLst/>
          </a:prstGeom>
          <a:noFill/>
          <a:ln>
            <a:noFill/>
          </a:ln>
        </p:spPr>
        <p:txBody>
          <a:bodyPr spcFirstLastPara="1" wrap="square" lIns="91425" tIns="45700" rIns="91425" bIns="45700" anchor="t" anchorCtr="0">
            <a:spAutoFit/>
          </a:bodyPr>
          <a:lstStyle/>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T</a:t>
            </a:r>
            <a:r>
              <a:rPr lang="es-MX" sz="3600" b="1" i="0" u="none" strike="noStrike" cap="none" dirty="0">
                <a:solidFill>
                  <a:schemeClr val="dk1"/>
                </a:solidFill>
                <a:latin typeface="Arial"/>
                <a:ea typeface="Arial"/>
                <a:cs typeface="Arial"/>
                <a:sym typeface="Arial"/>
              </a:rPr>
              <a:t>ener de 21 años en adelante</a:t>
            </a:r>
            <a:endParaRPr lang="es-MX" dirty="0"/>
          </a:p>
          <a:p>
            <a:pPr marL="571500" marR="0" lvl="0" indent="-342900" algn="ctr" rtl="0">
              <a:lnSpc>
                <a:spcPct val="100000"/>
              </a:lnSpc>
              <a:spcBef>
                <a:spcPts val="0"/>
              </a:spcBef>
              <a:spcAft>
                <a:spcPts val="0"/>
              </a:spcAft>
              <a:buClr>
                <a:srgbClr val="FFFFFF"/>
              </a:buClr>
              <a:buSzPts val="3600"/>
              <a:buFont typeface="Arial"/>
              <a:buNone/>
            </a:pPr>
            <a:endParaRPr lang="es-MX" sz="36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B</a:t>
            </a:r>
            <a:r>
              <a:rPr lang="es-MX" sz="3600" b="1" i="0" u="none" strike="noStrike" cap="none" dirty="0">
                <a:solidFill>
                  <a:schemeClr val="dk1"/>
                </a:solidFill>
                <a:latin typeface="Arial"/>
                <a:ea typeface="Arial"/>
                <a:cs typeface="Arial"/>
                <a:sym typeface="Arial"/>
              </a:rPr>
              <a:t>uenas condiciones para la sustentación de la mascota </a:t>
            </a:r>
            <a:endParaRPr lang="es-MX" dirty="0"/>
          </a:p>
          <a:p>
            <a:pPr marL="571500" marR="0" lvl="0" indent="-342900" algn="ctr" rtl="0">
              <a:lnSpc>
                <a:spcPct val="100000"/>
              </a:lnSpc>
              <a:spcBef>
                <a:spcPts val="0"/>
              </a:spcBef>
              <a:spcAft>
                <a:spcPts val="0"/>
              </a:spcAft>
              <a:buClr>
                <a:srgbClr val="FFFFFF"/>
              </a:buClr>
              <a:buSzPts val="3600"/>
              <a:buFont typeface="Arial"/>
              <a:buNone/>
            </a:pPr>
            <a:endParaRPr lang="es-MX" sz="36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T</a:t>
            </a:r>
            <a:r>
              <a:rPr lang="es-MX" sz="3600" b="1" i="0" u="none" strike="noStrike" cap="none" dirty="0">
                <a:solidFill>
                  <a:schemeClr val="dk1"/>
                </a:solidFill>
                <a:latin typeface="Arial"/>
                <a:ea typeface="Arial"/>
                <a:cs typeface="Arial"/>
                <a:sym typeface="Arial"/>
              </a:rPr>
              <a:t>iempo requerido para el cuidado de la mascota </a:t>
            </a:r>
            <a:endParaRPr lang="es-MX" dirty="0"/>
          </a:p>
          <a:p>
            <a:pPr marL="571500" marR="0" lvl="0" indent="-342900" algn="ctr" rtl="0">
              <a:lnSpc>
                <a:spcPct val="100000"/>
              </a:lnSpc>
              <a:spcBef>
                <a:spcPts val="0"/>
              </a:spcBef>
              <a:spcAft>
                <a:spcPts val="0"/>
              </a:spcAft>
              <a:buClr>
                <a:srgbClr val="FFFFFF"/>
              </a:buClr>
              <a:buSzPts val="3600"/>
              <a:buFont typeface="Arial"/>
              <a:buNone/>
            </a:pPr>
            <a:endParaRPr lang="es-MX" sz="36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C</a:t>
            </a:r>
            <a:r>
              <a:rPr lang="es-MX" sz="3600" b="1" i="0" u="none" strike="noStrike" cap="none" dirty="0">
                <a:solidFill>
                  <a:schemeClr val="dk1"/>
                </a:solidFill>
                <a:latin typeface="Arial"/>
                <a:ea typeface="Arial"/>
                <a:cs typeface="Arial"/>
                <a:sym typeface="Arial"/>
              </a:rPr>
              <a:t>umplir con los acuerdos tratados en la encuesta y test.</a:t>
            </a:r>
            <a:endParaRPr lang="es-MX" dirty="0"/>
          </a:p>
          <a:p>
            <a:pPr marL="571500" marR="0" lvl="0" indent="-342900" algn="ctr" rtl="0">
              <a:lnSpc>
                <a:spcPct val="100000"/>
              </a:lnSpc>
              <a:spcBef>
                <a:spcPts val="0"/>
              </a:spcBef>
              <a:spcAft>
                <a:spcPts val="0"/>
              </a:spcAft>
              <a:buClr>
                <a:srgbClr val="FFFFFF"/>
              </a:buClr>
              <a:buSzPts val="3600"/>
              <a:buFont typeface="Arial"/>
              <a:buNone/>
            </a:pPr>
            <a:endParaRPr lang="es-MX" sz="36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C</a:t>
            </a:r>
            <a:r>
              <a:rPr lang="es-MX" sz="3600" b="1" i="0" u="none" strike="noStrike" cap="none" dirty="0">
                <a:solidFill>
                  <a:schemeClr val="dk1"/>
                </a:solidFill>
                <a:latin typeface="Arial"/>
                <a:ea typeface="Arial"/>
                <a:cs typeface="Arial"/>
                <a:sym typeface="Arial"/>
              </a:rPr>
              <a:t>umplir con el diligenciamiento de la adopción de una mascota</a:t>
            </a:r>
            <a:endParaRPr lang="es-MX" dirty="0"/>
          </a:p>
          <a:p>
            <a:pPr marL="571500" marR="0" lvl="0" indent="-342900" algn="ctr" rtl="0">
              <a:lnSpc>
                <a:spcPct val="100000"/>
              </a:lnSpc>
              <a:spcBef>
                <a:spcPts val="0"/>
              </a:spcBef>
              <a:spcAft>
                <a:spcPts val="0"/>
              </a:spcAft>
              <a:buClr>
                <a:srgbClr val="FFFFFF"/>
              </a:buClr>
              <a:buSzPts val="3600"/>
              <a:buFont typeface="Arial"/>
              <a:buNone/>
            </a:pPr>
            <a:endParaRPr lang="es-MX" sz="36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S</a:t>
            </a:r>
            <a:r>
              <a:rPr lang="es-MX" sz="3600" b="1" i="0" u="none" strike="noStrike" cap="none" dirty="0">
                <a:solidFill>
                  <a:schemeClr val="dk1"/>
                </a:solidFill>
                <a:latin typeface="Arial"/>
                <a:ea typeface="Arial"/>
                <a:cs typeface="Arial"/>
                <a:sym typeface="Arial"/>
              </a:rPr>
              <a:t>i va a ofrecer una mascota para adoptar, mandar información</a:t>
            </a:r>
            <a:endParaRPr lang="es-MX" dirty="0"/>
          </a:p>
          <a:p>
            <a:pPr marL="571500" marR="0" lvl="0" indent="-342900" algn="ctr" rtl="0">
              <a:lnSpc>
                <a:spcPct val="100000"/>
              </a:lnSpc>
              <a:spcBef>
                <a:spcPts val="0"/>
              </a:spcBef>
              <a:spcAft>
                <a:spcPts val="0"/>
              </a:spcAft>
              <a:buClr>
                <a:srgbClr val="FFFFFF"/>
              </a:buClr>
              <a:buSzPts val="3600"/>
              <a:buFont typeface="Arial"/>
              <a:buNone/>
            </a:pPr>
            <a:endParaRPr lang="es-MX" sz="36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E</a:t>
            </a:r>
            <a:r>
              <a:rPr lang="es-MX" sz="3600" b="1" i="0" u="none" strike="noStrike" cap="none" dirty="0">
                <a:solidFill>
                  <a:schemeClr val="dk1"/>
                </a:solidFill>
                <a:latin typeface="Arial"/>
                <a:ea typeface="Arial"/>
                <a:cs typeface="Arial"/>
                <a:sym typeface="Arial"/>
              </a:rPr>
              <a:t>star registrado en el aplicativo web</a:t>
            </a:r>
            <a:endParaRPr lang="es-MX" dirty="0"/>
          </a:p>
          <a:p>
            <a:pPr marL="571500" marR="0" lvl="0" indent="-342900" algn="ctr" rtl="0">
              <a:lnSpc>
                <a:spcPct val="100000"/>
              </a:lnSpc>
              <a:spcBef>
                <a:spcPts val="0"/>
              </a:spcBef>
              <a:spcAft>
                <a:spcPts val="0"/>
              </a:spcAft>
              <a:buClr>
                <a:srgbClr val="FFFFFF"/>
              </a:buClr>
              <a:buSzPts val="3600"/>
              <a:buFont typeface="Arial"/>
              <a:buNone/>
            </a:pPr>
            <a:endParaRPr lang="es-MX" sz="3600" b="1" i="0" u="none" strike="noStrike" cap="none" dirty="0">
              <a:solidFill>
                <a:schemeClr val="dk1"/>
              </a:solidFill>
              <a:latin typeface="Arial"/>
              <a:ea typeface="Arial"/>
              <a:cs typeface="Arial"/>
              <a:sym typeface="Arial"/>
            </a:endParaRPr>
          </a:p>
          <a:p>
            <a:pPr marL="571500" marR="0" lvl="0" indent="-571500" algn="ctr" rtl="0">
              <a:lnSpc>
                <a:spcPct val="100000"/>
              </a:lnSpc>
              <a:spcBef>
                <a:spcPts val="0"/>
              </a:spcBef>
              <a:spcAft>
                <a:spcPts val="0"/>
              </a:spcAft>
              <a:buClr>
                <a:schemeClr val="dk1"/>
              </a:buClr>
              <a:buSzPts val="3600"/>
              <a:buFont typeface="Arial"/>
              <a:buChar char="•"/>
            </a:pPr>
            <a:r>
              <a:rPr lang="es-MX" sz="3600" b="1" dirty="0">
                <a:solidFill>
                  <a:schemeClr val="dk1"/>
                </a:solidFill>
                <a:latin typeface="Arial"/>
                <a:ea typeface="Arial"/>
                <a:cs typeface="Arial"/>
                <a:sym typeface="Arial"/>
              </a:rPr>
              <a:t>S</a:t>
            </a:r>
            <a:r>
              <a:rPr lang="es-MX" sz="3600" b="1" i="0" u="none" strike="noStrike" cap="none" dirty="0">
                <a:solidFill>
                  <a:schemeClr val="dk1"/>
                </a:solidFill>
                <a:latin typeface="Arial"/>
                <a:ea typeface="Arial"/>
                <a:cs typeface="Arial"/>
                <a:sym typeface="Arial"/>
              </a:rPr>
              <a:t>i la mascota tiene alguna enfermedad irreversible o condición no puede hacer parte de </a:t>
            </a:r>
            <a:r>
              <a:rPr lang="es-MX" sz="3600" b="1" i="0" u="none" strike="noStrike" cap="none" dirty="0" err="1">
                <a:solidFill>
                  <a:schemeClr val="dk1"/>
                </a:solidFill>
                <a:latin typeface="Arial"/>
                <a:ea typeface="Arial"/>
                <a:cs typeface="Arial"/>
                <a:sym typeface="Arial"/>
              </a:rPr>
              <a:t>adopt</a:t>
            </a:r>
            <a:r>
              <a:rPr lang="es-MX" sz="3600" b="1" i="0" u="none" strike="noStrike" cap="none" dirty="0">
                <a:solidFill>
                  <a:schemeClr val="dk1"/>
                </a:solidFill>
                <a:latin typeface="Arial"/>
                <a:ea typeface="Arial"/>
                <a:cs typeface="Arial"/>
                <a:sym typeface="Arial"/>
              </a:rPr>
              <a:t> </a:t>
            </a:r>
            <a:r>
              <a:rPr lang="es-MX" sz="3600" b="1" i="0" u="none" strike="noStrike" cap="none" dirty="0" err="1">
                <a:solidFill>
                  <a:schemeClr val="dk1"/>
                </a:solidFill>
                <a:latin typeface="Arial"/>
                <a:ea typeface="Arial"/>
                <a:cs typeface="Arial"/>
                <a:sym typeface="Arial"/>
              </a:rPr>
              <a:t>your</a:t>
            </a:r>
            <a:r>
              <a:rPr lang="es-MX" sz="3600" b="1" i="0" u="none" strike="noStrike" cap="none" dirty="0">
                <a:solidFill>
                  <a:schemeClr val="dk1"/>
                </a:solidFill>
                <a:latin typeface="Arial"/>
                <a:ea typeface="Arial"/>
                <a:cs typeface="Arial"/>
                <a:sym typeface="Arial"/>
              </a:rPr>
              <a:t> </a:t>
            </a:r>
            <a:r>
              <a:rPr lang="es-MX" sz="3600" b="1" i="0" u="none" strike="noStrike" cap="none" dirty="0" err="1">
                <a:solidFill>
                  <a:schemeClr val="dk1"/>
                </a:solidFill>
                <a:latin typeface="Arial"/>
                <a:ea typeface="Arial"/>
                <a:cs typeface="Arial"/>
                <a:sym typeface="Arial"/>
              </a:rPr>
              <a:t>friend</a:t>
            </a:r>
            <a:r>
              <a:rPr lang="es-MX" sz="3600" b="1" i="0" u="none" strike="noStrike" cap="none" dirty="0">
                <a:solidFill>
                  <a:schemeClr val="dk1"/>
                </a:solidFill>
                <a:latin typeface="Arial"/>
                <a:ea typeface="Arial"/>
                <a:cs typeface="Arial"/>
                <a:sym typeface="Arial"/>
              </a:rPr>
              <a:t> debido a las condiciones que adoptan sus clientes</a:t>
            </a:r>
            <a:endParaRPr lang="es-MX" dirty="0"/>
          </a:p>
          <a:p>
            <a:pPr marL="571500" marR="0" lvl="0" indent="-292100" algn="ctr" rtl="0">
              <a:lnSpc>
                <a:spcPct val="100000"/>
              </a:lnSpc>
              <a:spcBef>
                <a:spcPts val="0"/>
              </a:spcBef>
              <a:spcAft>
                <a:spcPts val="0"/>
              </a:spcAft>
              <a:buClr>
                <a:srgbClr val="FFFFFF"/>
              </a:buClr>
              <a:buSzPts val="4400"/>
              <a:buFont typeface="Arial"/>
              <a:buNone/>
            </a:pPr>
            <a:endParaRPr sz="4400" b="1" i="0" u="none" strike="noStrike" cap="none" dirty="0">
              <a:solidFill>
                <a:schemeClr val="dk1"/>
              </a:solidFill>
              <a:latin typeface="Arial"/>
              <a:ea typeface="Arial"/>
              <a:cs typeface="Arial"/>
              <a:sym typeface="Arial"/>
            </a:endParaRPr>
          </a:p>
        </p:txBody>
      </p:sp>
      <p:sp>
        <p:nvSpPr>
          <p:cNvPr id="109" name="Google Shape;109;p7"/>
          <p:cNvSpPr txBox="1"/>
          <p:nvPr/>
        </p:nvSpPr>
        <p:spPr>
          <a:xfrm>
            <a:off x="1070640" y="2653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002060"/>
              </a:buClr>
              <a:buSzPts val="10000"/>
              <a:buFont typeface="Calibri"/>
              <a:buNone/>
            </a:pPr>
            <a:r>
              <a:rPr lang="es-CO" sz="10000" b="1" i="0" u="none" strike="noStrike" cap="none">
                <a:solidFill>
                  <a:srgbClr val="002060"/>
                </a:solidFill>
                <a:latin typeface="Calibri"/>
                <a:ea typeface="Calibri"/>
                <a:cs typeface="Calibri"/>
                <a:sym typeface="Calibri"/>
              </a:rPr>
              <a:t>RESTRICCIONES </a:t>
            </a:r>
            <a:endParaRPr sz="10000" b="1" i="0" u="none" strike="noStrike" cap="none">
              <a:solidFill>
                <a:srgbClr val="002060"/>
              </a:solidFill>
              <a:latin typeface="Calibri"/>
              <a:ea typeface="Calibri"/>
              <a:cs typeface="Calibri"/>
              <a:sym typeface="Calibri"/>
            </a:endParaRPr>
          </a:p>
        </p:txBody>
      </p:sp>
      <p:sp>
        <p:nvSpPr>
          <p:cNvPr id="110" name="Google Shape;110;p7"/>
          <p:cNvSpPr txBox="1"/>
          <p:nvPr/>
        </p:nvSpPr>
        <p:spPr>
          <a:xfrm>
            <a:off x="1223040" y="4177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111" name="Google Shape;111;p7"/>
          <p:cNvSpPr txBox="1"/>
          <p:nvPr/>
        </p:nvSpPr>
        <p:spPr>
          <a:xfrm>
            <a:off x="1375440" y="5701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112" name="Google Shape;112;p7"/>
          <p:cNvSpPr txBox="1"/>
          <p:nvPr/>
        </p:nvSpPr>
        <p:spPr>
          <a:xfrm>
            <a:off x="1527840" y="7225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
        <p:nvSpPr>
          <p:cNvPr id="113" name="Google Shape;113;p7"/>
          <p:cNvSpPr txBox="1"/>
          <p:nvPr/>
        </p:nvSpPr>
        <p:spPr>
          <a:xfrm>
            <a:off x="1680240" y="874931"/>
            <a:ext cx="21541709" cy="22900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00206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p8"/>
          <p:cNvSpPr txBox="1"/>
          <p:nvPr/>
        </p:nvSpPr>
        <p:spPr>
          <a:xfrm>
            <a:off x="918240" y="684431"/>
            <a:ext cx="21541709" cy="25159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IMPACTOS </a:t>
            </a:r>
            <a:endParaRPr sz="10000" b="1" i="0" u="none" strike="noStrike" cap="none">
              <a:solidFill>
                <a:schemeClr val="dk1"/>
              </a:solidFill>
              <a:latin typeface="Calibri"/>
              <a:ea typeface="Calibri"/>
              <a:cs typeface="Calibri"/>
              <a:sym typeface="Calibri"/>
            </a:endParaRPr>
          </a:p>
        </p:txBody>
      </p:sp>
      <p:sp>
        <p:nvSpPr>
          <p:cNvPr id="119" name="Google Shape;119;p8"/>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20" name="Google Shape;120;p8"/>
          <p:cNvSpPr txBox="1"/>
          <p:nvPr/>
        </p:nvSpPr>
        <p:spPr>
          <a:xfrm>
            <a:off x="384840" y="5417"/>
            <a:ext cx="21541709" cy="3101821"/>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21" name="Google Shape;121;p8"/>
          <p:cNvSpPr/>
          <p:nvPr/>
        </p:nvSpPr>
        <p:spPr>
          <a:xfrm>
            <a:off x="7329563" y="4885542"/>
            <a:ext cx="9756847" cy="75404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Calibri"/>
              <a:buNone/>
            </a:pPr>
            <a:r>
              <a:rPr lang="es-MX" sz="4400" b="1" dirty="0">
                <a:solidFill>
                  <a:schemeClr val="dk1"/>
                </a:solidFill>
                <a:latin typeface="Calibri"/>
                <a:ea typeface="Calibri"/>
                <a:cs typeface="Calibri"/>
                <a:sym typeface="Calibri"/>
              </a:rPr>
              <a:t>S</a:t>
            </a:r>
            <a:r>
              <a:rPr lang="es-MX" sz="4400" b="1" i="0" u="none" strike="noStrike" cap="none" dirty="0">
                <a:solidFill>
                  <a:schemeClr val="dk1"/>
                </a:solidFill>
                <a:latin typeface="Calibri"/>
                <a:ea typeface="Calibri"/>
                <a:cs typeface="Calibri"/>
                <a:sym typeface="Calibri"/>
              </a:rPr>
              <a:t>ocial: </a:t>
            </a:r>
            <a:r>
              <a:rPr lang="es-MX" sz="4000" b="1" i="0" u="none" strike="noStrike" cap="none" dirty="0">
                <a:solidFill>
                  <a:schemeClr val="dk1"/>
                </a:solidFill>
                <a:latin typeface="Calibri"/>
                <a:ea typeface="Calibri"/>
                <a:cs typeface="Calibri"/>
                <a:sym typeface="Calibri"/>
              </a:rPr>
              <a:t> un aplicativo web que causara impactos en las personas y mascotas y como se brinda esta posibilidad: </a:t>
            </a:r>
            <a:endParaRPr lang="es-MX" dirty="0"/>
          </a:p>
          <a:p>
            <a:pPr marL="0" marR="0" lvl="0" indent="0" algn="ctr" rtl="0">
              <a:lnSpc>
                <a:spcPct val="100000"/>
              </a:lnSpc>
              <a:spcBef>
                <a:spcPts val="0"/>
              </a:spcBef>
              <a:spcAft>
                <a:spcPts val="0"/>
              </a:spcAft>
              <a:buClr>
                <a:schemeClr val="dk1"/>
              </a:buClr>
              <a:buSzPts val="4000"/>
              <a:buFont typeface="Calibri"/>
              <a:buNone/>
            </a:pPr>
            <a:r>
              <a:rPr lang="es-MX" sz="4000" b="1" i="0" u="none" strike="noStrike" cap="none" dirty="0">
                <a:solidFill>
                  <a:schemeClr val="dk1"/>
                </a:solidFill>
                <a:latin typeface="Calibri"/>
                <a:ea typeface="Calibri"/>
                <a:cs typeface="Calibri"/>
                <a:sym typeface="Calibri"/>
              </a:rPr>
              <a:t>- Las mascotas serán mas accesibles a conseguir un hogar porque se darán a conocer por medio de esta web y muchos usuarios interactuaran con el.</a:t>
            </a:r>
            <a:endParaRPr lang="es-MX" dirty="0"/>
          </a:p>
          <a:p>
            <a:pPr marL="0" marR="0" lvl="0" indent="0" algn="ctr" rtl="0">
              <a:lnSpc>
                <a:spcPct val="100000"/>
              </a:lnSpc>
              <a:spcBef>
                <a:spcPts val="0"/>
              </a:spcBef>
              <a:spcAft>
                <a:spcPts val="0"/>
              </a:spcAft>
              <a:buClr>
                <a:schemeClr val="dk1"/>
              </a:buClr>
              <a:buSzPts val="4000"/>
              <a:buFont typeface="Calibri"/>
              <a:buNone/>
            </a:pPr>
            <a:r>
              <a:rPr lang="es-MX" sz="4000" b="1" i="0" u="none" strike="noStrike" cap="none" dirty="0">
                <a:solidFill>
                  <a:schemeClr val="dk1"/>
                </a:solidFill>
                <a:latin typeface="Calibri"/>
                <a:ea typeface="Calibri"/>
                <a:cs typeface="Calibri"/>
                <a:sym typeface="Calibri"/>
              </a:rPr>
              <a:t>- Los usuarios podrán ver la disponibilidad y no disponibilidad de las mascotas, además de que por medio de sus perfiles podrán obtener mas información acerca de cada mascota.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9"/>
          <p:cNvSpPr txBox="1"/>
          <p:nvPr/>
        </p:nvSpPr>
        <p:spPr>
          <a:xfrm>
            <a:off x="918240" y="684431"/>
            <a:ext cx="21541709" cy="2515969"/>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chemeClr val="dk1"/>
              </a:buClr>
              <a:buSzPts val="10000"/>
              <a:buFont typeface="Calibri"/>
              <a:buNone/>
            </a:pPr>
            <a:r>
              <a:rPr lang="es-CO" sz="10000" b="1" i="0" u="none" strike="noStrike" cap="none">
                <a:solidFill>
                  <a:schemeClr val="dk1"/>
                </a:solidFill>
                <a:latin typeface="Calibri"/>
                <a:ea typeface="Calibri"/>
                <a:cs typeface="Calibri"/>
                <a:sym typeface="Calibri"/>
              </a:rPr>
              <a:t>IMPACTOS </a:t>
            </a:r>
            <a:endParaRPr sz="10000" b="1" i="0" u="none" strike="noStrike" cap="none">
              <a:solidFill>
                <a:schemeClr val="dk1"/>
              </a:solidFill>
              <a:latin typeface="Calibri"/>
              <a:ea typeface="Calibri"/>
              <a:cs typeface="Calibri"/>
              <a:sym typeface="Calibri"/>
            </a:endParaRPr>
          </a:p>
        </p:txBody>
      </p:sp>
      <p:sp>
        <p:nvSpPr>
          <p:cNvPr id="127" name="Google Shape;127;p9"/>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128" name="Google Shape;128;p9"/>
          <p:cNvSpPr txBox="1"/>
          <p:nvPr/>
        </p:nvSpPr>
        <p:spPr>
          <a:xfrm>
            <a:off x="384840" y="5417"/>
            <a:ext cx="21541709" cy="3101821"/>
          </a:xfrm>
          <a:prstGeom prst="rect">
            <a:avLst/>
          </a:prstGeom>
          <a:noFill/>
          <a:ln>
            <a:noFill/>
          </a:ln>
        </p:spPr>
        <p:txBody>
          <a:bodyPr spcFirstLastPara="1" wrap="square" lIns="71425" tIns="71425" rIns="71425" bIns="71425" anchor="b" anchorCtr="0">
            <a:normAutofit/>
          </a:bodyPr>
          <a:lstStyle/>
          <a:p>
            <a:pPr marL="38100" marR="38100" lvl="0" indent="12700" algn="ctr" rtl="0">
              <a:lnSpc>
                <a:spcPct val="80000"/>
              </a:lnSpc>
              <a:spcBef>
                <a:spcPts val="0"/>
              </a:spcBef>
              <a:spcAft>
                <a:spcPts val="0"/>
              </a:spcAft>
              <a:buClr>
                <a:srgbClr val="FFFFFF"/>
              </a:buClr>
              <a:buSzPts val="10000"/>
              <a:buFont typeface="Calibri"/>
              <a:buNone/>
            </a:pPr>
            <a:endParaRPr sz="10000" b="1" i="0" u="none" strike="noStrike" cap="none">
              <a:solidFill>
                <a:srgbClr val="FFFFFF"/>
              </a:solidFill>
              <a:latin typeface="Calibri"/>
              <a:ea typeface="Calibri"/>
              <a:cs typeface="Calibri"/>
              <a:sym typeface="Calibri"/>
            </a:endParaRPr>
          </a:p>
        </p:txBody>
      </p:sp>
      <p:sp>
        <p:nvSpPr>
          <p:cNvPr id="129" name="Google Shape;129;p9"/>
          <p:cNvSpPr/>
          <p:nvPr/>
        </p:nvSpPr>
        <p:spPr>
          <a:xfrm>
            <a:off x="7751571" y="3911635"/>
            <a:ext cx="10406221" cy="100026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Calibri"/>
              <a:buNone/>
            </a:pPr>
            <a:r>
              <a:rPr lang="es-MX" sz="4400" b="1" dirty="0">
                <a:solidFill>
                  <a:schemeClr val="dk1"/>
                </a:solidFill>
                <a:latin typeface="Calibri"/>
                <a:ea typeface="Calibri"/>
                <a:cs typeface="Calibri"/>
                <a:sym typeface="Calibri"/>
              </a:rPr>
              <a:t>Económico</a:t>
            </a:r>
            <a:r>
              <a:rPr lang="es-MX" sz="4400" b="1" i="0" u="none" strike="noStrike" cap="none" dirty="0">
                <a:solidFill>
                  <a:schemeClr val="dk1"/>
                </a:solidFill>
                <a:latin typeface="Calibri"/>
                <a:ea typeface="Calibri"/>
                <a:cs typeface="Calibri"/>
                <a:sym typeface="Calibri"/>
              </a:rPr>
              <a:t>: </a:t>
            </a:r>
            <a:r>
              <a:rPr lang="es-MX" sz="4000" b="1" i="0" u="none" strike="noStrike" cap="none" dirty="0">
                <a:solidFill>
                  <a:schemeClr val="dk1"/>
                </a:solidFill>
                <a:latin typeface="Calibri"/>
                <a:ea typeface="Calibri"/>
                <a:cs typeface="Calibri"/>
                <a:sym typeface="Calibri"/>
              </a:rPr>
              <a:t> se debe tener en cuenta que el aplicativo web es únicamente para la adopción de mascotas abandonadas, estas mascotas no se compran, no se venden, las mascotas se adoptan, esto ayudara a economizar tu bolsillo y ayudara a mejorar la calidad de vida de las mascotas. </a:t>
            </a:r>
            <a:endParaRPr lang="es-MX" dirty="0"/>
          </a:p>
          <a:p>
            <a:pPr marL="0" marR="0" lvl="0" indent="0" algn="ctr" rtl="0">
              <a:lnSpc>
                <a:spcPct val="100000"/>
              </a:lnSpc>
              <a:spcBef>
                <a:spcPts val="0"/>
              </a:spcBef>
              <a:spcAft>
                <a:spcPts val="0"/>
              </a:spcAft>
              <a:buClr>
                <a:srgbClr val="FFFFFF"/>
              </a:buClr>
              <a:buSzPts val="4000"/>
              <a:buFont typeface="Helvetica Neue"/>
              <a:buNone/>
            </a:pPr>
            <a:endParaRPr lang="es-MX" sz="40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FFFFFF"/>
              </a:buClr>
              <a:buSzPts val="4000"/>
              <a:buFont typeface="Helvetica Neue"/>
              <a:buNone/>
            </a:pPr>
            <a:endParaRPr lang="es-MX" sz="40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4000"/>
              <a:buFont typeface="Calibri"/>
              <a:buNone/>
            </a:pPr>
            <a:r>
              <a:rPr lang="es-MX" sz="4000" b="1" dirty="0">
                <a:solidFill>
                  <a:schemeClr val="dk1"/>
                </a:solidFill>
                <a:latin typeface="Calibri"/>
                <a:ea typeface="Calibri"/>
                <a:cs typeface="Calibri"/>
                <a:sym typeface="Calibri"/>
              </a:rPr>
              <a:t>Tecnológico</a:t>
            </a:r>
            <a:r>
              <a:rPr lang="es-MX" sz="4000" b="1" i="0" u="none" strike="noStrike" cap="none" dirty="0">
                <a:solidFill>
                  <a:schemeClr val="dk1"/>
                </a:solidFill>
                <a:latin typeface="Calibri"/>
                <a:ea typeface="Calibri"/>
                <a:cs typeface="Calibri"/>
                <a:sym typeface="Calibri"/>
              </a:rPr>
              <a:t>: el aplicativo web contribuye a la sociedad y no lo hace por un medio físico, lo hace por un medio tecnológico, esto hace que se puedan innovar ideas para la solución de problemas que brinda una sociedad con tan poca moral frente a los animales, así va creciendo la tecnología e innovación.</a:t>
            </a:r>
            <a:endParaRPr lang="es-MX"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1216</Words>
  <Application>Microsoft Office PowerPoint</Application>
  <PresentationFormat>Personalizado</PresentationFormat>
  <Paragraphs>122</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Helvetica Neue</vt:lpstr>
      <vt:lpstr>Helvetica Neue Light</vt:lpstr>
      <vt:lpstr>Arial</vt:lpstr>
      <vt:lpstr>Calibri Light</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Daniela Berrio</cp:lastModifiedBy>
  <cp:revision>7</cp:revision>
  <dcterms:modified xsi:type="dcterms:W3CDTF">2022-03-31T20:14:09Z</dcterms:modified>
</cp:coreProperties>
</file>