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85" r:id="rId5"/>
    <p:sldId id="284" r:id="rId6"/>
    <p:sldId id="256" r:id="rId7"/>
    <p:sldId id="286" r:id="rId8"/>
    <p:sldId id="288" r:id="rId9"/>
    <p:sldId id="289" r:id="rId10"/>
    <p:sldId id="290" r:id="rId11"/>
    <p:sldId id="291" r:id="rId12"/>
    <p:sldId id="292" r:id="rId13"/>
    <p:sldId id="293" r:id="rId14"/>
    <p:sldId id="29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85"/>
          </p14:sldIdLst>
        </p14:section>
        <p14:section name="Untitled Section" id="{EA0C1820-5CE0-4DA9-BA4E-6510AC610073}">
          <p14:sldIdLst>
            <p14:sldId id="284"/>
            <p14:sldId id="256"/>
            <p14:sldId id="286"/>
            <p14:sldId id="288"/>
            <p14:sldId id="289"/>
            <p14:sldId id="290"/>
            <p14:sldId id="291"/>
            <p14:sldId id="292"/>
            <p14:sldId id="293"/>
            <p14:sldId id="294"/>
          </p14:sldIdLst>
        </p14:section>
        <p14:section name="Design, Morph, Annotate, Work Together, Tell Me"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4241" autoAdjust="0"/>
  </p:normalViewPr>
  <p:slideViewPr>
    <p:cSldViewPr snapToGrid="0">
      <p:cViewPr varScale="1">
        <p:scale>
          <a:sx n="75" d="100"/>
          <a:sy n="75" d="100"/>
        </p:scale>
        <p:origin x="58" y="29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684191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44562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775139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109656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4086740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976012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589307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291542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65113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378045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9/3/2021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3183" y="1407672"/>
            <a:ext cx="6876288" cy="1804326"/>
          </a:xfrm>
        </p:spPr>
        <p:txBody>
          <a:bodyPr anchor="ctr" anchorCtr="0">
            <a:normAutofit/>
          </a:bodyPr>
          <a:lstStyle/>
          <a:p>
            <a:r>
              <a:rPr lang="en-US" sz="4800" b="1" dirty="0">
                <a:solidFill>
                  <a:schemeClr val="bg1"/>
                </a:solidFill>
              </a:rPr>
              <a:t>   </a:t>
            </a:r>
            <a:r>
              <a:rPr lang="en-US" sz="6600" b="1" dirty="0">
                <a:solidFill>
                  <a:schemeClr val="bg1"/>
                </a:solidFill>
              </a:rPr>
              <a:t>G2M Case Study</a:t>
            </a:r>
          </a:p>
        </p:txBody>
      </p:sp>
      <p:sp>
        <p:nvSpPr>
          <p:cNvPr id="3" name="Subtitle 2"/>
          <p:cNvSpPr>
            <a:spLocks noGrp="1"/>
          </p:cNvSpPr>
          <p:nvPr>
            <p:ph type="subTitle" idx="4294967295"/>
          </p:nvPr>
        </p:nvSpPr>
        <p:spPr>
          <a:xfrm>
            <a:off x="4269441" y="3211998"/>
            <a:ext cx="3899647" cy="1136650"/>
          </a:xfrm>
          <a:solidFill>
            <a:schemeClr val="tx1">
              <a:lumMod val="65000"/>
              <a:lumOff val="35000"/>
            </a:schemeClr>
          </a:solidFill>
        </p:spPr>
        <p:txBody>
          <a:bodyPr>
            <a:normAutofit fontScale="85000" lnSpcReduction="20000"/>
          </a:bodyPr>
          <a:lstStyle/>
          <a:p>
            <a:pPr marL="0" indent="0">
              <a:buNone/>
            </a:pPr>
            <a:r>
              <a:rPr lang="en-US" sz="2400" dirty="0">
                <a:solidFill>
                  <a:schemeClr val="bg1"/>
                </a:solidFill>
                <a:latin typeface="+mj-lt"/>
              </a:rPr>
              <a:t>       Daniela Alvarez Zegarra</a:t>
            </a:r>
          </a:p>
          <a:p>
            <a:pPr marL="0" indent="0">
              <a:buNone/>
            </a:pPr>
            <a:r>
              <a:rPr lang="en-US" sz="2400" dirty="0">
                <a:solidFill>
                  <a:schemeClr val="bg1"/>
                </a:solidFill>
                <a:latin typeface="+mj-lt"/>
              </a:rPr>
              <a:t>               Sep-3</a:t>
            </a:r>
            <a:r>
              <a:rPr lang="en-US" sz="2400" baseline="30000" dirty="0">
                <a:solidFill>
                  <a:schemeClr val="bg1"/>
                </a:solidFill>
                <a:latin typeface="+mj-lt"/>
              </a:rPr>
              <a:t>rd</a:t>
            </a:r>
            <a:r>
              <a:rPr lang="en-US" sz="2400" dirty="0">
                <a:solidFill>
                  <a:schemeClr val="bg1"/>
                </a:solidFill>
                <a:latin typeface="+mj-lt"/>
              </a:rPr>
              <a:t>-2021</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52" y="5556466"/>
            <a:ext cx="1409172" cy="1409172"/>
          </a:xfrm>
          <a:prstGeom prst="rect">
            <a:avLst/>
          </a:prstGeom>
        </p:spPr>
      </p:pic>
    </p:spTree>
    <p:extLst>
      <p:ext uri="{BB962C8B-B14F-4D97-AF65-F5344CB8AC3E}">
        <p14:creationId xmlns:p14="http://schemas.microsoft.com/office/powerpoint/2010/main" val="119537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4640" y="290923"/>
            <a:ext cx="11744960" cy="1487077"/>
          </a:xfrm>
        </p:spPr>
        <p:txBody>
          <a:bodyPr anchor="ctr" anchorCtr="0">
            <a:normAutofit fontScale="90000"/>
          </a:bodyPr>
          <a:lstStyle/>
          <a:p>
            <a:r>
              <a:rPr lang="en-US" sz="4800" dirty="0">
                <a:solidFill>
                  <a:schemeClr val="bg1"/>
                </a:solidFill>
              </a:rPr>
              <a:t>Recommendations</a:t>
            </a:r>
            <a:br>
              <a:rPr lang="en-US" sz="3600" b="0" i="0" dirty="0">
                <a:solidFill>
                  <a:srgbClr val="000000"/>
                </a:solidFill>
                <a:effectLst/>
                <a:latin typeface="Helvetica Neue"/>
              </a:rPr>
            </a:br>
            <a:r>
              <a:rPr lang="en-US" sz="4800" dirty="0">
                <a:solidFill>
                  <a:schemeClr val="bg1"/>
                </a:solidFill>
              </a:rPr>
              <a:t> </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
        <p:nvSpPr>
          <p:cNvPr id="8" name="TextBox 7">
            <a:extLst>
              <a:ext uri="{FF2B5EF4-FFF2-40B4-BE49-F238E27FC236}">
                <a16:creationId xmlns:a16="http://schemas.microsoft.com/office/drawing/2014/main" id="{18ED2B5C-F485-4604-BD09-1A1EF06BAD9E}"/>
              </a:ext>
            </a:extLst>
          </p:cNvPr>
          <p:cNvSpPr txBox="1"/>
          <p:nvPr/>
        </p:nvSpPr>
        <p:spPr>
          <a:xfrm>
            <a:off x="497840" y="2363048"/>
            <a:ext cx="9215120" cy="646331"/>
          </a:xfrm>
          <a:prstGeom prst="rect">
            <a:avLst/>
          </a:prstGeom>
          <a:noFill/>
        </p:spPr>
        <p:txBody>
          <a:bodyPr wrap="square">
            <a:spAutoFit/>
          </a:bodyPr>
          <a:lstStyle/>
          <a:p>
            <a:r>
              <a:rPr lang="en-US" dirty="0">
                <a:solidFill>
                  <a:schemeClr val="bg1"/>
                </a:solidFill>
              </a:rPr>
              <a:t>The recommendation would be to invest in the Yellow Cab company due to the amount of rides and profit % of the price.</a:t>
            </a:r>
          </a:p>
        </p:txBody>
      </p:sp>
    </p:spTree>
    <p:extLst>
      <p:ext uri="{BB962C8B-B14F-4D97-AF65-F5344CB8AC3E}">
        <p14:creationId xmlns:p14="http://schemas.microsoft.com/office/powerpoint/2010/main" val="1579594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21480" y="2363563"/>
            <a:ext cx="3246120" cy="1487077"/>
          </a:xfrm>
        </p:spPr>
        <p:txBody>
          <a:bodyPr anchor="ctr" anchorCtr="0">
            <a:normAutofit fontScale="90000"/>
          </a:bodyPr>
          <a:lstStyle/>
          <a:p>
            <a:r>
              <a:rPr lang="en-US" sz="4800" dirty="0">
                <a:solidFill>
                  <a:schemeClr val="bg1"/>
                </a:solidFill>
              </a:rPr>
              <a:t>THANK YOU</a:t>
            </a:r>
            <a:br>
              <a:rPr lang="en-US" sz="3600" b="0" i="0" dirty="0">
                <a:solidFill>
                  <a:srgbClr val="000000"/>
                </a:solidFill>
                <a:effectLst/>
                <a:latin typeface="Helvetica Neue"/>
              </a:rPr>
            </a:br>
            <a:r>
              <a:rPr lang="en-US" sz="4800" dirty="0">
                <a:solidFill>
                  <a:schemeClr val="bg1"/>
                </a:solidFill>
              </a:rPr>
              <a:t> </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Tree>
    <p:extLst>
      <p:ext uri="{BB962C8B-B14F-4D97-AF65-F5344CB8AC3E}">
        <p14:creationId xmlns:p14="http://schemas.microsoft.com/office/powerpoint/2010/main" val="3749047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71235" y="399143"/>
            <a:ext cx="6876288" cy="1804326"/>
          </a:xfrm>
        </p:spPr>
        <p:txBody>
          <a:bodyPr anchor="ctr" anchorCtr="0">
            <a:normAutofit/>
          </a:bodyPr>
          <a:lstStyle/>
          <a:p>
            <a:r>
              <a:rPr lang="en-US" sz="4800" dirty="0">
                <a:solidFill>
                  <a:schemeClr val="bg1"/>
                </a:solidFill>
              </a:rPr>
              <a:t>Background</a:t>
            </a:r>
          </a:p>
        </p:txBody>
      </p:sp>
      <p:sp>
        <p:nvSpPr>
          <p:cNvPr id="3" name="Subtitle 2"/>
          <p:cNvSpPr>
            <a:spLocks noGrp="1"/>
          </p:cNvSpPr>
          <p:nvPr>
            <p:ph type="subTitle" idx="4294967295"/>
          </p:nvPr>
        </p:nvSpPr>
        <p:spPr>
          <a:xfrm>
            <a:off x="632540" y="2081237"/>
            <a:ext cx="9936848" cy="1136650"/>
          </a:xfrm>
          <a:solidFill>
            <a:schemeClr val="tx1"/>
          </a:solidFill>
        </p:spPr>
        <p:txBody>
          <a:bodyPr>
            <a:normAutofit fontScale="92500" lnSpcReduction="20000"/>
          </a:bodyPr>
          <a:lstStyle/>
          <a:p>
            <a:pPr marL="0" indent="0">
              <a:buNone/>
            </a:pPr>
            <a:r>
              <a:rPr lang="en-US" sz="2400" dirty="0">
                <a:solidFill>
                  <a:schemeClr val="bg1"/>
                </a:solidFill>
                <a:latin typeface="+mj-lt"/>
              </a:rPr>
              <a:t>XYZ is an investment firm  that, due to the cab industry growth, wants to invest on the right cab company.</a:t>
            </a:r>
          </a:p>
          <a:p>
            <a:pPr marL="0" indent="0">
              <a:buNone/>
            </a:pPr>
            <a:endParaRPr lang="en-US" sz="2400" dirty="0">
              <a:solidFill>
                <a:schemeClr val="bg1"/>
              </a:solidFill>
              <a:latin typeface="+mj-lt"/>
            </a:endParaRP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716" y="5491125"/>
            <a:ext cx="992313" cy="992313"/>
          </a:xfrm>
          <a:prstGeom prst="rect">
            <a:avLst/>
          </a:prstGeom>
        </p:spPr>
      </p:pic>
      <p:sp>
        <p:nvSpPr>
          <p:cNvPr id="6" name="TextBox 5">
            <a:extLst>
              <a:ext uri="{FF2B5EF4-FFF2-40B4-BE49-F238E27FC236}">
                <a16:creationId xmlns:a16="http://schemas.microsoft.com/office/drawing/2014/main" id="{823E5307-F4DF-49FA-8476-5D5238409C14}"/>
              </a:ext>
            </a:extLst>
          </p:cNvPr>
          <p:cNvSpPr txBox="1"/>
          <p:nvPr/>
        </p:nvSpPr>
        <p:spPr>
          <a:xfrm>
            <a:off x="587715" y="3562397"/>
            <a:ext cx="9833755" cy="1107996"/>
          </a:xfrm>
          <a:prstGeom prst="rect">
            <a:avLst/>
          </a:prstGeom>
          <a:noFill/>
        </p:spPr>
        <p:txBody>
          <a:bodyPr wrap="square">
            <a:spAutoFit/>
          </a:bodyPr>
          <a:lstStyle/>
          <a:p>
            <a:pPr marL="0" indent="0">
              <a:buNone/>
            </a:pPr>
            <a:r>
              <a:rPr lang="en-US" sz="2200" dirty="0">
                <a:solidFill>
                  <a:schemeClr val="bg1"/>
                </a:solidFill>
                <a:latin typeface="+mj-lt"/>
              </a:rPr>
              <a:t>As part of their go to market strategy, they wish to understand the market before investing on it. So the purpose of this presentation is to help XYZ take the right decision.</a:t>
            </a:r>
          </a:p>
        </p:txBody>
      </p:sp>
    </p:spTree>
    <p:extLst>
      <p:ext uri="{BB962C8B-B14F-4D97-AF65-F5344CB8AC3E}">
        <p14:creationId xmlns:p14="http://schemas.microsoft.com/office/powerpoint/2010/main" val="3728424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53524" y="290923"/>
            <a:ext cx="6876288" cy="1804326"/>
          </a:xfrm>
        </p:spPr>
        <p:txBody>
          <a:bodyPr anchor="ctr" anchorCtr="0">
            <a:normAutofit/>
          </a:bodyPr>
          <a:lstStyle/>
          <a:p>
            <a:r>
              <a:rPr lang="en-US" sz="4800" dirty="0">
                <a:solidFill>
                  <a:schemeClr val="bg1"/>
                </a:solidFill>
              </a:rPr>
              <a:t>Frame the problem</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
        <p:nvSpPr>
          <p:cNvPr id="7" name="TextBox 6">
            <a:extLst>
              <a:ext uri="{FF2B5EF4-FFF2-40B4-BE49-F238E27FC236}">
                <a16:creationId xmlns:a16="http://schemas.microsoft.com/office/drawing/2014/main" id="{66EF20BC-998B-45B4-833B-A1A60E254312}"/>
              </a:ext>
            </a:extLst>
          </p:cNvPr>
          <p:cNvSpPr txBox="1"/>
          <p:nvPr/>
        </p:nvSpPr>
        <p:spPr>
          <a:xfrm>
            <a:off x="359116" y="2336658"/>
            <a:ext cx="6094878" cy="369332"/>
          </a:xfrm>
          <a:prstGeom prst="rect">
            <a:avLst/>
          </a:prstGeom>
          <a:noFill/>
        </p:spPr>
        <p:txBody>
          <a:bodyPr wrap="square">
            <a:spAutoFit/>
          </a:bodyPr>
          <a:lstStyle/>
          <a:p>
            <a:r>
              <a:rPr lang="en-US" dirty="0">
                <a:solidFill>
                  <a:schemeClr val="accent2"/>
                </a:solidFill>
              </a:rPr>
              <a:t>What is the business objective?</a:t>
            </a:r>
          </a:p>
        </p:txBody>
      </p:sp>
      <p:sp>
        <p:nvSpPr>
          <p:cNvPr id="9" name="TextBox 8">
            <a:extLst>
              <a:ext uri="{FF2B5EF4-FFF2-40B4-BE49-F238E27FC236}">
                <a16:creationId xmlns:a16="http://schemas.microsoft.com/office/drawing/2014/main" id="{0D4914B5-0B0A-4A07-8125-667EA92E34AB}"/>
              </a:ext>
            </a:extLst>
          </p:cNvPr>
          <p:cNvSpPr txBox="1"/>
          <p:nvPr/>
        </p:nvSpPr>
        <p:spPr>
          <a:xfrm>
            <a:off x="359116" y="3837417"/>
            <a:ext cx="6094878" cy="646331"/>
          </a:xfrm>
          <a:prstGeom prst="rect">
            <a:avLst/>
          </a:prstGeom>
          <a:noFill/>
        </p:spPr>
        <p:txBody>
          <a:bodyPr wrap="square">
            <a:spAutoFit/>
          </a:bodyPr>
          <a:lstStyle/>
          <a:p>
            <a:r>
              <a:rPr lang="en-US" dirty="0">
                <a:solidFill>
                  <a:schemeClr val="accent2"/>
                </a:solidFill>
              </a:rPr>
              <a:t>How does the company expect to use and benefit from this insights?</a:t>
            </a:r>
          </a:p>
        </p:txBody>
      </p:sp>
      <p:sp>
        <p:nvSpPr>
          <p:cNvPr id="11" name="TextBox 10">
            <a:extLst>
              <a:ext uri="{FF2B5EF4-FFF2-40B4-BE49-F238E27FC236}">
                <a16:creationId xmlns:a16="http://schemas.microsoft.com/office/drawing/2014/main" id="{B9EEF049-1DF2-4020-B637-0DF444B6F668}"/>
              </a:ext>
            </a:extLst>
          </p:cNvPr>
          <p:cNvSpPr txBox="1"/>
          <p:nvPr/>
        </p:nvSpPr>
        <p:spPr>
          <a:xfrm>
            <a:off x="359116" y="3066060"/>
            <a:ext cx="6094878" cy="369332"/>
          </a:xfrm>
          <a:prstGeom prst="rect">
            <a:avLst/>
          </a:prstGeom>
          <a:noFill/>
        </p:spPr>
        <p:txBody>
          <a:bodyPr wrap="square">
            <a:spAutoFit/>
          </a:bodyPr>
          <a:lstStyle/>
          <a:p>
            <a:r>
              <a:rPr lang="en-US" dirty="0">
                <a:solidFill>
                  <a:schemeClr val="bg1"/>
                </a:solidFill>
              </a:rPr>
              <a:t>The business objective is to invest in the right company</a:t>
            </a:r>
            <a:endParaRPr lang="en-US" dirty="0"/>
          </a:p>
        </p:txBody>
      </p:sp>
      <p:sp>
        <p:nvSpPr>
          <p:cNvPr id="13" name="TextBox 12">
            <a:extLst>
              <a:ext uri="{FF2B5EF4-FFF2-40B4-BE49-F238E27FC236}">
                <a16:creationId xmlns:a16="http://schemas.microsoft.com/office/drawing/2014/main" id="{6EC0A3E0-E63C-471E-8A04-2B74919DB9BC}"/>
              </a:ext>
            </a:extLst>
          </p:cNvPr>
          <p:cNvSpPr txBox="1"/>
          <p:nvPr/>
        </p:nvSpPr>
        <p:spPr>
          <a:xfrm>
            <a:off x="359116" y="4885774"/>
            <a:ext cx="6094878" cy="646331"/>
          </a:xfrm>
          <a:prstGeom prst="rect">
            <a:avLst/>
          </a:prstGeom>
          <a:noFill/>
        </p:spPr>
        <p:txBody>
          <a:bodyPr wrap="square">
            <a:spAutoFit/>
          </a:bodyPr>
          <a:lstStyle/>
          <a:p>
            <a:r>
              <a:rPr lang="en-US" dirty="0">
                <a:solidFill>
                  <a:schemeClr val="bg1"/>
                </a:solidFill>
              </a:rPr>
              <a:t>How does the company expect to use and benefit from this insights?</a:t>
            </a:r>
            <a:endParaRPr lang="en-US" dirty="0"/>
          </a:p>
        </p:txBody>
      </p:sp>
    </p:spTree>
    <p:extLst>
      <p:ext uri="{BB962C8B-B14F-4D97-AF65-F5344CB8AC3E}">
        <p14:creationId xmlns:p14="http://schemas.microsoft.com/office/powerpoint/2010/main" val="24718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71124" y="128116"/>
            <a:ext cx="6876288" cy="1804326"/>
          </a:xfrm>
        </p:spPr>
        <p:txBody>
          <a:bodyPr anchor="ctr" anchorCtr="0">
            <a:normAutofit/>
          </a:bodyPr>
          <a:lstStyle/>
          <a:p>
            <a:r>
              <a:rPr lang="en-US" sz="4800" dirty="0">
                <a:solidFill>
                  <a:schemeClr val="bg1"/>
                </a:solidFill>
              </a:rPr>
              <a:t>Structure</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
        <p:nvSpPr>
          <p:cNvPr id="7" name="TextBox 6">
            <a:extLst>
              <a:ext uri="{FF2B5EF4-FFF2-40B4-BE49-F238E27FC236}">
                <a16:creationId xmlns:a16="http://schemas.microsoft.com/office/drawing/2014/main" id="{66EF20BC-998B-45B4-833B-A1A60E254312}"/>
              </a:ext>
            </a:extLst>
          </p:cNvPr>
          <p:cNvSpPr txBox="1"/>
          <p:nvPr/>
        </p:nvSpPr>
        <p:spPr>
          <a:xfrm>
            <a:off x="359116" y="2336658"/>
            <a:ext cx="6094878" cy="369332"/>
          </a:xfrm>
          <a:prstGeom prst="rect">
            <a:avLst/>
          </a:prstGeom>
          <a:noFill/>
        </p:spPr>
        <p:txBody>
          <a:bodyPr wrap="square">
            <a:spAutoFit/>
          </a:bodyPr>
          <a:lstStyle/>
          <a:p>
            <a:r>
              <a:rPr lang="en-US" dirty="0">
                <a:solidFill>
                  <a:schemeClr val="accent2"/>
                </a:solidFill>
              </a:rPr>
              <a:t>Analysis has been divided into:</a:t>
            </a:r>
          </a:p>
        </p:txBody>
      </p:sp>
      <p:sp>
        <p:nvSpPr>
          <p:cNvPr id="11" name="TextBox 10">
            <a:extLst>
              <a:ext uri="{FF2B5EF4-FFF2-40B4-BE49-F238E27FC236}">
                <a16:creationId xmlns:a16="http://schemas.microsoft.com/office/drawing/2014/main" id="{B9EEF049-1DF2-4020-B637-0DF444B6F668}"/>
              </a:ext>
            </a:extLst>
          </p:cNvPr>
          <p:cNvSpPr txBox="1"/>
          <p:nvPr/>
        </p:nvSpPr>
        <p:spPr>
          <a:xfrm>
            <a:off x="520480" y="2998025"/>
            <a:ext cx="6094878" cy="369332"/>
          </a:xfrm>
          <a:prstGeom prst="rect">
            <a:avLst/>
          </a:prstGeom>
          <a:noFill/>
        </p:spPr>
        <p:txBody>
          <a:bodyPr wrap="square">
            <a:spAutoFit/>
          </a:bodyPr>
          <a:lstStyle/>
          <a:p>
            <a:r>
              <a:rPr lang="en-US" dirty="0">
                <a:solidFill>
                  <a:schemeClr val="bg1"/>
                </a:solidFill>
              </a:rPr>
              <a:t>Reading the data</a:t>
            </a:r>
            <a:endParaRPr lang="en-US" dirty="0"/>
          </a:p>
        </p:txBody>
      </p:sp>
      <p:sp>
        <p:nvSpPr>
          <p:cNvPr id="13" name="TextBox 12">
            <a:extLst>
              <a:ext uri="{FF2B5EF4-FFF2-40B4-BE49-F238E27FC236}">
                <a16:creationId xmlns:a16="http://schemas.microsoft.com/office/drawing/2014/main" id="{6EC0A3E0-E63C-471E-8A04-2B74919DB9BC}"/>
              </a:ext>
            </a:extLst>
          </p:cNvPr>
          <p:cNvSpPr txBox="1"/>
          <p:nvPr/>
        </p:nvSpPr>
        <p:spPr>
          <a:xfrm>
            <a:off x="520480" y="4219507"/>
            <a:ext cx="6094878" cy="369332"/>
          </a:xfrm>
          <a:prstGeom prst="rect">
            <a:avLst/>
          </a:prstGeom>
          <a:noFill/>
        </p:spPr>
        <p:txBody>
          <a:bodyPr wrap="square">
            <a:spAutoFit/>
          </a:bodyPr>
          <a:lstStyle/>
          <a:p>
            <a:r>
              <a:rPr lang="en-US" dirty="0">
                <a:solidFill>
                  <a:schemeClr val="bg1"/>
                </a:solidFill>
              </a:rPr>
              <a:t>Creating hypothesis</a:t>
            </a:r>
            <a:endParaRPr lang="en-US" dirty="0"/>
          </a:p>
        </p:txBody>
      </p:sp>
      <p:sp>
        <p:nvSpPr>
          <p:cNvPr id="10" name="TextBox 9">
            <a:extLst>
              <a:ext uri="{FF2B5EF4-FFF2-40B4-BE49-F238E27FC236}">
                <a16:creationId xmlns:a16="http://schemas.microsoft.com/office/drawing/2014/main" id="{93E0A613-BA6C-403E-8FD9-27BD7D4C594A}"/>
              </a:ext>
            </a:extLst>
          </p:cNvPr>
          <p:cNvSpPr txBox="1"/>
          <p:nvPr/>
        </p:nvSpPr>
        <p:spPr>
          <a:xfrm>
            <a:off x="520480" y="3608766"/>
            <a:ext cx="6094878" cy="369332"/>
          </a:xfrm>
          <a:prstGeom prst="rect">
            <a:avLst/>
          </a:prstGeom>
          <a:noFill/>
        </p:spPr>
        <p:txBody>
          <a:bodyPr wrap="square">
            <a:spAutoFit/>
          </a:bodyPr>
          <a:lstStyle/>
          <a:p>
            <a:r>
              <a:rPr lang="en-US" dirty="0">
                <a:solidFill>
                  <a:schemeClr val="bg1"/>
                </a:solidFill>
              </a:rPr>
              <a:t>Examine potential outliers</a:t>
            </a:r>
            <a:endParaRPr lang="en-US" dirty="0"/>
          </a:p>
        </p:txBody>
      </p:sp>
      <p:sp>
        <p:nvSpPr>
          <p:cNvPr id="12" name="TextBox 11">
            <a:extLst>
              <a:ext uri="{FF2B5EF4-FFF2-40B4-BE49-F238E27FC236}">
                <a16:creationId xmlns:a16="http://schemas.microsoft.com/office/drawing/2014/main" id="{4AF16189-9A6E-4258-AD85-242B889AE39C}"/>
              </a:ext>
            </a:extLst>
          </p:cNvPr>
          <p:cNvSpPr txBox="1"/>
          <p:nvPr/>
        </p:nvSpPr>
        <p:spPr>
          <a:xfrm>
            <a:off x="519358" y="4837157"/>
            <a:ext cx="6096000" cy="369332"/>
          </a:xfrm>
          <a:prstGeom prst="rect">
            <a:avLst/>
          </a:prstGeom>
          <a:noFill/>
        </p:spPr>
        <p:txBody>
          <a:bodyPr wrap="square">
            <a:spAutoFit/>
          </a:bodyPr>
          <a:lstStyle/>
          <a:p>
            <a:r>
              <a:rPr lang="en-US" dirty="0">
                <a:solidFill>
                  <a:schemeClr val="bg1"/>
                </a:solidFill>
              </a:rPr>
              <a:t>Recommendations</a:t>
            </a:r>
            <a:endParaRPr lang="en-US" dirty="0"/>
          </a:p>
        </p:txBody>
      </p:sp>
    </p:spTree>
    <p:extLst>
      <p:ext uri="{BB962C8B-B14F-4D97-AF65-F5344CB8AC3E}">
        <p14:creationId xmlns:p14="http://schemas.microsoft.com/office/powerpoint/2010/main" val="1313931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53524" y="290923"/>
            <a:ext cx="4702036" cy="1263304"/>
          </a:xfrm>
        </p:spPr>
        <p:txBody>
          <a:bodyPr anchor="ctr" anchorCtr="0">
            <a:normAutofit/>
          </a:bodyPr>
          <a:lstStyle/>
          <a:p>
            <a:r>
              <a:rPr lang="en-US" sz="4800" dirty="0">
                <a:solidFill>
                  <a:schemeClr val="bg1"/>
                </a:solidFill>
              </a:rPr>
              <a:t>Reading the data</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pic>
        <p:nvPicPr>
          <p:cNvPr id="4" name="Picture 3">
            <a:extLst>
              <a:ext uri="{FF2B5EF4-FFF2-40B4-BE49-F238E27FC236}">
                <a16:creationId xmlns:a16="http://schemas.microsoft.com/office/drawing/2014/main" id="{AEDE268F-08EE-4E8E-B9DF-20189F5A2A31}"/>
              </a:ext>
            </a:extLst>
          </p:cNvPr>
          <p:cNvPicPr>
            <a:picLocks noChangeAspect="1"/>
          </p:cNvPicPr>
          <p:nvPr/>
        </p:nvPicPr>
        <p:blipFill>
          <a:blip r:embed="rId4"/>
          <a:stretch>
            <a:fillRect/>
          </a:stretch>
        </p:blipFill>
        <p:spPr>
          <a:xfrm>
            <a:off x="55880" y="2095249"/>
            <a:ext cx="12004040" cy="3137243"/>
          </a:xfrm>
          <a:prstGeom prst="rect">
            <a:avLst/>
          </a:prstGeom>
        </p:spPr>
      </p:pic>
      <p:sp>
        <p:nvSpPr>
          <p:cNvPr id="8" name="TextBox 7">
            <a:extLst>
              <a:ext uri="{FF2B5EF4-FFF2-40B4-BE49-F238E27FC236}">
                <a16:creationId xmlns:a16="http://schemas.microsoft.com/office/drawing/2014/main" id="{18ED2B5C-F485-4604-BD09-1A1EF06BAD9E}"/>
              </a:ext>
            </a:extLst>
          </p:cNvPr>
          <p:cNvSpPr txBox="1"/>
          <p:nvPr/>
        </p:nvSpPr>
        <p:spPr>
          <a:xfrm>
            <a:off x="2087880" y="5588848"/>
            <a:ext cx="9936480" cy="646331"/>
          </a:xfrm>
          <a:prstGeom prst="rect">
            <a:avLst/>
          </a:prstGeom>
          <a:noFill/>
        </p:spPr>
        <p:txBody>
          <a:bodyPr wrap="square">
            <a:spAutoFit/>
          </a:bodyPr>
          <a:lstStyle/>
          <a:p>
            <a:r>
              <a:rPr lang="en-US" sz="1800" dirty="0">
                <a:solidFill>
                  <a:schemeClr val="bg1"/>
                </a:solidFill>
              </a:rPr>
              <a:t>As an investment decision we need to make sure that the Company where we are going to invest our money is having profits, so we create a new column for profit and profit %.</a:t>
            </a:r>
            <a:endParaRPr lang="en-US" dirty="0"/>
          </a:p>
        </p:txBody>
      </p:sp>
    </p:spTree>
    <p:extLst>
      <p:ext uri="{BB962C8B-B14F-4D97-AF65-F5344CB8AC3E}">
        <p14:creationId xmlns:p14="http://schemas.microsoft.com/office/powerpoint/2010/main" val="66626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53524" y="290923"/>
            <a:ext cx="6205716" cy="882557"/>
          </a:xfrm>
        </p:spPr>
        <p:txBody>
          <a:bodyPr anchor="ctr" anchorCtr="0">
            <a:normAutofit fontScale="90000"/>
          </a:bodyPr>
          <a:lstStyle/>
          <a:p>
            <a:r>
              <a:rPr lang="en-US" sz="4800" dirty="0">
                <a:solidFill>
                  <a:schemeClr val="bg1"/>
                </a:solidFill>
              </a:rPr>
              <a:t>Examine potential outliers</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
        <p:nvSpPr>
          <p:cNvPr id="8" name="TextBox 7">
            <a:extLst>
              <a:ext uri="{FF2B5EF4-FFF2-40B4-BE49-F238E27FC236}">
                <a16:creationId xmlns:a16="http://schemas.microsoft.com/office/drawing/2014/main" id="{18ED2B5C-F485-4604-BD09-1A1EF06BAD9E}"/>
              </a:ext>
            </a:extLst>
          </p:cNvPr>
          <p:cNvSpPr txBox="1"/>
          <p:nvPr/>
        </p:nvSpPr>
        <p:spPr>
          <a:xfrm>
            <a:off x="4678680" y="2632288"/>
            <a:ext cx="6629400" cy="2308324"/>
          </a:xfrm>
          <a:prstGeom prst="rect">
            <a:avLst/>
          </a:prstGeom>
          <a:noFill/>
        </p:spPr>
        <p:txBody>
          <a:bodyPr wrap="square">
            <a:spAutoFit/>
          </a:bodyPr>
          <a:lstStyle/>
          <a:p>
            <a:r>
              <a:rPr lang="en-US" sz="1800" dirty="0">
                <a:solidFill>
                  <a:schemeClr val="bg1"/>
                </a:solidFill>
              </a:rPr>
              <a:t>According to the graph we can verify that there are some outliers on the profit column, generating negative profit ( or loss).  By creating an IQR rule we now have a lower and upper bound to know when a value becomes an outlier.</a:t>
            </a:r>
          </a:p>
          <a:p>
            <a:endParaRPr lang="en-US" dirty="0">
              <a:solidFill>
                <a:schemeClr val="bg1"/>
              </a:solidFill>
            </a:endParaRPr>
          </a:p>
          <a:p>
            <a:r>
              <a:rPr lang="en-US" dirty="0">
                <a:solidFill>
                  <a:schemeClr val="bg1"/>
                </a:solidFill>
              </a:rPr>
              <a:t>As there were only 666 rows having negative profit and also an outlier, we created a new </a:t>
            </a:r>
            <a:r>
              <a:rPr lang="en-US" dirty="0" err="1">
                <a:solidFill>
                  <a:schemeClr val="bg1"/>
                </a:solidFill>
              </a:rPr>
              <a:t>dataframe</a:t>
            </a:r>
            <a:r>
              <a:rPr lang="en-US" dirty="0">
                <a:solidFill>
                  <a:schemeClr val="bg1"/>
                </a:solidFill>
              </a:rPr>
              <a:t> dropping all the outliers in Profit.</a:t>
            </a:r>
          </a:p>
        </p:txBody>
      </p:sp>
      <p:pic>
        <p:nvPicPr>
          <p:cNvPr id="6" name="Picture 5">
            <a:extLst>
              <a:ext uri="{FF2B5EF4-FFF2-40B4-BE49-F238E27FC236}">
                <a16:creationId xmlns:a16="http://schemas.microsoft.com/office/drawing/2014/main" id="{22EE995F-6D7B-4637-B6D7-30EA533E7ADF}"/>
              </a:ext>
            </a:extLst>
          </p:cNvPr>
          <p:cNvPicPr>
            <a:picLocks noChangeAspect="1"/>
          </p:cNvPicPr>
          <p:nvPr/>
        </p:nvPicPr>
        <p:blipFill>
          <a:blip r:embed="rId4"/>
          <a:stretch>
            <a:fillRect/>
          </a:stretch>
        </p:blipFill>
        <p:spPr>
          <a:xfrm>
            <a:off x="294640" y="1902240"/>
            <a:ext cx="3839103" cy="3968221"/>
          </a:xfrm>
          <a:prstGeom prst="rect">
            <a:avLst/>
          </a:prstGeom>
        </p:spPr>
      </p:pic>
    </p:spTree>
    <p:extLst>
      <p:ext uri="{BB962C8B-B14F-4D97-AF65-F5344CB8AC3E}">
        <p14:creationId xmlns:p14="http://schemas.microsoft.com/office/powerpoint/2010/main" val="280535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4640" y="290923"/>
            <a:ext cx="11744960" cy="1487077"/>
          </a:xfrm>
        </p:spPr>
        <p:txBody>
          <a:bodyPr anchor="ctr" anchorCtr="0">
            <a:normAutofit fontScale="90000"/>
          </a:bodyPr>
          <a:lstStyle/>
          <a:p>
            <a:r>
              <a:rPr lang="en-US" sz="4800" dirty="0">
                <a:solidFill>
                  <a:schemeClr val="bg1"/>
                </a:solidFill>
              </a:rPr>
              <a:t>1. </a:t>
            </a:r>
            <a:r>
              <a:rPr lang="en-US" sz="3600" b="0" i="0" dirty="0">
                <a:solidFill>
                  <a:schemeClr val="bg1"/>
                </a:solidFill>
                <a:effectLst/>
                <a:latin typeface="Helvetica Neue"/>
              </a:rPr>
              <a:t>Is any of the companies having any loss or are they both having profits?</a:t>
            </a:r>
            <a:br>
              <a:rPr lang="en-US" sz="3600" b="0" i="0" dirty="0">
                <a:solidFill>
                  <a:srgbClr val="000000"/>
                </a:solidFill>
                <a:effectLst/>
                <a:latin typeface="Helvetica Neue"/>
              </a:rPr>
            </a:br>
            <a:r>
              <a:rPr lang="en-US" sz="4800" dirty="0">
                <a:solidFill>
                  <a:schemeClr val="bg1"/>
                </a:solidFill>
              </a:rPr>
              <a:t> </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
        <p:nvSpPr>
          <p:cNvPr id="8" name="TextBox 7">
            <a:extLst>
              <a:ext uri="{FF2B5EF4-FFF2-40B4-BE49-F238E27FC236}">
                <a16:creationId xmlns:a16="http://schemas.microsoft.com/office/drawing/2014/main" id="{18ED2B5C-F485-4604-BD09-1A1EF06BAD9E}"/>
              </a:ext>
            </a:extLst>
          </p:cNvPr>
          <p:cNvSpPr txBox="1"/>
          <p:nvPr/>
        </p:nvSpPr>
        <p:spPr>
          <a:xfrm>
            <a:off x="6355080" y="2632288"/>
            <a:ext cx="4953000" cy="1200329"/>
          </a:xfrm>
          <a:prstGeom prst="rect">
            <a:avLst/>
          </a:prstGeom>
          <a:noFill/>
        </p:spPr>
        <p:txBody>
          <a:bodyPr wrap="square">
            <a:spAutoFit/>
          </a:bodyPr>
          <a:lstStyle/>
          <a:p>
            <a:r>
              <a:rPr lang="en-US" dirty="0">
                <a:solidFill>
                  <a:schemeClr val="bg1"/>
                </a:solidFill>
              </a:rPr>
              <a:t>We can see that most of the cab transactions have a profit between 20 % and 30 %. However there are still some transactions with a negative profit (loss).</a:t>
            </a:r>
          </a:p>
        </p:txBody>
      </p:sp>
      <p:pic>
        <p:nvPicPr>
          <p:cNvPr id="4" name="Picture 3">
            <a:extLst>
              <a:ext uri="{FF2B5EF4-FFF2-40B4-BE49-F238E27FC236}">
                <a16:creationId xmlns:a16="http://schemas.microsoft.com/office/drawing/2014/main" id="{5181D59D-CBDD-482B-9505-D38D4D4FFBCF}"/>
              </a:ext>
            </a:extLst>
          </p:cNvPr>
          <p:cNvPicPr>
            <a:picLocks noChangeAspect="1"/>
          </p:cNvPicPr>
          <p:nvPr/>
        </p:nvPicPr>
        <p:blipFill>
          <a:blip r:embed="rId4"/>
          <a:stretch>
            <a:fillRect/>
          </a:stretch>
        </p:blipFill>
        <p:spPr>
          <a:xfrm>
            <a:off x="359116" y="1475412"/>
            <a:ext cx="5297454" cy="4356428"/>
          </a:xfrm>
          <a:prstGeom prst="rect">
            <a:avLst/>
          </a:prstGeom>
        </p:spPr>
      </p:pic>
    </p:spTree>
    <p:extLst>
      <p:ext uri="{BB962C8B-B14F-4D97-AF65-F5344CB8AC3E}">
        <p14:creationId xmlns:p14="http://schemas.microsoft.com/office/powerpoint/2010/main" val="298176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4640" y="290923"/>
            <a:ext cx="11744960" cy="1487077"/>
          </a:xfrm>
        </p:spPr>
        <p:txBody>
          <a:bodyPr anchor="ctr" anchorCtr="0">
            <a:normAutofit fontScale="90000"/>
          </a:bodyPr>
          <a:lstStyle/>
          <a:p>
            <a:r>
              <a:rPr lang="en-US" sz="3600" b="0" i="0" dirty="0">
                <a:solidFill>
                  <a:schemeClr val="bg1"/>
                </a:solidFill>
                <a:effectLst/>
                <a:latin typeface="Helvetica Neue"/>
              </a:rPr>
              <a:t>2. How does the Company affect the relationship between kms travelled and price charged?</a:t>
            </a:r>
            <a:br>
              <a:rPr lang="en-US" sz="3600" b="0" i="0" dirty="0">
                <a:solidFill>
                  <a:srgbClr val="000000"/>
                </a:solidFill>
                <a:effectLst/>
                <a:latin typeface="Helvetica Neue"/>
              </a:rPr>
            </a:br>
            <a:r>
              <a:rPr lang="en-US" sz="4800" dirty="0">
                <a:solidFill>
                  <a:schemeClr val="bg1"/>
                </a:solidFill>
              </a:rPr>
              <a:t> </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
        <p:nvSpPr>
          <p:cNvPr id="8" name="TextBox 7">
            <a:extLst>
              <a:ext uri="{FF2B5EF4-FFF2-40B4-BE49-F238E27FC236}">
                <a16:creationId xmlns:a16="http://schemas.microsoft.com/office/drawing/2014/main" id="{18ED2B5C-F485-4604-BD09-1A1EF06BAD9E}"/>
              </a:ext>
            </a:extLst>
          </p:cNvPr>
          <p:cNvSpPr txBox="1"/>
          <p:nvPr/>
        </p:nvSpPr>
        <p:spPr>
          <a:xfrm>
            <a:off x="7289800" y="2591648"/>
            <a:ext cx="3891280" cy="1754326"/>
          </a:xfrm>
          <a:prstGeom prst="rect">
            <a:avLst/>
          </a:prstGeom>
          <a:noFill/>
        </p:spPr>
        <p:txBody>
          <a:bodyPr wrap="square">
            <a:spAutoFit/>
          </a:bodyPr>
          <a:lstStyle/>
          <a:p>
            <a:r>
              <a:rPr lang="en-US" dirty="0">
                <a:solidFill>
                  <a:schemeClr val="bg1"/>
                </a:solidFill>
              </a:rPr>
              <a:t>There is clearly a positive linear relation. However, as more kms are being travelled, the price increases much more in Yellow Cab than in Pink Cab, and it still has much more rides.</a:t>
            </a:r>
          </a:p>
        </p:txBody>
      </p:sp>
      <p:pic>
        <p:nvPicPr>
          <p:cNvPr id="6" name="Picture 5">
            <a:extLst>
              <a:ext uri="{FF2B5EF4-FFF2-40B4-BE49-F238E27FC236}">
                <a16:creationId xmlns:a16="http://schemas.microsoft.com/office/drawing/2014/main" id="{FA6CB46F-C18E-4688-A288-9EA039BE24F8}"/>
              </a:ext>
            </a:extLst>
          </p:cNvPr>
          <p:cNvPicPr>
            <a:picLocks noChangeAspect="1"/>
          </p:cNvPicPr>
          <p:nvPr/>
        </p:nvPicPr>
        <p:blipFill>
          <a:blip r:embed="rId4"/>
          <a:stretch>
            <a:fillRect/>
          </a:stretch>
        </p:blipFill>
        <p:spPr>
          <a:xfrm>
            <a:off x="294640" y="1670178"/>
            <a:ext cx="6461248" cy="3922091"/>
          </a:xfrm>
          <a:prstGeom prst="rect">
            <a:avLst/>
          </a:prstGeom>
        </p:spPr>
      </p:pic>
    </p:spTree>
    <p:extLst>
      <p:ext uri="{BB962C8B-B14F-4D97-AF65-F5344CB8AC3E}">
        <p14:creationId xmlns:p14="http://schemas.microsoft.com/office/powerpoint/2010/main" val="2533853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4640" y="290923"/>
            <a:ext cx="11744960" cy="1487077"/>
          </a:xfrm>
        </p:spPr>
        <p:txBody>
          <a:bodyPr anchor="ctr" anchorCtr="0">
            <a:normAutofit fontScale="90000"/>
          </a:bodyPr>
          <a:lstStyle/>
          <a:p>
            <a:r>
              <a:rPr lang="en-US" sz="4800" dirty="0">
                <a:solidFill>
                  <a:schemeClr val="bg1"/>
                </a:solidFill>
              </a:rPr>
              <a:t>3. Is there any seasonality? What is the best season of the year for each company?</a:t>
            </a:r>
            <a:br>
              <a:rPr lang="en-US" sz="3600" b="0" i="0" dirty="0">
                <a:solidFill>
                  <a:srgbClr val="000000"/>
                </a:solidFill>
                <a:effectLst/>
                <a:latin typeface="Helvetica Neue"/>
              </a:rPr>
            </a:br>
            <a:r>
              <a:rPr lang="en-US" sz="4800" dirty="0">
                <a:solidFill>
                  <a:schemeClr val="bg1"/>
                </a:solidFill>
              </a:rPr>
              <a:t> </a:t>
            </a:r>
          </a:p>
        </p:txBody>
      </p:sp>
      <p:pic>
        <p:nvPicPr>
          <p:cNvPr id="5" name="Picture 4">
            <a:extLst>
              <a:ext uri="{FF2B5EF4-FFF2-40B4-BE49-F238E27FC236}">
                <a16:creationId xmlns:a16="http://schemas.microsoft.com/office/drawing/2014/main" id="{1566B639-446B-4C92-9A87-58821FB822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116" y="5773514"/>
            <a:ext cx="736819" cy="736819"/>
          </a:xfrm>
          <a:prstGeom prst="rect">
            <a:avLst/>
          </a:prstGeom>
        </p:spPr>
      </p:pic>
      <p:sp>
        <p:nvSpPr>
          <p:cNvPr id="8" name="TextBox 7">
            <a:extLst>
              <a:ext uri="{FF2B5EF4-FFF2-40B4-BE49-F238E27FC236}">
                <a16:creationId xmlns:a16="http://schemas.microsoft.com/office/drawing/2014/main" id="{18ED2B5C-F485-4604-BD09-1A1EF06BAD9E}"/>
              </a:ext>
            </a:extLst>
          </p:cNvPr>
          <p:cNvSpPr txBox="1"/>
          <p:nvPr/>
        </p:nvSpPr>
        <p:spPr>
          <a:xfrm>
            <a:off x="7289800" y="2591648"/>
            <a:ext cx="3891280" cy="2862322"/>
          </a:xfrm>
          <a:prstGeom prst="rect">
            <a:avLst/>
          </a:prstGeom>
          <a:noFill/>
        </p:spPr>
        <p:txBody>
          <a:bodyPr wrap="square">
            <a:spAutoFit/>
          </a:bodyPr>
          <a:lstStyle/>
          <a:p>
            <a:r>
              <a:rPr lang="en-US">
                <a:solidFill>
                  <a:schemeClr val="bg1"/>
                </a:solidFill>
              </a:rPr>
              <a:t>Yes there is a seasonal component in both companies, and they are opposed to each other. While profit for Pink Cab improves between January and March, it decreases for Yellow cab during those months. However, when profits for Pink Cab decreases between May and June, it improves in Yellow cab, and this seasonal pattern repeates every year.</a:t>
            </a:r>
            <a:endParaRPr lang="en-US" dirty="0">
              <a:solidFill>
                <a:schemeClr val="bg1"/>
              </a:solidFill>
            </a:endParaRPr>
          </a:p>
        </p:txBody>
      </p:sp>
      <p:pic>
        <p:nvPicPr>
          <p:cNvPr id="4" name="Picture 3">
            <a:extLst>
              <a:ext uri="{FF2B5EF4-FFF2-40B4-BE49-F238E27FC236}">
                <a16:creationId xmlns:a16="http://schemas.microsoft.com/office/drawing/2014/main" id="{948B0574-4F62-4531-934B-8CC10E140931}"/>
              </a:ext>
            </a:extLst>
          </p:cNvPr>
          <p:cNvPicPr>
            <a:picLocks noChangeAspect="1"/>
          </p:cNvPicPr>
          <p:nvPr/>
        </p:nvPicPr>
        <p:blipFill>
          <a:blip r:embed="rId4"/>
          <a:stretch>
            <a:fillRect/>
          </a:stretch>
        </p:blipFill>
        <p:spPr>
          <a:xfrm>
            <a:off x="294640" y="1726010"/>
            <a:ext cx="6685033" cy="3856910"/>
          </a:xfrm>
          <a:prstGeom prst="rect">
            <a:avLst/>
          </a:prstGeom>
        </p:spPr>
      </p:pic>
    </p:spTree>
    <p:extLst>
      <p:ext uri="{BB962C8B-B14F-4D97-AF65-F5344CB8AC3E}">
        <p14:creationId xmlns:p14="http://schemas.microsoft.com/office/powerpoint/2010/main" val="435795890"/>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{A59405B1-18F8-4E67-B459-A61F436192A2}tf10001108_win32</Template>
  <TotalTime>60</TotalTime>
  <Words>477</Words>
  <Application>Microsoft Office PowerPoint</Application>
  <PresentationFormat>Widescreen</PresentationFormat>
  <Paragraphs>43</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Helvetica Neue</vt:lpstr>
      <vt:lpstr>Segoe UI</vt:lpstr>
      <vt:lpstr>Segoe UI Light</vt:lpstr>
      <vt:lpstr>WelcomeDoc</vt:lpstr>
      <vt:lpstr>   G2M Case Study</vt:lpstr>
      <vt:lpstr>Background</vt:lpstr>
      <vt:lpstr>Frame the problem</vt:lpstr>
      <vt:lpstr>Structure</vt:lpstr>
      <vt:lpstr>Reading the data</vt:lpstr>
      <vt:lpstr>Examine potential outliers</vt:lpstr>
      <vt:lpstr>1. Is any of the companies having any loss or are they both having profits?  </vt:lpstr>
      <vt:lpstr>2. How does the Company affect the relationship between kms travelled and price charged?  </vt:lpstr>
      <vt:lpstr>3. Is there any seasonality? What is the best season of the year for each company?  </vt:lpstr>
      <vt:lpstr>Recommendations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G2M Case Study</dc:title>
  <dc:creator>daniela.alvarez04@gmail.com</dc:creator>
  <cp:keywords/>
  <cp:lastModifiedBy>daniela.alvarez04@gmail.com</cp:lastModifiedBy>
  <cp:revision>3</cp:revision>
  <dcterms:created xsi:type="dcterms:W3CDTF">2021-09-03T07:22:35Z</dcterms:created>
  <dcterms:modified xsi:type="dcterms:W3CDTF">2021-09-03T08:23:02Z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