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1"/>
  </p:sldMasterIdLst>
  <p:notesMasterIdLst>
    <p:notesMasterId r:id="rId14"/>
  </p:notesMasterIdLst>
  <p:sldIdLst>
    <p:sldId id="256" r:id="rId2"/>
    <p:sldId id="266" r:id="rId3"/>
    <p:sldId id="269" r:id="rId4"/>
    <p:sldId id="274" r:id="rId5"/>
    <p:sldId id="276" r:id="rId6"/>
    <p:sldId id="280" r:id="rId7"/>
    <p:sldId id="287" r:id="rId8"/>
    <p:sldId id="271" r:id="rId9"/>
    <p:sldId id="288" r:id="rId10"/>
    <p:sldId id="289" r:id="rId11"/>
    <p:sldId id="273" r:id="rId12"/>
    <p:sldId id="26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947"/>
    <a:srgbClr val="C8D8A7"/>
    <a:srgbClr val="F6C59D"/>
    <a:srgbClr val="DAA2A1"/>
    <a:srgbClr val="003635"/>
    <a:srgbClr val="9EFF29"/>
    <a:srgbClr val="C80064"/>
    <a:srgbClr val="C33A1F"/>
    <a:srgbClr val="0000CC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5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0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5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7892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722" y="2492317"/>
            <a:ext cx="7623546" cy="732343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Head and Shoulders Pattern Closed Target Prediction using back propagation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0BA6B-1076-47C2-88C3-1EE911022C48}"/>
              </a:ext>
            </a:extLst>
          </p:cNvPr>
          <p:cNvSpPr txBox="1"/>
          <p:nvPr/>
        </p:nvSpPr>
        <p:spPr>
          <a:xfrm>
            <a:off x="247837" y="3367266"/>
            <a:ext cx="79805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Presented by: </a:t>
            </a:r>
          </a:p>
          <a:p>
            <a:r>
              <a:rPr lang="en-US" sz="1400" dirty="0" smtClean="0"/>
              <a:t>Daniel Abou ElEzz 20210044			              Azar Anthony </a:t>
            </a:r>
            <a:r>
              <a:rPr lang="en-US" sz="1400" dirty="0" err="1" smtClean="0"/>
              <a:t>Maalouf</a:t>
            </a:r>
            <a:r>
              <a:rPr lang="en-US" sz="1400" dirty="0" smtClean="0"/>
              <a:t> 20210181</a:t>
            </a:r>
            <a:endParaRPr lang="en-US" sz="1400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7780E-CD70-45EC-837C-DD4355F90236}"/>
              </a:ext>
            </a:extLst>
          </p:cNvPr>
          <p:cNvSpPr/>
          <p:nvPr/>
        </p:nvSpPr>
        <p:spPr>
          <a:xfrm>
            <a:off x="2060768" y="749273"/>
            <a:ext cx="464415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rbel" panose="020B0503020204020204" pitchFamily="34" charset="0"/>
              </a:rPr>
              <a:t>American University Of Science &amp; Technology </a:t>
            </a:r>
          </a:p>
          <a:p>
            <a:pPr algn="ctr"/>
            <a:r>
              <a:rPr lang="en-US" sz="1400" dirty="0">
                <a:latin typeface="Corbel" panose="020B0503020204020204" pitchFamily="34" charset="0"/>
              </a:rPr>
              <a:t>Faculty Of Engineering </a:t>
            </a:r>
            <a:br>
              <a:rPr lang="en-US" sz="1400" dirty="0">
                <a:latin typeface="Corbel" panose="020B0503020204020204" pitchFamily="34" charset="0"/>
              </a:rPr>
            </a:br>
            <a:r>
              <a:rPr lang="en-US" sz="1400" dirty="0">
                <a:latin typeface="Corbel" panose="020B0503020204020204" pitchFamily="34" charset="0"/>
              </a:rPr>
              <a:t>Department </a:t>
            </a:r>
            <a:r>
              <a:rPr lang="en-US" sz="1400" dirty="0" smtClean="0">
                <a:latin typeface="Corbel" panose="020B0503020204020204" pitchFamily="34" charset="0"/>
              </a:rPr>
              <a:t>of  </a:t>
            </a:r>
            <a:r>
              <a:rPr lang="en-US" sz="1400" dirty="0" smtClean="0">
                <a:latin typeface="Corbel" panose="020B0503020204020204" pitchFamily="34" charset="0"/>
              </a:rPr>
              <a:t>Mechatronics Engineering</a:t>
            </a:r>
          </a:p>
          <a:p>
            <a:pPr algn="ctr"/>
            <a:r>
              <a:rPr lang="en-US" sz="1400" dirty="0">
                <a:latin typeface="Corbel" panose="020B0503020204020204" pitchFamily="34" charset="0"/>
              </a:rPr>
              <a:t>Department of Information And Communication Technology</a:t>
            </a:r>
            <a:endParaRPr lang="en-US" sz="1400" dirty="0" smtClean="0">
              <a:latin typeface="Corbel" panose="020B0503020204020204" pitchFamily="34" charset="0"/>
            </a:endParaRPr>
          </a:p>
          <a:p>
            <a:endParaRPr lang="en-US" sz="1400" dirty="0"/>
          </a:p>
          <a:p>
            <a:pPr algn="ctr"/>
            <a:r>
              <a:rPr lang="en-US" sz="1400" dirty="0"/>
              <a:t>CCE </a:t>
            </a:r>
            <a:r>
              <a:rPr lang="en-US" sz="1400" dirty="0" smtClean="0"/>
              <a:t>580/CSI 505: Neural Networks</a:t>
            </a:r>
            <a:endParaRPr lang="en-US" sz="1400" dirty="0"/>
          </a:p>
          <a:p>
            <a:pPr algn="ctr"/>
            <a:r>
              <a:rPr lang="en-US" sz="1400" dirty="0" smtClean="0"/>
              <a:t>Presented to Dr. Roger </a:t>
            </a:r>
            <a:r>
              <a:rPr lang="en-US" sz="1400" dirty="0" err="1" smtClean="0"/>
              <a:t>Achkar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8BA5D6-BEA2-4289-90F3-AAA44F284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2" y="253837"/>
            <a:ext cx="1201325" cy="88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37" y="226150"/>
            <a:ext cx="7543800" cy="1088068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1384300"/>
            <a:ext cx="7044612" cy="3017838"/>
          </a:xfrm>
        </p:spPr>
      </p:pic>
    </p:spTree>
    <p:extLst>
      <p:ext uri="{BB962C8B-B14F-4D97-AF65-F5344CB8AC3E}">
        <p14:creationId xmlns:p14="http://schemas.microsoft.com/office/powerpoint/2010/main" val="42147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91B7-9E64-497C-8C13-79B1B3A3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7" y="216801"/>
            <a:ext cx="7543800" cy="1088068"/>
          </a:xfrm>
        </p:spPr>
        <p:txBody>
          <a:bodyPr/>
          <a:lstStyle/>
          <a:p>
            <a:r>
              <a:rPr lang="en-US" sz="3200" dirty="0"/>
              <a:t>Challenges </a:t>
            </a:r>
            <a:r>
              <a:rPr lang="en-US" sz="3200" dirty="0" smtClean="0"/>
              <a:t>&amp; Future Work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8113" y="1664219"/>
            <a:ext cx="7543800" cy="30175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Dataset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7666-B94A-4D86-8A9A-F8B7F9A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D9CF-01FC-4347-844B-6B6394A2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42" y="1489439"/>
            <a:ext cx="8246070" cy="2888657"/>
          </a:xfrm>
        </p:spPr>
        <p:txBody>
          <a:bodyPr>
            <a:normAutofit/>
          </a:bodyPr>
          <a:lstStyle/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marL="0" indent="0" algn="ctr">
              <a:buNone/>
            </a:pPr>
            <a:r>
              <a:rPr lang="en-US" sz="2000" smtClean="0"/>
              <a:t>Thank </a:t>
            </a:r>
            <a:r>
              <a:rPr lang="en-US" sz="2000" dirty="0" smtClean="0"/>
              <a:t>you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28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0624-54E8-4CE9-ADAB-8B114533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1A68-5DCA-4ECB-8463-ADB2A84A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49192"/>
            <a:ext cx="8246070" cy="346587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Libraries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Head and shoulders Recognition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Parameters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Back Propagation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Challenges and Future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07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91B7-9E64-497C-8C13-79B1B3A3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Prediction in Stock market.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science contribution.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supervised learning technique used in artificial neural networks and It's called </a:t>
            </a:r>
            <a:r>
              <a:rPr lang="en-US" dirty="0" smtClean="0"/>
              <a:t>Backpropagation.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Head and Shoulders pattern.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Python.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91B7-9E64-497C-8C13-79B1B3A3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Neural Network in Stock market.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Head and shoulders pattern.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Review on Back propagation.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33" y="1855114"/>
            <a:ext cx="3009900" cy="22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53" y="1677496"/>
            <a:ext cx="3960207" cy="255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Libraries required for building the model: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Pandas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Plotly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Numpy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Scipy.stats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Yfinance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klearn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37" y="226150"/>
            <a:ext cx="7543800" cy="1088068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68" y="1314218"/>
            <a:ext cx="5842269" cy="2843254"/>
          </a:xfrm>
        </p:spPr>
      </p:pic>
      <p:sp>
        <p:nvSpPr>
          <p:cNvPr id="6" name="TextBox 5"/>
          <p:cNvSpPr txBox="1"/>
          <p:nvPr/>
        </p:nvSpPr>
        <p:spPr>
          <a:xfrm>
            <a:off x="785638" y="1651518"/>
            <a:ext cx="2284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dataset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important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piece of information that provides valuable market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 we used EURUSD from 5/5/2003 till 16/10/2022.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37" y="226150"/>
            <a:ext cx="7543800" cy="1088068"/>
          </a:xfrm>
        </p:spPr>
        <p:txBody>
          <a:bodyPr/>
          <a:lstStyle/>
          <a:p>
            <a:r>
              <a:rPr lang="en-US" dirty="0" smtClean="0"/>
              <a:t>Head and shoulders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What’s a Head and Shoulders Pattern.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Pivot points.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Plotting.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72" y="1875452"/>
            <a:ext cx="4009365" cy="22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91B7-9E64-497C-8C13-79B1B3A3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Parameters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High, Low, Open, Close.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RSI (The Relative Strength Index).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EMAF (Fast Moving Average).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EMAS (Slow Moving Average).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3" y="1703809"/>
            <a:ext cx="3157640" cy="20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37" y="226150"/>
            <a:ext cx="7543800" cy="1088068"/>
          </a:xfrm>
        </p:spPr>
        <p:txBody>
          <a:bodyPr/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Multilayer 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Inputs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Forward Propagation.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Back Propagation.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Gradient descent, Sigmoid.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Error Average.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16" y="1651183"/>
            <a:ext cx="2920816" cy="25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203</Words>
  <Application>Microsoft Office PowerPoint</Application>
  <PresentationFormat>On-screen Show (16:9)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Wingdings</vt:lpstr>
      <vt:lpstr>Retrospect</vt:lpstr>
      <vt:lpstr>Head and Shoulders Pattern Closed Target Prediction using back propagation</vt:lpstr>
      <vt:lpstr>Outline</vt:lpstr>
      <vt:lpstr>Introduction</vt:lpstr>
      <vt:lpstr>Background</vt:lpstr>
      <vt:lpstr>Libraries Used</vt:lpstr>
      <vt:lpstr>Data Preparation</vt:lpstr>
      <vt:lpstr>Head and shoulders Recognition</vt:lpstr>
      <vt:lpstr>Parameters</vt:lpstr>
      <vt:lpstr>Back Propagation</vt:lpstr>
      <vt:lpstr>Experimental Results</vt:lpstr>
      <vt:lpstr>Challenges &amp; Future Work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2023-06-01T20:50:43Z</dcterms:modified>
</cp:coreProperties>
</file>