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</p:sldIdLst>
  <p:sldSz cx="7200900" cy="10080625"/>
  <p:notesSz cx="7104063" cy="10234613"/>
  <p:defaultTextStyle>
    <a:defPPr>
      <a:defRPr lang="pt-BR"/>
    </a:defPPr>
    <a:lvl1pPr marL="0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6359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2719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9078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5437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1797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8156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44516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50875" algn="l" defTabSz="81271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29" autoAdjust="0"/>
  </p:normalViewPr>
  <p:slideViewPr>
    <p:cSldViewPr>
      <p:cViewPr varScale="1">
        <p:scale>
          <a:sx n="75" d="100"/>
          <a:sy n="75" d="100"/>
        </p:scale>
        <p:origin x="-3276" y="-90"/>
      </p:cViewPr>
      <p:guideLst>
        <p:guide orient="horz" pos="3175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068" y="3131529"/>
            <a:ext cx="6120765" cy="21608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0135" y="5712354"/>
            <a:ext cx="5040630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34367" y="634707"/>
            <a:ext cx="1530191" cy="1354817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0043" y="634707"/>
            <a:ext cx="4474310" cy="1354817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822" y="6477735"/>
            <a:ext cx="6120765" cy="200212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68822" y="4272601"/>
            <a:ext cx="6120765" cy="220513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7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54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17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81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45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08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0043" y="3705564"/>
            <a:ext cx="3001626" cy="104773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61684" y="3705564"/>
            <a:ext cx="3002875" cy="104773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45" y="403693"/>
            <a:ext cx="6480810" cy="168010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45" y="2256474"/>
            <a:ext cx="3181648" cy="94039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59" indent="0">
              <a:buNone/>
              <a:defRPr sz="1800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00" b="1"/>
            </a:lvl4pPr>
            <a:lvl5pPr marL="1625437" indent="0">
              <a:buNone/>
              <a:defRPr sz="1400" b="1"/>
            </a:lvl5pPr>
            <a:lvl6pPr marL="2031797" indent="0">
              <a:buNone/>
              <a:defRPr sz="1400" b="1"/>
            </a:lvl6pPr>
            <a:lvl7pPr marL="2438156" indent="0">
              <a:buNone/>
              <a:defRPr sz="1400" b="1"/>
            </a:lvl7pPr>
            <a:lvl8pPr marL="2844516" indent="0">
              <a:buNone/>
              <a:defRPr sz="1400" b="1"/>
            </a:lvl8pPr>
            <a:lvl9pPr marL="3250875" indent="0">
              <a:buNone/>
              <a:defRPr sz="1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0045" y="3196865"/>
            <a:ext cx="3181648" cy="580802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657958" y="2256474"/>
            <a:ext cx="3182898" cy="94039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359" indent="0">
              <a:buNone/>
              <a:defRPr sz="1800" b="1"/>
            </a:lvl2pPr>
            <a:lvl3pPr marL="812719" indent="0">
              <a:buNone/>
              <a:defRPr sz="1600" b="1"/>
            </a:lvl3pPr>
            <a:lvl4pPr marL="1219078" indent="0">
              <a:buNone/>
              <a:defRPr sz="1400" b="1"/>
            </a:lvl4pPr>
            <a:lvl5pPr marL="1625437" indent="0">
              <a:buNone/>
              <a:defRPr sz="1400" b="1"/>
            </a:lvl5pPr>
            <a:lvl6pPr marL="2031797" indent="0">
              <a:buNone/>
              <a:defRPr sz="1400" b="1"/>
            </a:lvl6pPr>
            <a:lvl7pPr marL="2438156" indent="0">
              <a:buNone/>
              <a:defRPr sz="1400" b="1"/>
            </a:lvl7pPr>
            <a:lvl8pPr marL="2844516" indent="0">
              <a:buNone/>
              <a:defRPr sz="1400" b="1"/>
            </a:lvl8pPr>
            <a:lvl9pPr marL="3250875" indent="0">
              <a:buNone/>
              <a:defRPr sz="1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657958" y="3196865"/>
            <a:ext cx="3182898" cy="580802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046" y="401359"/>
            <a:ext cx="2369046" cy="170810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5352" y="401360"/>
            <a:ext cx="4025504" cy="8603534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60046" y="2109465"/>
            <a:ext cx="2369046" cy="6895428"/>
          </a:xfrm>
        </p:spPr>
        <p:txBody>
          <a:bodyPr/>
          <a:lstStyle>
            <a:lvl1pPr marL="0" indent="0">
              <a:buNone/>
              <a:defRPr sz="1200"/>
            </a:lvl1pPr>
            <a:lvl2pPr marL="406359" indent="0">
              <a:buNone/>
              <a:defRPr sz="1100"/>
            </a:lvl2pPr>
            <a:lvl3pPr marL="812719" indent="0">
              <a:buNone/>
              <a:defRPr sz="900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1427" y="7056438"/>
            <a:ext cx="4320540" cy="8330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11427" y="900723"/>
            <a:ext cx="4320540" cy="6048375"/>
          </a:xfrm>
        </p:spPr>
        <p:txBody>
          <a:bodyPr/>
          <a:lstStyle>
            <a:lvl1pPr marL="0" indent="0">
              <a:buNone/>
              <a:defRPr sz="2800"/>
            </a:lvl1pPr>
            <a:lvl2pPr marL="406359" indent="0">
              <a:buNone/>
              <a:defRPr sz="2500"/>
            </a:lvl2pPr>
            <a:lvl3pPr marL="812719" indent="0">
              <a:buNone/>
              <a:defRPr sz="2100"/>
            </a:lvl3pPr>
            <a:lvl4pPr marL="1219078" indent="0">
              <a:buNone/>
              <a:defRPr sz="1800"/>
            </a:lvl4pPr>
            <a:lvl5pPr marL="1625437" indent="0">
              <a:buNone/>
              <a:defRPr sz="1800"/>
            </a:lvl5pPr>
            <a:lvl6pPr marL="2031797" indent="0">
              <a:buNone/>
              <a:defRPr sz="1800"/>
            </a:lvl6pPr>
            <a:lvl7pPr marL="2438156" indent="0">
              <a:buNone/>
              <a:defRPr sz="1800"/>
            </a:lvl7pPr>
            <a:lvl8pPr marL="2844516" indent="0">
              <a:buNone/>
              <a:defRPr sz="1800"/>
            </a:lvl8pPr>
            <a:lvl9pPr marL="3250875" indent="0">
              <a:buNone/>
              <a:defRPr sz="1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11427" y="7889490"/>
            <a:ext cx="4320540" cy="1183073"/>
          </a:xfrm>
        </p:spPr>
        <p:txBody>
          <a:bodyPr/>
          <a:lstStyle>
            <a:lvl1pPr marL="0" indent="0">
              <a:buNone/>
              <a:defRPr sz="1200"/>
            </a:lvl1pPr>
            <a:lvl2pPr marL="406359" indent="0">
              <a:buNone/>
              <a:defRPr sz="1100"/>
            </a:lvl2pPr>
            <a:lvl3pPr marL="812719" indent="0">
              <a:buNone/>
              <a:defRPr sz="900"/>
            </a:lvl3pPr>
            <a:lvl4pPr marL="1219078" indent="0">
              <a:buNone/>
              <a:defRPr sz="800"/>
            </a:lvl4pPr>
            <a:lvl5pPr marL="1625437" indent="0">
              <a:buNone/>
              <a:defRPr sz="800"/>
            </a:lvl5pPr>
            <a:lvl6pPr marL="2031797" indent="0">
              <a:buNone/>
              <a:defRPr sz="800"/>
            </a:lvl6pPr>
            <a:lvl7pPr marL="2438156" indent="0">
              <a:buNone/>
              <a:defRPr sz="800"/>
            </a:lvl7pPr>
            <a:lvl8pPr marL="2844516" indent="0">
              <a:buNone/>
              <a:defRPr sz="800"/>
            </a:lvl8pPr>
            <a:lvl9pPr marL="3250875" indent="0">
              <a:buNone/>
              <a:defRPr sz="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0045" y="403693"/>
            <a:ext cx="6480810" cy="1680104"/>
          </a:xfrm>
          <a:prstGeom prst="rect">
            <a:avLst/>
          </a:prstGeom>
        </p:spPr>
        <p:txBody>
          <a:bodyPr vert="horz" lIns="81272" tIns="40636" rIns="81272" bIns="4063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0045" y="2352147"/>
            <a:ext cx="6480810" cy="6652747"/>
          </a:xfrm>
          <a:prstGeom prst="rect">
            <a:avLst/>
          </a:prstGeom>
        </p:spPr>
        <p:txBody>
          <a:bodyPr vert="horz" lIns="81272" tIns="40636" rIns="81272" bIns="4063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60045" y="9343247"/>
            <a:ext cx="1680210" cy="536700"/>
          </a:xfrm>
          <a:prstGeom prst="rect">
            <a:avLst/>
          </a:prstGeom>
        </p:spPr>
        <p:txBody>
          <a:bodyPr vert="horz" lIns="81272" tIns="40636" rIns="81272" bIns="40636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A08-D9C7-447E-AB06-E74981F14BDA}" type="datetimeFigureOut">
              <a:rPr lang="pt-BR" smtClean="0"/>
              <a:pPr/>
              <a:t>27/06/2024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60308" y="9343247"/>
            <a:ext cx="2280285" cy="536700"/>
          </a:xfrm>
          <a:prstGeom prst="rect">
            <a:avLst/>
          </a:prstGeom>
        </p:spPr>
        <p:txBody>
          <a:bodyPr vert="horz" lIns="81272" tIns="40636" rIns="81272" bIns="40636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160645" y="9343247"/>
            <a:ext cx="1680210" cy="536700"/>
          </a:xfrm>
          <a:prstGeom prst="rect">
            <a:avLst/>
          </a:prstGeom>
        </p:spPr>
        <p:txBody>
          <a:bodyPr vert="horz" lIns="81272" tIns="40636" rIns="81272" bIns="40636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9DAE-F99D-4A8E-854F-415922EFEB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271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70" indent="-304770" algn="l" defTabSz="81271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34" indent="-253975" algn="l" defTabSz="81271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98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258" indent="-203180" algn="l" defTabSz="81271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indent="-203180" algn="l" defTabSz="81271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97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336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769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055" indent="-203180" algn="l" defTabSz="81271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19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78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3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97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5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516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75" algn="l" defTabSz="81271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fault_create_an_image_of_a_vibrant_retail_store_with_full_sh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7213430" cy="1008062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0" y="2448024"/>
            <a:ext cx="2304306" cy="7632601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vert="horz" lIns="81272" tIns="40636" rIns="81272" bIns="40636" rtlCol="0" anchor="ctr">
            <a:normAutofit/>
          </a:bodyPr>
          <a:lstStyle/>
          <a:p>
            <a:pPr marL="0" marR="0" lvl="0" indent="0" defTabSz="8127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223888"/>
            <a:ext cx="7200900" cy="1224136"/>
          </a:xfr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anchor="t" anchorCtr="0"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Desbloqueie a Eficiência do </a:t>
            </a:r>
            <a:br>
              <a:rPr lang="pt-BR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</a:br>
            <a:r>
              <a:rPr lang="pt-BR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Varejo 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endParaRPr lang="pt-BR" sz="30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04306" y="2448024"/>
            <a:ext cx="2304256" cy="7632601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txBody>
          <a:bodyPr vert="horz" lIns="81272" tIns="40636" rIns="81272" bIns="40636" rtlCol="0" anchor="ctr">
            <a:normAutofit/>
          </a:bodyPr>
          <a:lstStyle/>
          <a:p>
            <a:pPr marL="0" marR="0" lvl="0" indent="0" defTabSz="8127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608562" y="2448024"/>
            <a:ext cx="2592338" cy="7632601"/>
          </a:xfrm>
          <a:prstGeom prst="rect">
            <a:avLst/>
          </a:prstGeom>
          <a:solidFill>
            <a:schemeClr val="tx1">
              <a:lumMod val="85000"/>
              <a:lumOff val="15000"/>
              <a:alpha val="0"/>
            </a:schemeClr>
          </a:solidFill>
        </p:spPr>
        <p:txBody>
          <a:bodyPr vert="horz" lIns="81272" tIns="40636" rIns="81272" bIns="40636" rtlCol="0" anchor="ctr">
            <a:normAutofit/>
          </a:bodyPr>
          <a:lstStyle/>
          <a:p>
            <a:pPr marL="0" marR="0" lvl="0" indent="0" defTabSz="8127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304306" y="2520032"/>
            <a:ext cx="4896594" cy="72008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t" anchorCtr="0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Identifique 10 gargalos e impulsione vendas com a tecnologia certa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090" y="1655936"/>
            <a:ext cx="6480810" cy="7704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Roboto" pitchFamily="2" charset="0"/>
                <a:ea typeface="Roboto" pitchFamily="2" charset="0"/>
              </a:rPr>
              <a:t>Domine </a:t>
            </a:r>
            <a:r>
              <a:rPr lang="pt-BR" dirty="0">
                <a:latin typeface="Roboto" pitchFamily="2" charset="0"/>
                <a:ea typeface="Roboto" pitchFamily="2" charset="0"/>
              </a:rPr>
              <a:t>seus processos com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sistemas inteligentes.</a:t>
            </a:r>
          </a:p>
          <a:p>
            <a:pPr algn="just">
              <a:buNone/>
            </a:pPr>
            <a:endParaRPr lang="pt-BR" dirty="0">
              <a:latin typeface="Roboto" pitchFamily="2" charset="0"/>
              <a:ea typeface="Roboto" pitchFamily="2" charset="0"/>
            </a:endParaRPr>
          </a:p>
          <a:p>
            <a:pPr algn="just">
              <a:buNone/>
            </a:pPr>
            <a:r>
              <a:rPr lang="pt-BR" dirty="0">
                <a:latin typeface="Roboto" pitchFamily="2" charset="0"/>
                <a:ea typeface="Roboto" pitchFamily="2" charset="0"/>
              </a:rPr>
              <a:t>O caos reina em seu 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varejo?</a:t>
            </a:r>
          </a:p>
          <a:p>
            <a:pPr algn="just">
              <a:buNone/>
            </a:pPr>
            <a:r>
              <a:rPr lang="pt-BR" dirty="0" smtClean="0">
                <a:latin typeface="Roboto" pitchFamily="2" charset="0"/>
                <a:ea typeface="Roboto" pitchFamily="2" charset="0"/>
              </a:rPr>
              <a:t>Simplifique </a:t>
            </a:r>
            <a:r>
              <a:rPr lang="pt-BR" dirty="0">
                <a:latin typeface="Roboto" pitchFamily="2" charset="0"/>
                <a:ea typeface="Roboto" pitchFamily="2" charset="0"/>
              </a:rPr>
              <a:t>e lucre mais!</a:t>
            </a:r>
          </a:p>
          <a:p>
            <a:pPr algn="just">
              <a:buNone/>
            </a:pPr>
            <a:endParaRPr lang="pt-BR" dirty="0" smtClean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pt-BR" dirty="0" smtClean="0">
                <a:latin typeface="Roboto" pitchFamily="2" charset="0"/>
                <a:ea typeface="Roboto" pitchFamily="2" charset="0"/>
              </a:rPr>
              <a:t>Cansado </a:t>
            </a:r>
            <a:r>
              <a:rPr lang="pt-BR" dirty="0">
                <a:latin typeface="Roboto" pitchFamily="2" charset="0"/>
                <a:ea typeface="Roboto" pitchFamily="2" charset="0"/>
              </a:rPr>
              <a:t>de processos manuais lentos, erros frequentes e clientes insatisfeitos? Descubra como sistemas de gestão transformam seu negócio, liberando tempo, otimizando recursos e impulsionando as vendas.</a:t>
            </a:r>
          </a:p>
          <a:p>
            <a:pPr algn="ctr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t" anchorCtr="0">
            <a:normAutofit fontScale="82500" lnSpcReduction="20000"/>
          </a:bodyPr>
          <a:lstStyle/>
          <a:p>
            <a:pPr marL="0" marR="0" lvl="0" indent="0" algn="ctr" defTabSz="8127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5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pt-BR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Varejo Ágil</a:t>
            </a:r>
            <a:endParaRPr kumimoji="0" lang="pt-BR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  <a:p>
            <a:pPr marL="0" marR="0" lvl="0" indent="0" algn="ctr" defTabSz="8127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106" y="1727944"/>
            <a:ext cx="6480810" cy="799288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sz="3000" dirty="0">
                <a:latin typeface="Roboto" pitchFamily="2" charset="0"/>
                <a:ea typeface="Roboto" pitchFamily="2" charset="0"/>
              </a:rPr>
              <a:t>Gargalos que sugam seus </a:t>
            </a:r>
            <a:r>
              <a:rPr lang="pt-BR" sz="3000" dirty="0" smtClean="0">
                <a:latin typeface="Roboto" pitchFamily="2" charset="0"/>
                <a:ea typeface="Roboto" pitchFamily="2" charset="0"/>
              </a:rPr>
              <a:t>lucros:</a:t>
            </a:r>
            <a:endParaRPr lang="pt-BR" sz="3000" dirty="0">
              <a:latin typeface="Roboto" pitchFamily="2" charset="0"/>
              <a:ea typeface="Roboto" pitchFamily="2" charset="0"/>
            </a:endParaRPr>
          </a:p>
          <a:p>
            <a:pPr>
              <a:buNone/>
            </a:pPr>
            <a:endParaRPr lang="pt-BR" sz="3000" dirty="0">
              <a:latin typeface="Roboto" pitchFamily="2" charset="0"/>
              <a:ea typeface="Roboto" pitchFamily="2" charset="0"/>
            </a:endParaRPr>
          </a:p>
          <a:p>
            <a:r>
              <a:rPr lang="pt-BR" sz="3000" b="1" dirty="0">
                <a:latin typeface="Roboto" pitchFamily="2" charset="0"/>
                <a:ea typeface="Roboto" pitchFamily="2" charset="0"/>
              </a:rPr>
              <a:t>Filas longas e clientes irritados:</a:t>
            </a:r>
            <a:r>
              <a:rPr lang="pt-BR" sz="3000" dirty="0">
                <a:latin typeface="Roboto" pitchFamily="2" charset="0"/>
                <a:ea typeface="Roboto" pitchFamily="2" charset="0"/>
              </a:rPr>
              <a:t> Espera no caixa, devoluções demoradas e </a:t>
            </a:r>
            <a:r>
              <a:rPr lang="pt-BR" sz="3000" dirty="0" err="1">
                <a:latin typeface="Roboto" pitchFamily="2" charset="0"/>
                <a:ea typeface="Roboto" pitchFamily="2" charset="0"/>
              </a:rPr>
              <a:t>checkout</a:t>
            </a:r>
            <a:r>
              <a:rPr lang="pt-BR" sz="3000" dirty="0">
                <a:latin typeface="Roboto" pitchFamily="2" charset="0"/>
                <a:ea typeface="Roboto" pitchFamily="2" charset="0"/>
              </a:rPr>
              <a:t> lento custam tempo e fidelidade.</a:t>
            </a:r>
          </a:p>
          <a:p>
            <a:r>
              <a:rPr lang="pt-BR" sz="3000" b="1" dirty="0">
                <a:latin typeface="Roboto" pitchFamily="2" charset="0"/>
                <a:ea typeface="Roboto" pitchFamily="2" charset="0"/>
              </a:rPr>
              <a:t>Estoque fantasma e perdas:</a:t>
            </a:r>
            <a:r>
              <a:rPr lang="pt-BR" sz="3000" dirty="0">
                <a:latin typeface="Roboto" pitchFamily="2" charset="0"/>
                <a:ea typeface="Roboto" pitchFamily="2" charset="0"/>
              </a:rPr>
              <a:t> Produtos esgotados ou em excesso geram custos e frustração para clientes e equipe.</a:t>
            </a:r>
          </a:p>
          <a:p>
            <a:r>
              <a:rPr lang="pt-BR" sz="3000" b="1" dirty="0">
                <a:latin typeface="Roboto" pitchFamily="2" charset="0"/>
                <a:ea typeface="Roboto" pitchFamily="2" charset="0"/>
              </a:rPr>
              <a:t>Descontrole financeiro: </a:t>
            </a:r>
            <a:r>
              <a:rPr lang="pt-BR" sz="3000" dirty="0">
                <a:latin typeface="Roboto" pitchFamily="2" charset="0"/>
                <a:ea typeface="Roboto" pitchFamily="2" charset="0"/>
              </a:rPr>
              <a:t>Ineficiência no controle de caixa, vendas e contas a receber prejudica a saúde financeira.</a:t>
            </a:r>
          </a:p>
          <a:p>
            <a:r>
              <a:rPr lang="pt-BR" sz="3000" b="1" dirty="0">
                <a:latin typeface="Roboto" pitchFamily="2" charset="0"/>
                <a:ea typeface="Roboto" pitchFamily="2" charset="0"/>
              </a:rPr>
              <a:t>Falta de visibilidade: </a:t>
            </a:r>
            <a:r>
              <a:rPr lang="pt-BR" sz="3000" dirty="0">
                <a:latin typeface="Roboto" pitchFamily="2" charset="0"/>
                <a:ea typeface="Roboto" pitchFamily="2" charset="0"/>
              </a:rPr>
              <a:t>Dificuldade em acompanhar dados e tomar decisões estratégicas com base em informações precisas.</a:t>
            </a:r>
          </a:p>
          <a:p>
            <a:r>
              <a:rPr lang="pt-BR" sz="3000" b="1" dirty="0">
                <a:latin typeface="Roboto" pitchFamily="2" charset="0"/>
                <a:ea typeface="Roboto" pitchFamily="2" charset="0"/>
              </a:rPr>
              <a:t>Operações manuais maçantes:</a:t>
            </a:r>
            <a:r>
              <a:rPr lang="pt-BR" sz="3000" dirty="0">
                <a:latin typeface="Roboto" pitchFamily="2" charset="0"/>
                <a:ea typeface="Roboto" pitchFamily="2" charset="0"/>
              </a:rPr>
              <a:t> Tarefas repetitivas roubam tempo da equipe e impedem o foco em vendas e atendimento.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t" anchorCtr="0">
            <a:normAutofit fontScale="60000" lnSpcReduction="20000"/>
          </a:bodyPr>
          <a:lstStyle/>
          <a:p>
            <a:pPr marL="0" marR="0" lvl="0" indent="0" algn="ctr" defTabSz="8127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5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pt-BR" sz="6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Dor do Varejo Desorganizado</a:t>
            </a:r>
            <a:endParaRPr kumimoji="0" lang="pt-BR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  <a:p>
            <a:pPr marL="0" marR="0" lvl="0" indent="0" algn="ctr" defTabSz="81271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ctr" anchorCtr="0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pt-BR" sz="3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 Poder dos Sistemas de Gestão</a:t>
            </a: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72009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1970" y="1943968"/>
            <a:ext cx="35052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32098" y="5112320"/>
            <a:ext cx="6480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Roboto" pitchFamily="2" charset="0"/>
                <a:ea typeface="Roboto" pitchFamily="2" charset="0"/>
              </a:rPr>
              <a:t>Sistemas de gestão de varejo (SGR) automatizam e otimizam seus processos, eliminando gargalos e impulsionando o crescimento.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045" y="1727944"/>
            <a:ext cx="6480810" cy="7848871"/>
          </a:xfrm>
        </p:spPr>
        <p:txBody>
          <a:bodyPr>
            <a:noAutofit/>
          </a:bodyPr>
          <a:lstStyle/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Filas e espera: </a:t>
            </a:r>
            <a:r>
              <a:rPr lang="pt-BR" sz="2100" dirty="0" err="1">
                <a:latin typeface="Roboto" pitchFamily="2" charset="0"/>
                <a:ea typeface="Roboto" pitchFamily="2" charset="0"/>
              </a:rPr>
              <a:t>Checkout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 rápido e autoatendimento agilizam as compras e reduzem filas.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Rupturas e excesso de estoque: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Gestão inteligente do estoque garante produtos disponíveis e evita perdas.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Erros manuais: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 Automação elimina erros em pedidos, vendas e controle financeiro.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Visão limitada: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Relatórios completos e análises de dados facilitam decisões estratégicas.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Tarefas maçantes: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Automação libera tempo da equipe para focar em vendas e clientes.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Comunicação ineficiente: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Integração entre setores garante fluxo de trabalho impecável.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Fraude e perdas: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Segurança robusta protege contra furtos e fraudes.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Descontrole de promoções: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Ferramentas para criar e gerenciar promoções eficazes.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Fique por dentro das tendências: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Análise de dados identifica oportunidades e adaptações ao mercado.</a:t>
            </a:r>
          </a:p>
          <a:p>
            <a:pPr marL="0">
              <a:spcBef>
                <a:spcPct val="0"/>
              </a:spcBef>
            </a:pPr>
            <a:r>
              <a:rPr lang="pt-BR" sz="2100" b="1" dirty="0">
                <a:latin typeface="Roboto" pitchFamily="2" charset="0"/>
                <a:ea typeface="Roboto" pitchFamily="2" charset="0"/>
              </a:rPr>
              <a:t>Clientes fidelizados: </a:t>
            </a:r>
            <a:r>
              <a:rPr lang="pt-BR" sz="2100" dirty="0">
                <a:latin typeface="Roboto" pitchFamily="2" charset="0"/>
                <a:ea typeface="Roboto" pitchFamily="2" charset="0"/>
              </a:rPr>
              <a:t>Experiência de compra personalizada e atendimento excepcional.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ctr" anchorCtr="0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pt-BR" sz="35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10 Gargalos que os SGR Eliminam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045" y="2352147"/>
            <a:ext cx="6480810" cy="470438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b="1" dirty="0" smtClean="0">
                <a:latin typeface="Roboto" pitchFamily="2" charset="0"/>
                <a:ea typeface="Roboto" pitchFamily="2" charset="0"/>
              </a:rPr>
              <a:t>Dicas:</a:t>
            </a:r>
            <a:endParaRPr lang="pt-BR" dirty="0" smtClean="0">
              <a:latin typeface="Roboto" pitchFamily="2" charset="0"/>
              <a:ea typeface="Roboto" pitchFamily="2" charset="0"/>
            </a:endParaRPr>
          </a:p>
          <a:p>
            <a:r>
              <a:rPr lang="pt-BR" b="1" dirty="0" smtClean="0">
                <a:latin typeface="Roboto" pitchFamily="2" charset="0"/>
                <a:ea typeface="Roboto" pitchFamily="2" charset="0"/>
              </a:rPr>
              <a:t>Defina suas necessidades: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 Analise quais gargalos você precisa eliminar e quais funcionalidades são essenciais.</a:t>
            </a:r>
          </a:p>
          <a:p>
            <a:r>
              <a:rPr lang="pt-BR" b="1" dirty="0" smtClean="0">
                <a:latin typeface="Roboto" pitchFamily="2" charset="0"/>
                <a:ea typeface="Roboto" pitchFamily="2" charset="0"/>
              </a:rPr>
              <a:t>Pesquise e compare: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 Explore diferentes opções de SGR, avaliando recursos, custos e suporte.</a:t>
            </a:r>
          </a:p>
          <a:p>
            <a:r>
              <a:rPr lang="pt-BR" b="1" dirty="0" smtClean="0">
                <a:latin typeface="Roboto" pitchFamily="2" charset="0"/>
                <a:ea typeface="Roboto" pitchFamily="2" charset="0"/>
              </a:rPr>
              <a:t>Implementação tranquila:</a:t>
            </a:r>
            <a:r>
              <a:rPr lang="pt-BR" dirty="0" smtClean="0">
                <a:latin typeface="Roboto" pitchFamily="2" charset="0"/>
                <a:ea typeface="Roboto" pitchFamily="2" charset="0"/>
              </a:rPr>
              <a:t> Busque fornecedores que ofereçam treinamento e suporte durante todo o processo.</a:t>
            </a:r>
          </a:p>
          <a:p>
            <a:endParaRPr lang="pt-BR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ctr" anchorCtr="0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pt-BR" sz="3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Escolhendo o SGR Ideal para Você</a:t>
            </a:r>
            <a:endParaRPr lang="pt-BR" sz="3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045" y="2352147"/>
            <a:ext cx="6480810" cy="5784509"/>
          </a:xfrm>
        </p:spPr>
        <p:txBody>
          <a:bodyPr>
            <a:normAutofit/>
          </a:bodyPr>
          <a:lstStyle/>
          <a:p>
            <a:r>
              <a:rPr lang="pt-BR" sz="2600" b="1" dirty="0" smtClean="0">
                <a:latin typeface="Roboto" pitchFamily="2" charset="0"/>
                <a:ea typeface="Roboto" pitchFamily="2" charset="0"/>
              </a:rPr>
              <a:t>Integração com outros sistemas:</a:t>
            </a:r>
            <a:r>
              <a:rPr lang="pt-BR" sz="2600" dirty="0" smtClean="0">
                <a:latin typeface="Roboto" pitchFamily="2" charset="0"/>
                <a:ea typeface="Roboto" pitchFamily="2" charset="0"/>
              </a:rPr>
              <a:t> Conecte seu SGR a outros softwares para um fluxo de trabalho completo.</a:t>
            </a:r>
          </a:p>
          <a:p>
            <a:pPr>
              <a:buNone/>
            </a:pPr>
            <a:endParaRPr lang="pt-BR" sz="2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600" b="1" dirty="0" smtClean="0">
                <a:latin typeface="Roboto" pitchFamily="2" charset="0"/>
                <a:ea typeface="Roboto" pitchFamily="2" charset="0"/>
              </a:rPr>
              <a:t>Treinamento da equipe:</a:t>
            </a:r>
            <a:r>
              <a:rPr lang="pt-BR" sz="2600" dirty="0" smtClean="0">
                <a:latin typeface="Roboto" pitchFamily="2" charset="0"/>
                <a:ea typeface="Roboto" pitchFamily="2" charset="0"/>
              </a:rPr>
              <a:t> Garanta que todos estejam aptos a usar o sistema de forma eficaz.</a:t>
            </a:r>
          </a:p>
          <a:p>
            <a:pPr>
              <a:buNone/>
            </a:pPr>
            <a:endParaRPr lang="pt-BR" sz="26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2600" b="1" dirty="0" smtClean="0">
                <a:latin typeface="Roboto" pitchFamily="2" charset="0"/>
                <a:ea typeface="Roboto" pitchFamily="2" charset="0"/>
              </a:rPr>
              <a:t>Monitoramento e ajustes:</a:t>
            </a:r>
            <a:r>
              <a:rPr lang="pt-BR" sz="2600" dirty="0" smtClean="0">
                <a:latin typeface="Roboto" pitchFamily="2" charset="0"/>
                <a:ea typeface="Roboto" pitchFamily="2" charset="0"/>
              </a:rPr>
              <a:t> Acompanhe o desempenho do SGR e faça ajustes quando necessário.</a:t>
            </a:r>
            <a:endParaRPr lang="pt-BR" sz="2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ctr" anchorCtr="0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pt-BR" sz="3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Dicas Extras para o Sucesso</a:t>
            </a:r>
            <a:endParaRPr lang="pt-BR" sz="3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ctr" anchorCtr="0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pt-BR" sz="3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Conclusão</a:t>
            </a:r>
            <a:endParaRPr lang="pt-BR" sz="3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2098" y="2087984"/>
            <a:ext cx="61373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>
                <a:latin typeface="Roboto" pitchFamily="2" charset="0"/>
                <a:ea typeface="Roboto" pitchFamily="2" charset="0"/>
              </a:rPr>
              <a:t>O futuro é agora: invista em eficiência e lucre mais!</a:t>
            </a:r>
          </a:p>
          <a:p>
            <a:endParaRPr lang="pt-BR" sz="2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2098" y="4028135"/>
            <a:ext cx="61373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600" dirty="0" smtClean="0">
                <a:latin typeface="Roboto" pitchFamily="2" charset="0"/>
                <a:ea typeface="Roboto" pitchFamily="2" charset="0"/>
              </a:rPr>
              <a:t>Com o SGR certo, você otimiza processos, fideliza clientes e impulsiona as vendas para novos patamares. </a:t>
            </a:r>
          </a:p>
          <a:p>
            <a:endParaRPr lang="pt-BR" sz="2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2098" y="6768504"/>
            <a:ext cx="59766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 smtClean="0">
                <a:latin typeface="Roboto" pitchFamily="2" charset="0"/>
                <a:ea typeface="Roboto" pitchFamily="2" charset="0"/>
              </a:rPr>
              <a:t>Invista no futuro do seu varejo hoje!</a:t>
            </a:r>
          </a:p>
          <a:p>
            <a:endParaRPr lang="pt-BR" sz="26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359792"/>
            <a:ext cx="7200900" cy="1224136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</p:spPr>
        <p:txBody>
          <a:bodyPr vert="horz" lIns="81272" tIns="40636" rIns="81272" bIns="40636" rtlCol="0" anchor="ctr" anchorCtr="0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pt-BR" sz="3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Conteúdo produzido por IA	</a:t>
            </a:r>
            <a:endParaRPr lang="pt-BR" sz="3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2098" y="2015976"/>
            <a:ext cx="613735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800" dirty="0" smtClean="0">
                <a:latin typeface="Roboto" pitchFamily="2" charset="0"/>
                <a:ea typeface="Roboto" pitchFamily="2" charset="0"/>
              </a:rPr>
              <a:t>IA utilizada para compor o texto: </a:t>
            </a:r>
            <a:r>
              <a:rPr lang="pt-BR" sz="1800" b="1" dirty="0" err="1" smtClean="0">
                <a:latin typeface="Roboto" pitchFamily="2" charset="0"/>
                <a:ea typeface="Roboto" pitchFamily="2" charset="0"/>
              </a:rPr>
              <a:t>ChatGPT</a:t>
            </a:r>
            <a:endParaRPr lang="pt-BR" sz="1800" b="1" dirty="0" smtClean="0">
              <a:latin typeface="Roboto" pitchFamily="2" charset="0"/>
              <a:ea typeface="Roboto" pitchFamily="2" charset="0"/>
            </a:endParaRPr>
          </a:p>
          <a:p>
            <a:pPr>
              <a:buNone/>
            </a:pPr>
            <a:r>
              <a:rPr lang="pt-BR" sz="1800" b="1" dirty="0" err="1" smtClean="0">
                <a:latin typeface="Roboto" pitchFamily="2" charset="0"/>
                <a:ea typeface="Roboto" pitchFamily="2" charset="0"/>
              </a:rPr>
              <a:t>Prompt</a:t>
            </a:r>
            <a:r>
              <a:rPr lang="pt-BR" sz="1800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1800" dirty="0">
                <a:latin typeface="Roboto" pitchFamily="2" charset="0"/>
                <a:ea typeface="Roboto" pitchFamily="2" charset="0"/>
              </a:rPr>
              <a:t>Crie um </a:t>
            </a:r>
            <a:r>
              <a:rPr lang="pt-BR" sz="1800" dirty="0" err="1">
                <a:latin typeface="Roboto" pitchFamily="2" charset="0"/>
                <a:ea typeface="Roboto" pitchFamily="2" charset="0"/>
              </a:rPr>
              <a:t>ebook</a:t>
            </a:r>
            <a:r>
              <a:rPr lang="pt-BR" sz="1800" dirty="0">
                <a:latin typeface="Roboto" pitchFamily="2" charset="0"/>
                <a:ea typeface="Roboto" pitchFamily="2" charset="0"/>
              </a:rPr>
              <a:t>, contendo 10 páginas, estilo postagem do </a:t>
            </a:r>
            <a:r>
              <a:rPr lang="pt-BR" sz="1800" dirty="0" err="1">
                <a:latin typeface="Roboto" pitchFamily="2" charset="0"/>
                <a:ea typeface="Roboto" pitchFamily="2" charset="0"/>
              </a:rPr>
              <a:t>instagram</a:t>
            </a:r>
            <a:r>
              <a:rPr lang="pt-BR" sz="1800" dirty="0">
                <a:latin typeface="Roboto" pitchFamily="2" charset="0"/>
                <a:ea typeface="Roboto" pitchFamily="2" charset="0"/>
              </a:rPr>
              <a:t>, tema central deverá ser a </a:t>
            </a:r>
            <a:r>
              <a:rPr lang="pt-BR" sz="1800" dirty="0" err="1">
                <a:latin typeface="Roboto" pitchFamily="2" charset="0"/>
                <a:ea typeface="Roboto" pitchFamily="2" charset="0"/>
              </a:rPr>
              <a:t>importancia</a:t>
            </a:r>
            <a:r>
              <a:rPr lang="pt-BR" sz="1800" dirty="0">
                <a:latin typeface="Roboto" pitchFamily="2" charset="0"/>
                <a:ea typeface="Roboto" pitchFamily="2" charset="0"/>
              </a:rPr>
              <a:t> de sistemas para gerenciamento e simplificação de processos, evitar perdas e desperdícios, se possível sugerir algo que aumente lucros, também coloque algumas dicas dizendo onde um sistema pode reduzir gargalos. O cenário onde essa estratégia será aplicada será uma empresa varejista</a:t>
            </a:r>
            <a:r>
              <a:rPr lang="pt-BR" sz="18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endParaRPr lang="pt-BR" sz="1800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1800" dirty="0" smtClean="0">
                <a:latin typeface="Roboto" pitchFamily="2" charset="0"/>
                <a:ea typeface="Roboto" pitchFamily="2" charset="0"/>
              </a:rPr>
              <a:t>IA utilizada para gerar imagem: </a:t>
            </a:r>
            <a:r>
              <a:rPr lang="pt-BR" sz="1800" b="1" dirty="0" err="1" smtClean="0">
                <a:latin typeface="Roboto" pitchFamily="2" charset="0"/>
                <a:ea typeface="Roboto" pitchFamily="2" charset="0"/>
              </a:rPr>
              <a:t>Midjourney</a:t>
            </a:r>
            <a:endParaRPr lang="pt-BR" sz="1800" b="1" dirty="0" smtClean="0">
              <a:latin typeface="Roboto" pitchFamily="2" charset="0"/>
              <a:ea typeface="Roboto" pitchFamily="2" charset="0"/>
            </a:endParaRPr>
          </a:p>
          <a:p>
            <a:r>
              <a:rPr lang="pt-BR" sz="1800" b="1" dirty="0" err="1" smtClean="0">
                <a:latin typeface="Roboto" pitchFamily="2" charset="0"/>
                <a:ea typeface="Roboto" pitchFamily="2" charset="0"/>
              </a:rPr>
              <a:t>Prompt</a:t>
            </a:r>
            <a:r>
              <a:rPr lang="pt-BR" sz="1800" dirty="0" smtClean="0">
                <a:latin typeface="Roboto" pitchFamily="2" charset="0"/>
                <a:ea typeface="Roboto" pitchFamily="2" charset="0"/>
              </a:rPr>
              <a:t>:</a:t>
            </a:r>
          </a:p>
          <a:p>
            <a:r>
              <a:rPr lang="pt-BR" sz="1800" dirty="0" smtClean="0">
                <a:latin typeface="Roboto" pitchFamily="2" charset="0"/>
                <a:ea typeface="Roboto" pitchFamily="2" charset="0"/>
              </a:rPr>
              <a:t>Crie uma imagem de uma loja de varejo com cores vibrantes nas paredes e prateleiras que seja bem iluminada. Os produtos devem estar expostos de forma que fiquem acessíveis aos cliente nos corredores, porém, organizados por tamanho, tipo </a:t>
            </a:r>
            <a:r>
              <a:rPr lang="pt-BR" sz="1800" dirty="0" smtClean="0">
                <a:latin typeface="Roboto" pitchFamily="2" charset="0"/>
                <a:ea typeface="Roboto" pitchFamily="2" charset="0"/>
              </a:rPr>
              <a:t>em pequenas </a:t>
            </a:r>
            <a:r>
              <a:rPr lang="pt-BR" sz="1800" dirty="0" smtClean="0">
                <a:latin typeface="Roboto" pitchFamily="2" charset="0"/>
                <a:ea typeface="Roboto" pitchFamily="2" charset="0"/>
              </a:rPr>
              <a:t>bancadas, alguns bancos para os clientes se sentarem, poucas pessoas transitando pela loja. </a:t>
            </a:r>
            <a:endParaRPr lang="pt-BR" sz="1800" dirty="0">
              <a:latin typeface="Roboto" pitchFamily="2" charset="0"/>
              <a:ea typeface="Roboto" pitchFamily="2" charset="0"/>
            </a:endParaRPr>
          </a:p>
          <a:p>
            <a:endParaRPr lang="pt-BR" sz="2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6114" y="8424688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 smtClean="0">
                <a:latin typeface="Roboto" pitchFamily="2" charset="0"/>
                <a:ea typeface="Roboto" pitchFamily="2" charset="0"/>
              </a:rPr>
              <a:t>Daniela Cabrera </a:t>
            </a:r>
            <a:endParaRPr lang="pt-BR" sz="2800" b="1" dirty="0" smtClean="0">
              <a:latin typeface="Roboto" pitchFamily="2" charset="0"/>
              <a:ea typeface="Roboto" pitchFamily="2" charset="0"/>
            </a:endParaRPr>
          </a:p>
          <a:p>
            <a:pPr algn="r"/>
            <a:r>
              <a:rPr lang="pt-BR" sz="1800" b="1" dirty="0" err="1" smtClean="0">
                <a:latin typeface="Roboto" pitchFamily="2" charset="0"/>
                <a:ea typeface="Roboto" pitchFamily="2" charset="0"/>
              </a:rPr>
              <a:t>Bootcamp</a:t>
            </a:r>
            <a:r>
              <a:rPr lang="pt-BR" sz="18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800" b="1" dirty="0" smtClean="0">
                <a:latin typeface="Roboto" pitchFamily="2" charset="0"/>
                <a:ea typeface="Roboto" pitchFamily="2" charset="0"/>
              </a:rPr>
              <a:t>Santander e Dio.me</a:t>
            </a:r>
          </a:p>
          <a:p>
            <a:endParaRPr lang="pt-BR" sz="2600" dirty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647</Words>
  <Application>Microsoft Office PowerPoint</Application>
  <PresentationFormat>Personalizar</PresentationFormat>
  <Paragraphs>58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Desbloqueie a Eficiência do  Varejo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Desbloqueie a Eficiência do Varejo</dc:title>
  <dc:creator>usuario</dc:creator>
  <cp:lastModifiedBy>Daniela</cp:lastModifiedBy>
  <cp:revision>21</cp:revision>
  <dcterms:created xsi:type="dcterms:W3CDTF">2024-06-11T15:01:05Z</dcterms:created>
  <dcterms:modified xsi:type="dcterms:W3CDTF">2024-06-27T19:45:11Z</dcterms:modified>
</cp:coreProperties>
</file>