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64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ozWxV+sP9wTfNAvTLoHLw75h1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64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/>
          <p:nvPr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s slide layout">
  <p:cSld name="2_Contents slide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/>
          <p:nvPr>
            <p:ph idx="2" type="pic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9"/>
          <p:cNvSpPr/>
          <p:nvPr>
            <p:ph idx="3" type="pic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9"/>
          <p:cNvSpPr/>
          <p:nvPr>
            <p:ph idx="4" type="pic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9"/>
          <p:cNvSpPr/>
          <p:nvPr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9"/>
          <p:cNvSpPr/>
          <p:nvPr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9"/>
          <p:cNvSpPr/>
          <p:nvPr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9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9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8" name="Google Shape;98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4_Images &amp; Contents">
  <p:cSld name="34_Images &amp; Conten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1"/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1"/>
          <p:cNvSpPr/>
          <p:nvPr/>
        </p:nvSpPr>
        <p:spPr>
          <a:xfrm rot="-2700000">
            <a:off x="7613278" y="875086"/>
            <a:ext cx="2073279" cy="5107830"/>
          </a:xfrm>
          <a:prstGeom prst="rect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1"/>
          <p:cNvSpPr/>
          <p:nvPr>
            <p:ph idx="2" type="pic"/>
          </p:nvPr>
        </p:nvSpPr>
        <p:spPr>
          <a:xfrm>
            <a:off x="5969923" y="2050576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51"/>
          <p:cNvSpPr/>
          <p:nvPr>
            <p:ph idx="3" type="pic"/>
          </p:nvPr>
        </p:nvSpPr>
        <p:spPr>
          <a:xfrm>
            <a:off x="7370697" y="3451350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51"/>
          <p:cNvSpPr/>
          <p:nvPr>
            <p:ph idx="4" type="pic"/>
          </p:nvPr>
        </p:nvSpPr>
        <p:spPr>
          <a:xfrm>
            <a:off x="8758182" y="2063864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51"/>
          <p:cNvSpPr/>
          <p:nvPr>
            <p:ph idx="5" type="pic"/>
          </p:nvPr>
        </p:nvSpPr>
        <p:spPr>
          <a:xfrm>
            <a:off x="7357409" y="663092"/>
            <a:ext cx="2565552" cy="256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Images &amp; Contents">
  <p:cSld name="31_Images &amp; Conten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fmla="val 93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2"/>
          <p:cNvSpPr/>
          <p:nvPr>
            <p:ph idx="2" type="pic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52"/>
          <p:cNvSpPr/>
          <p:nvPr>
            <p:ph idx="3" type="pic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52"/>
          <p:cNvSpPr/>
          <p:nvPr>
            <p:ph idx="4" type="pic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52"/>
          <p:cNvSpPr/>
          <p:nvPr>
            <p:ph idx="5" type="pic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ontents slide layout">
  <p:cSld name="13_Contents slide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3"/>
          <p:cNvSpPr/>
          <p:nvPr/>
        </p:nvSpPr>
        <p:spPr>
          <a:xfrm>
            <a:off x="627017" y="2679826"/>
            <a:ext cx="11037601" cy="165874"/>
          </a:xfrm>
          <a:custGeom>
            <a:rect b="b" l="l" r="r" t="t"/>
            <a:pathLst>
              <a:path extrusionOk="0" h="576064" w="8352928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3"/>
          <p:cNvSpPr/>
          <p:nvPr>
            <p:ph idx="2" type="pic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53"/>
          <p:cNvSpPr/>
          <p:nvPr>
            <p:ph idx="3" type="pic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53"/>
          <p:cNvSpPr/>
          <p:nvPr>
            <p:ph idx="4" type="pic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53"/>
          <p:cNvSpPr/>
          <p:nvPr>
            <p:ph idx="5" type="pic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53"/>
          <p:cNvSpPr/>
          <p:nvPr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3"/>
          <p:cNvSpPr/>
          <p:nvPr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3"/>
          <p:cNvSpPr/>
          <p:nvPr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3"/>
          <p:cNvSpPr/>
          <p:nvPr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3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3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3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0_Images &amp; Contents Layout">
  <p:cSld name="40_Images &amp;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/>
          <p:nvPr/>
        </p:nvSpPr>
        <p:spPr>
          <a:xfrm>
            <a:off x="647699" y="1720158"/>
            <a:ext cx="6441164" cy="3417684"/>
          </a:xfrm>
          <a:prstGeom prst="frame">
            <a:avLst>
              <a:gd fmla="val 901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4"/>
          <p:cNvSpPr/>
          <p:nvPr>
            <p:ph idx="2" type="pic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ontents slide layout">
  <p:cSld name="8_Contents slide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55"/>
          <p:cNvCxnSpPr/>
          <p:nvPr/>
        </p:nvCxnSpPr>
        <p:spPr>
          <a:xfrm rot="10800000">
            <a:off x="1" y="6624450"/>
            <a:ext cx="121919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:\002-KIMS BUSINESS\007-02-MaxPPT-Contents\150902-com-Global-Laptop\mo900.png" id="153" name="Google Shape;153;p55"/>
          <p:cNvPicPr preferRelativeResize="0"/>
          <p:nvPr/>
        </p:nvPicPr>
        <p:blipFill rotWithShape="1">
          <a:blip r:embed="rId2">
            <a:alphaModFix/>
          </a:blip>
          <a:srcRect b="0" l="18253" r="0" t="0"/>
          <a:stretch/>
        </p:blipFill>
        <p:spPr>
          <a:xfrm>
            <a:off x="0" y="2348880"/>
            <a:ext cx="3683812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5" name="Google Shape;15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8410" y="4207471"/>
            <a:ext cx="863147" cy="24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5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5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5"/>
          <p:cNvSpPr/>
          <p:nvPr>
            <p:ph idx="2" type="pic"/>
          </p:nvPr>
        </p:nvSpPr>
        <p:spPr>
          <a:xfrm>
            <a:off x="1620092" y="2699240"/>
            <a:ext cx="1684418" cy="26505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ontents slide layout">
  <p:cSld name="11_Contents slide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6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ontents slide layout">
  <p:cSld name="9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7"/>
          <p:cNvSpPr/>
          <p:nvPr>
            <p:ph idx="2" type="pic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7"/>
          <p:cNvSpPr/>
          <p:nvPr>
            <p:ph idx="3" type="pic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ontents slide layout">
  <p:cSld name="7_Contents slide layout"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8"/>
          <p:cNvSpPr txBox="1"/>
          <p:nvPr>
            <p:ph idx="1" type="body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8"/>
          <p:cNvSpPr/>
          <p:nvPr/>
        </p:nvSpPr>
        <p:spPr>
          <a:xfrm flipH="1" rot="2816880">
            <a:off x="211958" y="4192650"/>
            <a:ext cx="2181863" cy="1887443"/>
          </a:xfrm>
          <a:custGeom>
            <a:rect b="b" l="l" r="r" t="t"/>
            <a:pathLst>
              <a:path extrusionOk="0" h="3419475" w="39528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cap="flat" cmpd="sng" w="34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58"/>
          <p:cNvCxnSpPr/>
          <p:nvPr/>
        </p:nvCxnSpPr>
        <p:spPr>
          <a:xfrm rot="10800000">
            <a:off x="1281085" y="477136"/>
            <a:ext cx="10262022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58"/>
          <p:cNvCxnSpPr/>
          <p:nvPr/>
        </p:nvCxnSpPr>
        <p:spPr>
          <a:xfrm rot="10800000">
            <a:off x="11543107" y="477136"/>
            <a:ext cx="0" cy="593513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58"/>
          <p:cNvCxnSpPr/>
          <p:nvPr/>
        </p:nvCxnSpPr>
        <p:spPr>
          <a:xfrm flipH="1">
            <a:off x="1281086" y="6392850"/>
            <a:ext cx="10262024" cy="17495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58"/>
          <p:cNvCxnSpPr/>
          <p:nvPr/>
        </p:nvCxnSpPr>
        <p:spPr>
          <a:xfrm rot="10800000">
            <a:off x="1281085" y="477136"/>
            <a:ext cx="0" cy="1173029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lg" w="lg" type="oval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tents slide layout">
  <p:cSld name="4_Contents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8410" y="4207471"/>
            <a:ext cx="863147" cy="24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2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2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ontents slide layout">
  <p:cSld name="6_Contents slide layout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9"/>
          <p:cNvSpPr txBox="1"/>
          <p:nvPr>
            <p:ph idx="1" type="body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0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9"/>
          <p:cNvSpPr/>
          <p:nvPr/>
        </p:nvSpPr>
        <p:spPr>
          <a:xfrm flipH="1" rot="2869724">
            <a:off x="-802604" y="1334467"/>
            <a:ext cx="5051336" cy="4369711"/>
          </a:xfrm>
          <a:custGeom>
            <a:rect b="b" l="l" r="r" t="t"/>
            <a:pathLst>
              <a:path extrusionOk="0" h="3419475" w="39528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cap="flat" cmpd="sng" w="34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59"/>
          <p:cNvCxnSpPr/>
          <p:nvPr/>
        </p:nvCxnSpPr>
        <p:spPr>
          <a:xfrm rot="10800000">
            <a:off x="2872409" y="477136"/>
            <a:ext cx="8670698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59"/>
          <p:cNvCxnSpPr/>
          <p:nvPr/>
        </p:nvCxnSpPr>
        <p:spPr>
          <a:xfrm rot="10800000">
            <a:off x="11543107" y="477136"/>
            <a:ext cx="0" cy="593513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59"/>
          <p:cNvCxnSpPr/>
          <p:nvPr/>
        </p:nvCxnSpPr>
        <p:spPr>
          <a:xfrm flipH="1">
            <a:off x="2976596" y="6392850"/>
            <a:ext cx="8566511" cy="13272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chemeClr val="accen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1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b="0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b="0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6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2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2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2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2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2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2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64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4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4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s slide layout">
  <p:cSld name="3_Contents slide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7" name="Google Shape;19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8410" y="4207471"/>
            <a:ext cx="863147" cy="2425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65"/>
          <p:cNvCxnSpPr/>
          <p:nvPr/>
        </p:nvCxnSpPr>
        <p:spPr>
          <a:xfrm rot="10800000">
            <a:off x="1" y="6624450"/>
            <a:ext cx="121919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65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5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ontents slide layout">
  <p:cSld name="4_Contents slide layou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3" name="Google Shape;20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8410" y="4207471"/>
            <a:ext cx="863147" cy="24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6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6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6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ontents slide layout">
  <p:cSld name="5_Contents slide layou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"/>
          <p:cNvSpPr/>
          <p:nvPr/>
        </p:nvSpPr>
        <p:spPr>
          <a:xfrm>
            <a:off x="817094" y="405520"/>
            <a:ext cx="3605776" cy="3657538"/>
          </a:xfrm>
          <a:custGeom>
            <a:rect b="b" l="l" r="r" t="t"/>
            <a:pathLst>
              <a:path extrusionOk="0" h="1665940" w="164236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7"/>
          <p:cNvSpPr/>
          <p:nvPr/>
        </p:nvSpPr>
        <p:spPr>
          <a:xfrm rot="-282736">
            <a:off x="4317855" y="1291151"/>
            <a:ext cx="5263890" cy="5339456"/>
          </a:xfrm>
          <a:custGeom>
            <a:rect b="b" l="l" r="r" t="t"/>
            <a:pathLst>
              <a:path extrusionOk="0" h="1665940" w="164236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67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7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7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ontents slide layout">
  <p:cSld name="6_Contents slide layout">
    <p:bg>
      <p:bgPr>
        <a:solidFill>
          <a:schemeClr val="accen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9"/>
          <p:cNvSpPr txBox="1"/>
          <p:nvPr>
            <p:ph idx="1" type="body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69"/>
          <p:cNvSpPr/>
          <p:nvPr/>
        </p:nvSpPr>
        <p:spPr>
          <a:xfrm flipH="1" rot="2869724">
            <a:off x="-802604" y="1334467"/>
            <a:ext cx="5051336" cy="4369711"/>
          </a:xfrm>
          <a:custGeom>
            <a:rect b="b" l="l" r="r" t="t"/>
            <a:pathLst>
              <a:path extrusionOk="0" h="3419475" w="39528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cap="flat" cmpd="sng" w="34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69"/>
          <p:cNvCxnSpPr/>
          <p:nvPr/>
        </p:nvCxnSpPr>
        <p:spPr>
          <a:xfrm rot="10800000">
            <a:off x="2872409" y="477136"/>
            <a:ext cx="8670698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69"/>
          <p:cNvCxnSpPr/>
          <p:nvPr/>
        </p:nvCxnSpPr>
        <p:spPr>
          <a:xfrm rot="10800000">
            <a:off x="11543107" y="477136"/>
            <a:ext cx="0" cy="593513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69"/>
          <p:cNvCxnSpPr/>
          <p:nvPr/>
        </p:nvCxnSpPr>
        <p:spPr>
          <a:xfrm flipH="1">
            <a:off x="2976596" y="6392850"/>
            <a:ext cx="8566511" cy="13272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/>
          <p:nvPr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ontents slide layout">
  <p:cSld name="7_Contents slide layout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0"/>
          <p:cNvSpPr txBox="1"/>
          <p:nvPr>
            <p:ph idx="1" type="body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70"/>
          <p:cNvSpPr/>
          <p:nvPr/>
        </p:nvSpPr>
        <p:spPr>
          <a:xfrm flipH="1" rot="2816880">
            <a:off x="211958" y="4192650"/>
            <a:ext cx="2181863" cy="1887443"/>
          </a:xfrm>
          <a:custGeom>
            <a:rect b="b" l="l" r="r" t="t"/>
            <a:pathLst>
              <a:path extrusionOk="0" h="3419475" w="39528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cap="flat" cmpd="sng" w="34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0"/>
          <p:cNvCxnSpPr/>
          <p:nvPr/>
        </p:nvCxnSpPr>
        <p:spPr>
          <a:xfrm rot="10800000">
            <a:off x="1281085" y="477136"/>
            <a:ext cx="10262022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70"/>
          <p:cNvCxnSpPr/>
          <p:nvPr/>
        </p:nvCxnSpPr>
        <p:spPr>
          <a:xfrm rot="10800000">
            <a:off x="11543107" y="477136"/>
            <a:ext cx="0" cy="593513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70"/>
          <p:cNvCxnSpPr/>
          <p:nvPr/>
        </p:nvCxnSpPr>
        <p:spPr>
          <a:xfrm flipH="1">
            <a:off x="1281086" y="6392850"/>
            <a:ext cx="10262024" cy="17495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70"/>
          <p:cNvCxnSpPr/>
          <p:nvPr/>
        </p:nvCxnSpPr>
        <p:spPr>
          <a:xfrm rot="10800000">
            <a:off x="1281085" y="477136"/>
            <a:ext cx="0" cy="1173029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lg" w="lg" type="oval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ontents slide layout">
  <p:cSld name="9_Contents slide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1"/>
          <p:cNvSpPr/>
          <p:nvPr>
            <p:ph idx="2" type="pic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71"/>
          <p:cNvSpPr/>
          <p:nvPr>
            <p:ph idx="3" type="pic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ontents slide layout">
  <p:cSld name="10_Contents slide layou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2"/>
          <p:cNvSpPr/>
          <p:nvPr>
            <p:ph idx="2" type="pic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ontents slide layout">
  <p:cSld name="11_Contents slide layou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3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ontents slide layout">
  <p:cSld name="15_Contents slide layou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4"/>
          <p:cNvSpPr/>
          <p:nvPr>
            <p:ph idx="2" type="pic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ontents slide layout">
  <p:cSld name="12_Contents slide layou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75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240" name="Google Shape;240;p75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75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75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" name="Google Shape;243;p75"/>
          <p:cNvSpPr/>
          <p:nvPr>
            <p:ph idx="2" type="pic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ontents slide layout">
  <p:cSld name="14_Contents slide layou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6"/>
          <p:cNvSpPr/>
          <p:nvPr/>
        </p:nvSpPr>
        <p:spPr>
          <a:xfrm>
            <a:off x="4028659" y="0"/>
            <a:ext cx="8163341" cy="6858000"/>
          </a:xfrm>
          <a:custGeom>
            <a:rect b="b" l="l" r="r" t="t"/>
            <a:pathLst>
              <a:path extrusionOk="0" h="6858000" w="8163341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6"/>
          <p:cNvSpPr/>
          <p:nvPr>
            <p:ph idx="2" type="pic"/>
          </p:nvPr>
        </p:nvSpPr>
        <p:spPr>
          <a:xfrm>
            <a:off x="4131362" y="0"/>
            <a:ext cx="806063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ontents slide layout">
  <p:cSld name="13_Contents slide layou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7"/>
          <p:cNvSpPr/>
          <p:nvPr/>
        </p:nvSpPr>
        <p:spPr>
          <a:xfrm>
            <a:off x="627017" y="2679826"/>
            <a:ext cx="11037601" cy="165874"/>
          </a:xfrm>
          <a:custGeom>
            <a:rect b="b" l="l" r="r" t="t"/>
            <a:pathLst>
              <a:path extrusionOk="0" h="576064" w="8352928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7"/>
          <p:cNvSpPr/>
          <p:nvPr>
            <p:ph idx="2" type="pic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77"/>
          <p:cNvSpPr/>
          <p:nvPr>
            <p:ph idx="3" type="pic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77"/>
          <p:cNvSpPr/>
          <p:nvPr>
            <p:ph idx="4" type="pic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77"/>
          <p:cNvSpPr/>
          <p:nvPr>
            <p:ph idx="5" type="pic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77"/>
          <p:cNvSpPr/>
          <p:nvPr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7"/>
          <p:cNvSpPr/>
          <p:nvPr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7"/>
          <p:cNvSpPr/>
          <p:nvPr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7"/>
          <p:cNvSpPr/>
          <p:nvPr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77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7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7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ontents slide layout">
  <p:cSld name="8_Contents slide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78"/>
          <p:cNvCxnSpPr/>
          <p:nvPr/>
        </p:nvCxnSpPr>
        <p:spPr>
          <a:xfrm rot="10800000">
            <a:off x="1" y="6624450"/>
            <a:ext cx="121919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:\002-KIMS BUSINESS\007-02-MaxPPT-Contents\150902-com-Global-Laptop\mo900.png" id="263" name="Google Shape;263;p78"/>
          <p:cNvPicPr preferRelativeResize="0"/>
          <p:nvPr/>
        </p:nvPicPr>
        <p:blipFill rotWithShape="1">
          <a:blip r:embed="rId2">
            <a:alphaModFix/>
          </a:blip>
          <a:srcRect b="0" l="18253" r="0" t="0"/>
          <a:stretch/>
        </p:blipFill>
        <p:spPr>
          <a:xfrm>
            <a:off x="0" y="2348880"/>
            <a:ext cx="3683812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7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5" name="Google Shape;26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8410" y="4207471"/>
            <a:ext cx="863147" cy="24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8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8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8"/>
          <p:cNvSpPr/>
          <p:nvPr>
            <p:ph idx="2" type="pic"/>
          </p:nvPr>
        </p:nvSpPr>
        <p:spPr>
          <a:xfrm>
            <a:off x="1620092" y="2699240"/>
            <a:ext cx="1684418" cy="26505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s slide layout">
  <p:cSld name="2_Contents slide layou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9"/>
          <p:cNvSpPr/>
          <p:nvPr>
            <p:ph idx="2" type="pic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79"/>
          <p:cNvSpPr/>
          <p:nvPr>
            <p:ph idx="3" type="pic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79"/>
          <p:cNvSpPr/>
          <p:nvPr>
            <p:ph idx="4" type="pic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79"/>
          <p:cNvSpPr/>
          <p:nvPr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9"/>
          <p:cNvSpPr/>
          <p:nvPr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9"/>
          <p:cNvSpPr/>
          <p:nvPr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79"/>
          <p:cNvSpPr/>
          <p:nvPr/>
        </p:nvSpPr>
        <p:spPr>
          <a:xfrm>
            <a:off x="0" y="6605081"/>
            <a:ext cx="121920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9"/>
          <p:cNvSpPr/>
          <p:nvPr/>
        </p:nvSpPr>
        <p:spPr>
          <a:xfrm>
            <a:off x="0" y="0"/>
            <a:ext cx="121920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9"/>
          <p:cNvSpPr/>
          <p:nvPr/>
        </p:nvSpPr>
        <p:spPr>
          <a:xfrm rot="10800000">
            <a:off x="5920902" y="0"/>
            <a:ext cx="350196" cy="30189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ontents slide layout">
  <p:cSld name="10_Contents slide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>
            <p:ph idx="2" type="pic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Images &amp; Contents">
  <p:cSld name="11_Images &amp; Content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0"/>
          <p:cNvSpPr/>
          <p:nvPr>
            <p:ph idx="2" type="pic"/>
          </p:nvPr>
        </p:nvSpPr>
        <p:spPr>
          <a:xfrm flipH="1">
            <a:off x="781176" y="764646"/>
            <a:ext cx="6174102" cy="53287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Images &amp; Contents">
  <p:cSld name="31_Images &amp; Content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1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fmla="val 93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1"/>
          <p:cNvSpPr/>
          <p:nvPr>
            <p:ph idx="2" type="pic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81"/>
          <p:cNvSpPr/>
          <p:nvPr>
            <p:ph idx="3" type="pic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81"/>
          <p:cNvSpPr/>
          <p:nvPr>
            <p:ph idx="4" type="pic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81"/>
          <p:cNvSpPr/>
          <p:nvPr>
            <p:ph idx="5" type="pic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0_Images &amp; Contents Layout">
  <p:cSld name="40_Images &amp; Contents Layou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2"/>
          <p:cNvSpPr/>
          <p:nvPr/>
        </p:nvSpPr>
        <p:spPr>
          <a:xfrm>
            <a:off x="647699" y="1720158"/>
            <a:ext cx="6441164" cy="3417684"/>
          </a:xfrm>
          <a:prstGeom prst="frame">
            <a:avLst>
              <a:gd fmla="val 901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2"/>
          <p:cNvSpPr/>
          <p:nvPr>
            <p:ph idx="2" type="pic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4_Images &amp; Contents">
  <p:cSld name="34_Images &amp; Content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3"/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3"/>
          <p:cNvSpPr/>
          <p:nvPr/>
        </p:nvSpPr>
        <p:spPr>
          <a:xfrm rot="-2700000">
            <a:off x="7613278" y="875086"/>
            <a:ext cx="2073279" cy="5107830"/>
          </a:xfrm>
          <a:prstGeom prst="rect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3"/>
          <p:cNvSpPr/>
          <p:nvPr>
            <p:ph idx="2" type="pic"/>
          </p:nvPr>
        </p:nvSpPr>
        <p:spPr>
          <a:xfrm>
            <a:off x="5969923" y="2050576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83"/>
          <p:cNvSpPr/>
          <p:nvPr>
            <p:ph idx="3" type="pic"/>
          </p:nvPr>
        </p:nvSpPr>
        <p:spPr>
          <a:xfrm>
            <a:off x="7370697" y="3451350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83"/>
          <p:cNvSpPr/>
          <p:nvPr>
            <p:ph idx="4" type="pic"/>
          </p:nvPr>
        </p:nvSpPr>
        <p:spPr>
          <a:xfrm>
            <a:off x="8758182" y="2063864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83"/>
          <p:cNvSpPr/>
          <p:nvPr>
            <p:ph idx="5" type="pic"/>
          </p:nvPr>
        </p:nvSpPr>
        <p:spPr>
          <a:xfrm>
            <a:off x="7357409" y="663092"/>
            <a:ext cx="2565552" cy="256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8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chemeClr val="accen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6"/>
          <p:cNvSpPr/>
          <p:nvPr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chemeClr val="accen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4" name="Google Shape;314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">
  <p:cSld name="Custom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7" name="Google Shape;317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ontents slide layout">
  <p:cSld name="15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/>
          <p:nvPr>
            <p:ph idx="2" type="pic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2">
  <p:cSld name="Custom 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0" name="Google Shape;320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3">
  <p:cSld name="Custom 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3" name="Google Shape;323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4">
  <p:cSld name="Custom 4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5">
  <p:cSld name="Custom 5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9" name="Google Shape;329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6">
  <p:cSld name="Custom 6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2" name="Google Shape;332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7">
  <p:cSld name="Custom 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5" name="Google Shape;335;p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8">
  <p:cSld name="Custom 8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9">
  <p:cSld name="Custom 9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1" name="Google Shape;341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0">
  <p:cSld name="Custom 10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4" name="Google Shape;344;p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1">
  <p:cSld name="Custom 1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7" name="Google Shape;347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ontents slide layout">
  <p:cSld name="12_Contents slide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6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32" name="Google Shape;32;p36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6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6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" name="Google Shape;35;p36"/>
          <p:cNvSpPr/>
          <p:nvPr>
            <p:ph idx="2" type="pic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2">
  <p:cSld name="Custom 1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0" name="Google Shape;350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3">
  <p:cSld name="Custom 1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3" name="Google Shape;353;p1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4">
  <p:cSld name="Custom 14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6" name="Google Shape;356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5">
  <p:cSld name="Custom 15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9" name="Google Shape;359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6">
  <p:cSld name="Custom 16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2" name="Google Shape;362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7">
  <p:cSld name="Custom 17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5" name="Google Shape;365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18">
  <p:cSld name="Custom 18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8" name="Google Shape;368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Images &amp; Contents">
  <p:cSld name="11_Images &amp; Conten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/>
          <p:nvPr>
            <p:ph idx="2" type="pic"/>
          </p:nvPr>
        </p:nvSpPr>
        <p:spPr>
          <a:xfrm flipH="1">
            <a:off x="781176" y="764646"/>
            <a:ext cx="6174102" cy="53287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ontents slide layout">
  <p:cSld name="14_Contents slide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4028659" y="0"/>
            <a:ext cx="8163341" cy="6858000"/>
          </a:xfrm>
          <a:custGeom>
            <a:rect b="b" l="l" r="r" t="t"/>
            <a:pathLst>
              <a:path extrusionOk="0" h="6858000" w="8163341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8"/>
          <p:cNvSpPr/>
          <p:nvPr>
            <p:ph idx="2" type="pic"/>
          </p:nvPr>
        </p:nvSpPr>
        <p:spPr>
          <a:xfrm>
            <a:off x="4131362" y="0"/>
            <a:ext cx="806063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55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50.xml"/><Relationship Id="rId39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"/>
          <p:cNvGrpSpPr/>
          <p:nvPr/>
        </p:nvGrpSpPr>
        <p:grpSpPr>
          <a:xfrm>
            <a:off x="617643" y="2446254"/>
            <a:ext cx="6302248" cy="2751695"/>
            <a:chOff x="204901" y="2761104"/>
            <a:chExt cx="6302248" cy="3329554"/>
          </a:xfrm>
        </p:grpSpPr>
        <p:sp>
          <p:nvSpPr>
            <p:cNvPr id="374" name="Google Shape;374;p1"/>
            <p:cNvSpPr txBox="1"/>
            <p:nvPr/>
          </p:nvSpPr>
          <p:spPr>
            <a:xfrm>
              <a:off x="352045" y="2761104"/>
              <a:ext cx="6155104" cy="1340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600" u="none" cap="none" strike="noStrike">
                  <a:solidFill>
                    <a:srgbClr val="8BC145"/>
                  </a:solidFill>
                  <a:latin typeface="Calibri"/>
                  <a:ea typeface="Calibri"/>
                  <a:cs typeface="Calibri"/>
                  <a:sym typeface="Calibri"/>
                </a:rPr>
                <a:t>KICKSTARTER</a:t>
              </a:r>
              <a:endParaRPr b="1" sz="6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"/>
            <p:cNvSpPr txBox="1"/>
            <p:nvPr/>
          </p:nvSpPr>
          <p:spPr>
            <a:xfrm>
              <a:off x="352045" y="3691298"/>
              <a:ext cx="6155104" cy="1340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 b="1" sz="6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"/>
            <p:cNvSpPr txBox="1"/>
            <p:nvPr/>
          </p:nvSpPr>
          <p:spPr>
            <a:xfrm>
              <a:off x="204901" y="4749981"/>
              <a:ext cx="6155104" cy="1340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project</a:t>
              </a:r>
              <a:endParaRPr b="1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"/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fmla="val 135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0"/>
          <p:cNvSpPr txBox="1"/>
          <p:nvPr/>
        </p:nvSpPr>
        <p:spPr>
          <a:xfrm>
            <a:off x="1284243" y="530160"/>
            <a:ext cx="10126582" cy="92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C145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PLEDGED </a:t>
            </a:r>
            <a:r>
              <a:rPr b="1" lang="en-US" sz="4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vs. </a:t>
            </a:r>
            <a:r>
              <a:rPr b="1" lang="en-US" sz="4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REQESTED</a:t>
            </a:r>
            <a:r>
              <a:rPr b="1" lang="en-US" sz="4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AMOUNT DIFFERS</a:t>
            </a:r>
            <a:endParaRPr/>
          </a:p>
        </p:txBody>
      </p:sp>
      <p:sp>
        <p:nvSpPr>
          <p:cNvPr id="529" name="Google Shape;529;p10"/>
          <p:cNvSpPr txBox="1"/>
          <p:nvPr/>
        </p:nvSpPr>
        <p:spPr>
          <a:xfrm>
            <a:off x="7810149" y="2090172"/>
            <a:ext cx="2944115" cy="3008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Discrepancy between </a:t>
            </a:r>
            <a:r>
              <a:rPr b="1" lang="en-US" sz="1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median pledged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median requested amount per category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F625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 Technology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projects on average tend to </a:t>
            </a:r>
            <a:r>
              <a:rPr b="1" lang="en-US" sz="1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request more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but amount pledged is lower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BC145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Dance and Theatre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have </a:t>
            </a:r>
            <a:r>
              <a:rPr b="1" lang="en-US" sz="1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higher amounts pledged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compared to amounts requested</a:t>
            </a:r>
            <a:endParaRPr/>
          </a:p>
        </p:txBody>
      </p:sp>
      <p:sp>
        <p:nvSpPr>
          <p:cNvPr id="530" name="Google Shape;530;p10"/>
          <p:cNvSpPr/>
          <p:nvPr/>
        </p:nvSpPr>
        <p:spPr>
          <a:xfrm>
            <a:off x="6569312" y="2128364"/>
            <a:ext cx="541140" cy="425631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43" y="1761846"/>
            <a:ext cx="6200520" cy="333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1"/>
          <p:cNvSpPr txBox="1"/>
          <p:nvPr/>
        </p:nvSpPr>
        <p:spPr>
          <a:xfrm>
            <a:off x="561441" y="959729"/>
            <a:ext cx="33108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FAILED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REQUEST </a:t>
            </a:r>
            <a:r>
              <a:rPr b="1" lang="en-US" sz="32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1"/>
          <p:cNvSpPr txBox="1"/>
          <p:nvPr/>
        </p:nvSpPr>
        <p:spPr>
          <a:xfrm>
            <a:off x="549204" y="3097527"/>
            <a:ext cx="316803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requested differs across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Technology Projects – amount requested on average is higher for failed projects.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1"/>
          <p:cNvSpPr/>
          <p:nvPr>
            <p:ph idx="2" type="pic"/>
          </p:nvPr>
        </p:nvSpPr>
        <p:spPr>
          <a:xfrm>
            <a:off x="4131362" y="0"/>
            <a:ext cx="806063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058" y="676904"/>
            <a:ext cx="7188199" cy="490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145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F625D"/>
              </a:buClr>
              <a:buSzPts val="4995"/>
              <a:buNone/>
            </a:pPr>
            <a:r>
              <a:rPr b="1" lang="en-US" sz="4995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1" lang="en-US" sz="4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grpSp>
        <p:nvGrpSpPr>
          <p:cNvPr id="545" name="Google Shape;545;p12"/>
          <p:cNvGrpSpPr/>
          <p:nvPr/>
        </p:nvGrpSpPr>
        <p:grpSpPr>
          <a:xfrm>
            <a:off x="9825904" y="4548183"/>
            <a:ext cx="1915785" cy="596389"/>
            <a:chOff x="6451663" y="4236526"/>
            <a:chExt cx="2005476" cy="596389"/>
          </a:xfrm>
        </p:grpSpPr>
        <p:sp>
          <p:nvSpPr>
            <p:cNvPr id="546" name="Google Shape;546;p12"/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Tony Wilson</a:t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/>
            </a:p>
          </p:txBody>
        </p:sp>
      </p:grpSp>
      <p:grpSp>
        <p:nvGrpSpPr>
          <p:cNvPr id="548" name="Google Shape;548;p12"/>
          <p:cNvGrpSpPr/>
          <p:nvPr/>
        </p:nvGrpSpPr>
        <p:grpSpPr>
          <a:xfrm>
            <a:off x="9915598" y="5352840"/>
            <a:ext cx="1826091" cy="829601"/>
            <a:chOff x="6595679" y="5067559"/>
            <a:chExt cx="1861460" cy="829601"/>
          </a:xfrm>
        </p:grpSpPr>
        <p:sp>
          <p:nvSpPr>
            <p:cNvPr id="549" name="Google Shape;549;p12"/>
            <p:cNvSpPr/>
            <p:nvPr/>
          </p:nvSpPr>
          <p:spPr>
            <a:xfrm>
              <a:off x="6595679" y="5114721"/>
              <a:ext cx="231306" cy="161172"/>
            </a:xfrm>
            <a:custGeom>
              <a:rect b="b" l="l" r="r" t="t"/>
              <a:pathLst>
                <a:path extrusionOk="0" h="2769493" w="397464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6608185" y="5618906"/>
              <a:ext cx="206295" cy="206295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608185" y="5344252"/>
              <a:ext cx="206295" cy="206295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abcd@company.com</a:t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Facebook.com/abcd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Twiter.com/abcd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12"/>
          <p:cNvSpPr/>
          <p:nvPr/>
        </p:nvSpPr>
        <p:spPr>
          <a:xfrm>
            <a:off x="756173" y="1704677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4506726" y="1704677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cap="flat" cmpd="sng" w="254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8257279" y="1704677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2"/>
          <p:cNvSpPr/>
          <p:nvPr/>
        </p:nvSpPr>
        <p:spPr>
          <a:xfrm rot="10800000">
            <a:off x="3171817" y="1933268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CF625D"/>
          </a:solidFill>
          <a:ln cap="flat" cmpd="sng" w="2540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2"/>
          <p:cNvSpPr/>
          <p:nvPr/>
        </p:nvSpPr>
        <p:spPr>
          <a:xfrm rot="10800000">
            <a:off x="6919437" y="1933269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2C2C2C"/>
          </a:solidFill>
          <a:ln cap="flat" cmpd="sng" w="254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2"/>
          <p:cNvSpPr/>
          <p:nvPr/>
        </p:nvSpPr>
        <p:spPr>
          <a:xfrm rot="10800000">
            <a:off x="10667057" y="1933270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8BC145"/>
          </a:solidFill>
          <a:ln cap="flat" cmpd="sng" w="2540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2"/>
          <p:cNvSpPr txBox="1"/>
          <p:nvPr/>
        </p:nvSpPr>
        <p:spPr>
          <a:xfrm>
            <a:off x="1046571" y="1943650"/>
            <a:ext cx="19955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Projects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2"/>
          <p:cNvSpPr txBox="1"/>
          <p:nvPr/>
        </p:nvSpPr>
        <p:spPr>
          <a:xfrm>
            <a:off x="4770514" y="1943650"/>
            <a:ext cx="24607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Pledged vs. Requested Difference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2"/>
          <p:cNvSpPr txBox="1"/>
          <p:nvPr/>
        </p:nvSpPr>
        <p:spPr>
          <a:xfrm>
            <a:off x="8572625" y="1948702"/>
            <a:ext cx="19955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2"/>
          <p:cNvSpPr/>
          <p:nvPr/>
        </p:nvSpPr>
        <p:spPr>
          <a:xfrm>
            <a:off x="0" y="4370664"/>
            <a:ext cx="12029813" cy="25233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2"/>
          <p:cNvSpPr/>
          <p:nvPr/>
        </p:nvSpPr>
        <p:spPr>
          <a:xfrm>
            <a:off x="1003676" y="2687286"/>
            <a:ext cx="25681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More Money </a:t>
            </a:r>
            <a:endParaRPr/>
          </a:p>
        </p:txBody>
      </p:sp>
      <p:sp>
        <p:nvSpPr>
          <p:cNvPr id="566" name="Google Shape;566;p12"/>
          <p:cNvSpPr/>
          <p:nvPr/>
        </p:nvSpPr>
        <p:spPr>
          <a:xfrm>
            <a:off x="4770514" y="2687286"/>
            <a:ext cx="29365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Requesting higher amount for projects doesn’t automatically translate into higher amount pledged</a:t>
            </a:r>
            <a:endParaRPr/>
          </a:p>
        </p:txBody>
      </p:sp>
      <p:sp>
        <p:nvSpPr>
          <p:cNvPr id="567" name="Google Shape;567;p12"/>
          <p:cNvSpPr/>
          <p:nvPr/>
        </p:nvSpPr>
        <p:spPr>
          <a:xfrm>
            <a:off x="8560764" y="2687286"/>
            <a:ext cx="293657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amount requested differs across each category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Games, Comic – have most backers on average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"/>
          <p:cNvSpPr txBox="1"/>
          <p:nvPr/>
        </p:nvSpPr>
        <p:spPr>
          <a:xfrm>
            <a:off x="-1" y="4739661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COUNTRY ANALYSIS</a:t>
            </a:r>
            <a:endParaRPr b="1" sz="5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3"/>
          <p:cNvSpPr/>
          <p:nvPr/>
        </p:nvSpPr>
        <p:spPr>
          <a:xfrm>
            <a:off x="4665386" y="1193165"/>
            <a:ext cx="2244075" cy="2654563"/>
          </a:xfrm>
          <a:custGeom>
            <a:rect b="b" l="l" r="r" t="t"/>
            <a:pathLst>
              <a:path extrusionOk="0" h="5544058" w="4686753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3"/>
          <p:cNvSpPr/>
          <p:nvPr/>
        </p:nvSpPr>
        <p:spPr>
          <a:xfrm>
            <a:off x="5307540" y="1568997"/>
            <a:ext cx="1378735" cy="1398528"/>
          </a:xfrm>
          <a:custGeom>
            <a:rect b="b" l="l" r="r" t="t"/>
            <a:pathLst>
              <a:path extrusionOk="0" h="1398528" w="1378735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3"/>
          <p:cNvSpPr/>
          <p:nvPr/>
        </p:nvSpPr>
        <p:spPr>
          <a:xfrm>
            <a:off x="5823064" y="1930103"/>
            <a:ext cx="356861" cy="698675"/>
          </a:xfrm>
          <a:custGeom>
            <a:rect b="b" l="l" r="r" t="t"/>
            <a:pathLst>
              <a:path extrusionOk="0" h="698675" w="356861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13"/>
          <p:cNvSpPr/>
          <p:nvPr/>
        </p:nvSpPr>
        <p:spPr>
          <a:xfrm rot="2435724">
            <a:off x="6273288" y="1281783"/>
            <a:ext cx="2001053" cy="1901602"/>
          </a:xfrm>
          <a:custGeom>
            <a:rect b="b" l="l" r="r" t="t"/>
            <a:pathLst>
              <a:path extrusionOk="0" h="1925404" w="2026101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rgbClr val="2C2C2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"/>
          <p:cNvSpPr/>
          <p:nvPr>
            <p:ph idx="2" type="pic"/>
          </p:nvPr>
        </p:nvSpPr>
        <p:spPr>
          <a:xfrm>
            <a:off x="8640660" y="0"/>
            <a:ext cx="355133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8640660" y="334108"/>
            <a:ext cx="3217232" cy="6189784"/>
          </a:xfrm>
          <a:prstGeom prst="frame">
            <a:avLst>
              <a:gd fmla="val 71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8909291" y="1442955"/>
            <a:ext cx="3740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endParaRPr/>
          </a:p>
        </p:txBody>
      </p:sp>
      <p:sp>
        <p:nvSpPr>
          <p:cNvPr id="584" name="Google Shape;584;p14"/>
          <p:cNvSpPr txBox="1"/>
          <p:nvPr/>
        </p:nvSpPr>
        <p:spPr>
          <a:xfrm>
            <a:off x="643726" y="3645877"/>
            <a:ext cx="545227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US, HK, &amp; SG HAVE MOST </a:t>
            </a:r>
            <a:r>
              <a:rPr b="1" lang="en-US" sz="20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BACKERS</a:t>
            </a:r>
            <a:endParaRPr/>
          </a:p>
        </p:txBody>
      </p:sp>
      <p:sp>
        <p:nvSpPr>
          <p:cNvPr id="585" name="Google Shape;585;p14"/>
          <p:cNvSpPr txBox="1"/>
          <p:nvPr/>
        </p:nvSpPr>
        <p:spPr>
          <a:xfrm>
            <a:off x="651496" y="1097788"/>
            <a:ext cx="545227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MOST OF PROJECTS COME FROM </a:t>
            </a:r>
            <a:r>
              <a:rPr b="1" lang="en-US" sz="20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/>
          </a:p>
        </p:txBody>
      </p:sp>
      <p:sp>
        <p:nvSpPr>
          <p:cNvPr id="586" name="Google Shape;586;p14"/>
          <p:cNvSpPr txBox="1"/>
          <p:nvPr/>
        </p:nvSpPr>
        <p:spPr>
          <a:xfrm>
            <a:off x="9026554" y="2441196"/>
            <a:ext cx="251395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BC145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70%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all projects are from </a:t>
            </a:r>
            <a:r>
              <a:rPr b="1" lang="en-US" sz="1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F625D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en-US" sz="1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GB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projects -  also common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Yet, on average, the number of backers is more distributed across countries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77" y="1556612"/>
            <a:ext cx="7878695" cy="176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14"/>
          <p:cNvPicPr preferRelativeResize="0"/>
          <p:nvPr/>
        </p:nvPicPr>
        <p:blipFill rotWithShape="1">
          <a:blip r:embed="rId4">
            <a:alphaModFix/>
          </a:blip>
          <a:srcRect b="0" l="0" r="0" t="6302"/>
          <a:stretch/>
        </p:blipFill>
        <p:spPr>
          <a:xfrm>
            <a:off x="643726" y="4144160"/>
            <a:ext cx="7883787" cy="20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5"/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fmla="val 135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5"/>
          <p:cNvSpPr txBox="1"/>
          <p:nvPr/>
        </p:nvSpPr>
        <p:spPr>
          <a:xfrm>
            <a:off x="1284243" y="530160"/>
            <a:ext cx="10126582" cy="92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C145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Highest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Pledged Amount </a:t>
            </a:r>
            <a:r>
              <a:rPr b="1" lang="en-US" sz="4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4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HK </a:t>
            </a:r>
            <a:endParaRPr/>
          </a:p>
        </p:txBody>
      </p:sp>
      <p:sp>
        <p:nvSpPr>
          <p:cNvPr id="595" name="Google Shape;595;p15"/>
          <p:cNvSpPr txBox="1"/>
          <p:nvPr/>
        </p:nvSpPr>
        <p:spPr>
          <a:xfrm>
            <a:off x="7810149" y="2090172"/>
            <a:ext cx="2944115" cy="155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most countries median requested amount </a:t>
            </a:r>
            <a:r>
              <a:rPr b="1" lang="en-US" sz="1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1" lang="en-US" sz="1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 higher than median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pledged except HK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F625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HK </a:t>
            </a:r>
            <a:r>
              <a:rPr b="1" lang="en-US" sz="16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median pledged is higher than median requested</a:t>
            </a:r>
            <a:endParaRPr sz="16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5"/>
          <p:cNvSpPr/>
          <p:nvPr/>
        </p:nvSpPr>
        <p:spPr>
          <a:xfrm>
            <a:off x="6569312" y="2128364"/>
            <a:ext cx="541140" cy="425631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787" y="1924998"/>
            <a:ext cx="6386307" cy="304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/>
          <p:nvPr/>
        </p:nvSpPr>
        <p:spPr>
          <a:xfrm>
            <a:off x="561441" y="713510"/>
            <a:ext cx="331087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PROJECTS </a:t>
            </a:r>
            <a:r>
              <a:rPr b="1" lang="en-US" sz="32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- LOWER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REQUESTED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6"/>
          <p:cNvSpPr txBox="1"/>
          <p:nvPr/>
        </p:nvSpPr>
        <p:spPr>
          <a:xfrm>
            <a:off x="523304" y="3589946"/>
            <a:ext cx="316803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amount requested for successful projects is also wider indicating more uncertainty of what amount  should be requested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Projects more likely to go big and go home</a:t>
            </a:r>
            <a:endParaRPr/>
          </a:p>
        </p:txBody>
      </p:sp>
      <p:sp>
        <p:nvSpPr>
          <p:cNvPr id="604" name="Google Shape;604;p16"/>
          <p:cNvSpPr/>
          <p:nvPr>
            <p:ph idx="2" type="pic"/>
          </p:nvPr>
        </p:nvSpPr>
        <p:spPr>
          <a:xfrm>
            <a:off x="4131362" y="0"/>
            <a:ext cx="806063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415" y="1006679"/>
            <a:ext cx="7180585" cy="489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5"/>
              <a:buNone/>
            </a:pPr>
            <a:r>
              <a:rPr lang="en-US" sz="2565">
                <a:latin typeface="Calibri"/>
                <a:ea typeface="Calibri"/>
                <a:cs typeface="Calibri"/>
                <a:sym typeface="Calibri"/>
              </a:rPr>
              <a:t>AMOUNT PLEDGED, REQUESTED </a:t>
            </a:r>
            <a:r>
              <a:rPr b="1" lang="en-US" sz="2565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565">
                <a:latin typeface="Calibri"/>
                <a:ea typeface="Calibri"/>
                <a:cs typeface="Calibri"/>
                <a:sym typeface="Calibri"/>
              </a:rPr>
              <a:t> ACROSS  COUNTRIES, CATEGORIES</a:t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3342925" y="2171806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7"/>
          <p:cNvSpPr/>
          <p:nvPr/>
        </p:nvSpPr>
        <p:spPr>
          <a:xfrm>
            <a:off x="1046792" y="2171806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7"/>
          <p:cNvSpPr/>
          <p:nvPr/>
        </p:nvSpPr>
        <p:spPr>
          <a:xfrm>
            <a:off x="1046792" y="4147390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7"/>
          <p:cNvSpPr/>
          <p:nvPr/>
        </p:nvSpPr>
        <p:spPr>
          <a:xfrm>
            <a:off x="3342925" y="4147390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7"/>
          <p:cNvSpPr txBox="1"/>
          <p:nvPr/>
        </p:nvSpPr>
        <p:spPr>
          <a:xfrm>
            <a:off x="1358559" y="2779140"/>
            <a:ext cx="1296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 Here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7"/>
          <p:cNvSpPr txBox="1"/>
          <p:nvPr/>
        </p:nvSpPr>
        <p:spPr>
          <a:xfrm>
            <a:off x="3654693" y="2779139"/>
            <a:ext cx="1296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 Here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7"/>
          <p:cNvSpPr txBox="1"/>
          <p:nvPr/>
        </p:nvSpPr>
        <p:spPr>
          <a:xfrm>
            <a:off x="3654693" y="4754724"/>
            <a:ext cx="1296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 Here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7"/>
          <p:cNvSpPr txBox="1"/>
          <p:nvPr/>
        </p:nvSpPr>
        <p:spPr>
          <a:xfrm>
            <a:off x="1358559" y="4754723"/>
            <a:ext cx="1296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  Here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7"/>
          <p:cNvSpPr txBox="1"/>
          <p:nvPr/>
        </p:nvSpPr>
        <p:spPr>
          <a:xfrm>
            <a:off x="7969541" y="2959257"/>
            <a:ext cx="25366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Canada:  Most of the amount requested is for Technology projects while most of the money pledged is towards Design Projects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Similarly, Music projects have second most common based on amount requested but those type of projects don’t appear in amount pledged at all!</a:t>
            </a:r>
            <a:endParaRPr/>
          </a:p>
        </p:txBody>
      </p:sp>
      <p:pic>
        <p:nvPicPr>
          <p:cNvPr id="621" name="Google Shape;6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465" y="2178207"/>
            <a:ext cx="14763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17"/>
          <p:cNvPicPr preferRelativeResize="0"/>
          <p:nvPr/>
        </p:nvPicPr>
        <p:blipFill rotWithShape="1">
          <a:blip r:embed="rId4">
            <a:alphaModFix/>
          </a:blip>
          <a:srcRect b="1217" l="3933" r="3419" t="-1218"/>
          <a:stretch/>
        </p:blipFill>
        <p:spPr>
          <a:xfrm>
            <a:off x="3377726" y="2234262"/>
            <a:ext cx="1420777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7"/>
          <p:cNvPicPr preferRelativeResize="0"/>
          <p:nvPr/>
        </p:nvPicPr>
        <p:blipFill rotWithShape="1">
          <a:blip r:embed="rId5">
            <a:alphaModFix/>
          </a:blip>
          <a:srcRect b="0" l="4776" r="0" t="7814"/>
          <a:stretch/>
        </p:blipFill>
        <p:spPr>
          <a:xfrm>
            <a:off x="1149356" y="4191768"/>
            <a:ext cx="1424005" cy="15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17"/>
          <p:cNvPicPr preferRelativeResize="0"/>
          <p:nvPr/>
        </p:nvPicPr>
        <p:blipFill rotWithShape="1">
          <a:blip r:embed="rId6">
            <a:alphaModFix/>
          </a:blip>
          <a:srcRect b="0" l="6297" r="0" t="7899"/>
          <a:stretch/>
        </p:blipFill>
        <p:spPr>
          <a:xfrm>
            <a:off x="3439486" y="4227545"/>
            <a:ext cx="1436963" cy="1438722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17"/>
          <p:cNvSpPr/>
          <p:nvPr/>
        </p:nvSpPr>
        <p:spPr>
          <a:xfrm>
            <a:off x="5458348" y="2194300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7"/>
          <p:cNvSpPr/>
          <p:nvPr/>
        </p:nvSpPr>
        <p:spPr>
          <a:xfrm>
            <a:off x="5458348" y="4082267"/>
            <a:ext cx="1608232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19514" y="2252875"/>
            <a:ext cx="14859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17"/>
          <p:cNvPicPr preferRelativeResize="0"/>
          <p:nvPr/>
        </p:nvPicPr>
        <p:blipFill rotWithShape="1">
          <a:blip r:embed="rId8">
            <a:alphaModFix/>
          </a:blip>
          <a:srcRect b="0" l="4564" r="0" t="0"/>
          <a:stretch/>
        </p:blipFill>
        <p:spPr>
          <a:xfrm>
            <a:off x="5578679" y="4147390"/>
            <a:ext cx="143626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17"/>
          <p:cNvSpPr txBox="1"/>
          <p:nvPr/>
        </p:nvSpPr>
        <p:spPr>
          <a:xfrm rot="-5400000">
            <a:off x="-710665" y="2220256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Amount Requested</a:t>
            </a:r>
            <a:endParaRPr b="1" sz="1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7"/>
          <p:cNvSpPr txBox="1"/>
          <p:nvPr/>
        </p:nvSpPr>
        <p:spPr>
          <a:xfrm rot="-5400000">
            <a:off x="-684058" y="4198684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Amount Pledged</a:t>
            </a:r>
            <a:endParaRPr b="1" sz="1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145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F625D"/>
              </a:buClr>
              <a:buSzPts val="4995"/>
              <a:buNone/>
            </a:pPr>
            <a:r>
              <a:rPr b="1" lang="en-US" sz="4995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1" lang="en-US" sz="4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grpSp>
        <p:nvGrpSpPr>
          <p:cNvPr id="636" name="Google Shape;636;p18"/>
          <p:cNvGrpSpPr/>
          <p:nvPr/>
        </p:nvGrpSpPr>
        <p:grpSpPr>
          <a:xfrm>
            <a:off x="9825904" y="4548183"/>
            <a:ext cx="1915785" cy="596389"/>
            <a:chOff x="6451663" y="4236526"/>
            <a:chExt cx="2005476" cy="596389"/>
          </a:xfrm>
        </p:grpSpPr>
        <p:sp>
          <p:nvSpPr>
            <p:cNvPr id="637" name="Google Shape;637;p18"/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Tony Wilson</a:t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/>
            </a:p>
          </p:txBody>
        </p:sp>
      </p:grpSp>
      <p:grpSp>
        <p:nvGrpSpPr>
          <p:cNvPr id="639" name="Google Shape;639;p18"/>
          <p:cNvGrpSpPr/>
          <p:nvPr/>
        </p:nvGrpSpPr>
        <p:grpSpPr>
          <a:xfrm>
            <a:off x="9915598" y="5352840"/>
            <a:ext cx="1826091" cy="829601"/>
            <a:chOff x="6595679" y="5067559"/>
            <a:chExt cx="1861460" cy="829601"/>
          </a:xfrm>
        </p:grpSpPr>
        <p:sp>
          <p:nvSpPr>
            <p:cNvPr id="640" name="Google Shape;640;p18"/>
            <p:cNvSpPr/>
            <p:nvPr/>
          </p:nvSpPr>
          <p:spPr>
            <a:xfrm>
              <a:off x="6595679" y="5114721"/>
              <a:ext cx="231306" cy="161172"/>
            </a:xfrm>
            <a:custGeom>
              <a:rect b="b" l="l" r="r" t="t"/>
              <a:pathLst>
                <a:path extrusionOk="0" h="2769493" w="397464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6608185" y="5618906"/>
              <a:ext cx="206295" cy="206295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6608185" y="5344252"/>
              <a:ext cx="206295" cy="206295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abcd@company.com</a:t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Facebook.com/abcd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Twiter.com/abcd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18"/>
          <p:cNvSpPr/>
          <p:nvPr/>
        </p:nvSpPr>
        <p:spPr>
          <a:xfrm>
            <a:off x="756173" y="1733366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8"/>
          <p:cNvSpPr/>
          <p:nvPr/>
        </p:nvSpPr>
        <p:spPr>
          <a:xfrm>
            <a:off x="4506726" y="1704677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cap="flat" cmpd="sng" w="254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8"/>
          <p:cNvSpPr/>
          <p:nvPr/>
        </p:nvSpPr>
        <p:spPr>
          <a:xfrm>
            <a:off x="8257279" y="1704677"/>
            <a:ext cx="3200366" cy="2523394"/>
          </a:xfrm>
          <a:custGeom>
            <a:rect b="b" l="l" r="r" t="t"/>
            <a:pathLst>
              <a:path extrusionOk="0" h="2523394" w="3200366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8"/>
          <p:cNvSpPr/>
          <p:nvPr/>
        </p:nvSpPr>
        <p:spPr>
          <a:xfrm rot="10800000">
            <a:off x="3171817" y="1933268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CF625D"/>
          </a:solidFill>
          <a:ln cap="flat" cmpd="sng" w="2540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8"/>
          <p:cNvSpPr/>
          <p:nvPr/>
        </p:nvSpPr>
        <p:spPr>
          <a:xfrm rot="10800000">
            <a:off x="6919437" y="1933269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2C2C2C"/>
          </a:solidFill>
          <a:ln cap="flat" cmpd="sng" w="254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8"/>
          <p:cNvSpPr/>
          <p:nvPr/>
        </p:nvSpPr>
        <p:spPr>
          <a:xfrm rot="10800000">
            <a:off x="10667057" y="1933270"/>
            <a:ext cx="535091" cy="420873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rgbClr val="8BC145"/>
          </a:solidFill>
          <a:ln cap="flat" cmpd="sng" w="25400">
            <a:solidFill>
              <a:srgbClr val="8BC1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8"/>
          <p:cNvSpPr txBox="1"/>
          <p:nvPr/>
        </p:nvSpPr>
        <p:spPr>
          <a:xfrm>
            <a:off x="1046571" y="1943650"/>
            <a:ext cx="19955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Projects – from </a:t>
            </a:r>
            <a:r>
              <a:rPr b="1" lang="en-US" sz="20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 b="1" sz="20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8"/>
          <p:cNvSpPr txBox="1"/>
          <p:nvPr/>
        </p:nvSpPr>
        <p:spPr>
          <a:xfrm>
            <a:off x="4770514" y="1943650"/>
            <a:ext cx="24607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Pledges –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HK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8572625" y="1948702"/>
            <a:ext cx="23498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Projects – Lower Amount Requested in Total and Per Day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0" y="4370664"/>
            <a:ext cx="12273095" cy="252339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786343" y="2948017"/>
            <a:ext cx="25681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4770514" y="2687286"/>
            <a:ext cx="29365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USG, HK, &amp; SG have highest number of backers on average</a:t>
            </a:r>
            <a:endParaRPr/>
          </a:p>
        </p:txBody>
      </p:sp>
      <p:sp>
        <p:nvSpPr>
          <p:cNvPr id="658" name="Google Shape;658;p18"/>
          <p:cNvSpPr/>
          <p:nvPr/>
        </p:nvSpPr>
        <p:spPr>
          <a:xfrm>
            <a:off x="8560764" y="2687286"/>
            <a:ext cx="293657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 txBox="1"/>
          <p:nvPr/>
        </p:nvSpPr>
        <p:spPr>
          <a:xfrm>
            <a:off x="-1" y="4739661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en-US" sz="5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Length Analysis</a:t>
            </a:r>
            <a:endParaRPr b="1" sz="5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9"/>
          <p:cNvSpPr/>
          <p:nvPr/>
        </p:nvSpPr>
        <p:spPr>
          <a:xfrm>
            <a:off x="4665386" y="1193165"/>
            <a:ext cx="2244075" cy="2654563"/>
          </a:xfrm>
          <a:custGeom>
            <a:rect b="b" l="l" r="r" t="t"/>
            <a:pathLst>
              <a:path extrusionOk="0" h="5544058" w="4686753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9"/>
          <p:cNvSpPr/>
          <p:nvPr/>
        </p:nvSpPr>
        <p:spPr>
          <a:xfrm>
            <a:off x="5307540" y="1568997"/>
            <a:ext cx="1378735" cy="1398528"/>
          </a:xfrm>
          <a:custGeom>
            <a:rect b="b" l="l" r="r" t="t"/>
            <a:pathLst>
              <a:path extrusionOk="0" h="1398528" w="1378735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9"/>
          <p:cNvSpPr/>
          <p:nvPr/>
        </p:nvSpPr>
        <p:spPr>
          <a:xfrm>
            <a:off x="5823064" y="1930103"/>
            <a:ext cx="356861" cy="698675"/>
          </a:xfrm>
          <a:custGeom>
            <a:rect b="b" l="l" r="r" t="t"/>
            <a:pathLst>
              <a:path extrusionOk="0" h="698675" w="356861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9"/>
          <p:cNvSpPr/>
          <p:nvPr/>
        </p:nvSpPr>
        <p:spPr>
          <a:xfrm rot="2435724">
            <a:off x="6273288" y="1281783"/>
            <a:ext cx="2001053" cy="1901602"/>
          </a:xfrm>
          <a:custGeom>
            <a:rect b="b" l="l" r="r" t="t"/>
            <a:pathLst>
              <a:path extrusionOk="0" h="1925404" w="2026101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rgbClr val="2C2C2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"/>
          <p:cNvGrpSpPr/>
          <p:nvPr/>
        </p:nvGrpSpPr>
        <p:grpSpPr>
          <a:xfrm>
            <a:off x="3" y="477136"/>
            <a:ext cx="11543104" cy="5939367"/>
            <a:chOff x="3" y="477136"/>
            <a:chExt cx="11543104" cy="5939367"/>
          </a:xfrm>
        </p:grpSpPr>
        <p:cxnSp>
          <p:nvCxnSpPr>
            <p:cNvPr id="382" name="Google Shape;382;p2"/>
            <p:cNvCxnSpPr/>
            <p:nvPr/>
          </p:nvCxnSpPr>
          <p:spPr>
            <a:xfrm rot="10800000">
              <a:off x="4361457" y="477136"/>
              <a:ext cx="0" cy="4873075"/>
            </a:xfrm>
            <a:prstGeom prst="straightConnector1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"/>
            <p:cNvCxnSpPr/>
            <p:nvPr/>
          </p:nvCxnSpPr>
          <p:spPr>
            <a:xfrm rot="10800000">
              <a:off x="4361457" y="477136"/>
              <a:ext cx="7181650" cy="0"/>
            </a:xfrm>
            <a:prstGeom prst="straightConnector1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"/>
            <p:cNvCxnSpPr/>
            <p:nvPr/>
          </p:nvCxnSpPr>
          <p:spPr>
            <a:xfrm rot="10800000">
              <a:off x="11543107" y="516048"/>
              <a:ext cx="0" cy="5896218"/>
            </a:xfrm>
            <a:prstGeom prst="straightConnector1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"/>
            <p:cNvCxnSpPr/>
            <p:nvPr/>
          </p:nvCxnSpPr>
          <p:spPr>
            <a:xfrm flipH="1">
              <a:off x="2976596" y="6392850"/>
              <a:ext cx="8566511" cy="13272"/>
            </a:xfrm>
            <a:prstGeom prst="straightConnector1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"/>
            <p:cNvCxnSpPr/>
            <p:nvPr/>
          </p:nvCxnSpPr>
          <p:spPr>
            <a:xfrm rot="10800000">
              <a:off x="3" y="6392851"/>
              <a:ext cx="1538042" cy="23652"/>
            </a:xfrm>
            <a:prstGeom prst="straightConnector1">
              <a:avLst/>
            </a:prstGeom>
            <a:noFill/>
            <a:ln cap="flat" cmpd="sng" w="444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7" name="Google Shape;387;p2"/>
          <p:cNvSpPr/>
          <p:nvPr/>
        </p:nvSpPr>
        <p:spPr>
          <a:xfrm>
            <a:off x="4098811" y="1828956"/>
            <a:ext cx="525292" cy="525292"/>
          </a:xfrm>
          <a:prstGeom prst="ellipse">
            <a:avLst/>
          </a:prstGeom>
          <a:noFill/>
          <a:ln cap="flat" cmpd="sng" w="4445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"/>
          <p:cNvSpPr/>
          <p:nvPr/>
        </p:nvSpPr>
        <p:spPr>
          <a:xfrm>
            <a:off x="4098811" y="2963259"/>
            <a:ext cx="525292" cy="525292"/>
          </a:xfrm>
          <a:prstGeom prst="ellipse">
            <a:avLst/>
          </a:prstGeom>
          <a:noFill/>
          <a:ln cap="flat" cmpd="sng" w="4445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"/>
          <p:cNvSpPr/>
          <p:nvPr/>
        </p:nvSpPr>
        <p:spPr>
          <a:xfrm>
            <a:off x="4098811" y="4097562"/>
            <a:ext cx="525292" cy="525292"/>
          </a:xfrm>
          <a:prstGeom prst="ellipse">
            <a:avLst/>
          </a:prstGeom>
          <a:solidFill>
            <a:srgbClr val="E8A771"/>
          </a:solidFill>
          <a:ln cap="flat" cmpd="sng" w="4445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"/>
          <p:cNvSpPr/>
          <p:nvPr/>
        </p:nvSpPr>
        <p:spPr>
          <a:xfrm>
            <a:off x="4098811" y="5231865"/>
            <a:ext cx="525292" cy="525292"/>
          </a:xfrm>
          <a:prstGeom prst="ellipse">
            <a:avLst/>
          </a:prstGeom>
          <a:noFill/>
          <a:ln cap="flat" cmpd="sng" w="44450">
            <a:solidFill>
              <a:srgbClr val="E8A7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"/>
          <p:cNvGrpSpPr/>
          <p:nvPr/>
        </p:nvGrpSpPr>
        <p:grpSpPr>
          <a:xfrm>
            <a:off x="4969437" y="1593063"/>
            <a:ext cx="5351450" cy="812413"/>
            <a:chOff x="5616952" y="2519949"/>
            <a:chExt cx="5351450" cy="812413"/>
          </a:xfrm>
        </p:grpSpPr>
        <p:grpSp>
          <p:nvGrpSpPr>
            <p:cNvPr id="392" name="Google Shape;392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93" name="Google Shape;393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94" name="Google Shape;394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8BC14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problem Description</a:t>
                </a:r>
                <a:endParaRPr b="1" sz="2700">
                  <a:solidFill>
                    <a:srgbClr val="8BC14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" name="Google Shape;395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8BC145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3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"/>
          <p:cNvGrpSpPr/>
          <p:nvPr/>
        </p:nvGrpSpPr>
        <p:grpSpPr>
          <a:xfrm>
            <a:off x="4969437" y="2727366"/>
            <a:ext cx="5351450" cy="812413"/>
            <a:chOff x="5616952" y="2519949"/>
            <a:chExt cx="5351450" cy="812413"/>
          </a:xfrm>
        </p:grpSpPr>
        <p:grpSp>
          <p:nvGrpSpPr>
            <p:cNvPr id="397" name="Google Shape;397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398" name="Google Shape;398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CF625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General Analysis </a:t>
                </a:r>
                <a:endParaRPr b="1" sz="27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0" name="Google Shape;400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3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2"/>
          <p:cNvGrpSpPr/>
          <p:nvPr/>
        </p:nvGrpSpPr>
        <p:grpSpPr>
          <a:xfrm>
            <a:off x="4969437" y="3861669"/>
            <a:ext cx="5351450" cy="812413"/>
            <a:chOff x="5616952" y="2519949"/>
            <a:chExt cx="5351450" cy="812413"/>
          </a:xfrm>
        </p:grpSpPr>
        <p:grpSp>
          <p:nvGrpSpPr>
            <p:cNvPr id="402" name="Google Shape;402;p2"/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403" name="Google Shape;403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8BC14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Country &amp; Category Analysis</a:t>
                </a:r>
                <a:endParaRPr b="1" sz="2700">
                  <a:solidFill>
                    <a:srgbClr val="8BC14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8BC145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36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"/>
          <p:cNvGrpSpPr/>
          <p:nvPr/>
        </p:nvGrpSpPr>
        <p:grpSpPr>
          <a:xfrm>
            <a:off x="4969437" y="4995972"/>
            <a:ext cx="5351450" cy="997079"/>
            <a:chOff x="5616952" y="2519949"/>
            <a:chExt cx="5351450" cy="997079"/>
          </a:xfrm>
        </p:grpSpPr>
        <p:grpSp>
          <p:nvGrpSpPr>
            <p:cNvPr id="407" name="Google Shape;407;p2"/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</p:grpSpPr>
          <p:sp>
            <p:nvSpPr>
              <p:cNvPr id="408" name="Google Shape;408;p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Building a predictive Model  to understand predictors of project success and failure</a:t>
                </a:r>
                <a:endParaRPr/>
              </a:p>
            </p:txBody>
          </p:sp>
          <p:sp>
            <p:nvSpPr>
              <p:cNvPr id="409" name="Google Shape;409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CF625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Machine Learning </a:t>
                </a:r>
                <a:endParaRPr b="1" sz="27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0" name="Google Shape;410;p2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3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"/>
          <p:cNvSpPr txBox="1"/>
          <p:nvPr/>
        </p:nvSpPr>
        <p:spPr>
          <a:xfrm>
            <a:off x="4969437" y="572520"/>
            <a:ext cx="62097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0"/>
          <p:cNvSpPr/>
          <p:nvPr/>
        </p:nvSpPr>
        <p:spPr>
          <a:xfrm>
            <a:off x="1314787" y="1761846"/>
            <a:ext cx="10096039" cy="3334311"/>
          </a:xfrm>
          <a:prstGeom prst="frame">
            <a:avLst>
              <a:gd fmla="val 135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0"/>
          <p:cNvSpPr txBox="1"/>
          <p:nvPr/>
        </p:nvSpPr>
        <p:spPr>
          <a:xfrm>
            <a:off x="1284243" y="530160"/>
            <a:ext cx="10126582" cy="92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C145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Failed – More Project Length Uncertainty </a:t>
            </a:r>
            <a:endParaRPr b="1" sz="4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6569312" y="2128364"/>
            <a:ext cx="541140" cy="425631"/>
          </a:xfrm>
          <a:custGeom>
            <a:rect b="b" l="l" r="r" t="t"/>
            <a:pathLst>
              <a:path extrusionOk="0" h="361950" w="460177">
                <a:moveTo>
                  <a:pt x="427435" y="0"/>
                </a:moveTo>
                <a:lnTo>
                  <a:pt x="460177" y="69056"/>
                </a:lnTo>
                <a:cubicBezTo>
                  <a:pt x="426839" y="80169"/>
                  <a:pt x="402928" y="95647"/>
                  <a:pt x="388442" y="115491"/>
                </a:cubicBezTo>
                <a:cubicBezTo>
                  <a:pt x="373956" y="135335"/>
                  <a:pt x="366316" y="161727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7"/>
                  <a:pt x="283468" y="155178"/>
                  <a:pt x="292001" y="127397"/>
                </a:cubicBezTo>
                <a:cubicBezTo>
                  <a:pt x="300534" y="99616"/>
                  <a:pt x="316409" y="74613"/>
                  <a:pt x="339626" y="52388"/>
                </a:cubicBezTo>
                <a:cubicBezTo>
                  <a:pt x="362843" y="30163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9"/>
                  <a:pt x="123726" y="95647"/>
                  <a:pt x="109240" y="115491"/>
                </a:cubicBezTo>
                <a:cubicBezTo>
                  <a:pt x="94754" y="135335"/>
                  <a:pt x="87114" y="161727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4"/>
                  <a:pt x="4267" y="155674"/>
                  <a:pt x="12800" y="127695"/>
                </a:cubicBezTo>
                <a:cubicBezTo>
                  <a:pt x="21332" y="99715"/>
                  <a:pt x="37108" y="74613"/>
                  <a:pt x="60127" y="52388"/>
                </a:cubicBezTo>
                <a:cubicBezTo>
                  <a:pt x="83146" y="30163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0"/>
          <p:cNvSpPr txBox="1"/>
          <p:nvPr/>
        </p:nvSpPr>
        <p:spPr>
          <a:xfrm>
            <a:off x="8882743" y="2090172"/>
            <a:ext cx="187152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50% of successful projects take 30 days between the time projects are announced and the end date. For failed projects, around 25% of projects take 30 days to complete, projects people are less certain about what timeline they should put for the project. </a:t>
            </a:r>
            <a:endParaRPr/>
          </a:p>
        </p:txBody>
      </p:sp>
      <p:pic>
        <p:nvPicPr>
          <p:cNvPr id="676" name="Google Shape;6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401" y="2090171"/>
            <a:ext cx="6663565" cy="28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82" name="Google Shape;68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Amount requested  and amount pledged varies by country and by category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Discrepancy between people creating new projects and having those projects actually generate interest from Kickstarter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Projects that fail tend to request more money compared to other projects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2"/>
          <p:cNvSpPr txBox="1"/>
          <p:nvPr/>
        </p:nvSpPr>
        <p:spPr>
          <a:xfrm>
            <a:off x="-1" y="4739661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sz="5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2"/>
          <p:cNvSpPr/>
          <p:nvPr/>
        </p:nvSpPr>
        <p:spPr>
          <a:xfrm>
            <a:off x="4665386" y="1193165"/>
            <a:ext cx="2244075" cy="2654563"/>
          </a:xfrm>
          <a:custGeom>
            <a:rect b="b" l="l" r="r" t="t"/>
            <a:pathLst>
              <a:path extrusionOk="0" h="5544058" w="4686753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2"/>
          <p:cNvSpPr/>
          <p:nvPr/>
        </p:nvSpPr>
        <p:spPr>
          <a:xfrm>
            <a:off x="5307540" y="1568997"/>
            <a:ext cx="1378735" cy="1398528"/>
          </a:xfrm>
          <a:custGeom>
            <a:rect b="b" l="l" r="r" t="t"/>
            <a:pathLst>
              <a:path extrusionOk="0" h="1398528" w="1378735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2"/>
          <p:cNvSpPr/>
          <p:nvPr/>
        </p:nvSpPr>
        <p:spPr>
          <a:xfrm>
            <a:off x="5823064" y="1930103"/>
            <a:ext cx="356861" cy="698675"/>
          </a:xfrm>
          <a:custGeom>
            <a:rect b="b" l="l" r="r" t="t"/>
            <a:pathLst>
              <a:path extrusionOk="0" h="698675" w="356861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2"/>
          <p:cNvSpPr/>
          <p:nvPr/>
        </p:nvSpPr>
        <p:spPr>
          <a:xfrm rot="2435724">
            <a:off x="6273288" y="1281783"/>
            <a:ext cx="2001053" cy="1901602"/>
          </a:xfrm>
          <a:custGeom>
            <a:rect b="b" l="l" r="r" t="t"/>
            <a:pathLst>
              <a:path extrusionOk="0" h="1925404" w="2026101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rgbClr val="2C2C2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Pre-model Variable Selection</a:t>
            </a:r>
            <a:endParaRPr/>
          </a:p>
        </p:txBody>
      </p:sp>
      <p:sp>
        <p:nvSpPr>
          <p:cNvPr id="697" name="Google Shape;69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Median Amount Pledged and Requested might be good predictors of project outcome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using median amount pledged can lead to data leakage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factors such as country, main_category, project length tend to differ across median amount pledged and requested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addition, title of the project will also be included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None/>
            </a:pPr>
            <a:r>
              <a:rPr b="1" lang="en-US" sz="4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grpSp>
        <p:nvGrpSpPr>
          <p:cNvPr id="703" name="Google Shape;703;p24"/>
          <p:cNvGrpSpPr/>
          <p:nvPr/>
        </p:nvGrpSpPr>
        <p:grpSpPr>
          <a:xfrm>
            <a:off x="747750" y="1124578"/>
            <a:ext cx="2805978" cy="2805977"/>
            <a:chOff x="1842386" y="810703"/>
            <a:chExt cx="2805977" cy="2805977"/>
          </a:xfrm>
        </p:grpSpPr>
        <p:sp>
          <p:nvSpPr>
            <p:cNvPr id="704" name="Google Shape;704;p24"/>
            <p:cNvSpPr/>
            <p:nvPr/>
          </p:nvSpPr>
          <p:spPr>
            <a:xfrm>
              <a:off x="2097778" y="2362580"/>
              <a:ext cx="138452" cy="283691"/>
            </a:xfrm>
            <a:custGeom>
              <a:rect b="b" l="l" r="r" t="t"/>
              <a:pathLst>
                <a:path extrusionOk="0" h="291601" w="142312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2C2C2C"/>
            </a:solidFill>
            <a:ln cap="flat" cmpd="sng" w="12700">
              <a:solidFill>
                <a:srgbClr val="2C2C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 rot="-8100000">
              <a:off x="2297584" y="1177356"/>
              <a:ext cx="1895581" cy="2072670"/>
            </a:xfrm>
            <a:custGeom>
              <a:rect b="b" l="l" r="r" t="t"/>
              <a:pathLst>
                <a:path extrusionOk="0" h="2072670" w="1895581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rgbClr val="2C2C2C"/>
            </a:solidFill>
            <a:ln cap="flat" cmpd="sng" w="12700">
              <a:solidFill>
                <a:srgbClr val="2C2C2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38100" rotWithShape="0" algn="t" dir="54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24"/>
          <p:cNvGrpSpPr/>
          <p:nvPr/>
        </p:nvGrpSpPr>
        <p:grpSpPr>
          <a:xfrm>
            <a:off x="747750" y="2083141"/>
            <a:ext cx="2805978" cy="2805977"/>
            <a:chOff x="3656676" y="2236514"/>
            <a:chExt cx="2805977" cy="2805977"/>
          </a:xfrm>
        </p:grpSpPr>
        <p:sp>
          <p:nvSpPr>
            <p:cNvPr id="707" name="Google Shape;707;p24"/>
            <p:cNvSpPr/>
            <p:nvPr/>
          </p:nvSpPr>
          <p:spPr>
            <a:xfrm>
              <a:off x="3912068" y="3788391"/>
              <a:ext cx="138452" cy="283691"/>
            </a:xfrm>
            <a:custGeom>
              <a:rect b="b" l="l" r="r" t="t"/>
              <a:pathLst>
                <a:path extrusionOk="0" h="291601" w="142312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3152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 rot="-8100000">
              <a:off x="4111874" y="2603167"/>
              <a:ext cx="1895581" cy="2072670"/>
            </a:xfrm>
            <a:custGeom>
              <a:rect b="b" l="l" r="r" t="t"/>
              <a:pathLst>
                <a:path extrusionOk="0" h="2072670" w="1895581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rgbClr val="8BC145"/>
            </a:solidFill>
            <a:ln>
              <a:noFill/>
            </a:ln>
            <a:effectLst>
              <a:outerShdw blurRad="25400" rotWithShape="0" algn="t" dir="54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24"/>
          <p:cNvGrpSpPr/>
          <p:nvPr/>
        </p:nvGrpSpPr>
        <p:grpSpPr>
          <a:xfrm>
            <a:off x="781488" y="2994386"/>
            <a:ext cx="2805978" cy="2805977"/>
            <a:chOff x="6465233" y="3662324"/>
            <a:chExt cx="2805977" cy="2805977"/>
          </a:xfrm>
        </p:grpSpPr>
        <p:sp>
          <p:nvSpPr>
            <p:cNvPr id="710" name="Google Shape;710;p24"/>
            <p:cNvSpPr/>
            <p:nvPr/>
          </p:nvSpPr>
          <p:spPr>
            <a:xfrm>
              <a:off x="6720625" y="5214202"/>
              <a:ext cx="138452" cy="283691"/>
            </a:xfrm>
            <a:custGeom>
              <a:rect b="b" l="l" r="r" t="t"/>
              <a:pathLst>
                <a:path extrusionOk="0" h="291601" w="142312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rgbClr val="CF62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 rot="-8100000">
              <a:off x="6920431" y="4028978"/>
              <a:ext cx="1895581" cy="2072670"/>
            </a:xfrm>
            <a:custGeom>
              <a:rect b="b" l="l" r="r" t="t"/>
              <a:pathLst>
                <a:path extrusionOk="0" h="2072670" w="1895581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rgbClr val="CF625D"/>
            </a:solidFill>
            <a:ln>
              <a:noFill/>
            </a:ln>
            <a:effectLst>
              <a:outerShdw blurRad="25400" rotWithShape="0" algn="t" dir="54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Google Shape;712;p24"/>
          <p:cNvSpPr txBox="1"/>
          <p:nvPr/>
        </p:nvSpPr>
        <p:spPr>
          <a:xfrm>
            <a:off x="1578861" y="2333092"/>
            <a:ext cx="15800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4"/>
          <p:cNvSpPr txBox="1"/>
          <p:nvPr/>
        </p:nvSpPr>
        <p:spPr>
          <a:xfrm>
            <a:off x="1580597" y="3286454"/>
            <a:ext cx="15800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Predictors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4"/>
          <p:cNvSpPr txBox="1"/>
          <p:nvPr/>
        </p:nvSpPr>
        <p:spPr>
          <a:xfrm>
            <a:off x="1582333" y="4239816"/>
            <a:ext cx="15800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Dependent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4"/>
          <p:cNvSpPr/>
          <p:nvPr/>
        </p:nvSpPr>
        <p:spPr>
          <a:xfrm>
            <a:off x="1294830" y="4204464"/>
            <a:ext cx="189890" cy="320450"/>
          </a:xfrm>
          <a:custGeom>
            <a:rect b="b" l="l" r="r" t="t"/>
            <a:pathLst>
              <a:path extrusionOk="0" h="3944720" w="2337548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4"/>
          <p:cNvSpPr/>
          <p:nvPr/>
        </p:nvSpPr>
        <p:spPr>
          <a:xfrm>
            <a:off x="1301752" y="2299418"/>
            <a:ext cx="176046" cy="310672"/>
          </a:xfrm>
          <a:custGeom>
            <a:rect b="b" l="l" r="r" t="t"/>
            <a:pathLst>
              <a:path extrusionOk="0" h="1615908" w="915677">
                <a:moveTo>
                  <a:pt x="458477" y="0"/>
                </a:moveTo>
                <a:cubicBezTo>
                  <a:pt x="710982" y="0"/>
                  <a:pt x="915677" y="204695"/>
                  <a:pt x="915677" y="457200"/>
                </a:cubicBezTo>
                <a:cubicBezTo>
                  <a:pt x="915677" y="615016"/>
                  <a:pt x="835718" y="754156"/>
                  <a:pt x="714102" y="836318"/>
                </a:cubicBezTo>
                <a:lnTo>
                  <a:pt x="664339" y="863328"/>
                </a:lnTo>
                <a:lnTo>
                  <a:pt x="914400" y="1615908"/>
                </a:lnTo>
                <a:lnTo>
                  <a:pt x="0" y="1615908"/>
                </a:lnTo>
                <a:lnTo>
                  <a:pt x="250451" y="862153"/>
                </a:lnTo>
                <a:lnTo>
                  <a:pt x="202852" y="836318"/>
                </a:lnTo>
                <a:cubicBezTo>
                  <a:pt x="81236" y="754156"/>
                  <a:pt x="1277" y="615016"/>
                  <a:pt x="1277" y="457200"/>
                </a:cubicBezTo>
                <a:cubicBezTo>
                  <a:pt x="1277" y="204695"/>
                  <a:pt x="205972" y="0"/>
                  <a:pt x="458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4"/>
          <p:cNvSpPr/>
          <p:nvPr/>
        </p:nvSpPr>
        <p:spPr>
          <a:xfrm>
            <a:off x="1229551" y="3247053"/>
            <a:ext cx="320451" cy="320450"/>
          </a:xfrm>
          <a:custGeom>
            <a:rect b="b" l="l" r="r" t="t"/>
            <a:pathLst>
              <a:path extrusionOk="0" h="3848188" w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4"/>
          <p:cNvSpPr/>
          <p:nvPr/>
        </p:nvSpPr>
        <p:spPr>
          <a:xfrm>
            <a:off x="4165531" y="2083140"/>
            <a:ext cx="6559826" cy="80507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4"/>
          <p:cNvSpPr/>
          <p:nvPr/>
        </p:nvSpPr>
        <p:spPr>
          <a:xfrm>
            <a:off x="4165531" y="3029460"/>
            <a:ext cx="6559826" cy="80507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4"/>
          <p:cNvSpPr/>
          <p:nvPr/>
        </p:nvSpPr>
        <p:spPr>
          <a:xfrm>
            <a:off x="4165531" y="3975780"/>
            <a:ext cx="6559826" cy="80507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4"/>
          <p:cNvSpPr/>
          <p:nvPr/>
        </p:nvSpPr>
        <p:spPr>
          <a:xfrm>
            <a:off x="9901053" y="2299418"/>
            <a:ext cx="372516" cy="372514"/>
          </a:xfrm>
          <a:custGeom>
            <a:rect b="b" l="l" r="r" t="t"/>
            <a:pathLst>
              <a:path extrusionOk="0" h="508153" w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rgbClr val="2C2C2C"/>
          </a:solidFill>
          <a:ln cap="flat" cmpd="sng" w="127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4"/>
          <p:cNvSpPr/>
          <p:nvPr/>
        </p:nvSpPr>
        <p:spPr>
          <a:xfrm>
            <a:off x="9907409" y="2230480"/>
            <a:ext cx="385142" cy="372514"/>
          </a:xfrm>
          <a:custGeom>
            <a:rect b="b" l="l" r="r" t="t"/>
            <a:pathLst>
              <a:path extrusionOk="0" h="354154" w="366160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rgbClr val="2C2C2C"/>
          </a:solidFill>
          <a:ln cap="flat" cmpd="sng" w="12700">
            <a:solidFill>
              <a:srgbClr val="2C2C2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9901053" y="3245738"/>
            <a:ext cx="372516" cy="372514"/>
          </a:xfrm>
          <a:custGeom>
            <a:rect b="b" l="l" r="r" t="t"/>
            <a:pathLst>
              <a:path extrusionOk="0" h="508153" w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4"/>
          <p:cNvSpPr/>
          <p:nvPr/>
        </p:nvSpPr>
        <p:spPr>
          <a:xfrm>
            <a:off x="9901053" y="4192058"/>
            <a:ext cx="372516" cy="372514"/>
          </a:xfrm>
          <a:custGeom>
            <a:rect b="b" l="l" r="r" t="t"/>
            <a:pathLst>
              <a:path extrusionOk="0" h="508153" w="508153">
                <a:moveTo>
                  <a:pt x="65159" y="59684"/>
                </a:moveTo>
                <a:lnTo>
                  <a:pt x="65159" y="60435"/>
                </a:lnTo>
                <a:lnTo>
                  <a:pt x="60435" y="60435"/>
                </a:lnTo>
                <a:lnTo>
                  <a:pt x="60435" y="447718"/>
                </a:lnTo>
                <a:lnTo>
                  <a:pt x="62409" y="447718"/>
                </a:lnTo>
                <a:lnTo>
                  <a:pt x="62409" y="448422"/>
                </a:lnTo>
                <a:lnTo>
                  <a:pt x="446072" y="448422"/>
                </a:lnTo>
                <a:lnTo>
                  <a:pt x="446072" y="447718"/>
                </a:lnTo>
                <a:lnTo>
                  <a:pt x="447719" y="447718"/>
                </a:lnTo>
                <a:lnTo>
                  <a:pt x="447719" y="93564"/>
                </a:lnTo>
                <a:lnTo>
                  <a:pt x="448303" y="93564"/>
                </a:lnTo>
                <a:lnTo>
                  <a:pt x="448303" y="59684"/>
                </a:lnTo>
                <a:close/>
                <a:moveTo>
                  <a:pt x="0" y="0"/>
                </a:moveTo>
                <a:lnTo>
                  <a:pt x="508153" y="0"/>
                </a:lnTo>
                <a:lnTo>
                  <a:pt x="508153" y="508153"/>
                </a:lnTo>
                <a:lnTo>
                  <a:pt x="0" y="508153"/>
                </a:lnTo>
                <a:close/>
              </a:path>
            </a:pathLst>
          </a:custGeom>
          <a:solidFill>
            <a:srgbClr val="CF625D"/>
          </a:solidFill>
          <a:ln cap="flat" cmpd="sng" w="1270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4"/>
          <p:cNvSpPr/>
          <p:nvPr/>
        </p:nvSpPr>
        <p:spPr>
          <a:xfrm>
            <a:off x="9907409" y="3190939"/>
            <a:ext cx="385142" cy="372514"/>
          </a:xfrm>
          <a:custGeom>
            <a:rect b="b" l="l" r="r" t="t"/>
            <a:pathLst>
              <a:path extrusionOk="0" h="354154" w="366160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9921750" y="4134667"/>
            <a:ext cx="385142" cy="372514"/>
          </a:xfrm>
          <a:custGeom>
            <a:rect b="b" l="l" r="r" t="t"/>
            <a:pathLst>
              <a:path extrusionOk="0" h="354154" w="366160">
                <a:moveTo>
                  <a:pt x="281897" y="0"/>
                </a:moveTo>
                <a:lnTo>
                  <a:pt x="366160" y="0"/>
                </a:lnTo>
                <a:cubicBezTo>
                  <a:pt x="297282" y="97851"/>
                  <a:pt x="230801" y="237971"/>
                  <a:pt x="179182" y="354154"/>
                </a:cubicBezTo>
                <a:lnTo>
                  <a:pt x="171439" y="354154"/>
                </a:lnTo>
                <a:cubicBezTo>
                  <a:pt x="130348" y="287662"/>
                  <a:pt x="88066" y="176483"/>
                  <a:pt x="0" y="168762"/>
                </a:cubicBezTo>
                <a:lnTo>
                  <a:pt x="25755" y="92306"/>
                </a:lnTo>
                <a:cubicBezTo>
                  <a:pt x="109280" y="119668"/>
                  <a:pt x="132183" y="149667"/>
                  <a:pt x="173887" y="208180"/>
                </a:cubicBezTo>
                <a:cubicBezTo>
                  <a:pt x="212269" y="122778"/>
                  <a:pt x="233856" y="77184"/>
                  <a:pt x="281897" y="0"/>
                </a:cubicBezTo>
                <a:close/>
              </a:path>
            </a:pathLst>
          </a:custGeom>
          <a:solidFill>
            <a:srgbClr val="CF625D"/>
          </a:solidFill>
          <a:ln cap="flat" cmpd="sng" w="1270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4"/>
          <p:cNvSpPr txBox="1"/>
          <p:nvPr/>
        </p:nvSpPr>
        <p:spPr>
          <a:xfrm>
            <a:off x="4483290" y="2160951"/>
            <a:ext cx="49795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whether a Kickstarter project is success or failure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4483290" y="3101787"/>
            <a:ext cx="4979590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– the name of the project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Usd_goal_real, goal per day:  amount requested, amount requested per 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Category, Category: category of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Country: where the project started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 month, Launched_month: month where project launched or finished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4"/>
          <p:cNvSpPr txBox="1"/>
          <p:nvPr/>
        </p:nvSpPr>
        <p:spPr>
          <a:xfrm>
            <a:off x="4483290" y="4055149"/>
            <a:ext cx="4979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State_num: binary variable where successful indicates the project has been successfully funded while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735" name="Google Shape;735;p25"/>
            <p:cNvSpPr/>
            <p:nvPr/>
          </p:nvSpPr>
          <p:spPr>
            <a:xfrm>
              <a:off x="910323" y="1688950"/>
              <a:ext cx="2282447" cy="4525962"/>
            </a:xfrm>
            <a:custGeom>
              <a:rect b="b" l="l" r="r" t="t"/>
              <a:pathLst>
                <a:path extrusionOk="0" h="2095500" w="14478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cap="flat" cmpd="sng" w="31750">
              <a:solidFill>
                <a:srgbClr val="8BC14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3132706" y="4398357"/>
              <a:ext cx="750805" cy="288016"/>
            </a:xfrm>
            <a:custGeom>
              <a:rect b="b" l="l" r="r" t="t"/>
              <a:pathLst>
                <a:path extrusionOk="0" h="133350" w="4762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cap="flat" cmpd="sng" w="31750">
              <a:solidFill>
                <a:srgbClr val="8BC14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3657378" y="4259224"/>
              <a:ext cx="215371" cy="369205"/>
            </a:xfrm>
            <a:custGeom>
              <a:rect b="b" l="l" r="r" t="t"/>
              <a:pathLst>
                <a:path extrusionOk="0" h="221673" w="129310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cap="flat" cmpd="sng" w="31750">
              <a:solidFill>
                <a:srgbClr val="8BC1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25"/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Google Shape;739;p25"/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740" name="Google Shape;740;p25"/>
            <p:cNvSpPr/>
            <p:nvPr/>
          </p:nvSpPr>
          <p:spPr>
            <a:xfrm>
              <a:off x="910323" y="1688950"/>
              <a:ext cx="2282447" cy="4525962"/>
            </a:xfrm>
            <a:custGeom>
              <a:rect b="b" l="l" r="r" t="t"/>
              <a:pathLst>
                <a:path extrusionOk="0" h="2095500" w="14478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cap="flat" cmpd="sng" w="31750">
              <a:solidFill>
                <a:srgbClr val="CF625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3132706" y="4398357"/>
              <a:ext cx="750805" cy="288016"/>
            </a:xfrm>
            <a:custGeom>
              <a:rect b="b" l="l" r="r" t="t"/>
              <a:pathLst>
                <a:path extrusionOk="0" h="133350" w="4762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cap="flat" cmpd="sng" w="31750">
              <a:solidFill>
                <a:srgbClr val="CF625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3657378" y="4259224"/>
              <a:ext cx="215371" cy="369205"/>
            </a:xfrm>
            <a:custGeom>
              <a:rect b="b" l="l" r="r" t="t"/>
              <a:pathLst>
                <a:path extrusionOk="0" h="221673" w="129310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cap="flat" cmpd="sng" w="31750">
              <a:solidFill>
                <a:srgbClr val="CF625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25"/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4" name="Google Shape;744;p25"/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745" name="Google Shape;745;p25"/>
            <p:cNvSpPr/>
            <p:nvPr/>
          </p:nvSpPr>
          <p:spPr>
            <a:xfrm>
              <a:off x="910323" y="1688950"/>
              <a:ext cx="2282447" cy="4525962"/>
            </a:xfrm>
            <a:custGeom>
              <a:rect b="b" l="l" r="r" t="t"/>
              <a:pathLst>
                <a:path extrusionOk="0" h="2095500" w="14478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cap="flat" cmpd="sng" w="31750">
              <a:solidFill>
                <a:srgbClr val="2C2C2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3132706" y="4398357"/>
              <a:ext cx="750805" cy="288016"/>
            </a:xfrm>
            <a:custGeom>
              <a:rect b="b" l="l" r="r" t="t"/>
              <a:pathLst>
                <a:path extrusionOk="0" h="133350" w="4762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cap="flat" cmpd="sng" w="31750">
              <a:solidFill>
                <a:srgbClr val="2C2C2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3657378" y="4259224"/>
              <a:ext cx="215371" cy="369205"/>
            </a:xfrm>
            <a:custGeom>
              <a:rect b="b" l="l" r="r" t="t"/>
              <a:pathLst>
                <a:path extrusionOk="0" h="221673" w="129310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cap="flat" cmpd="sng" w="31750">
              <a:solidFill>
                <a:srgbClr val="2C2C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2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995"/>
              <a:buNone/>
            </a:pPr>
            <a:r>
              <a:rPr b="1" lang="en-US" sz="4995">
                <a:latin typeface="Calibri"/>
                <a:ea typeface="Calibri"/>
                <a:cs typeface="Calibri"/>
                <a:sym typeface="Calibri"/>
              </a:rPr>
              <a:t>Machine </a:t>
            </a:r>
            <a:r>
              <a:rPr b="1" lang="en-US" sz="4995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b="1" lang="en-US" sz="4995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995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749" name="Google Shape;749;p25"/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0" name="Google Shape;750;p25"/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751" name="Google Shape;751;p25"/>
            <p:cNvSpPr/>
            <p:nvPr/>
          </p:nvSpPr>
          <p:spPr>
            <a:xfrm>
              <a:off x="910323" y="1688950"/>
              <a:ext cx="2282447" cy="4525962"/>
            </a:xfrm>
            <a:custGeom>
              <a:rect b="b" l="l" r="r" t="t"/>
              <a:pathLst>
                <a:path extrusionOk="0" h="2095500" w="14478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cap="flat" cmpd="sng" w="31750">
              <a:solidFill>
                <a:srgbClr val="8BC14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3132706" y="4398357"/>
              <a:ext cx="750805" cy="288016"/>
            </a:xfrm>
            <a:custGeom>
              <a:rect b="b" l="l" r="r" t="t"/>
              <a:pathLst>
                <a:path extrusionOk="0" h="133350" w="4762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cap="flat" cmpd="sng" w="31750">
              <a:solidFill>
                <a:srgbClr val="8BC14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3657378" y="4259224"/>
              <a:ext cx="215371" cy="369205"/>
            </a:xfrm>
            <a:custGeom>
              <a:rect b="b" l="l" r="r" t="t"/>
              <a:pathLst>
                <a:path extrusionOk="0" h="221673" w="129310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cap="flat" cmpd="sng" w="31750">
              <a:solidFill>
                <a:srgbClr val="8BC1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25"/>
          <p:cNvGrpSpPr/>
          <p:nvPr/>
        </p:nvGrpSpPr>
        <p:grpSpPr>
          <a:xfrm>
            <a:off x="6475127" y="3073438"/>
            <a:ext cx="1655082" cy="2830132"/>
            <a:chOff x="1010876" y="1999890"/>
            <a:chExt cx="1655082" cy="2653014"/>
          </a:xfrm>
        </p:grpSpPr>
        <p:sp>
          <p:nvSpPr>
            <p:cNvPr id="755" name="Google Shape;755;p25"/>
            <p:cNvSpPr txBox="1"/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 parametrize the model selected below to see if there are any meaningful gains in performance.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1010876" y="1999890"/>
              <a:ext cx="1655082" cy="490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 PARAMETRIZATION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25"/>
          <p:cNvGrpSpPr/>
          <p:nvPr/>
        </p:nvGrpSpPr>
        <p:grpSpPr>
          <a:xfrm>
            <a:off x="3793915" y="3181159"/>
            <a:ext cx="1538611" cy="2722412"/>
            <a:chOff x="2853815" y="2100869"/>
            <a:chExt cx="1538611" cy="2552035"/>
          </a:xfrm>
        </p:grpSpPr>
        <p:sp>
          <p:nvSpPr>
            <p:cNvPr id="758" name="Google Shape;758;p25"/>
            <p:cNvSpPr txBox="1"/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Several Models and select the one that has highest accuracy rate</a:t>
              </a:r>
              <a:endParaRPr/>
            </a:p>
            <a:p>
              <a:pPr indent="-228600" lvl="0" marL="22860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 Used: Adaboost, Logistic Regression, XGB,SVC,SGDC</a:t>
              </a:r>
              <a:endParaRPr/>
            </a:p>
            <a:p>
              <a:pPr indent="0" lvl="0" marL="0" marR="0" rtl="0" algn="l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5"/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MODEL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1112703" y="3183348"/>
            <a:ext cx="1538611" cy="2720223"/>
            <a:chOff x="4696755" y="2102767"/>
            <a:chExt cx="1538611" cy="2516451"/>
          </a:xfrm>
        </p:grpSpPr>
        <p:sp>
          <p:nvSpPr>
            <p:cNvPr id="761" name="Google Shape;761;p25"/>
            <p:cNvSpPr txBox="1"/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Numerical Variables: Standard Scaler</a:t>
              </a:r>
              <a:endParaRPr/>
            </a:p>
            <a:p>
              <a:pPr indent="-228600" lvl="0" marL="22860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 Variables: One Hot Encoding</a:t>
              </a:r>
              <a:endParaRPr/>
            </a:p>
            <a:p>
              <a:pPr indent="-228600" lvl="0" marL="22860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AutoNum type="arabicPeriod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Extraction: Vectorizer 	</a:t>
              </a:r>
              <a:endParaRPr/>
            </a:p>
            <a:p>
              <a:pPr indent="0" lvl="0" marL="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5"/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PREPROCESS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25"/>
          <p:cNvGrpSpPr/>
          <p:nvPr/>
        </p:nvGrpSpPr>
        <p:grpSpPr>
          <a:xfrm>
            <a:off x="9156340" y="3181159"/>
            <a:ext cx="1538611" cy="2722412"/>
            <a:chOff x="6539695" y="2100869"/>
            <a:chExt cx="1538611" cy="2552035"/>
          </a:xfrm>
        </p:grpSpPr>
        <p:sp>
          <p:nvSpPr>
            <p:cNvPr id="764" name="Google Shape;764;p25"/>
            <p:cNvSpPr txBox="1"/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ensemble model to learn whether there are any meaningful gains in performance 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5"/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STACKING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6" name="Google Shape;766;p25"/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b="1" sz="2800">
              <a:solidFill>
                <a:srgbClr val="8BC1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b="1" sz="28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5"/>
          <p:cNvSpPr txBox="1"/>
          <p:nvPr/>
        </p:nvSpPr>
        <p:spPr>
          <a:xfrm>
            <a:off x="6444313" y="2375361"/>
            <a:ext cx="96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b="1" sz="28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>
            <a:off x="9156340" y="2351175"/>
            <a:ext cx="966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b="1" sz="2800">
              <a:solidFill>
                <a:srgbClr val="8BC1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5"/>
          <p:cNvSpPr txBox="1"/>
          <p:nvPr/>
        </p:nvSpPr>
        <p:spPr>
          <a:xfrm>
            <a:off x="9960434" y="2140466"/>
            <a:ext cx="78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1" name="Google Shape;771;p25"/>
          <p:cNvSpPr txBox="1"/>
          <p:nvPr/>
        </p:nvSpPr>
        <p:spPr>
          <a:xfrm>
            <a:off x="7341644" y="2149012"/>
            <a:ext cx="78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72" name="Google Shape;772;p25"/>
          <p:cNvSpPr txBox="1"/>
          <p:nvPr/>
        </p:nvSpPr>
        <p:spPr>
          <a:xfrm>
            <a:off x="4725617" y="2158003"/>
            <a:ext cx="78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3" name="Google Shape;773;p25"/>
          <p:cNvSpPr txBox="1"/>
          <p:nvPr/>
        </p:nvSpPr>
        <p:spPr>
          <a:xfrm>
            <a:off x="1953790" y="2158003"/>
            <a:ext cx="78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4995"/>
              <a:buNone/>
            </a:pPr>
            <a:r>
              <a:rPr b="1" lang="en-US" sz="4995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Baseline Model Performs Best</a:t>
            </a:r>
            <a:endParaRPr/>
          </a:p>
        </p:txBody>
      </p:sp>
      <p:pic>
        <p:nvPicPr>
          <p:cNvPr id="779" name="Google Shape;7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984833" y="3237236"/>
            <a:ext cx="6090128" cy="311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038" y="729125"/>
            <a:ext cx="6090128" cy="311587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6"/>
          <p:cNvSpPr/>
          <p:nvPr/>
        </p:nvSpPr>
        <p:spPr>
          <a:xfrm>
            <a:off x="7344080" y="4352077"/>
            <a:ext cx="393643" cy="103675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2C2C2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6"/>
          <p:cNvSpPr/>
          <p:nvPr/>
        </p:nvSpPr>
        <p:spPr>
          <a:xfrm>
            <a:off x="4439148" y="1744607"/>
            <a:ext cx="560327" cy="1084913"/>
          </a:xfrm>
          <a:custGeom>
            <a:rect b="b" l="l" r="r" t="t"/>
            <a:pathLst>
              <a:path extrusionOk="0" h="8966308" w="4630845">
                <a:moveTo>
                  <a:pt x="3642393" y="5218502"/>
                </a:moveTo>
                <a:lnTo>
                  <a:pt x="3655990" y="5218502"/>
                </a:lnTo>
                <a:lnTo>
                  <a:pt x="3649191" y="5219875"/>
                </a:lnTo>
                <a:close/>
                <a:moveTo>
                  <a:pt x="2337179" y="398852"/>
                </a:moveTo>
                <a:cubicBezTo>
                  <a:pt x="2743951" y="398852"/>
                  <a:pt x="3073703" y="728605"/>
                  <a:pt x="3073703" y="1135376"/>
                </a:cubicBezTo>
                <a:cubicBezTo>
                  <a:pt x="3073703" y="1542147"/>
                  <a:pt x="2743951" y="1871900"/>
                  <a:pt x="2337179" y="1871900"/>
                </a:cubicBezTo>
                <a:cubicBezTo>
                  <a:pt x="1930408" y="1871900"/>
                  <a:pt x="1600655" y="1542147"/>
                  <a:pt x="1600655" y="1135376"/>
                </a:cubicBezTo>
                <a:cubicBezTo>
                  <a:pt x="1600655" y="728605"/>
                  <a:pt x="1930408" y="398852"/>
                  <a:pt x="2337179" y="398852"/>
                </a:cubicBezTo>
                <a:close/>
                <a:moveTo>
                  <a:pt x="4351375" y="1529"/>
                </a:moveTo>
                <a:cubicBezTo>
                  <a:pt x="4391498" y="5536"/>
                  <a:pt x="4431497" y="17477"/>
                  <a:pt x="4469115" y="38013"/>
                </a:cubicBezTo>
                <a:cubicBezTo>
                  <a:pt x="4619587" y="120158"/>
                  <a:pt x="4674977" y="308732"/>
                  <a:pt x="4592832" y="459204"/>
                </a:cubicBezTo>
                <a:lnTo>
                  <a:pt x="3226740" y="2961583"/>
                </a:lnTo>
                <a:lnTo>
                  <a:pt x="3225794" y="8573276"/>
                </a:lnTo>
                <a:cubicBezTo>
                  <a:pt x="3225794" y="8790341"/>
                  <a:pt x="3049827" y="8966308"/>
                  <a:pt x="2832761" y="8966308"/>
                </a:cubicBezTo>
                <a:cubicBezTo>
                  <a:pt x="2615696" y="8966308"/>
                  <a:pt x="2439728" y="8790341"/>
                  <a:pt x="2439728" y="8573276"/>
                </a:cubicBezTo>
                <a:lnTo>
                  <a:pt x="2439728" y="5432025"/>
                </a:lnTo>
                <a:lnTo>
                  <a:pt x="2203911" y="5432025"/>
                </a:lnTo>
                <a:lnTo>
                  <a:pt x="2203911" y="8573273"/>
                </a:lnTo>
                <a:cubicBezTo>
                  <a:pt x="2203911" y="8790339"/>
                  <a:pt x="2027943" y="8966306"/>
                  <a:pt x="1810878" y="8966306"/>
                </a:cubicBezTo>
                <a:cubicBezTo>
                  <a:pt x="1593812" y="8966306"/>
                  <a:pt x="1417845" y="8790339"/>
                  <a:pt x="1417845" y="8573273"/>
                </a:cubicBezTo>
                <a:cubicBezTo>
                  <a:pt x="1425222" y="7700108"/>
                  <a:pt x="1434775" y="5148354"/>
                  <a:pt x="1435023" y="3411292"/>
                </a:cubicBezTo>
                <a:lnTo>
                  <a:pt x="1434887" y="3004413"/>
                </a:lnTo>
                <a:lnTo>
                  <a:pt x="1429185" y="3007526"/>
                </a:lnTo>
                <a:lnTo>
                  <a:pt x="38013" y="459204"/>
                </a:lnTo>
                <a:cubicBezTo>
                  <a:pt x="-44132" y="308732"/>
                  <a:pt x="11257" y="120158"/>
                  <a:pt x="161729" y="38013"/>
                </a:cubicBezTo>
                <a:cubicBezTo>
                  <a:pt x="199347" y="17477"/>
                  <a:pt x="239347" y="5536"/>
                  <a:pt x="279469" y="1529"/>
                </a:cubicBezTo>
                <a:cubicBezTo>
                  <a:pt x="399836" y="-10495"/>
                  <a:pt x="521311" y="48876"/>
                  <a:pt x="582920" y="161730"/>
                </a:cubicBezTo>
                <a:lnTo>
                  <a:pt x="1607281" y="2038135"/>
                </a:lnTo>
                <a:lnTo>
                  <a:pt x="3023563" y="2038135"/>
                </a:lnTo>
                <a:lnTo>
                  <a:pt x="4047924" y="161729"/>
                </a:lnTo>
                <a:cubicBezTo>
                  <a:pt x="4109533" y="48876"/>
                  <a:pt x="4231008" y="-10495"/>
                  <a:pt x="4351375" y="1529"/>
                </a:cubicBezTo>
                <a:close/>
              </a:path>
            </a:pathLst>
          </a:custGeom>
          <a:solidFill>
            <a:srgbClr val="2C2C2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533583" y="3637248"/>
            <a:ext cx="2071093" cy="530163"/>
            <a:chOff x="1985511" y="4307149"/>
            <a:chExt cx="7456448" cy="530163"/>
          </a:xfrm>
        </p:grpSpPr>
        <p:sp>
          <p:nvSpPr>
            <p:cNvPr id="784" name="Google Shape;784;p26"/>
            <p:cNvSpPr txBox="1"/>
            <p:nvPr/>
          </p:nvSpPr>
          <p:spPr>
            <a:xfrm>
              <a:off x="1985511" y="4560313"/>
              <a:ext cx="7456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6"/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26"/>
          <p:cNvGrpSpPr/>
          <p:nvPr/>
        </p:nvGrpSpPr>
        <p:grpSpPr>
          <a:xfrm>
            <a:off x="8628137" y="2346428"/>
            <a:ext cx="2071093" cy="714829"/>
            <a:chOff x="1985511" y="4307149"/>
            <a:chExt cx="7456448" cy="714829"/>
          </a:xfrm>
        </p:grpSpPr>
        <p:sp>
          <p:nvSpPr>
            <p:cNvPr id="787" name="Google Shape;787;p26"/>
            <p:cNvSpPr txBox="1"/>
            <p:nvPr/>
          </p:nvSpPr>
          <p:spPr>
            <a:xfrm>
              <a:off x="1985511" y="4560313"/>
              <a:ext cx="7456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Using Hyper Parametrization.     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6"/>
            <p:cNvSpPr txBox="1"/>
            <p:nvPr/>
          </p:nvSpPr>
          <p:spPr>
            <a:xfrm>
              <a:off x="1985515" y="4307149"/>
              <a:ext cx="74564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Test Accuracy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26"/>
          <p:cNvSpPr txBox="1"/>
          <p:nvPr/>
        </p:nvSpPr>
        <p:spPr>
          <a:xfrm>
            <a:off x="1533583" y="4330409"/>
            <a:ext cx="1536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69.4%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 txBox="1"/>
          <p:nvPr/>
        </p:nvSpPr>
        <p:spPr>
          <a:xfrm>
            <a:off x="9386049" y="3039589"/>
            <a:ext cx="1313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69.5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 txBox="1"/>
          <p:nvPr/>
        </p:nvSpPr>
        <p:spPr>
          <a:xfrm>
            <a:off x="920500" y="1603171"/>
            <a:ext cx="34010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6"/>
          <p:cNvSpPr txBox="1"/>
          <p:nvPr/>
        </p:nvSpPr>
        <p:spPr>
          <a:xfrm>
            <a:off x="920500" y="1890869"/>
            <a:ext cx="34010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baseline model, SVG algorithm performed the best, followed by Logistic Regression. SVGD train accuracy was around 69 percent, while the test accuracy was the same </a:t>
            </a:r>
            <a:endParaRPr/>
          </a:p>
        </p:txBody>
      </p:sp>
      <p:sp>
        <p:nvSpPr>
          <p:cNvPr id="793" name="Google Shape;793;p26"/>
          <p:cNvSpPr txBox="1"/>
          <p:nvPr/>
        </p:nvSpPr>
        <p:spPr>
          <a:xfrm>
            <a:off x="8006841" y="4240144"/>
            <a:ext cx="34010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Parametrized Model Delivers Few Benefits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8006841" y="4527842"/>
            <a:ext cx="34010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values of l1_ratio,penalty, and alpha were evaluated. Final best model had alpha: 0.001, penalty: l2, and l1.ratio: 0.1. The model’s performance improved only slightly by 0.1 %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4995"/>
              <a:buNone/>
            </a:pPr>
            <a:r>
              <a:rPr b="1" lang="en-US" sz="4995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4995">
                <a:latin typeface="Calibri"/>
                <a:ea typeface="Calibri"/>
                <a:cs typeface="Calibri"/>
                <a:sym typeface="Calibri"/>
              </a:rPr>
              <a:t> INFLUENCE</a:t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662749" y="1717318"/>
            <a:ext cx="4984125" cy="4456456"/>
          </a:xfrm>
          <a:prstGeom prst="quadArrow">
            <a:avLst>
              <a:gd fmla="val 3495" name="adj1"/>
              <a:gd fmla="val 4359" name="adj2"/>
              <a:gd fmla="val 5655" name="adj3"/>
            </a:avLst>
          </a:prstGeom>
          <a:solidFill>
            <a:srgbClr val="2C2C2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3342925" y="2171806"/>
            <a:ext cx="1920000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Hip Hop: -.684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R&amp;B: -1.036</a:t>
            </a:r>
            <a:endParaRPr sz="18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1046792" y="2171806"/>
            <a:ext cx="1920000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Table Top Games: + 1.381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Theatre: + 1.017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Shorts: + 1.014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Classical Music:  + .916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Anthologies: + .718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Camera Equipment: +. 714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Dance: + .669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7"/>
          <p:cNvSpPr/>
          <p:nvPr/>
        </p:nvSpPr>
        <p:spPr>
          <a:xfrm>
            <a:off x="1038883" y="4132001"/>
            <a:ext cx="1920000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Residency: + 1.134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Pens: + 1.046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Watches: + 1.004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Visual Novel: +0.963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Exhibition: +0.848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Python:+  0.669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7"/>
          <p:cNvSpPr/>
          <p:nvPr/>
        </p:nvSpPr>
        <p:spPr>
          <a:xfrm>
            <a:off x="3342925" y="4147390"/>
            <a:ext cx="1920000" cy="15840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CF62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Manga: -0.693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Stage Play: -1.036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Chess: - 0.680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To Record: - 0.697</a:t>
            </a:r>
            <a:endParaRPr sz="18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7"/>
          <p:cNvSpPr txBox="1"/>
          <p:nvPr/>
        </p:nvSpPr>
        <p:spPr>
          <a:xfrm>
            <a:off x="6307931" y="3378195"/>
            <a:ext cx="327033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It shows projects related to Table Top Games, Theatre, Classical Music, or Dance have higher chance of being successful compared to Project related to Hip Hop, and R&amp;B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IF project text had residency, pens, watch, visual novel, or python in its text name, it had higher chance of succeeding compared to if it had manga or chess</a:t>
            </a:r>
            <a:endParaRPr/>
          </a:p>
        </p:txBody>
      </p:sp>
      <p:sp>
        <p:nvSpPr>
          <p:cNvPr id="806" name="Google Shape;806;p27"/>
          <p:cNvSpPr txBox="1"/>
          <p:nvPr/>
        </p:nvSpPr>
        <p:spPr>
          <a:xfrm>
            <a:off x="6267943" y="1803325"/>
            <a:ext cx="35303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Category </a:t>
            </a: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8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Project Have greatest influence on project success failure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7"/>
          <p:cNvSpPr txBox="1"/>
          <p:nvPr/>
        </p:nvSpPr>
        <p:spPr>
          <a:xfrm>
            <a:off x="670659" y="2186146"/>
            <a:ext cx="1656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/>
          </a:p>
        </p:txBody>
      </p:sp>
      <p:sp>
        <p:nvSpPr>
          <p:cNvPr id="808" name="Google Shape;808;p27"/>
          <p:cNvSpPr txBox="1"/>
          <p:nvPr/>
        </p:nvSpPr>
        <p:spPr>
          <a:xfrm>
            <a:off x="645521" y="4545520"/>
            <a:ext cx="1656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809" name="Google Shape;809;p27"/>
          <p:cNvSpPr txBox="1"/>
          <p:nvPr/>
        </p:nvSpPr>
        <p:spPr>
          <a:xfrm>
            <a:off x="1119800" y="1652631"/>
            <a:ext cx="1698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/>
          </a:p>
        </p:txBody>
      </p:sp>
      <p:sp>
        <p:nvSpPr>
          <p:cNvPr id="810" name="Google Shape;810;p27"/>
          <p:cNvSpPr txBox="1"/>
          <p:nvPr/>
        </p:nvSpPr>
        <p:spPr>
          <a:xfrm>
            <a:off x="3428152" y="1620365"/>
            <a:ext cx="1698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Business Implications </a:t>
            </a:r>
            <a:endParaRPr/>
          </a:p>
        </p:txBody>
      </p:sp>
      <p:sp>
        <p:nvSpPr>
          <p:cNvPr id="816" name="Google Shape;81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Categories and the title of the project are important predictors to determine if project is success or not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data easily accessible to project creators to understand what chances they have of success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Utilize information from text analysis help project creators to write project titles that engage their readers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information to project creators to understand mean amount requested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95"/>
              <a:buNone/>
            </a:pPr>
            <a:r>
              <a:rPr b="1" lang="en-US" sz="4995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GENERAL ANALYSIS</a:t>
            </a:r>
            <a:endParaRPr/>
          </a:p>
        </p:txBody>
      </p:sp>
      <p:sp>
        <p:nvSpPr>
          <p:cNvPr id="417" name="Google Shape;417;p3"/>
          <p:cNvSpPr txBox="1"/>
          <p:nvPr/>
        </p:nvSpPr>
        <p:spPr>
          <a:xfrm>
            <a:off x="9358133" y="4809818"/>
            <a:ext cx="16330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Days between project start and deadline</a:t>
            </a:r>
            <a:endParaRPr b="1" sz="1400">
              <a:solidFill>
                <a:srgbClr val="8BC1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3"/>
          <p:cNvGrpSpPr/>
          <p:nvPr/>
        </p:nvGrpSpPr>
        <p:grpSpPr>
          <a:xfrm>
            <a:off x="1025100" y="4809818"/>
            <a:ext cx="1815812" cy="553998"/>
            <a:chOff x="3017859" y="4283314"/>
            <a:chExt cx="1890849" cy="553998"/>
          </a:xfrm>
        </p:grpSpPr>
        <p:sp>
          <p:nvSpPr>
            <p:cNvPr id="419" name="Google Shape;419;p3"/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Projects Failed</a:t>
              </a:r>
              <a:endParaRPr b="1" sz="1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3"/>
          <p:cNvGrpSpPr/>
          <p:nvPr/>
        </p:nvGrpSpPr>
        <p:grpSpPr>
          <a:xfrm>
            <a:off x="3100969" y="3928578"/>
            <a:ext cx="1815812" cy="553998"/>
            <a:chOff x="3017859" y="4283314"/>
            <a:chExt cx="1890849" cy="553998"/>
          </a:xfrm>
        </p:grpSpPr>
        <p:sp>
          <p:nvSpPr>
            <p:cNvPr id="422" name="Google Shape;422;p3"/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"/>
            <p:cNvSpPr txBox="1"/>
            <p:nvPr/>
          </p:nvSpPr>
          <p:spPr>
            <a:xfrm>
              <a:off x="3017859" y="4283314"/>
              <a:ext cx="187081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Media Requested Amount</a:t>
              </a:r>
              <a:endPara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3"/>
          <p:cNvGrpSpPr/>
          <p:nvPr/>
        </p:nvGrpSpPr>
        <p:grpSpPr>
          <a:xfrm>
            <a:off x="5176838" y="4809818"/>
            <a:ext cx="1845367" cy="553998"/>
            <a:chOff x="3017861" y="4283314"/>
            <a:chExt cx="1921626" cy="553998"/>
          </a:xfrm>
        </p:grpSpPr>
        <p:sp>
          <p:nvSpPr>
            <p:cNvPr id="425" name="Google Shape;425;p3"/>
            <p:cNvSpPr txBox="1"/>
            <p:nvPr/>
          </p:nvSpPr>
          <p:spPr>
            <a:xfrm>
              <a:off x="3021853" y="4560313"/>
              <a:ext cx="19176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"/>
            <p:cNvSpPr txBox="1"/>
            <p:nvPr/>
          </p:nvSpPr>
          <p:spPr>
            <a:xfrm>
              <a:off x="3017861" y="4283314"/>
              <a:ext cx="19013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C2C2C"/>
                  </a:solidFill>
                  <a:latin typeface="Calibri"/>
                  <a:ea typeface="Calibri"/>
                  <a:cs typeface="Calibri"/>
                  <a:sym typeface="Calibri"/>
                </a:rPr>
                <a:t>Median Pledged Amount</a:t>
              </a:r>
              <a:endParaRPr b="1" sz="1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3"/>
          <p:cNvGrpSpPr/>
          <p:nvPr/>
        </p:nvGrpSpPr>
        <p:grpSpPr>
          <a:xfrm>
            <a:off x="7282262" y="3928578"/>
            <a:ext cx="1815812" cy="553998"/>
            <a:chOff x="3017859" y="4283314"/>
            <a:chExt cx="1890849" cy="553998"/>
          </a:xfrm>
        </p:grpSpPr>
        <p:sp>
          <p:nvSpPr>
            <p:cNvPr id="428" name="Google Shape;428;p3"/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"/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F625D"/>
                  </a:solidFill>
                  <a:latin typeface="Calibri"/>
                  <a:ea typeface="Calibri"/>
                  <a:cs typeface="Calibri"/>
                  <a:sym typeface="Calibri"/>
                </a:rPr>
                <a:t>Projects are from US</a:t>
              </a:r>
              <a:endParaRPr b="1" sz="1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3"/>
          <p:cNvGrpSpPr/>
          <p:nvPr/>
        </p:nvGrpSpPr>
        <p:grpSpPr>
          <a:xfrm>
            <a:off x="1116464" y="2650213"/>
            <a:ext cx="1705060" cy="1796015"/>
            <a:chOff x="1046128" y="2903197"/>
            <a:chExt cx="1705060" cy="1796015"/>
          </a:xfrm>
        </p:grpSpPr>
        <p:sp>
          <p:nvSpPr>
            <p:cNvPr id="431" name="Google Shape;431;p3"/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CF625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rgbClr val="CF62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"/>
          <p:cNvGrpSpPr/>
          <p:nvPr/>
        </p:nvGrpSpPr>
        <p:grpSpPr>
          <a:xfrm>
            <a:off x="3194998" y="1667622"/>
            <a:ext cx="1730833" cy="1879719"/>
            <a:chOff x="3124662" y="1920606"/>
            <a:chExt cx="1730833" cy="1879719"/>
          </a:xfrm>
        </p:grpSpPr>
        <p:sp>
          <p:nvSpPr>
            <p:cNvPr id="434" name="Google Shape;434;p3"/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3"/>
          <p:cNvGrpSpPr/>
          <p:nvPr/>
        </p:nvGrpSpPr>
        <p:grpSpPr>
          <a:xfrm>
            <a:off x="5275170" y="2650214"/>
            <a:ext cx="1771861" cy="1796014"/>
            <a:chOff x="5204834" y="2903198"/>
            <a:chExt cx="1771861" cy="1796014"/>
          </a:xfrm>
        </p:grpSpPr>
        <p:sp>
          <p:nvSpPr>
            <p:cNvPr id="437" name="Google Shape;437;p3"/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2C2C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3"/>
          <p:cNvGrpSpPr/>
          <p:nvPr/>
        </p:nvGrpSpPr>
        <p:grpSpPr>
          <a:xfrm>
            <a:off x="9449497" y="2650214"/>
            <a:ext cx="1822908" cy="1796014"/>
            <a:chOff x="9379161" y="2903198"/>
            <a:chExt cx="1822908" cy="1796014"/>
          </a:xfrm>
        </p:grpSpPr>
        <p:sp>
          <p:nvSpPr>
            <p:cNvPr id="440" name="Google Shape;440;p3"/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8BC1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rgbClr val="8BC145"/>
            </a:solidFill>
            <a:ln cap="flat" cmpd="sng" w="12700">
              <a:solidFill>
                <a:srgbClr val="8BC1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3"/>
          <p:cNvGrpSpPr/>
          <p:nvPr/>
        </p:nvGrpSpPr>
        <p:grpSpPr>
          <a:xfrm>
            <a:off x="7355343" y="1667621"/>
            <a:ext cx="1747322" cy="1879720"/>
            <a:chOff x="7285007" y="1920605"/>
            <a:chExt cx="1747322" cy="1879720"/>
          </a:xfrm>
        </p:grpSpPr>
        <p:sp>
          <p:nvSpPr>
            <p:cNvPr id="443" name="Google Shape;443;p3"/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CF625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rgbClr val="CF625D"/>
            </a:solidFill>
            <a:ln cap="flat" cmpd="sng" w="12700">
              <a:solidFill>
                <a:srgbClr val="CF625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3"/>
          <p:cNvSpPr txBox="1"/>
          <p:nvPr/>
        </p:nvSpPr>
        <p:spPr>
          <a:xfrm>
            <a:off x="1425284" y="3374528"/>
            <a:ext cx="1015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"/>
          <p:cNvSpPr txBox="1"/>
          <p:nvPr/>
        </p:nvSpPr>
        <p:spPr>
          <a:xfrm>
            <a:off x="3508542" y="2458058"/>
            <a:ext cx="1015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45K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"/>
          <p:cNvSpPr txBox="1"/>
          <p:nvPr/>
        </p:nvSpPr>
        <p:spPr>
          <a:xfrm>
            <a:off x="5591800" y="3374528"/>
            <a:ext cx="1015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9K</a:t>
            </a:r>
            <a:endParaRPr b="1" sz="32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"/>
          <p:cNvSpPr txBox="1"/>
          <p:nvPr/>
        </p:nvSpPr>
        <p:spPr>
          <a:xfrm>
            <a:off x="7675058" y="2458058"/>
            <a:ext cx="1015444" cy="584775"/>
          </a:xfrm>
          <a:prstGeom prst="rect">
            <a:avLst/>
          </a:prstGeom>
          <a:noFill/>
          <a:ln cap="flat" cmpd="sng" w="9525">
            <a:solidFill>
              <a:srgbClr val="CF6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90% </a:t>
            </a:r>
            <a:endParaRPr b="1" sz="32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"/>
          <p:cNvSpPr txBox="1"/>
          <p:nvPr/>
        </p:nvSpPr>
        <p:spPr>
          <a:xfrm>
            <a:off x="9735767" y="3159137"/>
            <a:ext cx="10154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34 Days </a:t>
            </a:r>
            <a:endParaRPr b="1" sz="3200">
              <a:solidFill>
                <a:srgbClr val="8BC1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il icon png 2 » PNG Image" id="450" name="Google Shape;4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506" y="2748961"/>
            <a:ext cx="570451" cy="570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lar symbol | Free Icon" id="451" name="Google Shape;4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7713" y="1804179"/>
            <a:ext cx="457256" cy="457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llar symbol | Free Icon" id="452" name="Google Shape;4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915" y="2827073"/>
            <a:ext cx="457256" cy="4572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Map Cartoon clipart - Rectangle, transparent clip art" id="453" name="Google Shape;45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6119" y="1762432"/>
            <a:ext cx="572308" cy="572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ristmas day calendar stroke icon 77 - Transparent PNG &amp; SVG ..." id="454" name="Google Shape;45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0385" y="2660858"/>
            <a:ext cx="713064" cy="71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"/>
          <p:cNvSpPr txBox="1"/>
          <p:nvPr/>
        </p:nvSpPr>
        <p:spPr>
          <a:xfrm>
            <a:off x="-1" y="4739661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 ANALYSIS</a:t>
            </a:r>
            <a:endParaRPr b="1" sz="5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"/>
          <p:cNvSpPr/>
          <p:nvPr/>
        </p:nvSpPr>
        <p:spPr>
          <a:xfrm>
            <a:off x="4665386" y="1193165"/>
            <a:ext cx="2244075" cy="2654563"/>
          </a:xfrm>
          <a:custGeom>
            <a:rect b="b" l="l" r="r" t="t"/>
            <a:pathLst>
              <a:path extrusionOk="0" h="5544058" w="4686753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"/>
          <p:cNvSpPr/>
          <p:nvPr/>
        </p:nvSpPr>
        <p:spPr>
          <a:xfrm>
            <a:off x="5307540" y="1568997"/>
            <a:ext cx="1378735" cy="1398528"/>
          </a:xfrm>
          <a:custGeom>
            <a:rect b="b" l="l" r="r" t="t"/>
            <a:pathLst>
              <a:path extrusionOk="0" h="1398528" w="1378735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5823064" y="1930103"/>
            <a:ext cx="356861" cy="698675"/>
          </a:xfrm>
          <a:custGeom>
            <a:rect b="b" l="l" r="r" t="t"/>
            <a:pathLst>
              <a:path extrusionOk="0" h="698675" w="356861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"/>
          <p:cNvSpPr/>
          <p:nvPr/>
        </p:nvSpPr>
        <p:spPr>
          <a:xfrm rot="2435724">
            <a:off x="6273288" y="1281783"/>
            <a:ext cx="2001053" cy="1901602"/>
          </a:xfrm>
          <a:custGeom>
            <a:rect b="b" l="l" r="r" t="t"/>
            <a:pathLst>
              <a:path extrusionOk="0" h="1925404" w="2026101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rgbClr val="2C2C2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/>
          <p:nvPr>
            <p:ph idx="2" type="pic"/>
          </p:nvPr>
        </p:nvSpPr>
        <p:spPr>
          <a:xfrm>
            <a:off x="8640660" y="0"/>
            <a:ext cx="355133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"/>
          <p:cNvSpPr/>
          <p:nvPr/>
        </p:nvSpPr>
        <p:spPr>
          <a:xfrm>
            <a:off x="8640660" y="334108"/>
            <a:ext cx="3217232" cy="6189784"/>
          </a:xfrm>
          <a:prstGeom prst="frame">
            <a:avLst>
              <a:gd fmla="val 71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"/>
          <p:cNvSpPr/>
          <p:nvPr/>
        </p:nvSpPr>
        <p:spPr>
          <a:xfrm>
            <a:off x="8909291" y="1442955"/>
            <a:ext cx="3740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sp>
        <p:nvSpPr>
          <p:cNvPr id="471" name="Google Shape;471;p5"/>
          <p:cNvSpPr txBox="1"/>
          <p:nvPr/>
        </p:nvSpPr>
        <p:spPr>
          <a:xfrm>
            <a:off x="651496" y="1097788"/>
            <a:ext cx="545227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"/>
          <p:cNvSpPr txBox="1"/>
          <p:nvPr/>
        </p:nvSpPr>
        <p:spPr>
          <a:xfrm>
            <a:off x="9026554" y="2423394"/>
            <a:ext cx="251395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Requested Amount and Pledged Amount Differ between different outcomes where successful projects tend to ask for less and get more pledged!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96" y="1729857"/>
            <a:ext cx="7664516" cy="362088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"/>
          <p:cNvSpPr/>
          <p:nvPr/>
        </p:nvSpPr>
        <p:spPr>
          <a:xfrm>
            <a:off x="797807" y="716017"/>
            <a:ext cx="7057125" cy="381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Median Pledged and Requested Amount Differs Across Project Outcome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"/>
          <p:cNvSpPr txBox="1"/>
          <p:nvPr/>
        </p:nvSpPr>
        <p:spPr>
          <a:xfrm>
            <a:off x="-1" y="4739661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54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sz="54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4665386" y="1193165"/>
            <a:ext cx="2244075" cy="2654563"/>
          </a:xfrm>
          <a:custGeom>
            <a:rect b="b" l="l" r="r" t="t"/>
            <a:pathLst>
              <a:path extrusionOk="0" h="5544058" w="4686753">
                <a:moveTo>
                  <a:pt x="2193273" y="5540112"/>
                </a:moveTo>
                <a:cubicBezTo>
                  <a:pt x="2129283" y="5232873"/>
                  <a:pt x="2045121" y="4564685"/>
                  <a:pt x="1823227" y="4337913"/>
                </a:cubicBezTo>
                <a:cubicBezTo>
                  <a:pt x="1725691" y="4218431"/>
                  <a:pt x="1020993" y="4625644"/>
                  <a:pt x="718631" y="4411066"/>
                </a:cubicBezTo>
                <a:cubicBezTo>
                  <a:pt x="396762" y="4162349"/>
                  <a:pt x="652795" y="3833165"/>
                  <a:pt x="579643" y="3745382"/>
                </a:cubicBezTo>
                <a:cubicBezTo>
                  <a:pt x="521121" y="3696614"/>
                  <a:pt x="418021" y="3646108"/>
                  <a:pt x="404078" y="3599078"/>
                </a:cubicBezTo>
                <a:cubicBezTo>
                  <a:pt x="384933" y="3557625"/>
                  <a:pt x="411055" y="3507120"/>
                  <a:pt x="441704" y="3470193"/>
                </a:cubicBezTo>
                <a:lnTo>
                  <a:pt x="341030" y="3362205"/>
                </a:lnTo>
                <a:cubicBezTo>
                  <a:pt x="298564" y="3284755"/>
                  <a:pt x="414531" y="3157511"/>
                  <a:pt x="444492" y="3057428"/>
                </a:cubicBezTo>
                <a:cubicBezTo>
                  <a:pt x="297367" y="2977878"/>
                  <a:pt x="59708" y="2939068"/>
                  <a:pt x="3118" y="2818778"/>
                </a:cubicBezTo>
                <a:cubicBezTo>
                  <a:pt x="-45325" y="2691462"/>
                  <a:pt x="485656" y="2374024"/>
                  <a:pt x="550382" y="1975104"/>
                </a:cubicBezTo>
                <a:cubicBezTo>
                  <a:pt x="500141" y="266534"/>
                  <a:pt x="1916562" y="11046"/>
                  <a:pt x="2518171" y="0"/>
                </a:cubicBezTo>
                <a:cubicBezTo>
                  <a:pt x="3500737" y="-24"/>
                  <a:pt x="5080834" y="647274"/>
                  <a:pt x="4596738" y="2543951"/>
                </a:cubicBezTo>
                <a:cubicBezTo>
                  <a:pt x="4410358" y="3037075"/>
                  <a:pt x="3846018" y="3622783"/>
                  <a:pt x="3915374" y="3928262"/>
                </a:cubicBezTo>
                <a:cubicBezTo>
                  <a:pt x="3986450" y="4327448"/>
                  <a:pt x="4288129" y="5185614"/>
                  <a:pt x="4395419" y="554405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/>
          <p:nvPr/>
        </p:nvSpPr>
        <p:spPr>
          <a:xfrm>
            <a:off x="5307540" y="1568997"/>
            <a:ext cx="1378735" cy="1398528"/>
          </a:xfrm>
          <a:custGeom>
            <a:rect b="b" l="l" r="r" t="t"/>
            <a:pathLst>
              <a:path extrusionOk="0" h="1398528" w="1378735">
                <a:moveTo>
                  <a:pt x="768527" y="0"/>
                </a:moveTo>
                <a:lnTo>
                  <a:pt x="972253" y="54588"/>
                </a:lnTo>
                <a:lnTo>
                  <a:pt x="969334" y="228103"/>
                </a:lnTo>
                <a:lnTo>
                  <a:pt x="1079866" y="316610"/>
                </a:lnTo>
                <a:lnTo>
                  <a:pt x="1234336" y="278200"/>
                </a:lnTo>
                <a:lnTo>
                  <a:pt x="1333355" y="464426"/>
                </a:lnTo>
                <a:lnTo>
                  <a:pt x="1223290" y="563656"/>
                </a:lnTo>
                <a:cubicBezTo>
                  <a:pt x="1237087" y="613911"/>
                  <a:pt x="1243590" y="666535"/>
                  <a:pt x="1241255" y="720028"/>
                </a:cubicBezTo>
                <a:lnTo>
                  <a:pt x="1378735" y="796347"/>
                </a:lnTo>
                <a:lnTo>
                  <a:pt x="1324146" y="1000074"/>
                </a:lnTo>
                <a:lnTo>
                  <a:pt x="1157323" y="997268"/>
                </a:lnTo>
                <a:cubicBezTo>
                  <a:pt x="1136231" y="1032510"/>
                  <a:pt x="1110676" y="1064296"/>
                  <a:pt x="1082042" y="1092670"/>
                </a:cubicBezTo>
                <a:lnTo>
                  <a:pt x="1136829" y="1235662"/>
                </a:lnTo>
                <a:lnTo>
                  <a:pt x="964059" y="1356637"/>
                </a:lnTo>
                <a:lnTo>
                  <a:pt x="833014" y="1235724"/>
                </a:lnTo>
                <a:lnTo>
                  <a:pt x="691570" y="1255455"/>
                </a:lnTo>
                <a:lnTo>
                  <a:pt x="612145" y="1398528"/>
                </a:lnTo>
                <a:lnTo>
                  <a:pt x="408418" y="1343940"/>
                </a:lnTo>
                <a:cubicBezTo>
                  <a:pt x="409336" y="1289401"/>
                  <a:pt x="410253" y="1234862"/>
                  <a:pt x="411171" y="1180323"/>
                </a:cubicBezTo>
                <a:cubicBezTo>
                  <a:pt x="369070" y="1150854"/>
                  <a:pt x="331546" y="1116202"/>
                  <a:pt x="298691" y="1095691"/>
                </a:cubicBezTo>
                <a:lnTo>
                  <a:pt x="128320" y="1128695"/>
                </a:lnTo>
                <a:lnTo>
                  <a:pt x="39183" y="937542"/>
                </a:lnTo>
                <a:lnTo>
                  <a:pt x="154405" y="844117"/>
                </a:lnTo>
                <a:cubicBezTo>
                  <a:pt x="142107" y="799040"/>
                  <a:pt x="135683" y="752063"/>
                  <a:pt x="135673" y="704255"/>
                </a:cubicBezTo>
                <a:lnTo>
                  <a:pt x="0" y="628938"/>
                </a:lnTo>
                <a:lnTo>
                  <a:pt x="54588" y="425211"/>
                </a:lnTo>
                <a:lnTo>
                  <a:pt x="210062" y="427826"/>
                </a:lnTo>
                <a:cubicBezTo>
                  <a:pt x="231154" y="390604"/>
                  <a:pt x="256624" y="356666"/>
                  <a:pt x="285437" y="326289"/>
                </a:cubicBezTo>
                <a:lnTo>
                  <a:pt x="233363" y="165678"/>
                </a:lnTo>
                <a:lnTo>
                  <a:pt x="412228" y="53911"/>
                </a:lnTo>
                <a:lnTo>
                  <a:pt x="537137" y="174382"/>
                </a:lnTo>
                <a:lnTo>
                  <a:pt x="689625" y="153155"/>
                </a:lnTo>
                <a:lnTo>
                  <a:pt x="768527" y="0"/>
                </a:ln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/>
          <p:nvPr/>
        </p:nvSpPr>
        <p:spPr>
          <a:xfrm>
            <a:off x="5823064" y="1930103"/>
            <a:ext cx="356861" cy="698675"/>
          </a:xfrm>
          <a:custGeom>
            <a:rect b="b" l="l" r="r" t="t"/>
            <a:pathLst>
              <a:path extrusionOk="0" h="698675" w="356861">
                <a:moveTo>
                  <a:pt x="178431" y="0"/>
                </a:moveTo>
                <a:cubicBezTo>
                  <a:pt x="276976" y="0"/>
                  <a:pt x="356861" y="79887"/>
                  <a:pt x="356861" y="178431"/>
                </a:cubicBezTo>
                <a:cubicBezTo>
                  <a:pt x="356861" y="227703"/>
                  <a:pt x="336890" y="272311"/>
                  <a:pt x="304600" y="304601"/>
                </a:cubicBezTo>
                <a:lnTo>
                  <a:pt x="282306" y="319632"/>
                </a:lnTo>
                <a:lnTo>
                  <a:pt x="337514" y="620208"/>
                </a:lnTo>
                <a:cubicBezTo>
                  <a:pt x="338590" y="663204"/>
                  <a:pt x="314942" y="698675"/>
                  <a:pt x="285920" y="698675"/>
                </a:cubicBezTo>
                <a:lnTo>
                  <a:pt x="70943" y="698675"/>
                </a:lnTo>
                <a:cubicBezTo>
                  <a:pt x="41922" y="698675"/>
                  <a:pt x="18274" y="663204"/>
                  <a:pt x="18274" y="620208"/>
                </a:cubicBezTo>
                <a:lnTo>
                  <a:pt x="73601" y="318987"/>
                </a:lnTo>
                <a:lnTo>
                  <a:pt x="52262" y="304601"/>
                </a:lnTo>
                <a:cubicBezTo>
                  <a:pt x="19972" y="272311"/>
                  <a:pt x="0" y="227703"/>
                  <a:pt x="0" y="178431"/>
                </a:cubicBezTo>
                <a:cubicBezTo>
                  <a:pt x="0" y="79887"/>
                  <a:pt x="79887" y="0"/>
                  <a:pt x="178431" y="0"/>
                </a:cubicBezTo>
                <a:close/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/>
          <p:nvPr/>
        </p:nvSpPr>
        <p:spPr>
          <a:xfrm rot="2435724">
            <a:off x="6273288" y="1281783"/>
            <a:ext cx="2001053" cy="1901602"/>
          </a:xfrm>
          <a:custGeom>
            <a:rect b="b" l="l" r="r" t="t"/>
            <a:pathLst>
              <a:path extrusionOk="0" h="1925404" w="2026101">
                <a:moveTo>
                  <a:pt x="1825913" y="236637"/>
                </a:moveTo>
                <a:cubicBezTo>
                  <a:pt x="1777023" y="183773"/>
                  <a:pt x="1699870" y="161448"/>
                  <a:pt x="1627004" y="185737"/>
                </a:cubicBezTo>
                <a:cubicBezTo>
                  <a:pt x="1553661" y="210502"/>
                  <a:pt x="1490796" y="283845"/>
                  <a:pt x="1501274" y="388620"/>
                </a:cubicBezTo>
                <a:cubicBezTo>
                  <a:pt x="1502226" y="401955"/>
                  <a:pt x="1499369" y="405765"/>
                  <a:pt x="1486034" y="406717"/>
                </a:cubicBezTo>
                <a:cubicBezTo>
                  <a:pt x="1442219" y="408622"/>
                  <a:pt x="1397451" y="408622"/>
                  <a:pt x="1353636" y="409575"/>
                </a:cubicBezTo>
                <a:cubicBezTo>
                  <a:pt x="1321251" y="410527"/>
                  <a:pt x="1322204" y="410527"/>
                  <a:pt x="1321251" y="378142"/>
                </a:cubicBezTo>
                <a:cubicBezTo>
                  <a:pt x="1317441" y="243840"/>
                  <a:pt x="1196474" y="122872"/>
                  <a:pt x="1039311" y="145732"/>
                </a:cubicBezTo>
                <a:cubicBezTo>
                  <a:pt x="898341" y="165735"/>
                  <a:pt x="809759" y="290512"/>
                  <a:pt x="829761" y="430530"/>
                </a:cubicBezTo>
                <a:cubicBezTo>
                  <a:pt x="846906" y="546735"/>
                  <a:pt x="950729" y="637222"/>
                  <a:pt x="1067886" y="638175"/>
                </a:cubicBezTo>
                <a:cubicBezTo>
                  <a:pt x="1118369" y="639127"/>
                  <a:pt x="1165041" y="626745"/>
                  <a:pt x="1207904" y="599122"/>
                </a:cubicBezTo>
                <a:cubicBezTo>
                  <a:pt x="1220286" y="591502"/>
                  <a:pt x="1227906" y="592455"/>
                  <a:pt x="1236479" y="603885"/>
                </a:cubicBezTo>
                <a:cubicBezTo>
                  <a:pt x="1243146" y="612457"/>
                  <a:pt x="1250766" y="620077"/>
                  <a:pt x="1258386" y="627697"/>
                </a:cubicBezTo>
                <a:cubicBezTo>
                  <a:pt x="1261244" y="630555"/>
                  <a:pt x="1264101" y="635317"/>
                  <a:pt x="1269816" y="632460"/>
                </a:cubicBezTo>
                <a:cubicBezTo>
                  <a:pt x="1274579" y="629602"/>
                  <a:pt x="1278389" y="625792"/>
                  <a:pt x="1277436" y="620077"/>
                </a:cubicBezTo>
                <a:cubicBezTo>
                  <a:pt x="1277436" y="616267"/>
                  <a:pt x="1276484" y="611505"/>
                  <a:pt x="1275531" y="607695"/>
                </a:cubicBezTo>
                <a:cubicBezTo>
                  <a:pt x="1266006" y="544830"/>
                  <a:pt x="1317441" y="495300"/>
                  <a:pt x="1380306" y="506730"/>
                </a:cubicBezTo>
                <a:cubicBezTo>
                  <a:pt x="1456506" y="520065"/>
                  <a:pt x="1514609" y="585787"/>
                  <a:pt x="1518419" y="662940"/>
                </a:cubicBezTo>
                <a:cubicBezTo>
                  <a:pt x="1520324" y="702945"/>
                  <a:pt x="1495559" y="739140"/>
                  <a:pt x="1456506" y="750570"/>
                </a:cubicBezTo>
                <a:cubicBezTo>
                  <a:pt x="1439361" y="755332"/>
                  <a:pt x="1422216" y="756285"/>
                  <a:pt x="1405071" y="751522"/>
                </a:cubicBezTo>
                <a:cubicBezTo>
                  <a:pt x="1396499" y="749617"/>
                  <a:pt x="1386974" y="747712"/>
                  <a:pt x="1382211" y="757237"/>
                </a:cubicBezTo>
                <a:cubicBezTo>
                  <a:pt x="1377449" y="766762"/>
                  <a:pt x="1387926" y="768667"/>
                  <a:pt x="1391736" y="774382"/>
                </a:cubicBezTo>
                <a:cubicBezTo>
                  <a:pt x="1396499" y="780097"/>
                  <a:pt x="1401261" y="785812"/>
                  <a:pt x="1407929" y="791527"/>
                </a:cubicBezTo>
                <a:cubicBezTo>
                  <a:pt x="1420311" y="802005"/>
                  <a:pt x="1420311" y="810577"/>
                  <a:pt x="1409834" y="823912"/>
                </a:cubicBezTo>
                <a:cubicBezTo>
                  <a:pt x="1379354" y="862012"/>
                  <a:pt x="1363161" y="907732"/>
                  <a:pt x="1360304" y="956310"/>
                </a:cubicBezTo>
                <a:cubicBezTo>
                  <a:pt x="1349826" y="1101090"/>
                  <a:pt x="1462221" y="1220152"/>
                  <a:pt x="1607001" y="1220152"/>
                </a:cubicBezTo>
                <a:cubicBezTo>
                  <a:pt x="1619384" y="1219200"/>
                  <a:pt x="1632719" y="1220152"/>
                  <a:pt x="1645101" y="1217295"/>
                </a:cubicBezTo>
                <a:cubicBezTo>
                  <a:pt x="1743209" y="1199197"/>
                  <a:pt x="1812741" y="1143000"/>
                  <a:pt x="1842269" y="1047750"/>
                </a:cubicBezTo>
                <a:cubicBezTo>
                  <a:pt x="1872749" y="951547"/>
                  <a:pt x="1849889" y="864870"/>
                  <a:pt x="1778451" y="793432"/>
                </a:cubicBezTo>
                <a:cubicBezTo>
                  <a:pt x="1737494" y="752475"/>
                  <a:pt x="1685106" y="730567"/>
                  <a:pt x="1627004" y="725805"/>
                </a:cubicBezTo>
                <a:cubicBezTo>
                  <a:pt x="1610811" y="724852"/>
                  <a:pt x="1607954" y="717232"/>
                  <a:pt x="1609859" y="702945"/>
                </a:cubicBezTo>
                <a:cubicBezTo>
                  <a:pt x="1615574" y="658177"/>
                  <a:pt x="1620336" y="613410"/>
                  <a:pt x="1625099" y="568642"/>
                </a:cubicBezTo>
                <a:cubicBezTo>
                  <a:pt x="1627956" y="544830"/>
                  <a:pt x="1628909" y="543877"/>
                  <a:pt x="1652721" y="547687"/>
                </a:cubicBezTo>
                <a:cubicBezTo>
                  <a:pt x="1687964" y="553402"/>
                  <a:pt x="1722254" y="551497"/>
                  <a:pt x="1755591" y="538162"/>
                </a:cubicBezTo>
                <a:cubicBezTo>
                  <a:pt x="1850841" y="501015"/>
                  <a:pt x="1898466" y="394335"/>
                  <a:pt x="1864176" y="299085"/>
                </a:cubicBezTo>
                <a:cubicBezTo>
                  <a:pt x="1855365" y="275272"/>
                  <a:pt x="1842209" y="254258"/>
                  <a:pt x="1825913" y="236637"/>
                </a:cubicBezTo>
                <a:close/>
                <a:moveTo>
                  <a:pt x="1939647" y="136464"/>
                </a:moveTo>
                <a:cubicBezTo>
                  <a:pt x="1959382" y="158338"/>
                  <a:pt x="1976691" y="183356"/>
                  <a:pt x="1990859" y="211455"/>
                </a:cubicBezTo>
                <a:cubicBezTo>
                  <a:pt x="2008004" y="245745"/>
                  <a:pt x="2016576" y="281940"/>
                  <a:pt x="2025149" y="318135"/>
                </a:cubicBezTo>
                <a:cubicBezTo>
                  <a:pt x="2026101" y="349567"/>
                  <a:pt x="2026101" y="381000"/>
                  <a:pt x="2026101" y="412432"/>
                </a:cubicBezTo>
                <a:cubicBezTo>
                  <a:pt x="2015624" y="457200"/>
                  <a:pt x="2003241" y="501015"/>
                  <a:pt x="1978476" y="540067"/>
                </a:cubicBezTo>
                <a:cubicBezTo>
                  <a:pt x="1949901" y="586740"/>
                  <a:pt x="1912754" y="624840"/>
                  <a:pt x="1865129" y="653415"/>
                </a:cubicBezTo>
                <a:cubicBezTo>
                  <a:pt x="1849889" y="662940"/>
                  <a:pt x="1849889" y="662940"/>
                  <a:pt x="1863224" y="674370"/>
                </a:cubicBezTo>
                <a:cubicBezTo>
                  <a:pt x="1944186" y="745807"/>
                  <a:pt x="1989906" y="835342"/>
                  <a:pt x="1999431" y="943927"/>
                </a:cubicBezTo>
                <a:cubicBezTo>
                  <a:pt x="2013719" y="1120140"/>
                  <a:pt x="1907991" y="1285875"/>
                  <a:pt x="1739399" y="1343977"/>
                </a:cubicBezTo>
                <a:cubicBezTo>
                  <a:pt x="1603191" y="1391602"/>
                  <a:pt x="1474604" y="1370647"/>
                  <a:pt x="1360304" y="1281112"/>
                </a:cubicBezTo>
                <a:cubicBezTo>
                  <a:pt x="1261244" y="1203007"/>
                  <a:pt x="1213619" y="1098232"/>
                  <a:pt x="1211714" y="973455"/>
                </a:cubicBezTo>
                <a:cubicBezTo>
                  <a:pt x="1183933" y="925989"/>
                  <a:pt x="1202506" y="976313"/>
                  <a:pt x="1193616" y="996315"/>
                </a:cubicBezTo>
                <a:cubicBezTo>
                  <a:pt x="1181234" y="1028700"/>
                  <a:pt x="1169804" y="1061085"/>
                  <a:pt x="1158374" y="1093470"/>
                </a:cubicBezTo>
                <a:cubicBezTo>
                  <a:pt x="1154564" y="1104900"/>
                  <a:pt x="1148849" y="1108710"/>
                  <a:pt x="1137419" y="1108710"/>
                </a:cubicBezTo>
                <a:cubicBezTo>
                  <a:pt x="1105986" y="1109662"/>
                  <a:pt x="1073601" y="1111567"/>
                  <a:pt x="1039311" y="1113472"/>
                </a:cubicBezTo>
                <a:cubicBezTo>
                  <a:pt x="1050741" y="1130617"/>
                  <a:pt x="1059314" y="1145857"/>
                  <a:pt x="1063124" y="1163002"/>
                </a:cubicBezTo>
                <a:cubicBezTo>
                  <a:pt x="1071696" y="1203960"/>
                  <a:pt x="1051694" y="1248727"/>
                  <a:pt x="1014546" y="1270635"/>
                </a:cubicBezTo>
                <a:cubicBezTo>
                  <a:pt x="976446" y="1292542"/>
                  <a:pt x="926916" y="1288732"/>
                  <a:pt x="897389" y="1259205"/>
                </a:cubicBezTo>
                <a:cubicBezTo>
                  <a:pt x="885006" y="1246822"/>
                  <a:pt x="878339" y="1248727"/>
                  <a:pt x="866909" y="1259205"/>
                </a:cubicBezTo>
                <a:lnTo>
                  <a:pt x="141485" y="1925404"/>
                </a:lnTo>
                <a:lnTo>
                  <a:pt x="0" y="1769959"/>
                </a:lnTo>
                <a:lnTo>
                  <a:pt x="730701" y="1106805"/>
                </a:lnTo>
                <a:cubicBezTo>
                  <a:pt x="762259" y="1078078"/>
                  <a:pt x="740226" y="1093470"/>
                  <a:pt x="732606" y="1083945"/>
                </a:cubicBezTo>
                <a:cubicBezTo>
                  <a:pt x="699269" y="1042035"/>
                  <a:pt x="703079" y="984885"/>
                  <a:pt x="740226" y="947737"/>
                </a:cubicBezTo>
                <a:cubicBezTo>
                  <a:pt x="776421" y="911542"/>
                  <a:pt x="833571" y="908685"/>
                  <a:pt x="875481" y="941070"/>
                </a:cubicBezTo>
                <a:cubicBezTo>
                  <a:pt x="900563" y="938848"/>
                  <a:pt x="886435" y="948690"/>
                  <a:pt x="890721" y="934402"/>
                </a:cubicBezTo>
                <a:cubicBezTo>
                  <a:pt x="894531" y="907732"/>
                  <a:pt x="898341" y="882015"/>
                  <a:pt x="901199" y="855345"/>
                </a:cubicBezTo>
                <a:cubicBezTo>
                  <a:pt x="902151" y="842010"/>
                  <a:pt x="896505" y="840117"/>
                  <a:pt x="921201" y="832485"/>
                </a:cubicBezTo>
                <a:cubicBezTo>
                  <a:pt x="945897" y="824853"/>
                  <a:pt x="1012074" y="801103"/>
                  <a:pt x="1049377" y="809555"/>
                </a:cubicBezTo>
                <a:cubicBezTo>
                  <a:pt x="1022989" y="787723"/>
                  <a:pt x="1023634" y="795239"/>
                  <a:pt x="991686" y="782955"/>
                </a:cubicBezTo>
                <a:cubicBezTo>
                  <a:pt x="834473" y="722506"/>
                  <a:pt x="705936" y="609600"/>
                  <a:pt x="683076" y="446722"/>
                </a:cubicBezTo>
                <a:cubicBezTo>
                  <a:pt x="653549" y="238125"/>
                  <a:pt x="796424" y="40957"/>
                  <a:pt x="1004069" y="4762"/>
                </a:cubicBezTo>
                <a:cubicBezTo>
                  <a:pt x="1010736" y="3810"/>
                  <a:pt x="1018356" y="1905"/>
                  <a:pt x="1025024" y="0"/>
                </a:cubicBezTo>
                <a:lnTo>
                  <a:pt x="1120274" y="0"/>
                </a:lnTo>
                <a:cubicBezTo>
                  <a:pt x="1123131" y="952"/>
                  <a:pt x="1125989" y="1905"/>
                  <a:pt x="1128846" y="1905"/>
                </a:cubicBezTo>
                <a:cubicBezTo>
                  <a:pt x="1237431" y="20002"/>
                  <a:pt x="1326014" y="72390"/>
                  <a:pt x="1391736" y="160972"/>
                </a:cubicBezTo>
                <a:cubicBezTo>
                  <a:pt x="1403166" y="176212"/>
                  <a:pt x="1403166" y="176212"/>
                  <a:pt x="1413644" y="160972"/>
                </a:cubicBezTo>
                <a:cubicBezTo>
                  <a:pt x="1544493" y="-15717"/>
                  <a:pt x="1801504" y="-16654"/>
                  <a:pt x="1939647" y="136464"/>
                </a:cubicBezTo>
                <a:close/>
              </a:path>
            </a:pathLst>
          </a:custGeom>
          <a:solidFill>
            <a:srgbClr val="2C2C2C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"/>
          <p:cNvSpPr/>
          <p:nvPr>
            <p:ph idx="2" type="pic"/>
          </p:nvPr>
        </p:nvSpPr>
        <p:spPr>
          <a:xfrm>
            <a:off x="8640660" y="0"/>
            <a:ext cx="355133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"/>
          <p:cNvSpPr/>
          <p:nvPr/>
        </p:nvSpPr>
        <p:spPr>
          <a:xfrm>
            <a:off x="8640660" y="334108"/>
            <a:ext cx="3217232" cy="6189784"/>
          </a:xfrm>
          <a:prstGeom prst="frame">
            <a:avLst>
              <a:gd fmla="val 71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"/>
          <p:cNvSpPr/>
          <p:nvPr/>
        </p:nvSpPr>
        <p:spPr>
          <a:xfrm>
            <a:off x="8909291" y="1442955"/>
            <a:ext cx="3740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/>
          </a:p>
        </p:txBody>
      </p:sp>
      <p:sp>
        <p:nvSpPr>
          <p:cNvPr id="491" name="Google Shape;491;p7"/>
          <p:cNvSpPr txBox="1"/>
          <p:nvPr/>
        </p:nvSpPr>
        <p:spPr>
          <a:xfrm>
            <a:off x="643726" y="3645877"/>
            <a:ext cx="545227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Comics &amp; Games, on average, have most backers</a:t>
            </a:r>
            <a:endParaRPr/>
          </a:p>
        </p:txBody>
      </p:sp>
      <p:pic>
        <p:nvPicPr>
          <p:cNvPr id="492" name="Google Shape;4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94" y="4234823"/>
            <a:ext cx="8197817" cy="190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496" y="1634837"/>
            <a:ext cx="7805038" cy="165702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"/>
          <p:cNvSpPr txBox="1"/>
          <p:nvPr/>
        </p:nvSpPr>
        <p:spPr>
          <a:xfrm>
            <a:off x="651496" y="1097788"/>
            <a:ext cx="5452274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Film &amp; Video – Most Common Categories</a:t>
            </a:r>
            <a:endParaRPr/>
          </a:p>
        </p:txBody>
      </p:sp>
      <p:sp>
        <p:nvSpPr>
          <p:cNvPr id="495" name="Google Shape;495;p7"/>
          <p:cNvSpPr txBox="1"/>
          <p:nvPr/>
        </p:nvSpPr>
        <p:spPr>
          <a:xfrm>
            <a:off x="9159354" y="2388163"/>
            <a:ext cx="251395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 &amp; Video (17%)  projects are the most popular kind of projects  while there are few projects for dance.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projects do not seem to have as many backers compared to Comics, or Games Projects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8"/>
          <p:cNvGrpSpPr/>
          <p:nvPr/>
        </p:nvGrpSpPr>
        <p:grpSpPr>
          <a:xfrm>
            <a:off x="6023294" y="642796"/>
            <a:ext cx="5778191" cy="5572408"/>
            <a:chOff x="5080208" y="642796"/>
            <a:chExt cx="6721278" cy="5572408"/>
          </a:xfrm>
        </p:grpSpPr>
        <p:sp>
          <p:nvSpPr>
            <p:cNvPr id="501" name="Google Shape;501;p8"/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fmla="val 844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8"/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503" name="Google Shape;503;p8"/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rect b="b" l="l" r="r" t="t"/>
                <a:pathLst>
                  <a:path extrusionOk="0" h="361950" w="460177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2C2C2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8"/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506" name="Google Shape;506;p8"/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rect b="b" l="l" r="r" t="t"/>
                <a:pathLst>
                  <a:path extrusionOk="0" h="361950" w="460177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8" name="Google Shape;508;p8"/>
          <p:cNvSpPr txBox="1"/>
          <p:nvPr/>
        </p:nvSpPr>
        <p:spPr>
          <a:xfrm>
            <a:off x="7050256" y="1333050"/>
            <a:ext cx="33108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REQUESTED AMOUNT </a:t>
            </a:r>
            <a:r>
              <a:rPr b="1"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DIFFERS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8"/>
          <p:cNvSpPr txBox="1"/>
          <p:nvPr/>
        </p:nvSpPr>
        <p:spPr>
          <a:xfrm>
            <a:off x="6803510" y="3226408"/>
            <a:ext cx="3721138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ANOVA analysis confirmed that there is difference between mean requested amount 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– hoc test showed that there are few categories where the mean amount isn’t significantly different</a:t>
            </a:r>
            <a:endParaRPr/>
          </a:p>
        </p:txBody>
      </p:sp>
      <p:sp>
        <p:nvSpPr>
          <p:cNvPr id="510" name="Google Shape;510;p8"/>
          <p:cNvSpPr/>
          <p:nvPr>
            <p:ph idx="2" type="pic"/>
          </p:nvPr>
        </p:nvSpPr>
        <p:spPr>
          <a:xfrm>
            <a:off x="0" y="0"/>
            <a:ext cx="563471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43" y="1086829"/>
            <a:ext cx="5880155" cy="460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"/>
          <p:cNvSpPr txBox="1"/>
          <p:nvPr/>
        </p:nvSpPr>
        <p:spPr>
          <a:xfrm>
            <a:off x="1171599" y="1340696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9"/>
          <p:cNvSpPr txBox="1"/>
          <p:nvPr/>
        </p:nvSpPr>
        <p:spPr>
          <a:xfrm>
            <a:off x="1192856" y="1265398"/>
            <a:ext cx="34294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Pledged Amount </a:t>
            </a:r>
            <a:r>
              <a:rPr b="1" lang="en-US" sz="3200">
                <a:solidFill>
                  <a:srgbClr val="8BC145"/>
                </a:solidFill>
                <a:latin typeface="Calibri"/>
                <a:ea typeface="Calibri"/>
                <a:cs typeface="Calibri"/>
                <a:sym typeface="Calibri"/>
              </a:rPr>
              <a:t>Highest - </a:t>
            </a:r>
            <a:r>
              <a:rPr b="1" lang="en-US" sz="3200">
                <a:solidFill>
                  <a:srgbClr val="CF625D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1" sz="3200">
              <a:solidFill>
                <a:srgbClr val="CF62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9"/>
          <p:cNvSpPr txBox="1"/>
          <p:nvPr/>
        </p:nvSpPr>
        <p:spPr>
          <a:xfrm>
            <a:off x="1171598" y="4085626"/>
            <a:ext cx="325778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Confidence interval for Journalism, Dance, and Technology categories are wider indicating that the amount people pledge to those categories tends to vary more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Few of confidence intervals overlap indicating pledged amount is different across categories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9"/>
          <p:cNvSpPr/>
          <p:nvPr>
            <p:ph idx="2" type="pic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296" y="1417738"/>
            <a:ext cx="7448386" cy="446162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 txBox="1"/>
          <p:nvPr/>
        </p:nvSpPr>
        <p:spPr>
          <a:xfrm>
            <a:off x="5258059" y="980655"/>
            <a:ext cx="6923314" cy="43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Confidence Interval for Each Category for Pledged Amount</a:t>
            </a:r>
            <a:endParaRPr/>
          </a:p>
        </p:txBody>
      </p:sp>
      <p:sp>
        <p:nvSpPr>
          <p:cNvPr id="522" name="Google Shape;522;p9"/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pledged amount isn’t normally distributed, a bootstrap approach was utilized.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Bussiness Ke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2020-04-27T00:27:14Z</dcterms:created>
  <dc:creator>Daniela Kutleva</dc:creator>
</cp:coreProperties>
</file>