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73" r:id="rId6"/>
    <p:sldId id="276" r:id="rId7"/>
    <p:sldId id="277" r:id="rId8"/>
    <p:sldId id="274" r:id="rId9"/>
    <p:sldId id="278" r:id="rId10"/>
    <p:sldId id="279" r:id="rId11"/>
    <p:sldId id="262" r:id="rId12"/>
    <p:sldId id="257" r:id="rId13"/>
    <p:sldId id="258" r:id="rId14"/>
    <p:sldId id="291" r:id="rId15"/>
    <p:sldId id="292" r:id="rId16"/>
    <p:sldId id="293"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ransition spd="slow"/>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ransition spd="slow"/>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transition spd="slow"/>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83360"/>
            <a:ext cx="9144000" cy="1348740"/>
          </a:xfrm>
        </p:spPr>
        <p:txBody>
          <a:bodyPr/>
          <a:lstStyle/>
          <a:p>
            <a:pPr algn="ctr"/>
            <a:r>
              <a:rPr lang="en-US" dirty="0">
                <a:gradFill>
                  <a:gsLst>
                    <a:gs pos="21000">
                      <a:srgbClr val="53575C"/>
                    </a:gs>
                    <a:gs pos="88000">
                      <a:srgbClr val="C5C7CA"/>
                    </a:gs>
                  </a:gsLst>
                  <a:lin ang="5400000"/>
                </a:gradFill>
                <a:effectLst/>
              </a:rPr>
              <a:t>BURGER DELIVERY SERVICE</a:t>
            </a:r>
            <a:endParaRPr lang="en-US" dirty="0">
              <a:gradFill>
                <a:gsLst>
                  <a:gs pos="21000">
                    <a:srgbClr val="53575C"/>
                  </a:gs>
                  <a:gs pos="88000">
                    <a:srgbClr val="C5C7CA"/>
                  </a:gs>
                </a:gsLst>
                <a:lin ang="5400000"/>
              </a:gradFill>
              <a:effectLst/>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47370"/>
            <a:ext cx="10972800" cy="1339215"/>
          </a:xfrm>
        </p:spPr>
        <p:txBody>
          <a:bodyPr>
            <a:normAutofit/>
          </a:bodyPr>
          <a:p>
            <a:r>
              <a:rPr lang="en-US">
                <a:gradFill>
                  <a:gsLst>
                    <a:gs pos="21000">
                      <a:srgbClr val="53575C"/>
                    </a:gs>
                    <a:gs pos="88000">
                      <a:srgbClr val="C5C7CA"/>
                    </a:gs>
                  </a:gsLst>
                  <a:lin ang="5400000"/>
                </a:gradFill>
                <a:effectLst/>
              </a:rPr>
              <a:t>Profiles</a:t>
            </a:r>
            <a:endParaRPr lang="en-US">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8200" y="2429510"/>
            <a:ext cx="10373360" cy="3802380"/>
          </a:xfrm>
        </p:spPr>
        <p:txBody>
          <a:bodyPr>
            <a:normAutofit/>
          </a:bodyPr>
          <a:p>
            <a:pPr marL="0" indent="0">
              <a:buNone/>
            </a:pPr>
            <a:r>
              <a:rPr lang="en-US"/>
              <a:t>Inside the profile page, a customer is able to edit their basic required information needed by the website to process their orders to them while requiring them to secure account.</a:t>
            </a:r>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47370"/>
            <a:ext cx="10972800" cy="1339215"/>
          </a:xfrm>
        </p:spPr>
        <p:txBody>
          <a:bodyPr>
            <a:normAutofit/>
          </a:bodyPr>
          <a:p>
            <a:r>
              <a:rPr lang="en-US">
                <a:gradFill>
                  <a:gsLst>
                    <a:gs pos="21000">
                      <a:srgbClr val="53575C"/>
                    </a:gs>
                    <a:gs pos="88000">
                      <a:srgbClr val="C5C7CA"/>
                    </a:gs>
                  </a:gsLst>
                  <a:lin ang="5400000"/>
                </a:gradFill>
                <a:effectLst/>
              </a:rPr>
              <a:t>Wishlist</a:t>
            </a:r>
            <a:endParaRPr lang="en-US">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8200" y="2429510"/>
            <a:ext cx="10373360" cy="3802380"/>
          </a:xfrm>
        </p:spPr>
        <p:txBody>
          <a:bodyPr>
            <a:normAutofit/>
          </a:bodyPr>
          <a:p>
            <a:pPr marL="0" indent="0">
              <a:buNone/>
            </a:pPr>
            <a:r>
              <a:rPr lang="en-US"/>
              <a:t>This page let customer save their favourite burgers and revisit them later. This speed up their search incase they tend to forget them. It also allow the site to send them reminders on what they like.</a:t>
            </a:r>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47370"/>
            <a:ext cx="10972800" cy="1339215"/>
          </a:xfrm>
        </p:spPr>
        <p:txBody>
          <a:bodyPr>
            <a:normAutofit/>
          </a:bodyPr>
          <a:p>
            <a:r>
              <a:rPr lang="en-US">
                <a:gradFill>
                  <a:gsLst>
                    <a:gs pos="21000">
                      <a:srgbClr val="53575C"/>
                    </a:gs>
                    <a:gs pos="88000">
                      <a:srgbClr val="C5C7CA"/>
                    </a:gs>
                  </a:gsLst>
                  <a:lin ang="5400000"/>
                </a:gradFill>
                <a:effectLst/>
              </a:rPr>
              <a:t>Send Messages</a:t>
            </a:r>
            <a:endParaRPr lang="en-US">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8200" y="2429510"/>
            <a:ext cx="10373360" cy="3802380"/>
          </a:xfrm>
        </p:spPr>
        <p:txBody>
          <a:bodyPr>
            <a:normAutofit/>
          </a:bodyPr>
          <a:p>
            <a:pPr marL="0" indent="0">
              <a:buNone/>
            </a:pPr>
            <a:r>
              <a:rPr lang="en-US"/>
              <a:t>This function allow the customer to communicate with the burger delivery customer service for a support if needed which is always open to them 24/7.</a:t>
            </a:r>
            <a:endParaRPr 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47370"/>
            <a:ext cx="10972800" cy="1339215"/>
          </a:xfrm>
        </p:spPr>
        <p:txBody>
          <a:bodyPr>
            <a:normAutofit/>
          </a:bodyPr>
          <a:p>
            <a:r>
              <a:rPr lang="en-US">
                <a:gradFill>
                  <a:gsLst>
                    <a:gs pos="21000">
                      <a:srgbClr val="53575C"/>
                    </a:gs>
                    <a:gs pos="88000">
                      <a:srgbClr val="C5C7CA"/>
                    </a:gs>
                  </a:gsLst>
                  <a:lin ang="5400000"/>
                </a:gradFill>
                <a:effectLst/>
              </a:rPr>
              <a:t>Make Payment</a:t>
            </a:r>
            <a:endParaRPr lang="en-US">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8200" y="2429510"/>
            <a:ext cx="10373360" cy="3802380"/>
          </a:xfrm>
        </p:spPr>
        <p:txBody>
          <a:bodyPr>
            <a:normAutofit/>
          </a:bodyPr>
          <a:p>
            <a:pPr marL="0" indent="0">
              <a:buNone/>
            </a:pPr>
            <a:r>
              <a:rPr lang="en-US"/>
              <a:t>This fucntion allow the customer to make payment online making the transaction between the shops and customer easy while sending them the package on successful payment using their local payment systems.</a:t>
            </a:r>
            <a:endParaRPr 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gradFill>
                  <a:gsLst>
                    <a:gs pos="21000">
                      <a:srgbClr val="53575C"/>
                    </a:gs>
                    <a:gs pos="88000">
                      <a:srgbClr val="C5C7CA"/>
                    </a:gs>
                  </a:gsLst>
                  <a:lin ang="5400000"/>
                </a:gradFill>
                <a:effectLst/>
                <a:sym typeface="+mn-ea"/>
              </a:rPr>
              <a:t>SOLUTION</a:t>
            </a:r>
            <a:endParaRPr lang="en-US">
              <a:gradFill>
                <a:gsLst>
                  <a:gs pos="21000">
                    <a:srgbClr val="53575C"/>
                  </a:gs>
                  <a:gs pos="88000">
                    <a:srgbClr val="C5C7CA"/>
                  </a:gs>
                </a:gsLst>
                <a:lin ang="5400000"/>
              </a:gradFill>
              <a:effectLst/>
            </a:endParaRPr>
          </a:p>
        </p:txBody>
      </p:sp>
      <p:sp>
        <p:nvSpPr>
          <p:cNvPr id="4" name="Content Placeholder 3"/>
          <p:cNvSpPr>
            <a:spLocks noGrp="1"/>
          </p:cNvSpPr>
          <p:nvPr>
            <p:ph sz="half" idx="2"/>
          </p:nvPr>
        </p:nvSpPr>
        <p:spPr>
          <a:xfrm>
            <a:off x="393700" y="1600200"/>
            <a:ext cx="10991215" cy="4852670"/>
          </a:xfrm>
        </p:spPr>
        <p:txBody>
          <a:bodyPr>
            <a:noAutofit/>
          </a:bodyPr>
          <a:p>
            <a:pPr marL="0" indent="0">
              <a:buNone/>
            </a:pPr>
            <a:r>
              <a:rPr lang="en-US"/>
              <a:t>This website make it easy for burger customers to order at the comfort of their homes. With it simplicity, customers enjoy ordering daily feeling at ease to wait for them at the doorstep.</a:t>
            </a:r>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289810"/>
            <a:ext cx="10972800" cy="2425065"/>
          </a:xfrm>
        </p:spPr>
        <p:txBody>
          <a:bodyPr/>
          <a:p>
            <a:pPr algn="ctr"/>
            <a:r>
              <a:rPr lang="en-US">
                <a:gradFill>
                  <a:gsLst>
                    <a:gs pos="21000">
                      <a:srgbClr val="53575C"/>
                    </a:gs>
                    <a:gs pos="88000">
                      <a:srgbClr val="C5C7CA"/>
                    </a:gs>
                  </a:gsLst>
                  <a:lin ang="5400000"/>
                </a:gradFill>
                <a:effectLst/>
              </a:rPr>
              <a:t>END OF PRESENTATION</a:t>
            </a:r>
            <a:br>
              <a:rPr lang="en-US">
                <a:gradFill>
                  <a:gsLst>
                    <a:gs pos="21000">
                      <a:srgbClr val="53575C"/>
                    </a:gs>
                    <a:gs pos="88000">
                      <a:srgbClr val="C5C7CA"/>
                    </a:gs>
                  </a:gsLst>
                  <a:lin ang="5400000"/>
                </a:gradFill>
                <a:effectLst/>
              </a:rPr>
            </a:br>
            <a:br>
              <a:rPr lang="en-US">
                <a:gradFill>
                  <a:gsLst>
                    <a:gs pos="21000">
                      <a:srgbClr val="53575C"/>
                    </a:gs>
                    <a:gs pos="88000">
                      <a:srgbClr val="C5C7CA"/>
                    </a:gs>
                  </a:gsLst>
                  <a:lin ang="5400000"/>
                </a:gradFill>
                <a:effectLst/>
              </a:rPr>
            </a:br>
            <a:r>
              <a:rPr lang="en-US">
                <a:gradFill>
                  <a:gsLst>
                    <a:gs pos="21000">
                      <a:srgbClr val="53575C"/>
                    </a:gs>
                    <a:gs pos="88000">
                      <a:srgbClr val="C5C7CA"/>
                    </a:gs>
                  </a:gsLst>
                  <a:lin ang="5400000"/>
                </a:gradFill>
                <a:effectLst/>
              </a:rPr>
              <a:t>THANK YOU.</a:t>
            </a:r>
            <a:endParaRPr lang="en-US">
              <a:gradFill>
                <a:gsLst>
                  <a:gs pos="21000">
                    <a:srgbClr val="53575C"/>
                  </a:gs>
                  <a:gs pos="88000">
                    <a:srgbClr val="C5C7CA"/>
                  </a:gs>
                </a:gsLst>
                <a:lin ang="5400000"/>
              </a:gradFill>
              <a:effectLst/>
            </a:endParaRPr>
          </a:p>
        </p:txBody>
      </p:sp>
    </p:spTree>
  </p:cSld>
  <p:clrMapOvr>
    <a:masterClrMapping/>
  </p:clrMapOvr>
  <mc:AlternateContent xmlns:mc="http://schemas.openxmlformats.org/markup-compatibility/2006">
    <mc:Choice xmlns:p14="http://schemas.microsoft.com/office/powerpoint/2010/main" Requires="p14">
      <p:transition spd="slow" p14:dur="2000">
        <p:wedge/>
      </p:transition>
    </mc:Choice>
    <mc:Fallback>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21000">
                      <a:srgbClr val="53575C"/>
                    </a:gs>
                    <a:gs pos="88000">
                      <a:srgbClr val="C5C7CA"/>
                    </a:gs>
                  </a:gsLst>
                  <a:lin ang="5400000"/>
                </a:gradFill>
                <a:effectLst/>
              </a:rPr>
              <a:t>TABLE OF CONTENT</a:t>
            </a:r>
            <a:endParaRPr lang="en-US">
              <a:gradFill>
                <a:gsLst>
                  <a:gs pos="21000">
                    <a:srgbClr val="53575C"/>
                  </a:gs>
                  <a:gs pos="88000">
                    <a:srgbClr val="C5C7CA"/>
                  </a:gs>
                </a:gsLst>
                <a:lin ang="5400000"/>
              </a:gradFill>
              <a:effectLst/>
            </a:endParaRPr>
          </a:p>
        </p:txBody>
      </p:sp>
      <p:sp>
        <p:nvSpPr>
          <p:cNvPr id="3" name="Content Placeholder 2"/>
          <p:cNvSpPr>
            <a:spLocks noGrp="1"/>
          </p:cNvSpPr>
          <p:nvPr>
            <p:ph idx="1"/>
          </p:nvPr>
        </p:nvSpPr>
        <p:spPr>
          <a:xfrm>
            <a:off x="609600" y="1600200"/>
            <a:ext cx="10972800" cy="4948555"/>
          </a:xfrm>
        </p:spPr>
        <p:txBody>
          <a:bodyPr/>
          <a:p>
            <a:pPr marL="514350" indent="-514350">
              <a:buAutoNum type="arabicPeriod"/>
            </a:pPr>
            <a:r>
              <a:rPr lang="en-US" sz="1800"/>
              <a:t>Introduction</a:t>
            </a:r>
            <a:endParaRPr lang="en-US" sz="1800"/>
          </a:p>
          <a:p>
            <a:pPr marL="514350" indent="-514350">
              <a:buAutoNum type="arabicPeriod"/>
            </a:pPr>
            <a:r>
              <a:rPr lang="en-US" sz="1800"/>
              <a:t>Brief Description</a:t>
            </a:r>
            <a:endParaRPr lang="en-US" sz="1800"/>
          </a:p>
          <a:p>
            <a:pPr marL="514350" indent="-514350">
              <a:buAutoNum type="arabicPeriod"/>
            </a:pPr>
            <a:r>
              <a:rPr lang="en-US" sz="1800"/>
              <a:t>Problem Identification</a:t>
            </a:r>
            <a:endParaRPr lang="en-US" sz="1800"/>
          </a:p>
          <a:p>
            <a:pPr marL="514350" indent="-514350">
              <a:buAutoNum type="arabicPeriod"/>
            </a:pPr>
            <a:r>
              <a:rPr lang="en-US" sz="1800"/>
              <a:t>Business Case</a:t>
            </a:r>
            <a:endParaRPr lang="en-US" sz="1800"/>
          </a:p>
          <a:p>
            <a:pPr marL="514350" indent="-514350">
              <a:buAutoNum type="arabicPeriod"/>
            </a:pPr>
            <a:r>
              <a:rPr lang="en-US" sz="1800"/>
              <a:t>Functional Requirements</a:t>
            </a:r>
            <a:endParaRPr lang="en-US" sz="1800"/>
          </a:p>
          <a:p>
            <a:pPr marL="0" indent="0">
              <a:buNone/>
            </a:pPr>
            <a:r>
              <a:rPr lang="en-US" sz="1800"/>
              <a:t>	- Login &amp; Signup</a:t>
            </a:r>
            <a:endParaRPr lang="en-US" sz="1800"/>
          </a:p>
          <a:p>
            <a:pPr marL="0" indent="0">
              <a:buNone/>
            </a:pPr>
            <a:r>
              <a:rPr lang="en-US" sz="1800"/>
              <a:t>	- Order for delivery</a:t>
            </a:r>
            <a:endParaRPr lang="en-US" sz="1800"/>
          </a:p>
          <a:p>
            <a:pPr marL="0" indent="0">
              <a:buNone/>
            </a:pPr>
            <a:r>
              <a:rPr lang="en-US" sz="1800"/>
              <a:t>	- Profiles</a:t>
            </a:r>
            <a:endParaRPr lang="en-US" sz="1800"/>
          </a:p>
          <a:p>
            <a:pPr marL="0" indent="0">
              <a:buNone/>
            </a:pPr>
            <a:r>
              <a:rPr lang="en-US" sz="1800"/>
              <a:t>	- Wishlist</a:t>
            </a:r>
            <a:endParaRPr lang="en-US" sz="1800"/>
          </a:p>
          <a:p>
            <a:pPr marL="0" indent="0">
              <a:buNone/>
            </a:pPr>
            <a:r>
              <a:rPr lang="en-US" sz="1800"/>
              <a:t>	- Send messages</a:t>
            </a:r>
            <a:endParaRPr lang="en-US" sz="1800">
              <a:sym typeface="+mn-ea"/>
            </a:endParaRPr>
          </a:p>
          <a:p>
            <a:pPr marL="0" indent="0">
              <a:buNone/>
            </a:pPr>
            <a:r>
              <a:rPr lang="en-US" sz="1800"/>
              <a:t>	- Make payment</a:t>
            </a:r>
            <a:endParaRPr lang="en-US" sz="1800"/>
          </a:p>
          <a:p>
            <a:pPr marL="0" indent="0">
              <a:buNone/>
            </a:pPr>
            <a:r>
              <a:rPr lang="en-US" sz="1800"/>
              <a:t>6. Solution</a:t>
            </a:r>
            <a:endParaRPr lang="en-US" sz="180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635" y="1297940"/>
            <a:ext cx="9144000" cy="1348740"/>
          </a:xfrm>
        </p:spPr>
        <p:txBody>
          <a:bodyPr/>
          <a:lstStyle/>
          <a:p>
            <a:r>
              <a:rPr lang="en-US" dirty="0">
                <a:gradFill>
                  <a:gsLst>
                    <a:gs pos="21000">
                      <a:srgbClr val="53575C"/>
                    </a:gs>
                    <a:gs pos="88000">
                      <a:srgbClr val="C5C7CA"/>
                    </a:gs>
                  </a:gsLst>
                  <a:lin ang="5400000"/>
                </a:gradFill>
                <a:effectLst/>
              </a:rPr>
              <a:t>INTRODUCTION</a:t>
            </a:r>
            <a:endParaRPr lang="en-US" dirty="0">
              <a:gradFill>
                <a:gsLst>
                  <a:gs pos="21000">
                    <a:srgbClr val="53575C"/>
                  </a:gs>
                  <a:gs pos="88000">
                    <a:srgbClr val="C5C7CA"/>
                  </a:gs>
                </a:gsLst>
                <a:lin ang="5400000"/>
              </a:gradFill>
              <a:effectLst/>
            </a:endParaRPr>
          </a:p>
        </p:txBody>
      </p:sp>
      <p:sp>
        <p:nvSpPr>
          <p:cNvPr id="3" name="Subtitle 2"/>
          <p:cNvSpPr>
            <a:spLocks noGrp="1"/>
          </p:cNvSpPr>
          <p:nvPr>
            <p:ph type="subTitle" idx="1"/>
          </p:nvPr>
        </p:nvSpPr>
        <p:spPr>
          <a:xfrm>
            <a:off x="621665" y="3025775"/>
            <a:ext cx="10949305" cy="2119630"/>
          </a:xfrm>
        </p:spPr>
        <p:txBody>
          <a:bodyPr/>
          <a:lstStyle/>
          <a:p>
            <a:r>
              <a:rPr lang="en-US"/>
              <a:t>A burger delivery service that allows a burger customer to order for a delicious burgers sent right to thier doorstep. It is a website interface at the moment built with HTML, CSS and small percentage of JAVASCRIPT. </a:t>
            </a:r>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635" y="1297940"/>
            <a:ext cx="9144000" cy="1348740"/>
          </a:xfrm>
        </p:spPr>
        <p:txBody>
          <a:bodyPr/>
          <a:lstStyle/>
          <a:p>
            <a:r>
              <a:rPr lang="en-US" dirty="0">
                <a:gradFill>
                  <a:gsLst>
                    <a:gs pos="21000">
                      <a:srgbClr val="53575C"/>
                    </a:gs>
                    <a:gs pos="88000">
                      <a:srgbClr val="C5C7CA"/>
                    </a:gs>
                  </a:gsLst>
                  <a:lin ang="5400000"/>
                </a:gradFill>
                <a:effectLst/>
              </a:rPr>
              <a:t>BRIEF DESCRIPTION</a:t>
            </a:r>
            <a:endParaRPr lang="en-US" dirty="0">
              <a:gradFill>
                <a:gsLst>
                  <a:gs pos="21000">
                    <a:srgbClr val="53575C"/>
                  </a:gs>
                  <a:gs pos="88000">
                    <a:srgbClr val="C5C7CA"/>
                  </a:gs>
                </a:gsLst>
                <a:lin ang="5400000"/>
              </a:gradFill>
              <a:effectLst/>
            </a:endParaRPr>
          </a:p>
        </p:txBody>
      </p:sp>
      <p:sp>
        <p:nvSpPr>
          <p:cNvPr id="3" name="Subtitle 2"/>
          <p:cNvSpPr>
            <a:spLocks noGrp="1"/>
          </p:cNvSpPr>
          <p:nvPr>
            <p:ph type="subTitle" idx="1"/>
          </p:nvPr>
        </p:nvSpPr>
        <p:spPr>
          <a:xfrm>
            <a:off x="621665" y="3025775"/>
            <a:ext cx="10949305" cy="2119630"/>
          </a:xfrm>
        </p:spPr>
        <p:txBody>
          <a:bodyPr/>
          <a:lstStyle/>
          <a:p>
            <a:r>
              <a:rPr lang="en-US"/>
              <a:t>This website is aim at providing an easy accessibility for </a:t>
            </a:r>
            <a:r>
              <a:rPr lang="en-US">
                <a:sym typeface="+mn-ea"/>
              </a:rPr>
              <a:t>people who love to eat burger from thier favourite shops around the city without having to go out and join the long queue</a:t>
            </a:r>
            <a:r>
              <a:rPr lang="en-US"/>
              <a:t>.</a:t>
            </a:r>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21000">
                      <a:srgbClr val="53575C"/>
                    </a:gs>
                    <a:gs pos="88000">
                      <a:srgbClr val="C5C7CA"/>
                    </a:gs>
                  </a:gsLst>
                  <a:lin ang="5400000"/>
                </a:gradFill>
                <a:effectLst/>
              </a:rPr>
              <a:t>PROBLEM IDENTIFICATION</a:t>
            </a:r>
            <a:endParaRPr lang="en-US">
              <a:gradFill>
                <a:gsLst>
                  <a:gs pos="21000">
                    <a:srgbClr val="53575C"/>
                  </a:gs>
                  <a:gs pos="88000">
                    <a:srgbClr val="C5C7CA"/>
                  </a:gs>
                </a:gsLst>
                <a:lin ang="5400000"/>
              </a:gradFill>
              <a:effectLst/>
            </a:endParaRPr>
          </a:p>
        </p:txBody>
      </p:sp>
      <p:sp>
        <p:nvSpPr>
          <p:cNvPr id="3" name="Content Placeholder 2"/>
          <p:cNvSpPr>
            <a:spLocks noGrp="1"/>
          </p:cNvSpPr>
          <p:nvPr>
            <p:ph idx="1"/>
          </p:nvPr>
        </p:nvSpPr>
        <p:spPr>
          <a:xfrm>
            <a:off x="609600" y="1600200"/>
            <a:ext cx="10972800" cy="4333240"/>
          </a:xfrm>
        </p:spPr>
        <p:txBody>
          <a:bodyPr/>
          <a:p>
            <a:pPr marL="0" indent="0">
              <a:buNone/>
            </a:pPr>
            <a:r>
              <a:rPr lang="en-US"/>
              <a:t>Most people traditionally visit local shops to buy burger and with so much stress to join a </a:t>
            </a:r>
            <a:r>
              <a:rPr lang="en-US">
                <a:sym typeface="+mn-ea"/>
              </a:rPr>
              <a:t>queue </a:t>
            </a:r>
            <a:r>
              <a:rPr lang="en-US"/>
              <a:t>and even end up  eating not to your satisfaction because of been in a public location.</a:t>
            </a:r>
            <a:endParaRPr lang="en-US"/>
          </a:p>
          <a:p>
            <a:pPr marL="0" indent="0">
              <a:buNone/>
            </a:pPr>
            <a:endParaRPr lang="en-US"/>
          </a:p>
          <a:p>
            <a:pPr marL="0" indent="0">
              <a:buNone/>
            </a:pPr>
            <a:r>
              <a:rPr lang="en-US"/>
              <a:t>Local shops also mostly does not give you enough time to decide on your choice of purchase ending up buying what you at the end not impressed or satisfied with. </a:t>
            </a:r>
            <a:endParaRPr 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21000">
                      <a:srgbClr val="53575C"/>
                    </a:gs>
                    <a:gs pos="88000">
                      <a:srgbClr val="C5C7CA"/>
                    </a:gs>
                  </a:gsLst>
                  <a:lin ang="5400000"/>
                </a:gradFill>
                <a:effectLst/>
              </a:rPr>
              <a:t>BUSINESS CASE</a:t>
            </a:r>
            <a:endParaRPr lang="en-US">
              <a:gradFill>
                <a:gsLst>
                  <a:gs pos="21000">
                    <a:srgbClr val="53575C"/>
                  </a:gs>
                  <a:gs pos="88000">
                    <a:srgbClr val="C5C7CA"/>
                  </a:gs>
                </a:gsLst>
                <a:lin ang="5400000"/>
              </a:gradFill>
              <a:effectLst/>
            </a:endParaRPr>
          </a:p>
        </p:txBody>
      </p:sp>
      <p:sp>
        <p:nvSpPr>
          <p:cNvPr id="3" name="Content Placeholder 2"/>
          <p:cNvSpPr>
            <a:spLocks noGrp="1"/>
          </p:cNvSpPr>
          <p:nvPr>
            <p:ph idx="1"/>
          </p:nvPr>
        </p:nvSpPr>
        <p:spPr>
          <a:xfrm>
            <a:off x="609600" y="1600200"/>
            <a:ext cx="10972800" cy="4696460"/>
          </a:xfrm>
        </p:spPr>
        <p:txBody>
          <a:bodyPr/>
          <a:p>
            <a:pPr marL="0" indent="0">
              <a:buNone/>
            </a:pPr>
            <a:r>
              <a:rPr lang="en-US"/>
              <a:t>This website give customers opportunity to take their time on the selection and decision of the quantity they need and also giving them space to schedule orders while saving and and deciding on purchasing later if required by them.</a:t>
            </a:r>
            <a:endParaRPr lang="en-US"/>
          </a:p>
          <a:p>
            <a:pPr marL="0" indent="0">
              <a:buNone/>
            </a:pPr>
            <a:endParaRPr lang="en-US"/>
          </a:p>
          <a:p>
            <a:pPr marL="0" indent="0">
              <a:buNone/>
            </a:pPr>
            <a:r>
              <a:rPr lang="en-US"/>
              <a:t>While allowing companies of these sellers reach more customers both consumers and none consumers since it make it easy to access the menu at the comfort of their homes.</a:t>
            </a:r>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066733"/>
            <a:ext cx="10972800" cy="1143000"/>
          </a:xfrm>
        </p:spPr>
        <p:txBody>
          <a:bodyPr/>
          <a:p>
            <a:pPr algn="ctr">
              <a:lnSpc>
                <a:spcPct val="100000"/>
              </a:lnSpc>
            </a:pPr>
            <a:r>
              <a:rPr lang="en-US">
                <a:gradFill>
                  <a:gsLst>
                    <a:gs pos="21000">
                      <a:srgbClr val="53575C"/>
                    </a:gs>
                    <a:gs pos="88000">
                      <a:srgbClr val="C5C7CA"/>
                    </a:gs>
                  </a:gsLst>
                  <a:lin ang="5400000"/>
                </a:gradFill>
                <a:effectLst/>
              </a:rPr>
              <a:t>FUNCTIONAL REQUIREMENTS</a:t>
            </a:r>
            <a:endParaRPr lang="en-US">
              <a:gradFill>
                <a:gsLst>
                  <a:gs pos="21000">
                    <a:srgbClr val="53575C"/>
                  </a:gs>
                  <a:gs pos="88000">
                    <a:srgbClr val="C5C7CA"/>
                  </a:gs>
                </a:gsLst>
                <a:lin ang="5400000"/>
              </a:gradFill>
              <a:effectLst/>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89865"/>
            <a:ext cx="10755630" cy="1143000"/>
          </a:xfrm>
        </p:spPr>
        <p:txBody>
          <a:bodyPr/>
          <a:p>
            <a:pPr algn="ctr"/>
            <a:r>
              <a:rPr lang="en-US">
                <a:gradFill>
                  <a:gsLst>
                    <a:gs pos="21000">
                      <a:srgbClr val="53575C"/>
                    </a:gs>
                    <a:gs pos="88000">
                      <a:srgbClr val="C5C7CA"/>
                    </a:gs>
                  </a:gsLst>
                  <a:lin ang="5400000"/>
                </a:gradFill>
                <a:effectLst/>
              </a:rPr>
              <a:t>LOGIN &amp; SIGNUP</a:t>
            </a:r>
            <a:endParaRPr lang="en-US">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217170" y="1332230"/>
            <a:ext cx="10986770" cy="4970145"/>
          </a:xfrm>
        </p:spPr>
        <p:txBody>
          <a:bodyPr>
            <a:normAutofit/>
          </a:bodyPr>
          <a:p>
            <a:pPr marL="0" indent="0">
              <a:buNone/>
            </a:pPr>
            <a:r>
              <a:rPr lang="en-US"/>
              <a:t>This menu is used to create and log to </a:t>
            </a:r>
            <a:r>
              <a:rPr lang="en-US">
                <a:sym typeface="+mn-ea"/>
              </a:rPr>
              <a:t>the website in order to save the orders you make while checking on your history of purchases and more.</a:t>
            </a:r>
            <a:endParaRPr 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21000">
                      <a:srgbClr val="53575C"/>
                    </a:gs>
                    <a:gs pos="88000">
                      <a:srgbClr val="C5C7CA"/>
                    </a:gs>
                  </a:gsLst>
                  <a:lin ang="5400000"/>
                </a:gradFill>
                <a:effectLst/>
              </a:rPr>
              <a:t>ORDER</a:t>
            </a:r>
            <a:endParaRPr lang="en-US">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8200" y="1825625"/>
            <a:ext cx="10033635" cy="4662805"/>
          </a:xfrm>
        </p:spPr>
        <p:txBody>
          <a:bodyPr>
            <a:normAutofit/>
          </a:bodyPr>
          <a:p>
            <a:pPr marL="0" indent="0">
              <a:buNone/>
            </a:pPr>
            <a:r>
              <a:rPr lang="en-US"/>
              <a:t>This menu allow customer to select and add a burger to cart and pay to be delivered to them safely.</a:t>
            </a:r>
            <a:endParaRPr lang="en-US"/>
          </a:p>
        </p:txBody>
      </p:sp>
    </p:spTree>
  </p:cSld>
  <p:clrMapOvr>
    <a:masterClrMapping/>
  </p:clrMapOvr>
  <p:transition spd="slow"/>
</p:sld>
</file>

<file path=ppt/theme/theme1.xml><?xml version="1.0" encoding="utf-8"?>
<a:theme xmlns:a="http://schemas.openxmlformats.org/drawingml/2006/main" name="1_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2710</Words>
  <Application>WPS Presentation</Application>
  <PresentationFormat>Widescreen</PresentationFormat>
  <Paragraphs>69</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15</vt:i4>
      </vt:variant>
    </vt:vector>
  </HeadingPairs>
  <TitlesOfParts>
    <vt:vector size="23" baseType="lpstr">
      <vt:lpstr>Arial</vt:lpstr>
      <vt:lpstr>SimSun</vt:lpstr>
      <vt:lpstr>Wingdings</vt:lpstr>
      <vt:lpstr>Microsoft YaHei</vt:lpstr>
      <vt:lpstr>Arial Unicode MS</vt:lpstr>
      <vt:lpstr>Calibri</vt:lpstr>
      <vt:lpstr>1_Orange Waves</vt:lpstr>
      <vt:lpstr>Orange Waves</vt:lpstr>
      <vt:lpstr>BURGER DELIVERY SERVICE</vt:lpstr>
      <vt:lpstr>TABLE OF CONTENT</vt:lpstr>
      <vt:lpstr>INTRODUCTION</vt:lpstr>
      <vt:lpstr>BRIEF DESCRIPTION</vt:lpstr>
      <vt:lpstr>PROBLEM IDENTIFICATION</vt:lpstr>
      <vt:lpstr>BUSINESS CASE</vt:lpstr>
      <vt:lpstr>FUNCTIONAL REQUIREMENTS</vt:lpstr>
      <vt:lpstr>LOGIN &amp; SIGNUP</vt:lpstr>
      <vt:lpstr>ORDER</vt:lpstr>
      <vt:lpstr>Profiles</vt:lpstr>
      <vt:lpstr>Wishlist</vt:lpstr>
      <vt:lpstr>Send Messages</vt:lpstr>
      <vt:lpstr>Make Payment</vt:lpstr>
      <vt:lpstr>SOLUTION</vt:lpstr>
      <vt:lpstr>END OF PRESENTATION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COMMUNITY SYSTEM</dc:title>
  <dc:creator/>
  <cp:lastModifiedBy>WPS_1670253835</cp:lastModifiedBy>
  <cp:revision>195</cp:revision>
  <dcterms:created xsi:type="dcterms:W3CDTF">2022-04-23T11:49:00Z</dcterms:created>
  <dcterms:modified xsi:type="dcterms:W3CDTF">2023-02-17T09:06:17Z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1033-11.2.0.11486</vt:lpwstr>
  </property>
  <property fmtid="{D5CDD505-2E9C-101B-9397-08002B2CF9AE}" pid="3" name="ICV">
    <vt:lpwstr>73E3F3BAB4A341B9B248B06715AF1559</vt:lpwstr>
  </property>
</Properties>
</file>