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311" r:id="rId6"/>
    <p:sldId id="260" r:id="rId7"/>
    <p:sldId id="261" r:id="rId8"/>
    <p:sldId id="262" r:id="rId9"/>
    <p:sldId id="263" r:id="rId10"/>
    <p:sldId id="312" r:id="rId11"/>
    <p:sldId id="267" r:id="rId12"/>
  </p:sldIdLst>
  <p:sldSz cx="9144000" cy="5143500" type="screen16x9"/>
  <p:notesSz cx="6858000" cy="9144000"/>
  <p:embeddedFontLst>
    <p:embeddedFont>
      <p:font typeface="Anaheim" panose="020B0604020202020204" charset="0"/>
      <p:regular r:id="rId14"/>
    </p:embeddedFont>
    <p:embeddedFont>
      <p:font typeface="Nunito Light" pitchFamily="2" charset="0"/>
      <p:regular r:id="rId15"/>
      <p:italic r:id="rId16"/>
    </p:embeddedFont>
    <p:embeddedFont>
      <p:font typeface="Nyala" panose="02000504070300020003" pitchFamily="2" charset="0"/>
      <p:regular r:id="rId17"/>
    </p:embeddedFont>
    <p:embeddedFont>
      <p:font typeface="Poppins" panose="00000500000000000000" pitchFamily="2" charset="0"/>
      <p:regular r:id="rId18"/>
      <p:bold r:id="rId19"/>
      <p:italic r:id="rId20"/>
      <p:boldItalic r:id="rId21"/>
    </p:embeddedFont>
    <p:embeddedFont>
      <p:font typeface="Poppins Light" panose="00000400000000000000" pitchFamily="2" charset="0"/>
      <p:regular r:id="rId22"/>
      <p:bold r:id="rId23"/>
      <p:italic r:id="rId24"/>
      <p:boldItalic r:id="rId25"/>
    </p:embeddedFont>
    <p:embeddedFont>
      <p:font typeface="Poppins SemiBold" panose="000007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EB3C511-B41C-481A-BF15-D8603CDEE84D}">
          <p14:sldIdLst>
            <p14:sldId id="256"/>
            <p14:sldId id="257"/>
            <p14:sldId id="258"/>
            <p14:sldId id="259"/>
            <p14:sldId id="311"/>
            <p14:sldId id="260"/>
            <p14:sldId id="261"/>
            <p14:sldId id="262"/>
            <p14:sldId id="263"/>
            <p14:sldId id="312"/>
            <p14:sldId id="267"/>
          </p14:sldIdLst>
        </p14:section>
        <p14:section name="Sección sin título" id="{2BF20422-96A1-4FAF-A1B3-795074B4144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8C32A3-1ACA-4195-B28B-DB38E45479AE}">
  <a:tblStyle styleId="{5C8C32A3-1ACA-4195-B28B-DB38E45479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A688747-FDE6-4467-B5F2-58FC3ECA8F3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38b7a008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38b7a008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306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3b3cf4bb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3b3cf4bb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543875" y="1530100"/>
            <a:ext cx="4831800" cy="18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543875" y="3563300"/>
            <a:ext cx="4831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subTitle" idx="1"/>
          </p:nvPr>
        </p:nvSpPr>
        <p:spPr>
          <a:xfrm>
            <a:off x="4812556" y="1658700"/>
            <a:ext cx="32817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4"/>
          <p:cNvSpPr txBox="1">
            <a:spLocks noGrp="1"/>
          </p:cNvSpPr>
          <p:nvPr>
            <p:ph type="subTitle" idx="2"/>
          </p:nvPr>
        </p:nvSpPr>
        <p:spPr>
          <a:xfrm>
            <a:off x="720000" y="1658700"/>
            <a:ext cx="3281700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4325" y="5300"/>
            <a:ext cx="446400" cy="44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93" name="Google Shape;193;p24"/>
          <p:cNvCxnSpPr/>
          <p:nvPr/>
        </p:nvCxnSpPr>
        <p:spPr>
          <a:xfrm>
            <a:off x="395097" y="451099"/>
            <a:ext cx="882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24"/>
          <p:cNvCxnSpPr/>
          <p:nvPr/>
        </p:nvCxnSpPr>
        <p:spPr>
          <a:xfrm>
            <a:off x="450725" y="304700"/>
            <a:ext cx="0" cy="493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5" name="Google Shape;295;p32"/>
          <p:cNvCxnSpPr/>
          <p:nvPr/>
        </p:nvCxnSpPr>
        <p:spPr>
          <a:xfrm rot="10800000">
            <a:off x="8430775" y="-89100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96" name="Google Shape;296;p32"/>
          <p:cNvGrpSpPr/>
          <p:nvPr/>
        </p:nvGrpSpPr>
        <p:grpSpPr>
          <a:xfrm rot="10800000" flipH="1">
            <a:off x="8437542" y="4437153"/>
            <a:ext cx="706351" cy="706351"/>
            <a:chOff x="-320522" y="940050"/>
            <a:chExt cx="3316200" cy="3316200"/>
          </a:xfrm>
        </p:grpSpPr>
        <p:cxnSp>
          <p:nvCxnSpPr>
            <p:cNvPr id="297" name="Google Shape;297;p32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32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32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32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01" name="Google Shape;301;p32"/>
          <p:cNvCxnSpPr/>
          <p:nvPr/>
        </p:nvCxnSpPr>
        <p:spPr>
          <a:xfrm>
            <a:off x="8437550" y="4437150"/>
            <a:ext cx="80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2" name="Google Shape;302;p32"/>
          <p:cNvCxnSpPr/>
          <p:nvPr/>
        </p:nvCxnSpPr>
        <p:spPr>
          <a:xfrm>
            <a:off x="-90800" y="528700"/>
            <a:ext cx="9330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" name="Google Shape;304;p33"/>
          <p:cNvCxnSpPr/>
          <p:nvPr/>
        </p:nvCxnSpPr>
        <p:spPr>
          <a:xfrm>
            <a:off x="-98000" y="580900"/>
            <a:ext cx="934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5" name="Google Shape;305;p33"/>
          <p:cNvCxnSpPr/>
          <p:nvPr/>
        </p:nvCxnSpPr>
        <p:spPr>
          <a:xfrm>
            <a:off x="681675" y="-178200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33"/>
          <p:cNvCxnSpPr/>
          <p:nvPr/>
        </p:nvCxnSpPr>
        <p:spPr>
          <a:xfrm>
            <a:off x="-99000" y="4566400"/>
            <a:ext cx="934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33"/>
          <p:cNvCxnSpPr/>
          <p:nvPr/>
        </p:nvCxnSpPr>
        <p:spPr>
          <a:xfrm rot="10800000">
            <a:off x="9144000" y="-266475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8" name="Google Shape;308;p33"/>
          <p:cNvGrpSpPr/>
          <p:nvPr/>
        </p:nvGrpSpPr>
        <p:grpSpPr>
          <a:xfrm rot="10800000" flipH="1">
            <a:off x="7658921" y="3789406"/>
            <a:ext cx="1553971" cy="1553971"/>
            <a:chOff x="-320522" y="940050"/>
            <a:chExt cx="3316200" cy="3316200"/>
          </a:xfrm>
        </p:grpSpPr>
        <p:cxnSp>
          <p:nvCxnSpPr>
            <p:cNvPr id="309" name="Google Shape;309;p33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33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1" name="Google Shape;311;p33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2" name="Google Shape;312;p33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13" name="Google Shape;313;p33"/>
          <p:cNvCxnSpPr/>
          <p:nvPr/>
        </p:nvCxnSpPr>
        <p:spPr>
          <a:xfrm>
            <a:off x="8436113" y="0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3"/>
          <p:cNvCxnSpPr/>
          <p:nvPr/>
        </p:nvCxnSpPr>
        <p:spPr>
          <a:xfrm>
            <a:off x="-348112" y="1545076"/>
            <a:ext cx="101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834300" y="2643225"/>
            <a:ext cx="4550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834300" y="839975"/>
            <a:ext cx="1848900" cy="142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10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oppins Light"/>
              <a:buNone/>
              <a:defRPr sz="6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4325" y="5300"/>
            <a:ext cx="446400" cy="44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5" name="Google Shape;35;p6"/>
          <p:cNvCxnSpPr/>
          <p:nvPr/>
        </p:nvCxnSpPr>
        <p:spPr>
          <a:xfrm>
            <a:off x="395097" y="451099"/>
            <a:ext cx="882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" name="Google Shape;36;p6"/>
          <p:cNvGrpSpPr/>
          <p:nvPr/>
        </p:nvGrpSpPr>
        <p:grpSpPr>
          <a:xfrm>
            <a:off x="8511563" y="451689"/>
            <a:ext cx="1255845" cy="1255845"/>
            <a:chOff x="-320522" y="940050"/>
            <a:chExt cx="3316200" cy="3316200"/>
          </a:xfrm>
        </p:grpSpPr>
        <p:cxnSp>
          <p:nvCxnSpPr>
            <p:cNvPr id="37" name="Google Shape;37;p6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6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6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6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1" name="Google Shape;41;p6"/>
          <p:cNvCxnSpPr/>
          <p:nvPr/>
        </p:nvCxnSpPr>
        <p:spPr>
          <a:xfrm>
            <a:off x="450725" y="304700"/>
            <a:ext cx="0" cy="493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4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ubTitle" idx="1"/>
          </p:nvPr>
        </p:nvSpPr>
        <p:spPr>
          <a:xfrm>
            <a:off x="720000" y="1744875"/>
            <a:ext cx="4708800" cy="24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>
            <a:spLocks noGrp="1"/>
          </p:cNvSpPr>
          <p:nvPr>
            <p:ph type="pic" idx="2"/>
          </p:nvPr>
        </p:nvSpPr>
        <p:spPr>
          <a:xfrm>
            <a:off x="5786325" y="539500"/>
            <a:ext cx="3357600" cy="4713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cxnSp>
        <p:nvCxnSpPr>
          <p:cNvPr id="46" name="Google Shape;46;p7"/>
          <p:cNvCxnSpPr/>
          <p:nvPr/>
        </p:nvCxnSpPr>
        <p:spPr>
          <a:xfrm rot="10800000">
            <a:off x="-107675" y="539500"/>
            <a:ext cx="943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" name="Google Shape;47;p7"/>
          <p:cNvGrpSpPr/>
          <p:nvPr/>
        </p:nvGrpSpPr>
        <p:grpSpPr>
          <a:xfrm>
            <a:off x="8604445" y="-11"/>
            <a:ext cx="539546" cy="539546"/>
            <a:chOff x="-320522" y="940050"/>
            <a:chExt cx="3316200" cy="3316200"/>
          </a:xfrm>
        </p:grpSpPr>
        <p:cxnSp>
          <p:nvCxnSpPr>
            <p:cNvPr id="48" name="Google Shape;48;p7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7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7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7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52" name="Google Shape;52;p7"/>
          <p:cNvCxnSpPr/>
          <p:nvPr/>
        </p:nvCxnSpPr>
        <p:spPr>
          <a:xfrm rot="10800000">
            <a:off x="8604450" y="100"/>
            <a:ext cx="0" cy="538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713225" y="1613500"/>
            <a:ext cx="5483100" cy="2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2135550" y="1256084"/>
            <a:ext cx="4872900" cy="155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2135550" y="26963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85512"/>
            <a:ext cx="734700" cy="57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129169"/>
            <a:ext cx="734700" cy="57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2" y="1685512"/>
            <a:ext cx="734700" cy="57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72" y="3129169"/>
            <a:ext cx="734700" cy="57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1685512"/>
            <a:ext cx="734700" cy="57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50" y="3129169"/>
            <a:ext cx="734700" cy="57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Poppins Light"/>
              <a:buNone/>
              <a:defRPr sz="3000"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720000" y="23713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8"/>
          </p:nvPr>
        </p:nvSpPr>
        <p:spPr>
          <a:xfrm>
            <a:off x="3419271" y="23713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9"/>
          </p:nvPr>
        </p:nvSpPr>
        <p:spPr>
          <a:xfrm>
            <a:off x="6118549" y="23713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3"/>
          </p:nvPr>
        </p:nvSpPr>
        <p:spPr>
          <a:xfrm>
            <a:off x="720000" y="381496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4"/>
          </p:nvPr>
        </p:nvSpPr>
        <p:spPr>
          <a:xfrm>
            <a:off x="3419271" y="381496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5"/>
          </p:nvPr>
        </p:nvSpPr>
        <p:spPr>
          <a:xfrm>
            <a:off x="6118549" y="381496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grpSp>
        <p:nvGrpSpPr>
          <p:cNvPr id="79" name="Google Shape;79;p13"/>
          <p:cNvGrpSpPr/>
          <p:nvPr/>
        </p:nvGrpSpPr>
        <p:grpSpPr>
          <a:xfrm>
            <a:off x="-685622" y="-685672"/>
            <a:ext cx="1385508" cy="1385508"/>
            <a:chOff x="-320522" y="940050"/>
            <a:chExt cx="3316200" cy="3316200"/>
          </a:xfrm>
        </p:grpSpPr>
        <p:cxnSp>
          <p:nvCxnSpPr>
            <p:cNvPr id="80" name="Google Shape;80;p13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" name="Google Shape;81;p13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" name="Google Shape;82;p13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" name="Google Shape;83;p13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1"/>
          </p:nvPr>
        </p:nvSpPr>
        <p:spPr>
          <a:xfrm>
            <a:off x="4637344" y="2519922"/>
            <a:ext cx="2884500" cy="18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ubTitle" idx="2"/>
          </p:nvPr>
        </p:nvSpPr>
        <p:spPr>
          <a:xfrm>
            <a:off x="720000" y="2519922"/>
            <a:ext cx="2884500" cy="18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3"/>
          </p:nvPr>
        </p:nvSpPr>
        <p:spPr>
          <a:xfrm>
            <a:off x="720001" y="1978850"/>
            <a:ext cx="28845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subTitle" idx="4"/>
          </p:nvPr>
        </p:nvSpPr>
        <p:spPr>
          <a:xfrm>
            <a:off x="4637372" y="1978850"/>
            <a:ext cx="2884500" cy="4572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 SemiBold"/>
              <a:buNone/>
              <a:defRPr sz="24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cxnSp>
        <p:nvCxnSpPr>
          <p:cNvPr id="180" name="Google Shape;180;p23"/>
          <p:cNvCxnSpPr/>
          <p:nvPr/>
        </p:nvCxnSpPr>
        <p:spPr>
          <a:xfrm>
            <a:off x="8430775" y="-89100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1" name="Google Shape;181;p23"/>
          <p:cNvGrpSpPr/>
          <p:nvPr/>
        </p:nvGrpSpPr>
        <p:grpSpPr>
          <a:xfrm>
            <a:off x="8437542" y="-4"/>
            <a:ext cx="706351" cy="706351"/>
            <a:chOff x="-320522" y="940050"/>
            <a:chExt cx="3316200" cy="3316200"/>
          </a:xfrm>
        </p:grpSpPr>
        <p:cxnSp>
          <p:nvCxnSpPr>
            <p:cNvPr id="182" name="Google Shape;182;p23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23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23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23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86" name="Google Shape;186;p23"/>
          <p:cNvCxnSpPr/>
          <p:nvPr/>
        </p:nvCxnSpPr>
        <p:spPr>
          <a:xfrm>
            <a:off x="8437550" y="706350"/>
            <a:ext cx="80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23"/>
          <p:cNvCxnSpPr/>
          <p:nvPr/>
        </p:nvCxnSpPr>
        <p:spPr>
          <a:xfrm>
            <a:off x="8437550" y="4843400"/>
            <a:ext cx="802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74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9" r:id="rId9"/>
    <p:sldLayoutId id="2147483670" r:id="rId10"/>
    <p:sldLayoutId id="2147483678" r:id="rId11"/>
    <p:sldLayoutId id="214748367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"/>
          <p:cNvSpPr txBox="1">
            <a:spLocks noGrp="1"/>
          </p:cNvSpPr>
          <p:nvPr>
            <p:ph type="ctrTitle"/>
          </p:nvPr>
        </p:nvSpPr>
        <p:spPr>
          <a:xfrm>
            <a:off x="3543875" y="1530100"/>
            <a:ext cx="4831800" cy="18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Grupo #2</a:t>
            </a:r>
            <a:endParaRPr dirty="0"/>
          </a:p>
        </p:txBody>
      </p:sp>
      <p:sp>
        <p:nvSpPr>
          <p:cNvPr id="326" name="Google Shape;326;p37"/>
          <p:cNvSpPr txBox="1">
            <a:spLocks noGrp="1"/>
          </p:cNvSpPr>
          <p:nvPr>
            <p:ph type="subTitle" idx="1"/>
          </p:nvPr>
        </p:nvSpPr>
        <p:spPr>
          <a:xfrm>
            <a:off x="3543875" y="3486150"/>
            <a:ext cx="4831800" cy="13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Manrique Torres Castillo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Neythan Garcia Montero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Jose Daniel Aguilar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27" name="Google Shape;327;p37"/>
          <p:cNvGrpSpPr/>
          <p:nvPr/>
        </p:nvGrpSpPr>
        <p:grpSpPr>
          <a:xfrm>
            <a:off x="3" y="1828050"/>
            <a:ext cx="3316200" cy="3316200"/>
            <a:chOff x="-320522" y="940050"/>
            <a:chExt cx="3316200" cy="3316200"/>
          </a:xfrm>
        </p:grpSpPr>
        <p:cxnSp>
          <p:nvCxnSpPr>
            <p:cNvPr id="328" name="Google Shape;328;p37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37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37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37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32" name="Google Shape;332;p37"/>
          <p:cNvCxnSpPr/>
          <p:nvPr/>
        </p:nvCxnSpPr>
        <p:spPr>
          <a:xfrm>
            <a:off x="3325075" y="-4850"/>
            <a:ext cx="0" cy="5196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3" name="Google Shape;333;p37"/>
          <p:cNvCxnSpPr/>
          <p:nvPr/>
        </p:nvCxnSpPr>
        <p:spPr>
          <a:xfrm>
            <a:off x="3316203" y="3423404"/>
            <a:ext cx="58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37"/>
          <p:cNvCxnSpPr/>
          <p:nvPr/>
        </p:nvCxnSpPr>
        <p:spPr>
          <a:xfrm>
            <a:off x="3325072" y="1276350"/>
            <a:ext cx="586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326;p37">
            <a:extLst>
              <a:ext uri="{FF2B5EF4-FFF2-40B4-BE49-F238E27FC236}">
                <a16:creationId xmlns:a16="http://schemas.microsoft.com/office/drawing/2014/main" id="{66C43E96-D613-F8FF-62ED-E8EA3ECBC110}"/>
              </a:ext>
            </a:extLst>
          </p:cNvPr>
          <p:cNvSpPr txBox="1">
            <a:spLocks/>
          </p:cNvSpPr>
          <p:nvPr/>
        </p:nvSpPr>
        <p:spPr>
          <a:xfrm>
            <a:off x="3325072" y="41426"/>
            <a:ext cx="4831800" cy="1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s-CR" sz="1050" dirty="0">
                <a:latin typeface="Nyala" panose="020F0502020204030204" pitchFamily="2" charset="0"/>
              </a:rPr>
              <a:t>Intr. Programación</a:t>
            </a:r>
          </a:p>
          <a:p>
            <a:pPr marL="0" indent="0"/>
            <a:r>
              <a:rPr lang="es-CR" sz="1050" dirty="0">
                <a:latin typeface="Nyala" panose="020F0502020204030204" pitchFamily="2" charset="0"/>
              </a:rPr>
              <a:t>Prof. NUÑEZ ARAYA DAVID ALBERTO</a:t>
            </a:r>
          </a:p>
          <a:p>
            <a:pPr marL="0" indent="0"/>
            <a:endParaRPr lang="es-CR" dirty="0"/>
          </a:p>
          <a:p>
            <a:pPr marL="0" indent="0"/>
            <a:endParaRPr lang="es-C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3A480B48-9911-39F8-2648-2262DC1A1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205" y="231835"/>
            <a:ext cx="3966155" cy="467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2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8"/>
          <p:cNvSpPr txBox="1">
            <a:spLocks noGrp="1"/>
          </p:cNvSpPr>
          <p:nvPr>
            <p:ph type="title"/>
          </p:nvPr>
        </p:nvSpPr>
        <p:spPr>
          <a:xfrm>
            <a:off x="713225" y="1613500"/>
            <a:ext cx="5483100" cy="22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¡Resultados y explicacion!</a:t>
            </a:r>
            <a:endParaRPr sz="4800" dirty="0"/>
          </a:p>
        </p:txBody>
      </p:sp>
      <p:cxnSp>
        <p:nvCxnSpPr>
          <p:cNvPr id="461" name="Google Shape;461;p48"/>
          <p:cNvCxnSpPr/>
          <p:nvPr/>
        </p:nvCxnSpPr>
        <p:spPr>
          <a:xfrm rot="10800000">
            <a:off x="-107162" y="4095600"/>
            <a:ext cx="934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2" name="Google Shape;462;p48"/>
          <p:cNvCxnSpPr/>
          <p:nvPr/>
        </p:nvCxnSpPr>
        <p:spPr>
          <a:xfrm rot="10800000">
            <a:off x="6694600" y="1693752"/>
            <a:ext cx="25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48"/>
          <p:cNvCxnSpPr/>
          <p:nvPr/>
        </p:nvCxnSpPr>
        <p:spPr>
          <a:xfrm rot="10800000">
            <a:off x="6706963" y="-89100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4" name="Google Shape;464;p48"/>
          <p:cNvGrpSpPr/>
          <p:nvPr/>
        </p:nvGrpSpPr>
        <p:grpSpPr>
          <a:xfrm rot="10800000">
            <a:off x="6706968" y="1693661"/>
            <a:ext cx="2401924" cy="2401924"/>
            <a:chOff x="-320522" y="940050"/>
            <a:chExt cx="3316200" cy="3316200"/>
          </a:xfrm>
        </p:grpSpPr>
        <p:cxnSp>
          <p:nvCxnSpPr>
            <p:cNvPr id="465" name="Google Shape;465;p48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" name="Google Shape;466;p48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7" name="Google Shape;467;p48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8" name="Google Shape;468;p48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8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6810790" cy="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Una Compañia Internacional nos solicito:</a:t>
            </a:r>
            <a:endParaRPr sz="2400" dirty="0"/>
          </a:p>
        </p:txBody>
      </p:sp>
      <p:graphicFrame>
        <p:nvGraphicFramePr>
          <p:cNvPr id="341" name="Google Shape;341;p38"/>
          <p:cNvGraphicFramePr/>
          <p:nvPr>
            <p:extLst>
              <p:ext uri="{D42A27DB-BD31-4B8C-83A1-F6EECF244321}">
                <p14:modId xmlns:p14="http://schemas.microsoft.com/office/powerpoint/2010/main" val="2524186849"/>
              </p:ext>
            </p:extLst>
          </p:nvPr>
        </p:nvGraphicFramePr>
        <p:xfrm>
          <a:off x="906966" y="1877394"/>
          <a:ext cx="7517034" cy="3071895"/>
        </p:xfrm>
        <a:graphic>
          <a:graphicData uri="http://schemas.openxmlformats.org/drawingml/2006/table">
            <a:tbl>
              <a:tblPr>
                <a:noFill/>
                <a:tableStyleId>{5C8C32A3-1ACA-4195-B28B-DB38E45479AE}</a:tableStyleId>
              </a:tblPr>
              <a:tblGrid>
                <a:gridCol w="232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 I N E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lang="es-MX" sz="9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MX" sz="9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La creación de pequeñas salas de cine en la oficina con el objetivo de fomentar la presencia de más trabajadores. Donde habrá  N# salas de cine, con dimensiones de 30 o 25 espacios.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 Y M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MX" sz="9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Al tener una sala de gimnasio con un entrenador personal, permitiendo a los empleados reservar un espacio con el entrenador. Los horarios estarán disponibles cada hora a partir de las 2 pm hasta las 7 pm.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BAILE</a:t>
                      </a:r>
                      <a:endParaRPr sz="16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MX" sz="9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Incorporación de dos salas para clases, una de baile y otra de yoga, donde los empleados pueden apartar su espacio. Todas estas clases se llevarán a cabo a las 7 pm y a las 8 pm, con un cupo de 30 espacios</a:t>
                      </a:r>
                      <a:endParaRPr sz="9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YOGA</a:t>
                      </a:r>
                      <a:endParaRPr sz="16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2" name="Google Shape;342;p38"/>
          <p:cNvSpPr txBox="1"/>
          <p:nvPr/>
        </p:nvSpPr>
        <p:spPr>
          <a:xfrm>
            <a:off x="720000" y="113992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Un Programa para insentivar el regreso a la oficina de sus empleados,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b="0" i="0" dirty="0">
                <a:solidFill>
                  <a:srgbClr val="E8E8E6"/>
                </a:solidFill>
                <a:effectLst/>
                <a:latin typeface="__fkGroteskNeue_532e43"/>
              </a:rPr>
              <a:t>Para incentivar el retorno al trabajo, </a:t>
            </a:r>
            <a:r>
              <a:rPr lang="es-MX" sz="1100" dirty="0">
                <a:solidFill>
                  <a:srgbClr val="E8E8E6"/>
                </a:solidFill>
                <a:latin typeface="__fkGroteskNeue_532e43"/>
              </a:rPr>
              <a:t>ellos desean </a:t>
            </a:r>
            <a:r>
              <a:rPr lang="es-MX" sz="1100" b="0" i="0" dirty="0">
                <a:solidFill>
                  <a:srgbClr val="E8E8E6"/>
                </a:solidFill>
                <a:effectLst/>
                <a:latin typeface="__fkGroteskNeue_532e43"/>
              </a:rPr>
              <a:t>implementar diversas iniciativas, como:</a:t>
            </a:r>
            <a:endParaRPr sz="11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3" name="Google Shape;343;p38"/>
          <p:cNvSpPr txBox="1"/>
          <p:nvPr/>
        </p:nvSpPr>
        <p:spPr>
          <a:xfrm>
            <a:off x="720000" y="4084375"/>
            <a:ext cx="239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45" name="Google Shape;345;p38"/>
          <p:cNvCxnSpPr/>
          <p:nvPr/>
        </p:nvCxnSpPr>
        <p:spPr>
          <a:xfrm>
            <a:off x="445761" y="1706475"/>
            <a:ext cx="8816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9"/>
          <p:cNvSpPr txBox="1">
            <a:spLocks noGrp="1"/>
          </p:cNvSpPr>
          <p:nvPr>
            <p:ph type="title"/>
          </p:nvPr>
        </p:nvSpPr>
        <p:spPr>
          <a:xfrm>
            <a:off x="632077" y="21903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 dirty="0"/>
              <a:t>Es necesario llevar un control eficiente de estas actividades, por lo tanto la compañía ha contratado a un programador para desarrollar una aplicación. Las funcionalidades solicitadas al programador son las siguientes:</a:t>
            </a:r>
            <a:endParaRPr sz="1600" dirty="0"/>
          </a:p>
        </p:txBody>
      </p:sp>
      <p:sp>
        <p:nvSpPr>
          <p:cNvPr id="351" name="Google Shape;351;p39"/>
          <p:cNvSpPr txBox="1">
            <a:spLocks noGrp="1"/>
          </p:cNvSpPr>
          <p:nvPr>
            <p:ph type="title" idx="2"/>
          </p:nvPr>
        </p:nvSpPr>
        <p:spPr>
          <a:xfrm>
            <a:off x="720000" y="1440185"/>
            <a:ext cx="536371" cy="4127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52" name="Google Shape;352;p39"/>
          <p:cNvSpPr txBox="1">
            <a:spLocks noGrp="1"/>
          </p:cNvSpPr>
          <p:nvPr>
            <p:ph type="title" idx="3"/>
          </p:nvPr>
        </p:nvSpPr>
        <p:spPr>
          <a:xfrm>
            <a:off x="632077" y="2732542"/>
            <a:ext cx="734694" cy="5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53" name="Google Shape;353;p39"/>
          <p:cNvSpPr txBox="1">
            <a:spLocks noGrp="1"/>
          </p:cNvSpPr>
          <p:nvPr>
            <p:ph type="title" idx="4"/>
          </p:nvPr>
        </p:nvSpPr>
        <p:spPr>
          <a:xfrm>
            <a:off x="4098608" y="1375796"/>
            <a:ext cx="642413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54" name="Google Shape;354;p39"/>
          <p:cNvSpPr txBox="1">
            <a:spLocks noGrp="1"/>
          </p:cNvSpPr>
          <p:nvPr>
            <p:ph type="title" idx="5"/>
          </p:nvPr>
        </p:nvSpPr>
        <p:spPr>
          <a:xfrm>
            <a:off x="4116727" y="2751373"/>
            <a:ext cx="734700" cy="4844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55" name="Google Shape;355;p39"/>
          <p:cNvSpPr txBox="1">
            <a:spLocks noGrp="1"/>
          </p:cNvSpPr>
          <p:nvPr>
            <p:ph type="title" idx="6"/>
          </p:nvPr>
        </p:nvSpPr>
        <p:spPr>
          <a:xfrm>
            <a:off x="6940845" y="1434996"/>
            <a:ext cx="642413" cy="417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56" name="Google Shape;356;p39"/>
          <p:cNvSpPr txBox="1">
            <a:spLocks noGrp="1"/>
          </p:cNvSpPr>
          <p:nvPr>
            <p:ph type="title" idx="7"/>
          </p:nvPr>
        </p:nvSpPr>
        <p:spPr>
          <a:xfrm>
            <a:off x="6853250" y="2803744"/>
            <a:ext cx="734700" cy="4844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57" name="Google Shape;357;p39"/>
          <p:cNvSpPr txBox="1">
            <a:spLocks noGrp="1"/>
          </p:cNvSpPr>
          <p:nvPr>
            <p:ph type="subTitle" idx="1"/>
          </p:nvPr>
        </p:nvSpPr>
        <p:spPr>
          <a:xfrm>
            <a:off x="214021" y="194784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/>
              <a:t>La aplicación será operada por la recepcionista de la empresa.</a:t>
            </a:r>
            <a:r>
              <a:rPr lang="en" sz="1000" dirty="0"/>
              <a:t> </a:t>
            </a:r>
            <a:endParaRPr sz="1000" dirty="0"/>
          </a:p>
        </p:txBody>
      </p:sp>
      <p:sp>
        <p:nvSpPr>
          <p:cNvPr id="358" name="Google Shape;358;p39"/>
          <p:cNvSpPr txBox="1">
            <a:spLocks noGrp="1"/>
          </p:cNvSpPr>
          <p:nvPr>
            <p:ph type="subTitle" idx="8"/>
          </p:nvPr>
        </p:nvSpPr>
        <p:spPr>
          <a:xfrm>
            <a:off x="3331327" y="202749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/>
              <a:t>La aplicación debe mostrar toda la información en pantalla.</a:t>
            </a:r>
            <a:endParaRPr sz="1000" dirty="0"/>
          </a:p>
        </p:txBody>
      </p:sp>
      <p:sp>
        <p:nvSpPr>
          <p:cNvPr id="359" name="Google Shape;359;p39"/>
          <p:cNvSpPr txBox="1">
            <a:spLocks noGrp="1"/>
          </p:cNvSpPr>
          <p:nvPr>
            <p:ph type="subTitle" idx="9"/>
          </p:nvPr>
        </p:nvSpPr>
        <p:spPr>
          <a:xfrm>
            <a:off x="6118549" y="1955074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/>
              <a:t>El sistema debe ser amigable y de fácil uso.</a:t>
            </a:r>
            <a:endParaRPr sz="1000" dirty="0"/>
          </a:p>
        </p:txBody>
      </p:sp>
      <p:sp>
        <p:nvSpPr>
          <p:cNvPr id="360" name="Google Shape;360;p39"/>
          <p:cNvSpPr txBox="1">
            <a:spLocks noGrp="1"/>
          </p:cNvSpPr>
          <p:nvPr>
            <p:ph type="subTitle" idx="13"/>
          </p:nvPr>
        </p:nvSpPr>
        <p:spPr>
          <a:xfrm>
            <a:off x="214021" y="345237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/>
              <a:t>El sistema debe generar reservas, asignándoles un ID de empleado correspondiente.</a:t>
            </a:r>
            <a:endParaRPr sz="1000" dirty="0"/>
          </a:p>
        </p:txBody>
      </p:sp>
      <p:sp>
        <p:nvSpPr>
          <p:cNvPr id="361" name="Google Shape;361;p39"/>
          <p:cNvSpPr txBox="1">
            <a:spLocks noGrp="1"/>
          </p:cNvSpPr>
          <p:nvPr>
            <p:ph type="subTitle" idx="14"/>
          </p:nvPr>
        </p:nvSpPr>
        <p:spPr>
          <a:xfrm>
            <a:off x="3331327" y="334701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/>
              <a:t>El sistema debe contar con toda la información de los empleados precargada.</a:t>
            </a:r>
            <a:endParaRPr lang="es-CR" sz="1000" dirty="0"/>
          </a:p>
        </p:txBody>
      </p:sp>
      <p:sp>
        <p:nvSpPr>
          <p:cNvPr id="362" name="Google Shape;362;p39"/>
          <p:cNvSpPr txBox="1">
            <a:spLocks noGrp="1"/>
          </p:cNvSpPr>
          <p:nvPr>
            <p:ph type="subTitle" idx="15"/>
          </p:nvPr>
        </p:nvSpPr>
        <p:spPr>
          <a:xfrm>
            <a:off x="6118549" y="336373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/>
              <a:t>Debe existir un menú que muestre las salas y las películas que se proyectarán.</a:t>
            </a:r>
            <a:endParaRPr sz="1000" dirty="0"/>
          </a:p>
        </p:txBody>
      </p:sp>
      <p:sp>
        <p:nvSpPr>
          <p:cNvPr id="2" name="Google Shape;355;p39">
            <a:extLst>
              <a:ext uri="{FF2B5EF4-FFF2-40B4-BE49-F238E27FC236}">
                <a16:creationId xmlns:a16="http://schemas.microsoft.com/office/drawing/2014/main" id="{F6BECC73-2195-DDF2-FE4E-B31B273102F6}"/>
              </a:ext>
            </a:extLst>
          </p:cNvPr>
          <p:cNvSpPr txBox="1">
            <a:spLocks/>
          </p:cNvSpPr>
          <p:nvPr/>
        </p:nvSpPr>
        <p:spPr>
          <a:xfrm>
            <a:off x="4116727" y="3848536"/>
            <a:ext cx="734700" cy="572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Light"/>
              <a:buNone/>
              <a:defRPr sz="3000" b="0" i="0" u="none" strike="noStrike" cap="none">
                <a:solidFill>
                  <a:schemeClr val="accent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Light"/>
              <a:buNone/>
              <a:defRPr sz="30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Light"/>
              <a:buNone/>
              <a:defRPr sz="30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Light"/>
              <a:buNone/>
              <a:defRPr sz="30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Light"/>
              <a:buNone/>
              <a:defRPr sz="30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Light"/>
              <a:buNone/>
              <a:defRPr sz="30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Light"/>
              <a:buNone/>
              <a:defRPr sz="30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Light"/>
              <a:buNone/>
              <a:defRPr sz="30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Light"/>
              <a:buNone/>
              <a:defRPr sz="3000" b="0" i="0" u="none" strike="noStrike" cap="none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r>
              <a:rPr lang="en" dirty="0"/>
              <a:t>07</a:t>
            </a:r>
          </a:p>
        </p:txBody>
      </p:sp>
      <p:sp>
        <p:nvSpPr>
          <p:cNvPr id="3" name="Google Shape;359;p39">
            <a:extLst>
              <a:ext uri="{FF2B5EF4-FFF2-40B4-BE49-F238E27FC236}">
                <a16:creationId xmlns:a16="http://schemas.microsoft.com/office/drawing/2014/main" id="{F8A2244F-0C2C-9A12-1520-1B974B29139D}"/>
              </a:ext>
            </a:extLst>
          </p:cNvPr>
          <p:cNvSpPr txBox="1">
            <a:spLocks/>
          </p:cNvSpPr>
          <p:nvPr/>
        </p:nvSpPr>
        <p:spPr>
          <a:xfrm>
            <a:off x="408879" y="4513279"/>
            <a:ext cx="8147824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marL="0" indent="0" algn="ctr"/>
            <a:r>
              <a:rPr lang="es-MX" sz="1000" dirty="0"/>
              <a:t>Se debe disponer de una opción para visualizar todos los asientos del cine en la oficina, junto con el nombre de la película que se proyectará. Los números (columnas) y letras (filas) representarán los campos de asientos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>
            <a:spLocks noGrp="1"/>
          </p:cNvSpPr>
          <p:nvPr>
            <p:ph type="title"/>
          </p:nvPr>
        </p:nvSpPr>
        <p:spPr>
          <a:xfrm>
            <a:off x="2074152" y="-239552"/>
            <a:ext cx="4872900" cy="22272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400" dirty="0"/>
              <a:t>Los números (columnas) y letras(filas) sería los campos de asientos</a:t>
            </a:r>
            <a:endParaRPr sz="1400" dirty="0"/>
          </a:p>
        </p:txBody>
      </p:sp>
      <p:cxnSp>
        <p:nvCxnSpPr>
          <p:cNvPr id="369" name="Google Shape;369;p40"/>
          <p:cNvCxnSpPr/>
          <p:nvPr/>
        </p:nvCxnSpPr>
        <p:spPr>
          <a:xfrm>
            <a:off x="-98000" y="1038100"/>
            <a:ext cx="934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0" name="Google Shape;370;p40"/>
          <p:cNvCxnSpPr/>
          <p:nvPr/>
        </p:nvCxnSpPr>
        <p:spPr>
          <a:xfrm>
            <a:off x="-107162" y="2943100"/>
            <a:ext cx="2022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Google Shape;371;p40"/>
          <p:cNvCxnSpPr/>
          <p:nvPr/>
        </p:nvCxnSpPr>
        <p:spPr>
          <a:xfrm>
            <a:off x="1907700" y="-94000"/>
            <a:ext cx="0" cy="5321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72" name="Google Shape;372;p40"/>
          <p:cNvGrpSpPr/>
          <p:nvPr/>
        </p:nvGrpSpPr>
        <p:grpSpPr>
          <a:xfrm>
            <a:off x="-14" y="1038144"/>
            <a:ext cx="1905157" cy="1905157"/>
            <a:chOff x="-320522" y="940050"/>
            <a:chExt cx="3316200" cy="3316200"/>
          </a:xfrm>
        </p:grpSpPr>
        <p:cxnSp>
          <p:nvCxnSpPr>
            <p:cNvPr id="373" name="Google Shape;373;p40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40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40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6" name="Google Shape;376;p40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91B22315-FD73-77BE-BBE6-BC6E8FCAD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602" y="1987668"/>
            <a:ext cx="321945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>
            <a:spLocks noGrp="1"/>
          </p:cNvSpPr>
          <p:nvPr>
            <p:ph type="title" idx="2"/>
          </p:nvPr>
        </p:nvSpPr>
        <p:spPr>
          <a:xfrm>
            <a:off x="505522" y="722864"/>
            <a:ext cx="735981" cy="4127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352" name="Google Shape;352;p39"/>
          <p:cNvSpPr txBox="1">
            <a:spLocks noGrp="1"/>
          </p:cNvSpPr>
          <p:nvPr>
            <p:ph type="title" idx="3"/>
          </p:nvPr>
        </p:nvSpPr>
        <p:spPr>
          <a:xfrm>
            <a:off x="612517" y="2378221"/>
            <a:ext cx="734694" cy="5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</a:t>
            </a:r>
            <a:endParaRPr dirty="0"/>
          </a:p>
        </p:txBody>
      </p:sp>
      <p:sp>
        <p:nvSpPr>
          <p:cNvPr id="353" name="Google Shape;353;p39"/>
          <p:cNvSpPr txBox="1">
            <a:spLocks noGrp="1"/>
          </p:cNvSpPr>
          <p:nvPr>
            <p:ph type="title" idx="4"/>
          </p:nvPr>
        </p:nvSpPr>
        <p:spPr>
          <a:xfrm>
            <a:off x="4083740" y="658475"/>
            <a:ext cx="752819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  <p:sp>
        <p:nvSpPr>
          <p:cNvPr id="355" name="Google Shape;355;p39"/>
          <p:cNvSpPr txBox="1">
            <a:spLocks noGrp="1"/>
          </p:cNvSpPr>
          <p:nvPr>
            <p:ph type="title" idx="6"/>
          </p:nvPr>
        </p:nvSpPr>
        <p:spPr>
          <a:xfrm>
            <a:off x="6925977" y="717675"/>
            <a:ext cx="642413" cy="417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</a:t>
            </a:r>
            <a:endParaRPr dirty="0"/>
          </a:p>
        </p:txBody>
      </p:sp>
      <p:sp>
        <p:nvSpPr>
          <p:cNvPr id="356" name="Google Shape;356;p39"/>
          <p:cNvSpPr txBox="1">
            <a:spLocks noGrp="1"/>
          </p:cNvSpPr>
          <p:nvPr>
            <p:ph type="title" idx="7"/>
          </p:nvPr>
        </p:nvSpPr>
        <p:spPr>
          <a:xfrm>
            <a:off x="6833690" y="2449423"/>
            <a:ext cx="734700" cy="4844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</a:t>
            </a:r>
            <a:endParaRPr dirty="0"/>
          </a:p>
        </p:txBody>
      </p:sp>
      <p:sp>
        <p:nvSpPr>
          <p:cNvPr id="357" name="Google Shape;357;p39"/>
          <p:cNvSpPr txBox="1">
            <a:spLocks noGrp="1"/>
          </p:cNvSpPr>
          <p:nvPr>
            <p:ph type="subTitle" idx="1"/>
          </p:nvPr>
        </p:nvSpPr>
        <p:spPr>
          <a:xfrm>
            <a:off x="248858" y="2950320"/>
            <a:ext cx="2305500" cy="7890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/>
              <a:t>El sistema debe llevar el control de las clases de yoga y baile, sin permitir más de 30 espacios por clase.</a:t>
            </a:r>
            <a:endParaRPr sz="1000" dirty="0"/>
          </a:p>
        </p:txBody>
      </p:sp>
      <p:sp>
        <p:nvSpPr>
          <p:cNvPr id="358" name="Google Shape;358;p39"/>
          <p:cNvSpPr txBox="1">
            <a:spLocks noGrp="1"/>
          </p:cNvSpPr>
          <p:nvPr>
            <p:ph type="subTitle" idx="8"/>
          </p:nvPr>
        </p:nvSpPr>
        <p:spPr>
          <a:xfrm>
            <a:off x="3316459" y="1310173"/>
            <a:ext cx="2305500" cy="8159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/>
            <a:r>
              <a:rPr lang="es-MX" sz="900" dirty="0"/>
              <a:t>El sistema debe permitir la asignación de asientos en el cine. Esta opción solo permitirá asignar n campos y se deberá guardar el ID del empleado mostrado, pero en la consulta se mostrará el nombre.</a:t>
            </a:r>
            <a:endParaRPr sz="900" dirty="0"/>
          </a:p>
        </p:txBody>
      </p:sp>
      <p:sp>
        <p:nvSpPr>
          <p:cNvPr id="359" name="Google Shape;359;p39"/>
          <p:cNvSpPr txBox="1">
            <a:spLocks noGrp="1"/>
          </p:cNvSpPr>
          <p:nvPr>
            <p:ph type="subTitle" idx="9"/>
          </p:nvPr>
        </p:nvSpPr>
        <p:spPr>
          <a:xfrm>
            <a:off x="6589643" y="3054659"/>
            <a:ext cx="2305500" cy="6847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00" dirty="0"/>
              <a:t>Debe existir la posibilidad de liberar espacios en cualquiera de las actividades (gimnasio, cine, clases).</a:t>
            </a:r>
            <a:endParaRPr sz="1000" dirty="0"/>
          </a:p>
        </p:txBody>
      </p:sp>
      <p:sp>
        <p:nvSpPr>
          <p:cNvPr id="14" name="Google Shape;358;p39">
            <a:extLst>
              <a:ext uri="{FF2B5EF4-FFF2-40B4-BE49-F238E27FC236}">
                <a16:creationId xmlns:a16="http://schemas.microsoft.com/office/drawing/2014/main" id="{A577D20A-D52C-B0D3-F093-5478CB5181A3}"/>
              </a:ext>
            </a:extLst>
          </p:cNvPr>
          <p:cNvSpPr txBox="1">
            <a:spLocks/>
          </p:cNvSpPr>
          <p:nvPr/>
        </p:nvSpPr>
        <p:spPr>
          <a:xfrm>
            <a:off x="199153" y="1239944"/>
            <a:ext cx="2305500" cy="88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marL="0" indent="0"/>
            <a:r>
              <a:rPr lang="es-MX" sz="1000" dirty="0"/>
              <a:t>Se debe incluir una opción para modificar el nombre de la película que se proyectará, así como la cantidad y tamaño de las salas.</a:t>
            </a:r>
          </a:p>
        </p:txBody>
      </p:sp>
      <p:sp>
        <p:nvSpPr>
          <p:cNvPr id="15" name="Google Shape;358;p39">
            <a:extLst>
              <a:ext uri="{FF2B5EF4-FFF2-40B4-BE49-F238E27FC236}">
                <a16:creationId xmlns:a16="http://schemas.microsoft.com/office/drawing/2014/main" id="{F95875E0-7223-37F2-26DF-77CA60AE12A2}"/>
              </a:ext>
            </a:extLst>
          </p:cNvPr>
          <p:cNvSpPr txBox="1">
            <a:spLocks/>
          </p:cNvSpPr>
          <p:nvPr/>
        </p:nvSpPr>
        <p:spPr>
          <a:xfrm>
            <a:off x="6594335" y="1298841"/>
            <a:ext cx="2305500" cy="1150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marL="0" indent="0" algn="r"/>
            <a:r>
              <a:rPr lang="es-MX" sz="1000" dirty="0"/>
              <a:t>El sistema deberá llevar un control de las citas en el gimnasio con el entrenador personal, bloqueando las horas correspondientes y guardando el ID del empleado, aunque en la consulta se mostrará el nombre.</a:t>
            </a:r>
          </a:p>
        </p:txBody>
      </p:sp>
      <p:grpSp>
        <p:nvGrpSpPr>
          <p:cNvPr id="16" name="Google Shape;327;p37">
            <a:extLst>
              <a:ext uri="{FF2B5EF4-FFF2-40B4-BE49-F238E27FC236}">
                <a16:creationId xmlns:a16="http://schemas.microsoft.com/office/drawing/2014/main" id="{26975DDB-78A3-DED5-5E52-DCB41F63F37D}"/>
              </a:ext>
            </a:extLst>
          </p:cNvPr>
          <p:cNvGrpSpPr/>
          <p:nvPr/>
        </p:nvGrpSpPr>
        <p:grpSpPr>
          <a:xfrm>
            <a:off x="2787255" y="2126164"/>
            <a:ext cx="3316200" cy="3316200"/>
            <a:chOff x="-320522" y="940050"/>
            <a:chExt cx="3316200" cy="3316200"/>
          </a:xfrm>
        </p:grpSpPr>
        <p:cxnSp>
          <p:nvCxnSpPr>
            <p:cNvPr id="17" name="Google Shape;328;p37">
              <a:extLst>
                <a:ext uri="{FF2B5EF4-FFF2-40B4-BE49-F238E27FC236}">
                  <a16:creationId xmlns:a16="http://schemas.microsoft.com/office/drawing/2014/main" id="{5423B199-0F1A-15E4-4133-47C1DD3B5AE7}"/>
                </a:ext>
              </a:extLst>
            </p:cNvPr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329;p37">
              <a:extLst>
                <a:ext uri="{FF2B5EF4-FFF2-40B4-BE49-F238E27FC236}">
                  <a16:creationId xmlns:a16="http://schemas.microsoft.com/office/drawing/2014/main" id="{F46F5225-675B-9137-0602-2BDC0C699777}"/>
                </a:ext>
              </a:extLst>
            </p:cNvPr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330;p37">
              <a:extLst>
                <a:ext uri="{FF2B5EF4-FFF2-40B4-BE49-F238E27FC236}">
                  <a16:creationId xmlns:a16="http://schemas.microsoft.com/office/drawing/2014/main" id="{26BEF290-C8A2-8B83-0271-1E29F60CD808}"/>
                </a:ext>
              </a:extLst>
            </p:cNvPr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331;p37">
              <a:extLst>
                <a:ext uri="{FF2B5EF4-FFF2-40B4-BE49-F238E27FC236}">
                  <a16:creationId xmlns:a16="http://schemas.microsoft.com/office/drawing/2014/main" id="{C339D34E-078E-ABAC-7E59-2877FD8C895C}"/>
                </a:ext>
              </a:extLst>
            </p:cNvPr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8217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1"/>
          <p:cNvSpPr txBox="1">
            <a:spLocks noGrp="1"/>
          </p:cNvSpPr>
          <p:nvPr>
            <p:ph type="title"/>
          </p:nvPr>
        </p:nvSpPr>
        <p:spPr>
          <a:xfrm>
            <a:off x="834300" y="2665527"/>
            <a:ext cx="4550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Plantamientos</a:t>
            </a:r>
            <a:endParaRPr sz="4400" dirty="0"/>
          </a:p>
        </p:txBody>
      </p:sp>
      <p:sp>
        <p:nvSpPr>
          <p:cNvPr id="382" name="Google Shape;382;p41"/>
          <p:cNvSpPr txBox="1">
            <a:spLocks noGrp="1"/>
          </p:cNvSpPr>
          <p:nvPr>
            <p:ph type="title" idx="2"/>
          </p:nvPr>
        </p:nvSpPr>
        <p:spPr>
          <a:xfrm>
            <a:off x="834300" y="839975"/>
            <a:ext cx="1848900" cy="14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 dirty="0">
                <a:latin typeface="Poppins Light"/>
                <a:ea typeface="Poppins Light"/>
                <a:cs typeface="Poppins Light"/>
                <a:sym typeface="Poppins Light"/>
              </a:rPr>
              <a:t>00</a:t>
            </a:r>
            <a:endParaRPr sz="10000" dirty="0"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383" name="Google Shape;383;p41"/>
          <p:cNvCxnSpPr/>
          <p:nvPr/>
        </p:nvCxnSpPr>
        <p:spPr>
          <a:xfrm>
            <a:off x="8445800" y="-76175"/>
            <a:ext cx="0" cy="5317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41"/>
          <p:cNvCxnSpPr/>
          <p:nvPr/>
        </p:nvCxnSpPr>
        <p:spPr>
          <a:xfrm>
            <a:off x="-53428" y="700525"/>
            <a:ext cx="849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Google Shape;385;p41"/>
          <p:cNvCxnSpPr/>
          <p:nvPr/>
        </p:nvCxnSpPr>
        <p:spPr>
          <a:xfrm>
            <a:off x="-53428" y="2359097"/>
            <a:ext cx="8495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6" name="Google Shape;386;p41"/>
          <p:cNvGrpSpPr/>
          <p:nvPr/>
        </p:nvGrpSpPr>
        <p:grpSpPr>
          <a:xfrm>
            <a:off x="5129603" y="700525"/>
            <a:ext cx="3316200" cy="3316200"/>
            <a:chOff x="-320522" y="940050"/>
            <a:chExt cx="3316200" cy="3316200"/>
          </a:xfrm>
        </p:grpSpPr>
        <p:cxnSp>
          <p:nvCxnSpPr>
            <p:cNvPr id="387" name="Google Shape;387;p41"/>
            <p:cNvCxnSpPr/>
            <p:nvPr/>
          </p:nvCxnSpPr>
          <p:spPr>
            <a:xfrm>
              <a:off x="1337578" y="940050"/>
              <a:ext cx="0" cy="331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41"/>
            <p:cNvCxnSpPr/>
            <p:nvPr/>
          </p:nvCxnSpPr>
          <p:spPr>
            <a:xfrm flipH="1">
              <a:off x="165232" y="1425696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41"/>
            <p:cNvCxnSpPr/>
            <p:nvPr/>
          </p:nvCxnSpPr>
          <p:spPr>
            <a:xfrm rot="10800000">
              <a:off x="165232" y="1425804"/>
              <a:ext cx="2344800" cy="234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41"/>
            <p:cNvCxnSpPr/>
            <p:nvPr/>
          </p:nvCxnSpPr>
          <p:spPr>
            <a:xfrm>
              <a:off x="-320522" y="2598150"/>
              <a:ext cx="3316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2"/>
          <p:cNvSpPr txBox="1">
            <a:spLocks noGrp="1"/>
          </p:cNvSpPr>
          <p:nvPr>
            <p:ph type="title"/>
          </p:nvPr>
        </p:nvSpPr>
        <p:spPr>
          <a:xfrm>
            <a:off x="660527" y="11584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 necesitamos?</a:t>
            </a:r>
            <a:endParaRPr dirty="0"/>
          </a:p>
        </p:txBody>
      </p:sp>
      <p:sp>
        <p:nvSpPr>
          <p:cNvPr id="397" name="Google Shape;397;p42"/>
          <p:cNvSpPr txBox="1">
            <a:spLocks noGrp="1"/>
          </p:cNvSpPr>
          <p:nvPr>
            <p:ph type="subTitle" idx="2"/>
          </p:nvPr>
        </p:nvSpPr>
        <p:spPr>
          <a:xfrm>
            <a:off x="660527" y="2179091"/>
            <a:ext cx="6253229" cy="24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sistema que necesitamos debe ser capaz de gestionar y registrar la información relacionada con las salas, los empleados, las películas, las clases y las reservas.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Para ello, debemos incluir funcionalidades que nos permitan agregar, eliminar, consultar y modificar la información correspondiente.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Además, es fundamental para el proyecto mantener un historial de las acciones realizadas para un seguimiento completo.</a:t>
            </a:r>
            <a:endParaRPr dirty="0"/>
          </a:p>
        </p:txBody>
      </p:sp>
      <p:sp>
        <p:nvSpPr>
          <p:cNvPr id="4" name="Google Shape;395;p42">
            <a:extLst>
              <a:ext uri="{FF2B5EF4-FFF2-40B4-BE49-F238E27FC236}">
                <a16:creationId xmlns:a16="http://schemas.microsoft.com/office/drawing/2014/main" id="{FF5B5025-7E4A-B2C0-D735-7EB92610D623}"/>
              </a:ext>
            </a:extLst>
          </p:cNvPr>
          <p:cNvSpPr txBox="1">
            <a:spLocks/>
          </p:cNvSpPr>
          <p:nvPr/>
        </p:nvSpPr>
        <p:spPr>
          <a:xfrm>
            <a:off x="660527" y="60114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01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4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487" r="1836"/>
          <a:stretch/>
        </p:blipFill>
        <p:spPr>
          <a:xfrm>
            <a:off x="5786325" y="539500"/>
            <a:ext cx="3357675" cy="4713477"/>
          </a:xfrm>
          <a:prstGeom prst="rect">
            <a:avLst/>
          </a:prstGeom>
        </p:spPr>
      </p:pic>
      <p:sp>
        <p:nvSpPr>
          <p:cNvPr id="403" name="Google Shape;403;p4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4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 dirty="0"/>
              <a:t>Visualización general de las clases y del cine</a:t>
            </a:r>
            <a:endParaRPr sz="2400" dirty="0"/>
          </a:p>
        </p:txBody>
      </p:sp>
      <p:sp>
        <p:nvSpPr>
          <p:cNvPr id="404" name="Google Shape;404;p43"/>
          <p:cNvSpPr txBox="1">
            <a:spLocks noGrp="1"/>
          </p:cNvSpPr>
          <p:nvPr>
            <p:ph type="subTitle" idx="1"/>
          </p:nvPr>
        </p:nvSpPr>
        <p:spPr>
          <a:xfrm>
            <a:off x="720000" y="1744875"/>
            <a:ext cx="4708800" cy="24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800" dirty="0"/>
              <a:t>Necesitamos que el sistema  proporcione una representación visual de las clases, cine, gym y que ayuden a tomar decisiones a la secretaria y a los empleados.</a:t>
            </a:r>
            <a:endParaRPr sz="1800" dirty="0"/>
          </a:p>
        </p:txBody>
      </p:sp>
      <p:cxnSp>
        <p:nvCxnSpPr>
          <p:cNvPr id="405" name="Google Shape;405;p43"/>
          <p:cNvCxnSpPr/>
          <p:nvPr/>
        </p:nvCxnSpPr>
        <p:spPr>
          <a:xfrm rot="10800000">
            <a:off x="5786325" y="-92675"/>
            <a:ext cx="0" cy="528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395;p42">
            <a:extLst>
              <a:ext uri="{FF2B5EF4-FFF2-40B4-BE49-F238E27FC236}">
                <a16:creationId xmlns:a16="http://schemas.microsoft.com/office/drawing/2014/main" id="{9C6B9D69-4924-01E5-78AF-F74C409C0890}"/>
              </a:ext>
            </a:extLst>
          </p:cNvPr>
          <p:cNvSpPr txBox="1">
            <a:spLocks/>
          </p:cNvSpPr>
          <p:nvPr/>
        </p:nvSpPr>
        <p:spPr>
          <a:xfrm>
            <a:off x="229346" y="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02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4"/>
          <p:cNvSpPr txBox="1">
            <a:spLocks noGrp="1"/>
          </p:cNvSpPr>
          <p:nvPr>
            <p:ph type="title"/>
          </p:nvPr>
        </p:nvSpPr>
        <p:spPr>
          <a:xfrm>
            <a:off x="645658" y="4747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dirty="0"/>
              <a:t>INFORMACION</a:t>
            </a:r>
            <a:endParaRPr sz="1800" dirty="0"/>
          </a:p>
        </p:txBody>
      </p:sp>
      <p:sp>
        <p:nvSpPr>
          <p:cNvPr id="411" name="Google Shape;411;p44"/>
          <p:cNvSpPr txBox="1">
            <a:spLocks noGrp="1"/>
          </p:cNvSpPr>
          <p:nvPr>
            <p:ph type="subTitle" idx="1"/>
          </p:nvPr>
        </p:nvSpPr>
        <p:spPr>
          <a:xfrm>
            <a:off x="5770010" y="2519922"/>
            <a:ext cx="2504194" cy="18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Empleado: Alexis Vega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50" dirty="0"/>
              <a:t>C. Yoga : 20:00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Clase N# : 02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Empleado: Alexis Vega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50" dirty="0"/>
              <a:t>C. Baile : 19:00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050" dirty="0"/>
              <a:t>Clase N# : 01</a:t>
            </a:r>
          </a:p>
        </p:txBody>
      </p:sp>
      <p:sp>
        <p:nvSpPr>
          <p:cNvPr id="412" name="Google Shape;412;p44"/>
          <p:cNvSpPr txBox="1">
            <a:spLocks noGrp="1"/>
          </p:cNvSpPr>
          <p:nvPr>
            <p:ph type="subTitle" idx="2"/>
          </p:nvPr>
        </p:nvSpPr>
        <p:spPr>
          <a:xfrm>
            <a:off x="251649" y="2527103"/>
            <a:ext cx="2104975" cy="18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Empleado: Alexis Vega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Asiento : C3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Película : Megadolon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R" dirty="0"/>
              <a:t>Hora de Inicio : 21:00</a:t>
            </a:r>
            <a:endParaRPr dirty="0"/>
          </a:p>
        </p:txBody>
      </p:sp>
      <p:sp>
        <p:nvSpPr>
          <p:cNvPr id="413" name="Google Shape;413;p44"/>
          <p:cNvSpPr txBox="1">
            <a:spLocks noGrp="1"/>
          </p:cNvSpPr>
          <p:nvPr>
            <p:ph type="subTitle" idx="3"/>
          </p:nvPr>
        </p:nvSpPr>
        <p:spPr>
          <a:xfrm>
            <a:off x="251649" y="1978850"/>
            <a:ext cx="2557345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 I N E</a:t>
            </a:r>
            <a:endParaRPr dirty="0"/>
          </a:p>
        </p:txBody>
      </p:sp>
      <p:sp>
        <p:nvSpPr>
          <p:cNvPr id="414" name="Google Shape;414;p44"/>
          <p:cNvSpPr txBox="1">
            <a:spLocks noGrp="1"/>
          </p:cNvSpPr>
          <p:nvPr>
            <p:ph type="subTitle" idx="4"/>
          </p:nvPr>
        </p:nvSpPr>
        <p:spPr>
          <a:xfrm>
            <a:off x="5716859" y="1978850"/>
            <a:ext cx="2557345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CLASES</a:t>
            </a:r>
            <a:endParaRPr dirty="0"/>
          </a:p>
        </p:txBody>
      </p:sp>
      <p:sp>
        <p:nvSpPr>
          <p:cNvPr id="2" name="Google Shape;395;p42">
            <a:extLst>
              <a:ext uri="{FF2B5EF4-FFF2-40B4-BE49-F238E27FC236}">
                <a16:creationId xmlns:a16="http://schemas.microsoft.com/office/drawing/2014/main" id="{1E7FDEB1-4382-978E-1B42-D46A1A0DB086}"/>
              </a:ext>
            </a:extLst>
          </p:cNvPr>
          <p:cNvSpPr txBox="1">
            <a:spLocks/>
          </p:cNvSpPr>
          <p:nvPr/>
        </p:nvSpPr>
        <p:spPr>
          <a:xfrm>
            <a:off x="0" y="8446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n-US" dirty="0">
                <a:latin typeface="Poppins Light" panose="00000400000000000000" pitchFamily="2" charset="0"/>
                <a:cs typeface="Poppins Light" panose="00000400000000000000" pitchFamily="2" charset="0"/>
              </a:rPr>
              <a:t>03</a:t>
            </a:r>
          </a:p>
        </p:txBody>
      </p:sp>
      <p:sp>
        <p:nvSpPr>
          <p:cNvPr id="3" name="Google Shape;410;p44">
            <a:extLst>
              <a:ext uri="{FF2B5EF4-FFF2-40B4-BE49-F238E27FC236}">
                <a16:creationId xmlns:a16="http://schemas.microsoft.com/office/drawing/2014/main" id="{DE5D9C8F-AB20-2175-2273-26EC70C5729A}"/>
              </a:ext>
            </a:extLst>
          </p:cNvPr>
          <p:cNvSpPr txBox="1">
            <a:spLocks/>
          </p:cNvSpPr>
          <p:nvPr/>
        </p:nvSpPr>
        <p:spPr>
          <a:xfrm>
            <a:off x="645658" y="924648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SemiBold"/>
              <a:buNone/>
              <a:defRPr sz="3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s-MX" sz="1100" dirty="0"/>
              <a:t>Se requiere que el sistema cuente con información precargada de los empleados </a:t>
            </a:r>
          </a:p>
          <a:p>
            <a:r>
              <a:rPr lang="es-MX" sz="1100" dirty="0"/>
              <a:t>Además debe de tener información cargada de las salas: </a:t>
            </a:r>
          </a:p>
          <a:p>
            <a:endParaRPr lang="es-MX" sz="1800" dirty="0"/>
          </a:p>
        </p:txBody>
      </p:sp>
      <p:sp>
        <p:nvSpPr>
          <p:cNvPr id="4" name="Google Shape;413;p44">
            <a:extLst>
              <a:ext uri="{FF2B5EF4-FFF2-40B4-BE49-F238E27FC236}">
                <a16:creationId xmlns:a16="http://schemas.microsoft.com/office/drawing/2014/main" id="{A488EC1C-D5BC-605C-E054-62BB3444BFB8}"/>
              </a:ext>
            </a:extLst>
          </p:cNvPr>
          <p:cNvSpPr txBox="1">
            <a:spLocks/>
          </p:cNvSpPr>
          <p:nvPr/>
        </p:nvSpPr>
        <p:spPr>
          <a:xfrm>
            <a:off x="3010830" y="1978850"/>
            <a:ext cx="2557345" cy="45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0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pPr marL="0" indent="0"/>
            <a:r>
              <a:rPr lang="es-CR" dirty="0"/>
              <a:t>GYM</a:t>
            </a:r>
          </a:p>
        </p:txBody>
      </p:sp>
      <p:sp>
        <p:nvSpPr>
          <p:cNvPr id="5" name="Google Shape;412;p44">
            <a:extLst>
              <a:ext uri="{FF2B5EF4-FFF2-40B4-BE49-F238E27FC236}">
                <a16:creationId xmlns:a16="http://schemas.microsoft.com/office/drawing/2014/main" id="{34C88EA3-CC8A-122F-F4B7-66D656B12ACB}"/>
              </a:ext>
            </a:extLst>
          </p:cNvPr>
          <p:cNvSpPr txBox="1">
            <a:spLocks/>
          </p:cNvSpPr>
          <p:nvPr/>
        </p:nvSpPr>
        <p:spPr>
          <a:xfrm>
            <a:off x="3010830" y="2701439"/>
            <a:ext cx="2104975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Empleado: Alexis Vega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 dirty="0"/>
              <a:t>Reservación : Lunes 9 dec</a:t>
            </a: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Hora  : 15:00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Entrenador : Ariel Gómez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Clase N# : 04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inancial Assembly by Slidesgo">
  <a:themeElements>
    <a:clrScheme name="Simple Light">
      <a:dk1>
        <a:srgbClr val="FFFFFF"/>
      </a:dk1>
      <a:lt1>
        <a:srgbClr val="131313"/>
      </a:lt1>
      <a:dk2>
        <a:srgbClr val="666666"/>
      </a:dk2>
      <a:lt2>
        <a:srgbClr val="B7B7B7"/>
      </a:lt2>
      <a:accent1>
        <a:srgbClr val="EFEFE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718</Words>
  <Application>Microsoft Office PowerPoint</Application>
  <PresentationFormat>Presentación en pantalla (16:9)</PresentationFormat>
  <Paragraphs>80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0" baseType="lpstr">
      <vt:lpstr>Poppins SemiBold</vt:lpstr>
      <vt:lpstr>Nyala</vt:lpstr>
      <vt:lpstr>Poppins</vt:lpstr>
      <vt:lpstr>__fkGroteskNeue_532e43</vt:lpstr>
      <vt:lpstr>Arial</vt:lpstr>
      <vt:lpstr>Poppins Light</vt:lpstr>
      <vt:lpstr>Nunito Light</vt:lpstr>
      <vt:lpstr>Anaheim</vt:lpstr>
      <vt:lpstr>Financial Assembly by Slidesgo</vt:lpstr>
      <vt:lpstr>Grupo #2</vt:lpstr>
      <vt:lpstr>Una Compañia Internacional nos solicito:</vt:lpstr>
      <vt:lpstr>Es necesario llevar un control eficiente de estas actividades, por lo tanto la compañía ha contratado a un programador para desarrollar una aplicación. Las funcionalidades solicitadas al programador son las siguientes:</vt:lpstr>
      <vt:lpstr>Los números (columnas) y letras(filas) sería los campos de asientos</vt:lpstr>
      <vt:lpstr>08</vt:lpstr>
      <vt:lpstr>Plantamientos</vt:lpstr>
      <vt:lpstr>Que necesitamos?</vt:lpstr>
      <vt:lpstr>Visualización general de las clases y del cine</vt:lpstr>
      <vt:lpstr>INFORMACION</vt:lpstr>
      <vt:lpstr>Presentación de PowerPoint</vt:lpstr>
      <vt:lpstr>¡Resultados y explicacion!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#2</dc:title>
  <dc:creator>Neythan Garcia</dc:creator>
  <cp:lastModifiedBy>Daniel Aguilar</cp:lastModifiedBy>
  <cp:revision>2</cp:revision>
  <dcterms:modified xsi:type="dcterms:W3CDTF">2023-12-14T00:50:45Z</dcterms:modified>
</cp:coreProperties>
</file>