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59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161"/>
    <a:srgbClr val="33977C"/>
    <a:srgbClr val="347081"/>
    <a:srgbClr val="4A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-apple-system"/>
              </a:rPr>
              <a:t>Unveiling Customers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-apple-system"/>
              </a:rPr>
              <a:t>Analysing Airline Reviews with Python Web Scraping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29D-F8BB-949E-1B83-773BDFBB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000" dirty="0">
                <a:latin typeface="-apple-system"/>
              </a:rPr>
              <a:t>Visualising word and frequency analysis for Business Class</a:t>
            </a:r>
            <a:endParaRPr lang="en-GB" sz="3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1D3D39-6BD2-199A-3E08-774F1B3F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84168" y="1825625"/>
            <a:ext cx="3669632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The combined topic for Business Class encompasses various elements of the flight experience, including service quality, cabin conditions, food, and specific features like the club lounge and seating.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Terms like "</a:t>
            </a:r>
            <a:r>
              <a:rPr lang="en-GB" sz="1400" b="1" dirty="0" err="1">
                <a:latin typeface="-apple-system"/>
              </a:rPr>
              <a:t>ba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British Airways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verified</a:t>
            </a:r>
            <a:r>
              <a:rPr lang="en-GB" sz="1400" dirty="0">
                <a:latin typeface="-apple-system"/>
              </a:rPr>
              <a:t>" indicate a focus on reviews related to the airline, and the repetition of "</a:t>
            </a:r>
            <a:r>
              <a:rPr lang="en-GB" sz="1400" b="1" dirty="0">
                <a:latin typeface="-apple-system"/>
              </a:rPr>
              <a:t>flight</a:t>
            </a:r>
            <a:r>
              <a:rPr lang="en-GB" sz="1400" dirty="0">
                <a:latin typeface="-apple-system"/>
              </a:rPr>
              <a:t>" suggests a central theme around the in-flight experience. The presence of "</a:t>
            </a:r>
            <a:r>
              <a:rPr lang="en-GB" sz="1400" b="1" dirty="0">
                <a:latin typeface="-apple-system"/>
              </a:rPr>
              <a:t>verified</a:t>
            </a:r>
            <a:r>
              <a:rPr lang="en-GB" sz="1400" dirty="0">
                <a:latin typeface="-apple-system"/>
              </a:rPr>
              <a:t>" may imply an emphasis on authenticated or credible reviews, providing insights into customer experiences with Business Class services.</a:t>
            </a:r>
          </a:p>
        </p:txBody>
      </p:sp>
      <p:pic>
        <p:nvPicPr>
          <p:cNvPr id="19" name="Content Placeholder 18" descr="A close-up of words&#10;&#10;Description automatically generated">
            <a:extLst>
              <a:ext uri="{FF2B5EF4-FFF2-40B4-BE49-F238E27FC236}">
                <a16:creationId xmlns:a16="http://schemas.microsoft.com/office/drawing/2014/main" id="{5B49A980-9CE0-EEB5-6671-18D80695F2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6" y="1825625"/>
            <a:ext cx="7277922" cy="3915338"/>
          </a:xfrm>
        </p:spPr>
      </p:pic>
    </p:spTree>
    <p:extLst>
      <p:ext uri="{BB962C8B-B14F-4D97-AF65-F5344CB8AC3E}">
        <p14:creationId xmlns:p14="http://schemas.microsoft.com/office/powerpoint/2010/main" val="90727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29D-F8BB-949E-1B83-773BDFBB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000" dirty="0">
                <a:latin typeface="-apple-system"/>
              </a:rPr>
              <a:t>Visualising word and frequency analysis for Economy Class</a:t>
            </a:r>
            <a:endParaRPr lang="en-GB" sz="3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1D3D39-6BD2-199A-3E08-774F1B3F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2716" y="1825625"/>
            <a:ext cx="346108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The combined topic for Economy Class indicates a focus on various aspects of the flight experience, including elements like "</a:t>
            </a:r>
            <a:r>
              <a:rPr lang="en-GB" sz="1400" b="1" dirty="0" err="1">
                <a:latin typeface="-apple-system"/>
              </a:rPr>
              <a:t>ba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flight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seat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service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crew</a:t>
            </a:r>
            <a:r>
              <a:rPr lang="en-GB" sz="1400" dirty="0">
                <a:latin typeface="-apple-system"/>
              </a:rPr>
              <a:t>," suggesting discussions around the airline, seating, and in-flight service.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Key terms like "</a:t>
            </a:r>
            <a:r>
              <a:rPr lang="en-GB" sz="1400" b="1" dirty="0">
                <a:latin typeface="-apple-system"/>
              </a:rPr>
              <a:t>verified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London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Heathrow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British</a:t>
            </a:r>
            <a:r>
              <a:rPr lang="en-GB" sz="1400" dirty="0">
                <a:latin typeface="-apple-system"/>
              </a:rPr>
              <a:t> </a:t>
            </a:r>
            <a:r>
              <a:rPr lang="en-GB" sz="1400" b="1" dirty="0">
                <a:latin typeface="-apple-system"/>
              </a:rPr>
              <a:t>Airways</a:t>
            </a:r>
            <a:r>
              <a:rPr lang="en-GB" sz="1400" dirty="0">
                <a:latin typeface="-apple-system"/>
              </a:rPr>
              <a:t>" highlight a recurring emphasis on authentication, specific locations, and the airline brand, possibly influencing reviews related to Economy Class experiences and services provided by British Airways.</a:t>
            </a:r>
          </a:p>
        </p:txBody>
      </p:sp>
      <p:pic>
        <p:nvPicPr>
          <p:cNvPr id="4" name="Content Placeholder 3" descr="A close-up of words&#10;&#10;Description automatically generated">
            <a:extLst>
              <a:ext uri="{FF2B5EF4-FFF2-40B4-BE49-F238E27FC236}">
                <a16:creationId xmlns:a16="http://schemas.microsoft.com/office/drawing/2014/main" id="{43681FD9-AB15-06F6-91E2-7C519B52B1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1825625"/>
            <a:ext cx="7475567" cy="4142038"/>
          </a:xfrm>
        </p:spPr>
      </p:pic>
    </p:spTree>
    <p:extLst>
      <p:ext uri="{BB962C8B-B14F-4D97-AF65-F5344CB8AC3E}">
        <p14:creationId xmlns:p14="http://schemas.microsoft.com/office/powerpoint/2010/main" val="104230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29D-F8BB-949E-1B83-773BDFBB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600" dirty="0">
                <a:latin typeface="-apple-system"/>
              </a:rPr>
              <a:t>Visualising word and frequency analysis for Premium Economy Class</a:t>
            </a:r>
            <a:endParaRPr lang="en-GB" sz="26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1D3D39-6BD2-199A-3E08-774F1B3F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3516" y="1825625"/>
            <a:ext cx="468028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The combined topic for Premium Economy appears to focus on various aspects such as flight experience, cabin conditions, service quality, and food. Key terms include "</a:t>
            </a:r>
            <a:r>
              <a:rPr lang="en-GB" sz="1400" b="1" dirty="0">
                <a:latin typeface="-apple-system"/>
              </a:rPr>
              <a:t>economy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flight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Premium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seat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food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cabin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service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London</a:t>
            </a:r>
            <a:r>
              <a:rPr lang="en-GB" sz="1400" dirty="0">
                <a:latin typeface="-apple-system"/>
              </a:rPr>
              <a:t>," suggesting discussions on the overall flight quality, seating comfort, and dining experience.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The repetition of terms like "</a:t>
            </a:r>
            <a:r>
              <a:rPr lang="en-GB" sz="1400" b="1" dirty="0">
                <a:latin typeface="-apple-system"/>
              </a:rPr>
              <a:t>BA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British Airways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verified</a:t>
            </a:r>
            <a:r>
              <a:rPr lang="en-GB" sz="1400" dirty="0">
                <a:latin typeface="-apple-system"/>
              </a:rPr>
              <a:t>" indicates a specific focus on reviews related to the airline, possibly emphasizing authenticated or credible feedback.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The presence of location names like "</a:t>
            </a:r>
            <a:r>
              <a:rPr lang="en-GB" sz="1400" b="1" dirty="0">
                <a:latin typeface="-apple-system"/>
              </a:rPr>
              <a:t>Singapore</a:t>
            </a:r>
            <a:r>
              <a:rPr lang="en-GB" sz="1400" dirty="0">
                <a:latin typeface="-apple-system"/>
              </a:rPr>
              <a:t>" and "</a:t>
            </a:r>
            <a:r>
              <a:rPr lang="en-GB" sz="1400" b="1" dirty="0">
                <a:latin typeface="-apple-system"/>
              </a:rPr>
              <a:t>Heathrow</a:t>
            </a:r>
            <a:r>
              <a:rPr lang="en-GB" sz="1400" dirty="0">
                <a:latin typeface="-apple-system"/>
              </a:rPr>
              <a:t>" suggests insights into Premium Economy experiences on specific routes or locations.</a:t>
            </a:r>
          </a:p>
        </p:txBody>
      </p:sp>
      <p:pic>
        <p:nvPicPr>
          <p:cNvPr id="4" name="Content Placeholder 3" descr="A close-up of words&#10;&#10;Description automatically generated">
            <a:extLst>
              <a:ext uri="{FF2B5EF4-FFF2-40B4-BE49-F238E27FC236}">
                <a16:creationId xmlns:a16="http://schemas.microsoft.com/office/drawing/2014/main" id="{CDEBD731-00EC-DD57-5AA9-C0AF8D1E0E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09" y="2174372"/>
            <a:ext cx="6067019" cy="3263902"/>
          </a:xfrm>
        </p:spPr>
      </p:pic>
    </p:spTree>
    <p:extLst>
      <p:ext uri="{BB962C8B-B14F-4D97-AF65-F5344CB8AC3E}">
        <p14:creationId xmlns:p14="http://schemas.microsoft.com/office/powerpoint/2010/main" val="115855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29D-F8BB-949E-1B83-773BDFBB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000" dirty="0">
                <a:latin typeface="-apple-system"/>
              </a:rPr>
              <a:t>Visualising word and frequency analysis for First Class</a:t>
            </a:r>
            <a:endParaRPr lang="en-GB" sz="3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1D3D39-6BD2-199A-3E08-774F1B3F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7704" y="1825625"/>
            <a:ext cx="384609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- The combined topic for First Class revolves around various aspects of the flight experience, including "</a:t>
            </a:r>
            <a:r>
              <a:rPr lang="en-GB" sz="1400" b="1" dirty="0">
                <a:latin typeface="-apple-system"/>
              </a:rPr>
              <a:t>service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crew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cabin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food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seat</a:t>
            </a:r>
            <a:r>
              <a:rPr lang="en-GB" sz="1400" dirty="0">
                <a:latin typeface="-apple-system"/>
              </a:rPr>
              <a:t>," indicating a focus on the premium amenities and services provided in First Class.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- Terms like "</a:t>
            </a:r>
            <a:r>
              <a:rPr lang="en-GB" sz="1400" b="1" dirty="0">
                <a:latin typeface="-apple-system"/>
              </a:rPr>
              <a:t>lounge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outbound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London</a:t>
            </a:r>
            <a:r>
              <a:rPr lang="en-GB" sz="1400" dirty="0">
                <a:latin typeface="-apple-system"/>
              </a:rPr>
              <a:t>" suggest discussions about specific locations and amenities, while repeated mentions of "</a:t>
            </a:r>
            <a:r>
              <a:rPr lang="en-GB" sz="1400" b="1" dirty="0">
                <a:latin typeface="-apple-system"/>
              </a:rPr>
              <a:t>BA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British Airways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good</a:t>
            </a:r>
            <a:r>
              <a:rPr lang="en-GB" sz="1400" dirty="0">
                <a:latin typeface="-apple-system"/>
              </a:rPr>
              <a:t>" may indicate positive sentiments and satisfaction with the overall First Class experience, highlighting the importance of service quality and comfort in premium travel.</a:t>
            </a:r>
          </a:p>
        </p:txBody>
      </p:sp>
      <p:pic>
        <p:nvPicPr>
          <p:cNvPr id="4" name="Content Placeholder 3" descr="A close up of words&#10;&#10;Description automatically generated">
            <a:extLst>
              <a:ext uri="{FF2B5EF4-FFF2-40B4-BE49-F238E27FC236}">
                <a16:creationId xmlns:a16="http://schemas.microsoft.com/office/drawing/2014/main" id="{F809FAE1-F7FA-90FD-251C-22DB2F850F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1" y="1958819"/>
            <a:ext cx="7217233" cy="3882688"/>
          </a:xfrm>
        </p:spPr>
      </p:pic>
    </p:spTree>
    <p:extLst>
      <p:ext uri="{BB962C8B-B14F-4D97-AF65-F5344CB8AC3E}">
        <p14:creationId xmlns:p14="http://schemas.microsoft.com/office/powerpoint/2010/main" val="287651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n-GB" sz="5400" dirty="0">
                <a:solidFill>
                  <a:srgbClr val="FFFFFF"/>
                </a:solidFill>
                <a:latin typeface="-apple-system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49EC4C-95A0-9553-1310-E5912033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5099566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/>
              <a:t>.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3A865532-D47E-06C7-4505-25AD3D19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000" dirty="0">
                <a:latin typeface="-apple-system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610"/>
            <a:ext cx="9599023" cy="1681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-apple-system"/>
              </a:rPr>
              <a:t>Welcome to the presentation on extracting insights from airline reviews using Skytrax data.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-apple-system"/>
              </a:rPr>
              <a:t>We’ll focus on scraping reviews and highlighting the importance of comprehensive data for informed analysis.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-apple-system"/>
              </a:rPr>
              <a:t>The success of our exploration lies in meticulous data collection, enriching our understanding of customer sentiments and experiences.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6830-039D-BD4A-763D-484536B1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76" y="347370"/>
            <a:ext cx="7062926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000" dirty="0">
                <a:latin typeface="-apple-system"/>
              </a:rPr>
              <a:t>Analysis of the Scrapped Reviews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3D7B-7FA8-B0AC-7B82-0FD687A1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-apple-system"/>
              </a:rPr>
              <a:t>The data collected from web scraping encompasses various columns, offering insights into diverse aspects of the airline. Key columns include: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48ABE8-ACDD-ADD5-61DD-B2B5CE252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80976"/>
              </p:ext>
            </p:extLst>
          </p:nvPr>
        </p:nvGraphicFramePr>
        <p:xfrm>
          <a:off x="1003176" y="2560000"/>
          <a:ext cx="10515600" cy="3872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489072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55920592"/>
                    </a:ext>
                  </a:extLst>
                </a:gridCol>
              </a:tblGrid>
              <a:tr h="3210485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 err="1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AuthorName</a:t>
                      </a: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Name of the review author.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 err="1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ReviewBody</a:t>
                      </a: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Detailed content of the review.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 err="1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RatingValue</a:t>
                      </a: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Numeric rating given by the reviewer.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 err="1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RatingMax</a:t>
                      </a: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Maximum possible rating.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 err="1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ReviewTitle</a:t>
                      </a: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Title or summary of the review.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 err="1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DatePublished</a:t>
                      </a: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Date when the review was published.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Sentiment: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Numeric sentiment score derived from the review.</a:t>
                      </a:r>
                    </a:p>
                    <a:p>
                      <a:pPr marL="0" indent="0" algn="l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endParaRPr lang="en-GB" sz="1400" b="0" i="0" dirty="0">
                        <a:solidFill>
                          <a:schemeClr val="tx1"/>
                        </a:solidFill>
                        <a:effectLst/>
                        <a:latin typeface="-apple-syste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Aircraft: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Type of aircraft used for the flight.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Type Of Traveller: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Description of the traveller type (e.g., Solo Leisure).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Seat Type: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Type of seat experienced (e.g., Business Class).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Route: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Flight route or journey details.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Date Flown: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Date when the flight took place.</a:t>
                      </a:r>
                    </a:p>
                    <a:p>
                      <a:pPr marL="285750" indent="-285750" algn="l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Recommended: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Indicates whether the reviewer recommends the airline (yes/no).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GB" sz="1400" dirty="0">
                        <a:latin typeface="-apple-syste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86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29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4272-88E2-71F6-6323-CEA4DA22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3" y="0"/>
            <a:ext cx="545448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000" dirty="0">
                <a:latin typeface="-apple-system"/>
              </a:rPr>
              <a:t>Overall Average Rating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3DF9-932A-97FE-1DBA-67B78841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8" name="Content Placeholder 7" descr="A graph of a distribution of review ratings&#10;&#10;Description automatically generated">
            <a:extLst>
              <a:ext uri="{FF2B5EF4-FFF2-40B4-BE49-F238E27FC236}">
                <a16:creationId xmlns:a16="http://schemas.microsoft.com/office/drawing/2014/main" id="{39867D73-B14D-B815-F526-E8C05081D1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4" y="1325563"/>
            <a:ext cx="7458912" cy="480002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D143C-8155-C41E-0B4C-C4A393D85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98700" y="1379900"/>
            <a:ext cx="3064717" cy="4098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The distribution is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right-skewed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, meaning that there are more low ratings (1.0 to 4.0) compared to high ratings (7.0 to 10.0). This suggests that a significant number of individuals tend to give lower ratings.</a:t>
            </a:r>
          </a:p>
          <a:p>
            <a:pPr>
              <a:lnSpc>
                <a:spcPct val="150000"/>
              </a:lnSpc>
            </a:pP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Potential Areas for Improvement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 Seat types receiving consistently low ratings (1.0 to 4.0) may need to address specific issues to enhance customer satisfaction.</a:t>
            </a:r>
          </a:p>
          <a:p>
            <a:pPr>
              <a:lnSpc>
                <a:spcPct val="150000"/>
              </a:lnSpc>
            </a:pPr>
            <a:endParaRPr lang="en-GB" sz="14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576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4272-88E2-71F6-6323-CEA4DA2262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800" y="0"/>
            <a:ext cx="4344988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000" dirty="0">
                <a:latin typeface="-apple-system"/>
              </a:rPr>
              <a:t>Average Rating By Seat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3DF9-932A-97FE-1DBA-67B7884168F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867D73-B14D-B815-F526-E8C05081D10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890" y="1798874"/>
            <a:ext cx="6543675" cy="42100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D143C-8155-C41E-0B4C-C4A393D85E2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288211" y="2093119"/>
            <a:ext cx="4413250" cy="340836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000000"/>
                </a:solidFill>
                <a:effectLst/>
                <a:latin typeface="-apple-system"/>
              </a:rPr>
              <a:t>Business Class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-apple-system"/>
              </a:rPr>
              <a:t> has the highest average rating (8.0), followed by 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-apple-system"/>
              </a:rPr>
              <a:t>First Class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-apple-system"/>
              </a:rPr>
              <a:t> (7.0) and 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-apple-system"/>
              </a:rPr>
              <a:t>Premium Economy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-apple-system"/>
              </a:rPr>
              <a:t> (6.0).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i="0" dirty="0">
                <a:solidFill>
                  <a:srgbClr val="000000"/>
                </a:solidFill>
                <a:effectLst/>
                <a:latin typeface="-apple-system"/>
              </a:rPr>
              <a:t>Economy Class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-apple-system"/>
              </a:rPr>
              <a:t> has the lowest average rating (2.0), indicating room for improvement.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-apple-system"/>
              </a:rPr>
              <a:t>Addressing Economy Class issues and maintaining high standards in Business Class are key for passenger satisfaction.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dirty="0">
              <a:latin typeface="-apple-system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CFB6B81-2535-7190-6115-5C5534E23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31827"/>
              </p:ext>
            </p:extLst>
          </p:nvPr>
        </p:nvGraphicFramePr>
        <p:xfrm>
          <a:off x="958787" y="1323975"/>
          <a:ext cx="6075428" cy="478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8857">
                  <a:extLst>
                    <a:ext uri="{9D8B030D-6E8A-4147-A177-3AD203B41FA5}">
                      <a16:colId xmlns:a16="http://schemas.microsoft.com/office/drawing/2014/main" val="3221772051"/>
                    </a:ext>
                  </a:extLst>
                </a:gridCol>
                <a:gridCol w="1518857">
                  <a:extLst>
                    <a:ext uri="{9D8B030D-6E8A-4147-A177-3AD203B41FA5}">
                      <a16:colId xmlns:a16="http://schemas.microsoft.com/office/drawing/2014/main" val="1001627556"/>
                    </a:ext>
                  </a:extLst>
                </a:gridCol>
                <a:gridCol w="1518857">
                  <a:extLst>
                    <a:ext uri="{9D8B030D-6E8A-4147-A177-3AD203B41FA5}">
                      <a16:colId xmlns:a16="http://schemas.microsoft.com/office/drawing/2014/main" val="3731130176"/>
                    </a:ext>
                  </a:extLst>
                </a:gridCol>
                <a:gridCol w="1518857">
                  <a:extLst>
                    <a:ext uri="{9D8B030D-6E8A-4147-A177-3AD203B41FA5}">
                      <a16:colId xmlns:a16="http://schemas.microsoft.com/office/drawing/2014/main" val="4088393206"/>
                    </a:ext>
                  </a:extLst>
                </a:gridCol>
              </a:tblGrid>
              <a:tr h="478940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900" b="1" dirty="0">
                          <a:solidFill>
                            <a:srgbClr val="4A4C7E"/>
                          </a:solidFill>
                          <a:effectLst/>
                        </a:rPr>
                        <a:t>Economy Class: 2.0</a:t>
                      </a:r>
                    </a:p>
                    <a:p>
                      <a:pPr marL="171450" indent="-171450" algn="ctr">
                        <a:buFont typeface="Wingdings" panose="05000000000000000000" pitchFamily="2" charset="2"/>
                        <a:buChar char="q"/>
                      </a:pPr>
                      <a:endParaRPr lang="en-GB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900" b="1" dirty="0">
                          <a:solidFill>
                            <a:srgbClr val="347081"/>
                          </a:solidFill>
                          <a:effectLst/>
                        </a:rPr>
                        <a:t>Business Class: 8.0</a:t>
                      </a:r>
                    </a:p>
                    <a:p>
                      <a:pPr marL="171450" indent="-171450" algn="ctr">
                        <a:buFont typeface="Wingdings" panose="05000000000000000000" pitchFamily="2" charset="2"/>
                        <a:buChar char="q"/>
                      </a:pPr>
                      <a:endParaRPr lang="en-GB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q"/>
                      </a:pPr>
                      <a:r>
                        <a:rPr lang="en-GB" sz="900" b="1" dirty="0">
                          <a:solidFill>
                            <a:srgbClr val="33977C"/>
                          </a:solidFill>
                          <a:effectLst/>
                        </a:rPr>
                        <a:t>Premium Economy: 6.0</a:t>
                      </a:r>
                      <a:endParaRPr lang="en-GB" sz="900" b="1" dirty="0">
                        <a:solidFill>
                          <a:srgbClr val="33977C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Wingdings" panose="05000000000000000000" pitchFamily="2" charset="2"/>
                        <a:buChar char="q"/>
                      </a:pPr>
                      <a:r>
                        <a:rPr lang="en-GB" sz="900" b="1" dirty="0">
                          <a:solidFill>
                            <a:srgbClr val="80C161"/>
                          </a:solidFill>
                          <a:effectLst/>
                        </a:rPr>
                        <a:t>First Class: 7.0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2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73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4272-88E2-71F6-6323-CEA4DA2262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800" y="0"/>
            <a:ext cx="6071476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000" dirty="0">
                <a:latin typeface="-apple-system"/>
              </a:rPr>
              <a:t>Overall Recommendation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3DF9-932A-97FE-1DBA-67B7884168F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867D73-B14D-B815-F526-E8C05081D10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890" y="1798874"/>
            <a:ext cx="6543675" cy="42100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D143C-8155-C41E-0B4C-C4A393D85E2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288211" y="2093119"/>
            <a:ext cx="4413250" cy="467344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Potential Areas for Improvement</a:t>
            </a:r>
            <a:endParaRPr lang="en-GB" sz="1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Recommended: Yes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 There are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900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 instances where a recommendation was given. These passengers likely had a positive experience or found the service satisfactory.</a:t>
            </a:r>
          </a:p>
          <a:p>
            <a:pPr>
              <a:lnSpc>
                <a:spcPct val="150000"/>
              </a:lnSpc>
            </a:pP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Recommended: No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: There are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-apple-system"/>
              </a:rPr>
              <a:t>1032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-apple-system"/>
              </a:rPr>
              <a:t> instances where no recommendation was given. This suggests that these passengers might not have been satisfied or encountered issues during their experience.</a:t>
            </a:r>
          </a:p>
          <a:p>
            <a:pPr>
              <a:lnSpc>
                <a:spcPct val="150000"/>
              </a:lnSpc>
            </a:pPr>
            <a:endParaRPr lang="en-GB" sz="1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400" dirty="0">
              <a:latin typeface="-apple-system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5BA471-C101-FBB1-C86B-9E50FDE00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36"/>
              </p:ext>
            </p:extLst>
          </p:nvPr>
        </p:nvGraphicFramePr>
        <p:xfrm>
          <a:off x="1452880" y="1310323"/>
          <a:ext cx="55813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667">
                  <a:extLst>
                    <a:ext uri="{9D8B030D-6E8A-4147-A177-3AD203B41FA5}">
                      <a16:colId xmlns:a16="http://schemas.microsoft.com/office/drawing/2014/main" val="3461005063"/>
                    </a:ext>
                  </a:extLst>
                </a:gridCol>
                <a:gridCol w="2790667">
                  <a:extLst>
                    <a:ext uri="{9D8B030D-6E8A-4147-A177-3AD203B41FA5}">
                      <a16:colId xmlns:a16="http://schemas.microsoft.com/office/drawing/2014/main" val="3093766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Yes: 900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No: 1032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5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05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4272-88E2-71F6-6323-CEA4DA2262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799" y="0"/>
            <a:ext cx="6825129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latin typeface="-apple-system"/>
              </a:rPr>
              <a:t>Seat Type Recommendation Analysis</a:t>
            </a:r>
            <a:endParaRPr lang="en-GB" sz="3000" dirty="0">
              <a:latin typeface="-apple-syste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3DF9-932A-97FE-1DBA-67B7884168F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867D73-B14D-B815-F526-E8C05081D10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982" y="1517310"/>
            <a:ext cx="6071476" cy="490450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D143C-8155-C41E-0B4C-C4A393D85E2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02008" y="3779874"/>
            <a:ext cx="4874558" cy="22487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400" b="0" i="0" dirty="0">
                <a:effectLst/>
                <a:latin typeface="-apple-system"/>
              </a:rPr>
              <a:t>The table shows the distribution of 'Yes' and 'No' recommendations for different seat types. Economy Class has the highest total reviews, while Business Class has a balanced count of 'Yes' and 'No'. First Class and Premium Economy have fewer reviews, with a relatively similar distribution of recommendations.</a:t>
            </a:r>
            <a:endParaRPr lang="en-GB" sz="1400" dirty="0">
              <a:latin typeface="-apple-system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CFE9AD-E02B-5047-0A02-673C0EE00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49346"/>
              </p:ext>
            </p:extLst>
          </p:nvPr>
        </p:nvGraphicFramePr>
        <p:xfrm>
          <a:off x="7708499" y="1454030"/>
          <a:ext cx="3461577" cy="184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59">
                  <a:extLst>
                    <a:ext uri="{9D8B030D-6E8A-4147-A177-3AD203B41FA5}">
                      <a16:colId xmlns:a16="http://schemas.microsoft.com/office/drawing/2014/main" val="2601181787"/>
                    </a:ext>
                  </a:extLst>
                </a:gridCol>
                <a:gridCol w="1153859">
                  <a:extLst>
                    <a:ext uri="{9D8B030D-6E8A-4147-A177-3AD203B41FA5}">
                      <a16:colId xmlns:a16="http://schemas.microsoft.com/office/drawing/2014/main" val="478882777"/>
                    </a:ext>
                  </a:extLst>
                </a:gridCol>
                <a:gridCol w="1153859">
                  <a:extLst>
                    <a:ext uri="{9D8B030D-6E8A-4147-A177-3AD203B41FA5}">
                      <a16:colId xmlns:a16="http://schemas.microsoft.com/office/drawing/2014/main" val="3479992113"/>
                    </a:ext>
                  </a:extLst>
                </a:gridCol>
              </a:tblGrid>
              <a:tr h="504331">
                <a:tc>
                  <a:txBody>
                    <a:bodyPr/>
                    <a:lstStyle/>
                    <a:p>
                      <a:pPr algn="ctr"/>
                      <a:r>
                        <a:rPr lang="en-GB" sz="1200" u="sng" dirty="0">
                          <a:solidFill>
                            <a:schemeClr val="tx1"/>
                          </a:solidFill>
                          <a:latin typeface="-apple-system"/>
                        </a:rPr>
                        <a:t>Recommended</a:t>
                      </a:r>
                    </a:p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Seat Type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Yes: 900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No: 1032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802149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Business Class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336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380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0126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Economy Class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408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471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547711"/>
                  </a:ext>
                </a:extLst>
              </a:tr>
              <a:tr h="30859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First Class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306694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Premium Economy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83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92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4272-88E2-71F6-6323-CEA4DA2262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2799" y="0"/>
            <a:ext cx="6825129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>
                <a:latin typeface="-apple-system"/>
              </a:rPr>
              <a:t>Review Sentiment Analysis</a:t>
            </a:r>
            <a:endParaRPr lang="en-GB" sz="3000" dirty="0">
              <a:latin typeface="-apple-system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3DF9-932A-97FE-1DBA-67B7884168F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867D73-B14D-B815-F526-E8C05081D10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982" y="1517310"/>
            <a:ext cx="6071476" cy="490450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D143C-8155-C41E-0B4C-C4A393D85E2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067572" y="3028033"/>
            <a:ext cx="4693446" cy="26419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400" b="0" i="0" dirty="0">
                <a:effectLst/>
                <a:latin typeface="-apple-system"/>
              </a:rPr>
              <a:t>The sentiment analysis reveals that customers generally express positive sentiments in reviews for different seat types. Business Class and Economy Class have slightly positive sentiments, while First Class exhibits a higher positivity. Premium Economy also has a slightly positive sentiment. These numeric values represent the overall positivity or negativity, with higher values indicating a more positive sentiment.</a:t>
            </a:r>
            <a:endParaRPr lang="en-GB" sz="1400" dirty="0">
              <a:latin typeface="-apple-system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CFE9AD-E02B-5047-0A02-673C0EE00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28801"/>
              </p:ext>
            </p:extLst>
          </p:nvPr>
        </p:nvGraphicFramePr>
        <p:xfrm>
          <a:off x="8135218" y="1078110"/>
          <a:ext cx="2756302" cy="163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151">
                  <a:extLst>
                    <a:ext uri="{9D8B030D-6E8A-4147-A177-3AD203B41FA5}">
                      <a16:colId xmlns:a16="http://schemas.microsoft.com/office/drawing/2014/main" val="2601181787"/>
                    </a:ext>
                  </a:extLst>
                </a:gridCol>
                <a:gridCol w="1378151">
                  <a:extLst>
                    <a:ext uri="{9D8B030D-6E8A-4147-A177-3AD203B41FA5}">
                      <a16:colId xmlns:a16="http://schemas.microsoft.com/office/drawing/2014/main" val="478882777"/>
                    </a:ext>
                  </a:extLst>
                </a:gridCol>
              </a:tblGrid>
              <a:tr h="33298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Seat Type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Average Sentiment Polarity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802149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Business Class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0.109959</a:t>
                      </a:r>
                      <a:endParaRPr lang="en-GB" sz="120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60126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Economy Class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0.094883</a:t>
                      </a:r>
                      <a:endParaRPr lang="en-GB" sz="120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547711"/>
                  </a:ext>
                </a:extLst>
              </a:tr>
              <a:tr h="30859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First Class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0.164216</a:t>
                      </a:r>
                      <a:endParaRPr lang="en-GB" sz="120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306694"/>
                  </a:ext>
                </a:extLst>
              </a:tr>
              <a:tr h="28818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-apple-system"/>
                        </a:rPr>
                        <a:t>Premium Economy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0.104778</a:t>
                      </a:r>
                      <a:endParaRPr lang="en-GB" sz="1200" dirty="0">
                        <a:solidFill>
                          <a:schemeClr val="tx1"/>
                        </a:solidFill>
                        <a:latin typeface="-apple-system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83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19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29D-F8BB-949E-1B83-773BDFBB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000" dirty="0">
                <a:latin typeface="-apple-system"/>
              </a:rPr>
              <a:t>Visualising overall word and frequency analysis</a:t>
            </a:r>
            <a:endParaRPr lang="en-GB" sz="3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1D3D39-6BD2-199A-3E08-774F1B3F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3774" y="1825625"/>
            <a:ext cx="4010025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-apple-system"/>
              </a:rPr>
              <a:t>Word frequency analysis reveals passenger sentiments.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-apple-system"/>
              </a:rPr>
              <a:t>1. </a:t>
            </a:r>
            <a:r>
              <a:rPr lang="en-GB" sz="1400" b="1" dirty="0">
                <a:latin typeface="-apple-system"/>
              </a:rPr>
              <a:t>Positive Insights</a:t>
            </a:r>
            <a:r>
              <a:rPr lang="en-GB" sz="1400" dirty="0">
                <a:latin typeface="-apple-system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-apple-system"/>
              </a:rPr>
              <a:t>   - High frequencies for "</a:t>
            </a:r>
            <a:r>
              <a:rPr lang="en-GB" sz="1400" b="1" dirty="0">
                <a:latin typeface="-apple-system"/>
              </a:rPr>
              <a:t>flight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BA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seat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British</a:t>
            </a:r>
            <a:r>
              <a:rPr lang="en-GB" sz="1400" dirty="0">
                <a:latin typeface="-apple-system"/>
              </a:rPr>
              <a:t> </a:t>
            </a:r>
            <a:r>
              <a:rPr lang="en-GB" sz="1400" b="1" dirty="0">
                <a:latin typeface="-apple-system"/>
              </a:rPr>
              <a:t>Airways</a:t>
            </a:r>
            <a:r>
              <a:rPr lang="en-GB" sz="1400" dirty="0">
                <a:latin typeface="-apple-system"/>
              </a:rPr>
              <a:t>" indicate a focus on airline experience.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-apple-system"/>
              </a:rPr>
              <a:t>   - Positive terms like "</a:t>
            </a:r>
            <a:r>
              <a:rPr lang="en-GB" sz="1400" b="1" dirty="0">
                <a:latin typeface="-apple-system"/>
              </a:rPr>
              <a:t>good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excellent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great</a:t>
            </a:r>
            <a:r>
              <a:rPr lang="en-GB" sz="1400" dirty="0">
                <a:latin typeface="-apple-system"/>
              </a:rPr>
              <a:t>" reflect overall satisfaction.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-apple-system"/>
              </a:rPr>
              <a:t>2. </a:t>
            </a:r>
            <a:r>
              <a:rPr lang="en-GB" sz="1400" b="1" dirty="0">
                <a:latin typeface="-apple-system"/>
              </a:rPr>
              <a:t>Improvement Areas</a:t>
            </a:r>
            <a:r>
              <a:rPr lang="en-GB" sz="1400" dirty="0">
                <a:latin typeface="-apple-system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-apple-system"/>
              </a:rPr>
              <a:t>   - Occurrences of "</a:t>
            </a:r>
            <a:r>
              <a:rPr lang="en-GB" sz="1400" b="1" dirty="0">
                <a:latin typeface="-apple-system"/>
              </a:rPr>
              <a:t>poor</a:t>
            </a:r>
            <a:r>
              <a:rPr lang="en-GB" sz="1400" dirty="0">
                <a:latin typeface="-apple-system"/>
              </a:rPr>
              <a:t>," "</a:t>
            </a:r>
            <a:r>
              <a:rPr lang="en-GB" sz="1400" b="1" dirty="0">
                <a:latin typeface="-apple-system"/>
              </a:rPr>
              <a:t>delay</a:t>
            </a:r>
            <a:r>
              <a:rPr lang="en-GB" sz="1400" dirty="0">
                <a:latin typeface="-apple-system"/>
              </a:rPr>
              <a:t>," and "</a:t>
            </a:r>
            <a:r>
              <a:rPr lang="en-GB" sz="1400" b="1" dirty="0">
                <a:latin typeface="-apple-system"/>
              </a:rPr>
              <a:t>problem</a:t>
            </a:r>
            <a:r>
              <a:rPr lang="en-GB" sz="1400" dirty="0">
                <a:latin typeface="-apple-system"/>
              </a:rPr>
              <a:t>" signal potential concerns.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-apple-system"/>
              </a:rPr>
              <a:t>   - Mentions of "</a:t>
            </a:r>
            <a:r>
              <a:rPr lang="en-GB" sz="1400" b="1" dirty="0">
                <a:latin typeface="-apple-system"/>
              </a:rPr>
              <a:t>uncomfortable</a:t>
            </a:r>
            <a:r>
              <a:rPr lang="en-GB" sz="1400" dirty="0">
                <a:latin typeface="-apple-system"/>
              </a:rPr>
              <a:t>" and "</a:t>
            </a:r>
            <a:r>
              <a:rPr lang="en-GB" sz="1400" b="1" dirty="0">
                <a:latin typeface="-apple-system"/>
              </a:rPr>
              <a:t>legroom</a:t>
            </a:r>
            <a:r>
              <a:rPr lang="en-GB" sz="1400" dirty="0">
                <a:latin typeface="-apple-system"/>
              </a:rPr>
              <a:t>" highlight discomfort issues.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-apple-system"/>
              </a:rPr>
              <a:t>This analysis identifies key sentiments, aiding improvement strategies for a positive passenger experience.</a:t>
            </a:r>
          </a:p>
        </p:txBody>
      </p:sp>
      <p:pic>
        <p:nvPicPr>
          <p:cNvPr id="4" name="Content Placeholder 3" descr="A close up of words&#10;&#10;Description automatically generated">
            <a:extLst>
              <a:ext uri="{FF2B5EF4-FFF2-40B4-BE49-F238E27FC236}">
                <a16:creationId xmlns:a16="http://schemas.microsoft.com/office/drawing/2014/main" id="{99B467DE-6BD7-AAE5-2994-14B2E345A0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2120649"/>
            <a:ext cx="6639613" cy="3403851"/>
          </a:xfrm>
        </p:spPr>
      </p:pic>
    </p:spTree>
    <p:extLst>
      <p:ext uri="{BB962C8B-B14F-4D97-AF65-F5344CB8AC3E}">
        <p14:creationId xmlns:p14="http://schemas.microsoft.com/office/powerpoint/2010/main" val="160415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1193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Wingdings</vt:lpstr>
      <vt:lpstr>Office Theme</vt:lpstr>
      <vt:lpstr>Unveiling Customers Perspective</vt:lpstr>
      <vt:lpstr>Introduction</vt:lpstr>
      <vt:lpstr>Analysis of the Scrapped Reviews Dataset</vt:lpstr>
      <vt:lpstr>Overall Average Rating </vt:lpstr>
      <vt:lpstr>Average Rating By Seat</vt:lpstr>
      <vt:lpstr>Overall Recommendation Analysis</vt:lpstr>
      <vt:lpstr>Seat Type Recommendation Analysis</vt:lpstr>
      <vt:lpstr>Review Sentiment Analysis</vt:lpstr>
      <vt:lpstr>Visualising overall word and frequency analysis</vt:lpstr>
      <vt:lpstr>Visualising word and frequency analysis for Business Class</vt:lpstr>
      <vt:lpstr>Visualising word and frequency analysis for Economy Class</vt:lpstr>
      <vt:lpstr>Visualising word and frequency analysis for Premium Economy Class</vt:lpstr>
      <vt:lpstr>Visualising word and frequency analysis for First Class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DANIEL AKINBANKOLE</cp:lastModifiedBy>
  <cp:revision>2</cp:revision>
  <dcterms:created xsi:type="dcterms:W3CDTF">2022-12-06T11:13:27Z</dcterms:created>
  <dcterms:modified xsi:type="dcterms:W3CDTF">2024-02-24T10:11:54Z</dcterms:modified>
</cp:coreProperties>
</file>