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9" autoAdjust="0"/>
    <p:restoredTop sz="73146" autoAdjust="0"/>
  </p:normalViewPr>
  <p:slideViewPr>
    <p:cSldViewPr>
      <p:cViewPr varScale="1">
        <p:scale>
          <a:sx n="57" d="100"/>
          <a:sy n="57" d="100"/>
        </p:scale>
        <p:origin x="792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47532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28939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1.jpeg"/><Relationship Id="rId4" Type="http://schemas.openxmlformats.org/officeDocument/2006/relationships/image" Target="../media/image20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GB"/>
          </a:p>
        </p:txBody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43000" y="1252503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21901" y="3087228"/>
            <a:ext cx="5482998" cy="4212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8800" spc="-105" dirty="0">
                <a:solidFill>
                  <a:schemeClr val="bg1"/>
                </a:solidFill>
                <a:latin typeface="Aptos Display" panose="020B0004020202020204" pitchFamily="34" charset="0"/>
              </a:rPr>
              <a:t>Social Buzz Data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9269766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9345966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921876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4572000" y="1177754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Aptos Display" panose="020B0004020202020204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88A38FA-0D49-BF23-8C6C-3D9B063FA41A}"/>
              </a:ext>
            </a:extLst>
          </p:cNvPr>
          <p:cNvSpPr txBox="1"/>
          <p:nvPr/>
        </p:nvSpPr>
        <p:spPr>
          <a:xfrm>
            <a:off x="10563051" y="3262059"/>
            <a:ext cx="6972299" cy="3702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sz="2000" b="1" dirty="0">
                <a:latin typeface="Aptos Display" panose="020B0004020202020204" pitchFamily="34" charset="0"/>
              </a:rPr>
              <a:t>Social Buzz Data Insights</a:t>
            </a:r>
            <a:r>
              <a:rPr lang="en-GB" sz="2000" dirty="0">
                <a:latin typeface="Aptos Display" panose="020B0004020202020204" pitchFamily="34" charset="0"/>
              </a:rPr>
              <a:t>: </a:t>
            </a:r>
          </a:p>
          <a:p>
            <a:pPr>
              <a:lnSpc>
                <a:spcPct val="200000"/>
              </a:lnSpc>
            </a:pPr>
            <a:r>
              <a:rPr lang="en-GB" sz="2000" dirty="0">
                <a:latin typeface="Aptos Display" panose="020B0004020202020204" pitchFamily="34" charset="0"/>
              </a:rPr>
              <a:t>Diverse engagement in the top 5 categories, led by </a:t>
            </a:r>
            <a:r>
              <a:rPr lang="en-GB" sz="2000" b="1" i="1" dirty="0">
                <a:latin typeface="Aptos Display" panose="020B0004020202020204" pitchFamily="34" charset="0"/>
              </a:rPr>
              <a:t>'Animals</a:t>
            </a:r>
            <a:r>
              <a:rPr lang="en-GB" sz="2000" dirty="0">
                <a:latin typeface="Aptos Display" panose="020B0004020202020204" pitchFamily="34" charset="0"/>
              </a:rPr>
              <a:t>' with 1897 entries. Dominant reactions include 132 instances of </a:t>
            </a:r>
            <a:r>
              <a:rPr lang="en-GB" sz="2000" b="1" i="1" dirty="0">
                <a:latin typeface="Aptos Display" panose="020B0004020202020204" pitchFamily="34" charset="0"/>
              </a:rPr>
              <a:t>'Scared</a:t>
            </a:r>
            <a:r>
              <a:rPr lang="en-GB" sz="2000" dirty="0">
                <a:latin typeface="Aptos Display" panose="020B0004020202020204" pitchFamily="34" charset="0"/>
              </a:rPr>
              <a:t>.' User connections revealed varied sentiments. Monthly activity peaks in </a:t>
            </a:r>
            <a:r>
              <a:rPr lang="en-GB" sz="2000" b="1" i="1" dirty="0">
                <a:latin typeface="Aptos Display" panose="020B0004020202020204" pitchFamily="34" charset="0"/>
              </a:rPr>
              <a:t>January</a:t>
            </a:r>
            <a:r>
              <a:rPr lang="en-GB" sz="2000" dirty="0">
                <a:latin typeface="Aptos Display" panose="020B0004020202020204" pitchFamily="34" charset="0"/>
              </a:rPr>
              <a:t> with 764 posts, offering strategic planning opportunities for targeted content and promotion.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375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</a:t>
            </a:r>
            <a:r>
              <a:rPr lang="en-US" sz="2600" spc="-26" dirty="0">
                <a:solidFill>
                  <a:srgbClr val="FFFFFF"/>
                </a:solidFill>
                <a:latin typeface="Aptos Display" panose="020B0004020202020204" pitchFamily="34" charset="0"/>
              </a:rPr>
              <a:t>QUESTIONS</a:t>
            </a: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Aptos Display" panose="020B0004020202020204" pitchFamily="34" charset="0"/>
              </a:rPr>
              <a:t>Thank</a:t>
            </a: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5334100"/>
            <a:chOff x="0" y="0"/>
            <a:chExt cx="11564591" cy="7112133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Aptos Display" panose="020B0004020202020204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6"/>
              <a:ext cx="11564591" cy="48139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>
                <a:lnSpc>
                  <a:spcPct val="200000"/>
                </a:lnSpc>
                <a:buFont typeface="Wingdings" panose="05000000000000000000" pitchFamily="2" charset="2"/>
                <a:buChar char="v"/>
              </a:pPr>
              <a:r>
                <a:rPr lang="en-US" sz="2000" spc="-19" dirty="0">
                  <a:solidFill>
                    <a:srgbClr val="000000"/>
                  </a:solidFill>
                  <a:latin typeface="Aptos Display" panose="020B0004020202020204" pitchFamily="34" charset="0"/>
                </a:rPr>
                <a:t>Project recap</a:t>
              </a:r>
            </a:p>
            <a:p>
              <a:pPr marL="342900" indent="-342900">
                <a:lnSpc>
                  <a:spcPct val="200000"/>
                </a:lnSpc>
                <a:buFont typeface="Wingdings" panose="05000000000000000000" pitchFamily="2" charset="2"/>
                <a:buChar char="v"/>
              </a:pPr>
              <a:r>
                <a:rPr lang="en-US" sz="2000" spc="-19" dirty="0">
                  <a:solidFill>
                    <a:srgbClr val="000000"/>
                  </a:solidFill>
                  <a:latin typeface="Aptos Display" panose="020B0004020202020204" pitchFamily="34" charset="0"/>
                </a:rPr>
                <a:t>Problem</a:t>
              </a:r>
            </a:p>
            <a:p>
              <a:pPr marL="342900" indent="-342900">
                <a:lnSpc>
                  <a:spcPct val="200000"/>
                </a:lnSpc>
                <a:buFont typeface="Wingdings" panose="05000000000000000000" pitchFamily="2" charset="2"/>
                <a:buChar char="v"/>
              </a:pPr>
              <a:r>
                <a:rPr lang="en-US" sz="2000" spc="-19" dirty="0">
                  <a:solidFill>
                    <a:srgbClr val="000000"/>
                  </a:solidFill>
                  <a:latin typeface="Aptos Display" panose="020B0004020202020204" pitchFamily="34" charset="0"/>
                </a:rPr>
                <a:t>The Analytics team</a:t>
              </a:r>
            </a:p>
            <a:p>
              <a:pPr marL="342900" indent="-342900">
                <a:lnSpc>
                  <a:spcPct val="200000"/>
                </a:lnSpc>
                <a:buFont typeface="Wingdings" panose="05000000000000000000" pitchFamily="2" charset="2"/>
                <a:buChar char="v"/>
              </a:pPr>
              <a:r>
                <a:rPr lang="en-US" sz="2000" spc="-19" dirty="0">
                  <a:solidFill>
                    <a:srgbClr val="000000"/>
                  </a:solidFill>
                  <a:latin typeface="Aptos Display" panose="020B0004020202020204" pitchFamily="34" charset="0"/>
                </a:rPr>
                <a:t>Process</a:t>
              </a:r>
            </a:p>
            <a:p>
              <a:pPr marL="342900" indent="-342900">
                <a:lnSpc>
                  <a:spcPct val="200000"/>
                </a:lnSpc>
                <a:buFont typeface="Wingdings" panose="05000000000000000000" pitchFamily="2" charset="2"/>
                <a:buChar char="v"/>
              </a:pPr>
              <a:r>
                <a:rPr lang="en-US" sz="2000" spc="-19" dirty="0">
                  <a:solidFill>
                    <a:srgbClr val="000000"/>
                  </a:solidFill>
                  <a:latin typeface="Aptos Display" panose="020B0004020202020204" pitchFamily="34" charset="0"/>
                </a:rPr>
                <a:t>Insights</a:t>
              </a:r>
            </a:p>
            <a:p>
              <a:pPr marL="342900" indent="-342900">
                <a:lnSpc>
                  <a:spcPct val="200000"/>
                </a:lnSpc>
                <a:buFont typeface="Wingdings" panose="05000000000000000000" pitchFamily="2" charset="2"/>
                <a:buChar char="v"/>
              </a:pPr>
              <a:r>
                <a:rPr lang="en-US" sz="2000" spc="-19" dirty="0">
                  <a:solidFill>
                    <a:srgbClr val="000000"/>
                  </a:solidFill>
                  <a:latin typeface="Aptos Display" panose="020B0004020202020204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F9AA84F-22A3-CFD8-B45D-F00FE491B516}"/>
              </a:ext>
            </a:extLst>
          </p:cNvPr>
          <p:cNvGrpSpPr/>
          <p:nvPr/>
        </p:nvGrpSpPr>
        <p:grpSpPr>
          <a:xfrm>
            <a:off x="517112" y="897684"/>
            <a:ext cx="16920209" cy="8491632"/>
            <a:chOff x="224791" y="1"/>
            <a:chExt cx="16920209" cy="8491632"/>
          </a:xfrm>
        </p:grpSpPr>
        <p:sp>
          <p:nvSpPr>
            <p:cNvPr id="31" name="AutoShape 31"/>
            <p:cNvSpPr/>
            <p:nvPr/>
          </p:nvSpPr>
          <p:spPr>
            <a:xfrm>
              <a:off x="3336656" y="928925"/>
              <a:ext cx="13808344" cy="7352491"/>
            </a:xfrm>
            <a:prstGeom prst="rect">
              <a:avLst/>
            </a:prstGeom>
            <a:solidFill>
              <a:schemeClr val="bg1"/>
            </a:solidFill>
          </p:spPr>
          <p:txBody>
            <a:bodyPr/>
            <a:lstStyle/>
            <a:p>
              <a:r>
                <a:rPr lang="en-GB" dirty="0" err="1"/>
                <a:t>fffa</a:t>
              </a:r>
              <a:endParaRPr lang="en-GB" dirty="0"/>
            </a:p>
          </p:txBody>
        </p: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10799999">
              <a:off x="224791" y="1"/>
              <a:ext cx="8473566" cy="8491632"/>
            </a:xfrm>
            <a:prstGeom prst="rect">
              <a:avLst/>
            </a:prstGeom>
          </p:spPr>
        </p:pic>
        <p:sp>
          <p:nvSpPr>
            <p:cNvPr id="33" name="TextBox 33"/>
            <p:cNvSpPr txBox="1"/>
            <p:nvPr/>
          </p:nvSpPr>
          <p:spPr>
            <a:xfrm>
              <a:off x="1536479" y="3630264"/>
              <a:ext cx="5703293" cy="123110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9600"/>
                </a:lnSpc>
              </a:pPr>
              <a:r>
                <a:rPr lang="en-US" sz="8000" spc="-80" dirty="0">
                  <a:solidFill>
                    <a:srgbClr val="FFFFFF"/>
                  </a:solidFill>
                  <a:latin typeface="Aptos Display" panose="020B0004020202020204" pitchFamily="34" charset="0"/>
                </a:rPr>
                <a:t>Project Recap</a:t>
              </a:r>
            </a:p>
          </p:txBody>
        </p:sp>
        <p:sp>
          <p:nvSpPr>
            <p:cNvPr id="34" name="AutoShape 31">
              <a:extLst>
                <a:ext uri="{FF2B5EF4-FFF2-40B4-BE49-F238E27FC236}">
                  <a16:creationId xmlns:a16="http://schemas.microsoft.com/office/drawing/2014/main" id="{6405E276-906D-8FAB-DCA2-0E775826EAC5}"/>
                </a:ext>
              </a:extLst>
            </p:cNvPr>
            <p:cNvSpPr/>
            <p:nvPr/>
          </p:nvSpPr>
          <p:spPr>
            <a:xfrm>
              <a:off x="8891159" y="1121617"/>
              <a:ext cx="8030560" cy="7159799"/>
            </a:xfrm>
            <a:prstGeom prst="rect">
              <a:avLst/>
            </a:prstGeom>
            <a:solidFill>
              <a:schemeClr val="bg1"/>
            </a:solidFill>
          </p:spPr>
          <p:txBody>
            <a:bodyPr/>
            <a:lstStyle/>
            <a:p>
              <a:pPr algn="l">
                <a:lnSpc>
                  <a:spcPct val="150000"/>
                </a:lnSpc>
              </a:pPr>
              <a:r>
                <a:rPr lang="en-GB" sz="2000" b="1" i="0" dirty="0">
                  <a:effectLst/>
                  <a:latin typeface="Aptos Display" panose="020B0004020202020204" pitchFamily="34" charset="0"/>
                </a:rPr>
                <a:t>Client Name:</a:t>
              </a:r>
              <a:r>
                <a:rPr lang="en-GB" sz="2000" b="0" i="0" dirty="0">
                  <a:effectLst/>
                  <a:latin typeface="Aptos Display" panose="020B0004020202020204" pitchFamily="34" charset="0"/>
                </a:rPr>
                <a:t> Social Buzz</a:t>
              </a:r>
            </a:p>
            <a:p>
              <a:pPr algn="l">
                <a:lnSpc>
                  <a:spcPct val="150000"/>
                </a:lnSpc>
              </a:pPr>
              <a:r>
                <a:rPr lang="en-GB" sz="2000" b="1" i="0" dirty="0">
                  <a:effectLst/>
                  <a:latin typeface="Aptos Display" panose="020B0004020202020204" pitchFamily="34" charset="0"/>
                </a:rPr>
                <a:t>Industry:</a:t>
              </a:r>
              <a:r>
                <a:rPr lang="en-GB" sz="2000" b="0" i="0" dirty="0">
                  <a:effectLst/>
                  <a:latin typeface="Aptos Display" panose="020B0004020202020204" pitchFamily="34" charset="0"/>
                </a:rPr>
                <a:t> Social Media &amp; Content Creation</a:t>
              </a:r>
            </a:p>
            <a:p>
              <a:pPr algn="l">
                <a:lnSpc>
                  <a:spcPct val="150000"/>
                </a:lnSpc>
              </a:pPr>
              <a:r>
                <a:rPr lang="en-GB" sz="2000" b="1" i="0" dirty="0">
                  <a:effectLst/>
                  <a:latin typeface="Aptos Display" panose="020B0004020202020204" pitchFamily="34" charset="0"/>
                </a:rPr>
                <a:t>Background:</a:t>
              </a:r>
              <a:r>
                <a:rPr lang="en-GB" sz="2000" b="0" i="0" dirty="0">
                  <a:effectLst/>
                  <a:latin typeface="Aptos Display" panose="020B0004020202020204" pitchFamily="34" charset="0"/>
                </a:rPr>
                <a:t> Founded by former engineers from a major social media conglomerate, focused on a content-centric platform, with 500 million active users monthly.</a:t>
              </a:r>
            </a:p>
            <a:p>
              <a:pPr algn="l">
                <a:lnSpc>
                  <a:spcPct val="150000"/>
                </a:lnSpc>
              </a:pPr>
              <a:r>
                <a:rPr lang="en-GB" sz="2000" b="1" i="0" dirty="0">
                  <a:effectLst/>
                  <a:latin typeface="Aptos Display" panose="020B0004020202020204" pitchFamily="34" charset="0"/>
                </a:rPr>
                <a:t>Challenges:</a:t>
              </a:r>
              <a:r>
                <a:rPr lang="en-GB" sz="2000" b="0" i="0" dirty="0">
                  <a:effectLst/>
                  <a:latin typeface="Aptos Display" panose="020B0004020202020204" pitchFamily="34" charset="0"/>
                </a:rPr>
                <a:t> Rapid growth, extensive data creation, scaling issues, IPO planning.</a:t>
              </a:r>
            </a:p>
            <a:p>
              <a:pPr algn="l">
                <a:lnSpc>
                  <a:spcPct val="150000"/>
                </a:lnSpc>
              </a:pPr>
              <a:endParaRPr lang="en-GB" sz="2000" dirty="0">
                <a:latin typeface="Aptos Display" panose="020B0004020202020204" pitchFamily="34" charset="0"/>
              </a:endParaRPr>
            </a:p>
            <a:p>
              <a:pPr algn="l">
                <a:lnSpc>
                  <a:spcPct val="150000"/>
                </a:lnSpc>
              </a:pPr>
              <a:endParaRPr lang="en-GB" sz="2000" dirty="0">
                <a:latin typeface="Aptos Display" panose="020B0004020202020204" pitchFamily="34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en-GB" sz="2000" b="1" i="0" dirty="0">
                  <a:effectLst/>
                  <a:latin typeface="Aptos Display" panose="020B0004020202020204" pitchFamily="34" charset="0"/>
                </a:rPr>
                <a:t>Mission Statement:</a:t>
              </a:r>
              <a:r>
                <a:rPr lang="en-GB" sz="2000" b="0" i="0" dirty="0">
                  <a:effectLst/>
                  <a:latin typeface="Aptos Display" panose="020B0004020202020204" pitchFamily="34" charset="0"/>
                </a:rPr>
                <a:t> </a:t>
              </a:r>
              <a:endParaRPr lang="en-GB" sz="2000" dirty="0">
                <a:latin typeface="Aptos Display" panose="020B0004020202020204" pitchFamily="34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en-GB" sz="2000" b="0" i="0" dirty="0">
                  <a:effectLst/>
                  <a:latin typeface="Aptos Display" panose="020B0004020202020204" pitchFamily="34" charset="0"/>
                </a:rPr>
                <a:t>Accenture has initiated a 3-month Proof of Concept (POC) to address key objectives:</a:t>
              </a:r>
            </a:p>
            <a:p>
              <a:pPr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sz="2000" b="0" i="0" dirty="0">
                  <a:effectLst/>
                  <a:latin typeface="Aptos Display" panose="020B0004020202020204" pitchFamily="34" charset="0"/>
                </a:rPr>
                <a:t>Conduct an audit of Social Buzz's big data practices.</a:t>
              </a:r>
            </a:p>
            <a:p>
              <a:pPr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sz="2000" b="0" i="0" dirty="0">
                  <a:effectLst/>
                  <a:latin typeface="Aptos Display" panose="020B0004020202020204" pitchFamily="34" charset="0"/>
                </a:rPr>
                <a:t>Provide recommendations for a successful IPO.</a:t>
              </a:r>
            </a:p>
            <a:p>
              <a:pPr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sz="2000" b="0" i="0" dirty="0">
                  <a:effectLst/>
                  <a:latin typeface="Aptos Display" panose="020B0004020202020204" pitchFamily="34" charset="0"/>
                </a:rPr>
                <a:t>Analyse and identify Social Buzz's top 5 most popular content categories.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sp>
        <p:nvSpPr>
          <p:cNvPr id="22" name="AutoShape 31">
            <a:extLst>
              <a:ext uri="{FF2B5EF4-FFF2-40B4-BE49-F238E27FC236}">
                <a16:creationId xmlns:a16="http://schemas.microsoft.com/office/drawing/2014/main" id="{92476CED-B5AD-E4F4-FB86-56EE9CA8E512}"/>
              </a:ext>
            </a:extLst>
          </p:cNvPr>
          <p:cNvSpPr/>
          <p:nvPr/>
        </p:nvSpPr>
        <p:spPr>
          <a:xfrm>
            <a:off x="2518616" y="5062283"/>
            <a:ext cx="7108437" cy="3068983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GB" sz="2000" b="1" i="0" dirty="0">
                <a:effectLst/>
                <a:latin typeface="Aptos Display" panose="020B0004020202020204" pitchFamily="34" charset="0"/>
              </a:rPr>
              <a:t>IPO Preparation:</a:t>
            </a:r>
            <a:r>
              <a:rPr lang="en-GB" sz="2000" b="0" i="0" dirty="0">
                <a:effectLst/>
                <a:latin typeface="Aptos Display" panose="020B0004020202020204" pitchFamily="34" charset="0"/>
              </a:rPr>
              <a:t> Need guidance for a smooth Initial Public Offering.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GB" sz="2000" b="1" i="0" dirty="0">
                <a:effectLst/>
                <a:latin typeface="Aptos Display" panose="020B0004020202020204" pitchFamily="34" charset="0"/>
              </a:rPr>
              <a:t>Scaling Issues:</a:t>
            </a:r>
            <a:r>
              <a:rPr lang="en-GB" sz="2000" b="0" i="0" dirty="0">
                <a:effectLst/>
                <a:latin typeface="Aptos Display" panose="020B0004020202020204" pitchFamily="34" charset="0"/>
              </a:rPr>
              <a:t> Rapid growth outpaced resources, especially in managing data scale.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GB" sz="2000" b="1" i="0" dirty="0">
                <a:effectLst/>
                <a:latin typeface="Aptos Display" panose="020B0004020202020204" pitchFamily="34" charset="0"/>
              </a:rPr>
              <a:t>Data Best Practices:</a:t>
            </a:r>
            <a:r>
              <a:rPr lang="en-GB" sz="2000" b="0" i="0" dirty="0">
                <a:effectLst/>
                <a:latin typeface="Aptos Display" panose="020B0004020202020204" pitchFamily="34" charset="0"/>
              </a:rPr>
              <a:t> Desire to learn from large corporations on effective data handling</a:t>
            </a:r>
          </a:p>
          <a:p>
            <a:pPr algn="l">
              <a:lnSpc>
                <a:spcPct val="150000"/>
              </a:lnSpc>
            </a:pPr>
            <a:endParaRPr lang="en-GB" sz="2000" b="0" i="0" dirty="0">
              <a:effectLst/>
              <a:latin typeface="Aptos Display" panose="020B0004020202020204" pitchFamily="34" charset="0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Aptos Display" panose="020B0004020202020204" pitchFamily="34" charset="0"/>
              </a:rPr>
              <a:t>Problem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GB"/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658600" y="10421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353800" y="8001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658600" y="39933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333714" y="37734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658600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353800" y="67025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Aptos Display" panose="020B0004020202020204" pitchFamily="34" charset="0"/>
              </a:rPr>
              <a:t>The Analytics team</a:t>
            </a:r>
          </a:p>
        </p:txBody>
      </p:sp>
      <p:sp>
        <p:nvSpPr>
          <p:cNvPr id="38" name="TextBox 31">
            <a:extLst>
              <a:ext uri="{FF2B5EF4-FFF2-40B4-BE49-F238E27FC236}">
                <a16:creationId xmlns:a16="http://schemas.microsoft.com/office/drawing/2014/main" id="{1D82AA45-1515-6402-B39A-67617881E18A}"/>
              </a:ext>
            </a:extLst>
          </p:cNvPr>
          <p:cNvSpPr txBox="1"/>
          <p:nvPr/>
        </p:nvSpPr>
        <p:spPr>
          <a:xfrm>
            <a:off x="12484027" y="1629928"/>
            <a:ext cx="561227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endParaRPr lang="en-US" sz="8000" spc="-80" dirty="0">
              <a:solidFill>
                <a:srgbClr val="00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48BE259-EFCB-17A6-8FF5-811F4148B7DE}"/>
              </a:ext>
            </a:extLst>
          </p:cNvPr>
          <p:cNvSpPr txBox="1"/>
          <p:nvPr/>
        </p:nvSpPr>
        <p:spPr>
          <a:xfrm>
            <a:off x="13929470" y="1249832"/>
            <a:ext cx="4369306" cy="1714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i="0" dirty="0">
                <a:effectLst/>
                <a:latin typeface="Aptos Display" panose="020B0004020202020204" pitchFamily="34" charset="0"/>
              </a:rPr>
              <a:t>Andrew Fleming (Chief Technical Architect):</a:t>
            </a:r>
            <a:r>
              <a:rPr lang="en-GB" b="0" i="0" dirty="0">
                <a:effectLst/>
                <a:latin typeface="Aptos Display" panose="020B0004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GB" b="0" i="0" dirty="0">
                <a:effectLst/>
                <a:latin typeface="Aptos Display" panose="020B0004020202020204" pitchFamily="34" charset="0"/>
              </a:rPr>
              <a:t>Oversees technical aspects, experienced in scaling digital platforms.</a:t>
            </a:r>
            <a:endParaRPr lang="en-GB" dirty="0">
              <a:latin typeface="Aptos Display" panose="020B00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B93E94F-81A6-A8E0-C01E-F77A902F0BC3}"/>
              </a:ext>
            </a:extLst>
          </p:cNvPr>
          <p:cNvSpPr txBox="1"/>
          <p:nvPr/>
        </p:nvSpPr>
        <p:spPr>
          <a:xfrm>
            <a:off x="13892570" y="4597673"/>
            <a:ext cx="3886200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i="0" dirty="0">
                <a:effectLst/>
                <a:latin typeface="Aptos Display" panose="020B0004020202020204" pitchFamily="34" charset="0"/>
              </a:rPr>
              <a:t>Marcus </a:t>
            </a:r>
            <a:r>
              <a:rPr lang="en-GB" b="1" i="0" dirty="0" err="1">
                <a:effectLst/>
                <a:latin typeface="Aptos Display" panose="020B0004020202020204" pitchFamily="34" charset="0"/>
              </a:rPr>
              <a:t>Rompton</a:t>
            </a:r>
            <a:r>
              <a:rPr lang="en-GB" b="1" i="0" dirty="0">
                <a:effectLst/>
                <a:latin typeface="Aptos Display" panose="020B0004020202020204" pitchFamily="34" charset="0"/>
              </a:rPr>
              <a:t> (Senior Principle):</a:t>
            </a:r>
            <a:r>
              <a:rPr lang="en-GB" b="0" i="0" dirty="0">
                <a:effectLst/>
                <a:latin typeface="Aptos Display" panose="020B0004020202020204" pitchFamily="34" charset="0"/>
              </a:rPr>
              <a:t> Specializes in data management, crucial for handling vast and unstructured data.</a:t>
            </a:r>
            <a:endParaRPr lang="en-GB" dirty="0">
              <a:latin typeface="Aptos Display" panose="020B00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F05021-A20E-3FA7-A562-DAA357D9BAB8}"/>
              </a:ext>
            </a:extLst>
          </p:cNvPr>
          <p:cNvSpPr txBox="1"/>
          <p:nvPr/>
        </p:nvSpPr>
        <p:spPr>
          <a:xfrm>
            <a:off x="13928646" y="7531226"/>
            <a:ext cx="3886200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>
                <a:latin typeface="Aptos Display" panose="020B0004020202020204" pitchFamily="34" charset="0"/>
              </a:rPr>
              <a:t>Daniel Akinbankole</a:t>
            </a:r>
            <a:r>
              <a:rPr lang="en-GB" b="1" i="0" dirty="0">
                <a:effectLst/>
                <a:latin typeface="Aptos Display" panose="020B0004020202020204" pitchFamily="34" charset="0"/>
              </a:rPr>
              <a:t> (Data Analyst):</a:t>
            </a:r>
            <a:r>
              <a:rPr lang="en-GB" b="0" i="0" dirty="0">
                <a:effectLst/>
                <a:latin typeface="Aptos Display" panose="020B0004020202020204" pitchFamily="34" charset="0"/>
              </a:rPr>
              <a:t> Analysing data, identifying patterns, and proposing actionable insights.</a:t>
            </a:r>
            <a:endParaRPr lang="en-GB" dirty="0">
              <a:latin typeface="Aptos Display" panose="020B00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Aptos Display" panose="020B0004020202020204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0F716B8-72B8-E765-4166-622BAB4E8431}"/>
              </a:ext>
            </a:extLst>
          </p:cNvPr>
          <p:cNvSpPr txBox="1"/>
          <p:nvPr/>
        </p:nvSpPr>
        <p:spPr>
          <a:xfrm>
            <a:off x="4138651" y="1598519"/>
            <a:ext cx="4285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3200" b="1" i="0" dirty="0">
                <a:solidFill>
                  <a:srgbClr val="ECECEC"/>
                </a:solidFill>
                <a:effectLst/>
                <a:latin typeface="Aptos Display" panose="020B0004020202020204" pitchFamily="34" charset="0"/>
              </a:rPr>
              <a:t>Understanding the Data</a:t>
            </a:r>
            <a:endParaRPr lang="en-GB" sz="3200" b="0" i="0" dirty="0">
              <a:solidFill>
                <a:srgbClr val="ECECEC"/>
              </a:solidFill>
              <a:effectLst/>
              <a:latin typeface="Aptos Display" panose="020B00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27B953B-D53D-C20D-C71C-08C4BAEFF7BD}"/>
              </a:ext>
            </a:extLst>
          </p:cNvPr>
          <p:cNvSpPr txBox="1"/>
          <p:nvPr/>
        </p:nvSpPr>
        <p:spPr>
          <a:xfrm>
            <a:off x="5733653" y="3021171"/>
            <a:ext cx="9855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3200" b="1" i="0" dirty="0">
                <a:solidFill>
                  <a:srgbClr val="ECECEC"/>
                </a:solidFill>
                <a:effectLst/>
                <a:latin typeface="Söhne"/>
              </a:rPr>
              <a:t>Data </a:t>
            </a:r>
            <a:r>
              <a:rPr lang="en-GB" sz="3200" b="1" i="0" dirty="0">
                <a:solidFill>
                  <a:srgbClr val="ECECEC"/>
                </a:solidFill>
                <a:effectLst/>
                <a:latin typeface="Aptos Display" panose="020B0004020202020204" pitchFamily="34" charset="0"/>
              </a:rPr>
              <a:t>Cleaning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94E4BB-5C2C-4FA4-1DE7-5D247242D115}"/>
              </a:ext>
            </a:extLst>
          </p:cNvPr>
          <p:cNvSpPr txBox="1"/>
          <p:nvPr/>
        </p:nvSpPr>
        <p:spPr>
          <a:xfrm>
            <a:off x="7595757" y="4787233"/>
            <a:ext cx="9855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3200" b="1" i="0" dirty="0">
                <a:solidFill>
                  <a:srgbClr val="ECECEC"/>
                </a:solidFill>
                <a:effectLst/>
                <a:latin typeface="Aptos Display" panose="020B0004020202020204" pitchFamily="34" charset="0"/>
              </a:rPr>
              <a:t>Data Modelling</a:t>
            </a:r>
            <a:endParaRPr lang="en-GB" sz="2000" b="0" i="0" dirty="0">
              <a:solidFill>
                <a:srgbClr val="ECECEC"/>
              </a:solidFill>
              <a:effectLst/>
              <a:latin typeface="Aptos Display" panose="020B00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A737B98-AA34-FF61-4160-3420BAB32A98}"/>
              </a:ext>
            </a:extLst>
          </p:cNvPr>
          <p:cNvSpPr txBox="1"/>
          <p:nvPr/>
        </p:nvSpPr>
        <p:spPr>
          <a:xfrm>
            <a:off x="9423367" y="6321720"/>
            <a:ext cx="8430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3200" b="1" i="0" dirty="0">
                <a:solidFill>
                  <a:srgbClr val="ECECEC"/>
                </a:solidFill>
                <a:effectLst/>
                <a:latin typeface="Aptos Display" panose="020B0004020202020204" pitchFamily="34" charset="0"/>
              </a:rPr>
              <a:t>Data</a:t>
            </a:r>
            <a:r>
              <a:rPr lang="en-GB" sz="3200" b="1" i="0" dirty="0">
                <a:solidFill>
                  <a:srgbClr val="ECECEC"/>
                </a:solidFill>
                <a:effectLst/>
                <a:latin typeface="Söhne"/>
              </a:rPr>
              <a:t> Analysis</a:t>
            </a:r>
            <a:endParaRPr lang="en-GB" sz="2000" b="0" i="0" dirty="0">
              <a:solidFill>
                <a:srgbClr val="ECECEC"/>
              </a:solidFill>
              <a:effectLst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0632179-5D5B-2A04-E2AE-FC3C333B9C45}"/>
              </a:ext>
            </a:extLst>
          </p:cNvPr>
          <p:cNvSpPr txBox="1"/>
          <p:nvPr/>
        </p:nvSpPr>
        <p:spPr>
          <a:xfrm>
            <a:off x="11179806" y="7933415"/>
            <a:ext cx="6803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3200" b="1" i="0" dirty="0">
                <a:solidFill>
                  <a:srgbClr val="ECECEC"/>
                </a:solidFill>
                <a:effectLst/>
                <a:latin typeface="Aptos Display" panose="020B0004020202020204" pitchFamily="34" charset="0"/>
              </a:rPr>
              <a:t>Uncovering</a:t>
            </a:r>
            <a:r>
              <a:rPr lang="en-GB" sz="3200" b="1" i="0" dirty="0">
                <a:solidFill>
                  <a:srgbClr val="ECECEC"/>
                </a:solidFill>
                <a:effectLst/>
                <a:latin typeface="+mj-lt"/>
              </a:rPr>
              <a:t> Insights</a:t>
            </a:r>
            <a:endParaRPr lang="en-GB" sz="2000" b="0" i="0" dirty="0">
              <a:solidFill>
                <a:srgbClr val="ECECEC"/>
              </a:solidFill>
              <a:effectLst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22">
            <a:extLst>
              <a:ext uri="{FF2B5EF4-FFF2-40B4-BE49-F238E27FC236}">
                <a16:creationId xmlns:a16="http://schemas.microsoft.com/office/drawing/2014/main" id="{A26565EC-7AA9-33D8-CC1A-988DD50ECC8D}"/>
              </a:ext>
            </a:extLst>
          </p:cNvPr>
          <p:cNvSpPr/>
          <p:nvPr/>
        </p:nvSpPr>
        <p:spPr>
          <a:xfrm>
            <a:off x="0" y="0"/>
            <a:ext cx="685800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GB"/>
          </a:p>
        </p:txBody>
      </p:sp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Aptos Display" panose="020B0004020202020204" pitchFamily="34" charset="0"/>
              </a:rPr>
              <a:t>Insights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E84C7B-E790-DB53-DD74-5AB7EFE9FBA3}"/>
              </a:ext>
            </a:extLst>
          </p:cNvPr>
          <p:cNvSpPr txBox="1"/>
          <p:nvPr/>
        </p:nvSpPr>
        <p:spPr>
          <a:xfrm>
            <a:off x="10345273" y="2019300"/>
            <a:ext cx="6934200" cy="739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sz="2000" b="1" dirty="0"/>
              <a:t>Unique Categories in the Top 5 Content are</a:t>
            </a:r>
            <a:r>
              <a:rPr lang="en-GB" sz="2000" dirty="0"/>
              <a:t>: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Aptos Display" panose="020B0004020202020204" pitchFamily="34" charset="0"/>
              </a:rPr>
              <a:t>"</a:t>
            </a:r>
            <a:r>
              <a:rPr lang="en-GB" sz="2000" b="1" i="0" dirty="0">
                <a:effectLst/>
                <a:latin typeface="Aptos Display" panose="020B0004020202020204" pitchFamily="34" charset="0"/>
              </a:rPr>
              <a:t>Animals</a:t>
            </a:r>
            <a:r>
              <a:rPr lang="en-GB" sz="2000" b="0" i="0" dirty="0">
                <a:effectLst/>
                <a:latin typeface="Aptos Display" panose="020B0004020202020204" pitchFamily="34" charset="0"/>
              </a:rPr>
              <a:t>" is the most prevalent category with 1897 entries.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Aptos Display" panose="020B0004020202020204" pitchFamily="34" charset="0"/>
              </a:rPr>
              <a:t>"</a:t>
            </a:r>
            <a:r>
              <a:rPr lang="en-GB" sz="2000" b="1" i="0" dirty="0">
                <a:effectLst/>
                <a:latin typeface="Aptos Display" panose="020B0004020202020204" pitchFamily="34" charset="0"/>
              </a:rPr>
              <a:t>Science</a:t>
            </a:r>
            <a:r>
              <a:rPr lang="en-GB" sz="2000" b="0" i="0" dirty="0">
                <a:effectLst/>
                <a:latin typeface="Aptos Display" panose="020B0004020202020204" pitchFamily="34" charset="0"/>
              </a:rPr>
              <a:t>" closely follows with 1796 entries.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Aptos Display" panose="020B0004020202020204" pitchFamily="34" charset="0"/>
              </a:rPr>
              <a:t>"</a:t>
            </a:r>
            <a:r>
              <a:rPr lang="en-GB" sz="2000" b="1" i="0" dirty="0">
                <a:effectLst/>
                <a:latin typeface="Aptos Display" panose="020B0004020202020204" pitchFamily="34" charset="0"/>
              </a:rPr>
              <a:t>Healthy Eating</a:t>
            </a:r>
            <a:r>
              <a:rPr lang="en-GB" sz="2000" b="0" i="0" dirty="0">
                <a:effectLst/>
                <a:latin typeface="Aptos Display" panose="020B0004020202020204" pitchFamily="34" charset="0"/>
              </a:rPr>
              <a:t>," "</a:t>
            </a:r>
            <a:r>
              <a:rPr lang="en-GB" sz="2000" b="1" i="0" dirty="0">
                <a:effectLst/>
                <a:latin typeface="Aptos Display" panose="020B0004020202020204" pitchFamily="34" charset="0"/>
              </a:rPr>
              <a:t>Food</a:t>
            </a:r>
            <a:r>
              <a:rPr lang="en-GB" sz="2000" b="0" i="0" dirty="0">
                <a:effectLst/>
                <a:latin typeface="Aptos Display" panose="020B0004020202020204" pitchFamily="34" charset="0"/>
              </a:rPr>
              <a:t>," and "</a:t>
            </a:r>
            <a:r>
              <a:rPr lang="en-GB" sz="2000" b="1" i="0" dirty="0">
                <a:effectLst/>
                <a:latin typeface="Aptos Display" panose="020B0004020202020204" pitchFamily="34" charset="0"/>
              </a:rPr>
              <a:t>Technology</a:t>
            </a:r>
            <a:r>
              <a:rPr lang="en-GB" sz="2000" b="0" i="0" dirty="0">
                <a:effectLst/>
                <a:latin typeface="Aptos Display" panose="020B0004020202020204" pitchFamily="34" charset="0"/>
              </a:rPr>
              <a:t>" exhibit comparable counts around 1700.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Aptos Display" panose="020B0004020202020204" pitchFamily="34" charset="0"/>
              </a:rPr>
              <a:t>The distribution reflects a balanced and diverse engagement with content.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Aptos Display" panose="020B0004020202020204" pitchFamily="34" charset="0"/>
              </a:rPr>
              <a:t>No single category dominates, indicating a broad user interest.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Aptos Display" panose="020B0004020202020204" pitchFamily="34" charset="0"/>
              </a:rPr>
              <a:t>Potential for targeted strategies across popular categories to enhance engagement and content creation.</a:t>
            </a:r>
          </a:p>
          <a:p>
            <a:pPr>
              <a:lnSpc>
                <a:spcPct val="200000"/>
              </a:lnSpc>
            </a:pPr>
            <a:endParaRPr lang="en-GB" sz="2000" dirty="0"/>
          </a:p>
        </p:txBody>
      </p:sp>
      <p:pic>
        <p:nvPicPr>
          <p:cNvPr id="17" name="Picture 16" descr="A bar graph with different colored bars&#10;&#10;Description automatically generated">
            <a:extLst>
              <a:ext uri="{FF2B5EF4-FFF2-40B4-BE49-F238E27FC236}">
                <a16:creationId xmlns:a16="http://schemas.microsoft.com/office/drawing/2014/main" id="{657A755B-BA41-880D-AE02-9BB232A99D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98" y="2247900"/>
            <a:ext cx="8332702" cy="7772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22">
            <a:extLst>
              <a:ext uri="{FF2B5EF4-FFF2-40B4-BE49-F238E27FC236}">
                <a16:creationId xmlns:a16="http://schemas.microsoft.com/office/drawing/2014/main" id="{A26565EC-7AA9-33D8-CC1A-988DD50ECC8D}"/>
              </a:ext>
            </a:extLst>
          </p:cNvPr>
          <p:cNvSpPr/>
          <p:nvPr/>
        </p:nvSpPr>
        <p:spPr>
          <a:xfrm>
            <a:off x="0" y="0"/>
            <a:ext cx="685800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GB"/>
          </a:p>
        </p:txBody>
      </p:sp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Aptos Display" panose="020B0004020202020204" pitchFamily="34" charset="0"/>
              </a:rPr>
              <a:t>Insights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E84C7B-E790-DB53-DD74-5AB7EFE9FBA3}"/>
              </a:ext>
            </a:extLst>
          </p:cNvPr>
          <p:cNvSpPr txBox="1"/>
          <p:nvPr/>
        </p:nvSpPr>
        <p:spPr>
          <a:xfrm>
            <a:off x="10325100" y="1047548"/>
            <a:ext cx="6934200" cy="9239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sz="2000" b="1" dirty="0">
                <a:latin typeface="Aptos Display" panose="020B0004020202020204" pitchFamily="34" charset="0"/>
              </a:rPr>
              <a:t>The most popular category reactions are</a:t>
            </a:r>
            <a:r>
              <a:rPr lang="en-GB" sz="2000" dirty="0">
                <a:latin typeface="Aptos Display" panose="020B0004020202020204" pitchFamily="34" charset="0"/>
              </a:rPr>
              <a:t>: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Aptos Display" panose="020B0004020202020204" pitchFamily="34" charset="0"/>
              </a:rPr>
              <a:t>"</a:t>
            </a:r>
            <a:r>
              <a:rPr lang="en-GB" sz="2000" b="1" i="0" dirty="0">
                <a:effectLst/>
                <a:latin typeface="Aptos Display" panose="020B0004020202020204" pitchFamily="34" charset="0"/>
              </a:rPr>
              <a:t>Animals</a:t>
            </a:r>
            <a:r>
              <a:rPr lang="en-GB" sz="2000" b="0" i="0" dirty="0">
                <a:effectLst/>
                <a:latin typeface="Aptos Display" panose="020B0004020202020204" pitchFamily="34" charset="0"/>
              </a:rPr>
              <a:t>" is the most popular category based on reaction.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000" b="1" i="0" dirty="0">
                <a:effectLst/>
                <a:latin typeface="Aptos Display" panose="020B0004020202020204" pitchFamily="34" charset="0"/>
              </a:rPr>
              <a:t>Scared</a:t>
            </a:r>
            <a:r>
              <a:rPr lang="en-GB" sz="2000" b="0" i="0" dirty="0">
                <a:effectLst/>
                <a:latin typeface="Aptos Display" panose="020B0004020202020204" pitchFamily="34" charset="0"/>
              </a:rPr>
              <a:t>" is the most common reaction with 132 instances, followed closely by "peeking" and "hate."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Aptos Display" panose="020B0004020202020204" pitchFamily="34" charset="0"/>
              </a:rPr>
              <a:t>Emotions like "</a:t>
            </a:r>
            <a:r>
              <a:rPr lang="en-GB" sz="2000" b="1" i="0" dirty="0">
                <a:effectLst/>
                <a:latin typeface="Aptos Display" panose="020B0004020202020204" pitchFamily="34" charset="0"/>
              </a:rPr>
              <a:t>cherish</a:t>
            </a:r>
            <a:r>
              <a:rPr lang="en-GB" sz="2000" b="0" i="0" dirty="0">
                <a:effectLst/>
                <a:latin typeface="Aptos Display" panose="020B0004020202020204" pitchFamily="34" charset="0"/>
              </a:rPr>
              <a:t>," "</a:t>
            </a:r>
            <a:r>
              <a:rPr lang="en-GB" sz="2000" b="1" i="0" dirty="0">
                <a:effectLst/>
                <a:latin typeface="Aptos Display" panose="020B0004020202020204" pitchFamily="34" charset="0"/>
              </a:rPr>
              <a:t>super</a:t>
            </a:r>
            <a:r>
              <a:rPr lang="en-GB" sz="2000" b="0" i="0" dirty="0">
                <a:effectLst/>
                <a:latin typeface="Aptos Display" panose="020B0004020202020204" pitchFamily="34" charset="0"/>
              </a:rPr>
              <a:t> </a:t>
            </a:r>
            <a:r>
              <a:rPr lang="en-GB" sz="2000" b="1" i="0" dirty="0">
                <a:effectLst/>
                <a:latin typeface="Aptos Display" panose="020B0004020202020204" pitchFamily="34" charset="0"/>
              </a:rPr>
              <a:t>love</a:t>
            </a:r>
            <a:r>
              <a:rPr lang="en-GB" sz="2000" b="0" i="0" dirty="0">
                <a:effectLst/>
                <a:latin typeface="Aptos Display" panose="020B0004020202020204" pitchFamily="34" charset="0"/>
              </a:rPr>
              <a:t>," and "</a:t>
            </a:r>
            <a:r>
              <a:rPr lang="en-GB" sz="2000" b="1" i="0" dirty="0">
                <a:effectLst/>
                <a:latin typeface="Aptos Display" panose="020B0004020202020204" pitchFamily="34" charset="0"/>
              </a:rPr>
              <a:t>disgust</a:t>
            </a:r>
            <a:r>
              <a:rPr lang="en-GB" sz="2000" b="0" i="0" dirty="0">
                <a:effectLst/>
                <a:latin typeface="Aptos Display" panose="020B0004020202020204" pitchFamily="34" charset="0"/>
              </a:rPr>
              <a:t>" also demonstrate significant engagement.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Aptos Display" panose="020B0004020202020204" pitchFamily="34" charset="0"/>
              </a:rPr>
              <a:t>The reactions convey a diverse range of sentiments, from positive ("</a:t>
            </a:r>
            <a:r>
              <a:rPr lang="en-GB" sz="2000" b="1" i="0" dirty="0">
                <a:effectLst/>
                <a:latin typeface="Aptos Display" panose="020B0004020202020204" pitchFamily="34" charset="0"/>
              </a:rPr>
              <a:t>want</a:t>
            </a:r>
            <a:r>
              <a:rPr lang="en-GB" sz="2000" b="0" i="0" dirty="0">
                <a:effectLst/>
                <a:latin typeface="Aptos Display" panose="020B0004020202020204" pitchFamily="34" charset="0"/>
              </a:rPr>
              <a:t>," "</a:t>
            </a:r>
            <a:r>
              <a:rPr lang="en-GB" sz="2000" b="1" i="0" dirty="0">
                <a:effectLst/>
                <a:latin typeface="Aptos Display" panose="020B0004020202020204" pitchFamily="34" charset="0"/>
              </a:rPr>
              <a:t>heart</a:t>
            </a:r>
            <a:r>
              <a:rPr lang="en-GB" sz="2000" b="0" i="0" dirty="0">
                <a:effectLst/>
                <a:latin typeface="Aptos Display" panose="020B0004020202020204" pitchFamily="34" charset="0"/>
              </a:rPr>
              <a:t>," "</a:t>
            </a:r>
            <a:r>
              <a:rPr lang="en-GB" sz="2000" b="1" i="0" dirty="0">
                <a:effectLst/>
                <a:latin typeface="Aptos Display" panose="020B0004020202020204" pitchFamily="34" charset="0"/>
              </a:rPr>
              <a:t>love</a:t>
            </a:r>
            <a:r>
              <a:rPr lang="en-GB" sz="2000" b="0" i="0" dirty="0">
                <a:effectLst/>
                <a:latin typeface="Aptos Display" panose="020B0004020202020204" pitchFamily="34" charset="0"/>
              </a:rPr>
              <a:t>") to negative ("</a:t>
            </a:r>
            <a:r>
              <a:rPr lang="en-GB" sz="2000" b="1" i="0" dirty="0">
                <a:effectLst/>
                <a:latin typeface="Aptos Display" panose="020B0004020202020204" pitchFamily="34" charset="0"/>
              </a:rPr>
              <a:t>dislike</a:t>
            </a:r>
            <a:r>
              <a:rPr lang="en-GB" sz="2000" b="0" i="0" dirty="0">
                <a:effectLst/>
                <a:latin typeface="Aptos Display" panose="020B0004020202020204" pitchFamily="34" charset="0"/>
              </a:rPr>
              <a:t>," "</a:t>
            </a:r>
            <a:r>
              <a:rPr lang="en-GB" sz="2000" b="1" i="0" dirty="0">
                <a:effectLst/>
                <a:latin typeface="Aptos Display" panose="020B0004020202020204" pitchFamily="34" charset="0"/>
              </a:rPr>
              <a:t>worried</a:t>
            </a:r>
            <a:r>
              <a:rPr lang="en-GB" sz="2000" b="0" i="0" dirty="0">
                <a:effectLst/>
                <a:latin typeface="Aptos Display" panose="020B0004020202020204" pitchFamily="34" charset="0"/>
              </a:rPr>
              <a:t>," "</a:t>
            </a:r>
            <a:r>
              <a:rPr lang="en-GB" sz="2000" b="1" i="0" dirty="0">
                <a:effectLst/>
                <a:latin typeface="Aptos Display" panose="020B0004020202020204" pitchFamily="34" charset="0"/>
              </a:rPr>
              <a:t>hate</a:t>
            </a:r>
            <a:r>
              <a:rPr lang="en-GB" sz="2000" b="0" i="0" dirty="0">
                <a:effectLst/>
                <a:latin typeface="Aptos Display" panose="020B0004020202020204" pitchFamily="34" charset="0"/>
              </a:rPr>
              <a:t>").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Aptos Display" panose="020B0004020202020204" pitchFamily="34" charset="0"/>
              </a:rPr>
              <a:t>User interactions include expressions of interest, curiosity, and emotional connections.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Aptos Display" panose="020B0004020202020204" pitchFamily="34" charset="0"/>
              </a:rPr>
              <a:t>The distribution reflects an active and diverse community engagement with 'animals,' emphasizing the broad appeal of this category.</a:t>
            </a:r>
          </a:p>
          <a:p>
            <a:pPr>
              <a:lnSpc>
                <a:spcPct val="200000"/>
              </a:lnSpc>
            </a:pPr>
            <a:endParaRPr lang="en-GB" sz="2000" dirty="0">
              <a:latin typeface="Aptos Display" panose="020B00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57A755B-BA41-880D-AE02-9BB232A99D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298" y="2467711"/>
            <a:ext cx="8332702" cy="733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197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22">
            <a:extLst>
              <a:ext uri="{FF2B5EF4-FFF2-40B4-BE49-F238E27FC236}">
                <a16:creationId xmlns:a16="http://schemas.microsoft.com/office/drawing/2014/main" id="{A26565EC-7AA9-33D8-CC1A-988DD50ECC8D}"/>
              </a:ext>
            </a:extLst>
          </p:cNvPr>
          <p:cNvSpPr/>
          <p:nvPr/>
        </p:nvSpPr>
        <p:spPr>
          <a:xfrm>
            <a:off x="0" y="0"/>
            <a:ext cx="685800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GB"/>
          </a:p>
        </p:txBody>
      </p:sp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Aptos Display" panose="020B0004020202020204" pitchFamily="34" charset="0"/>
              </a:rPr>
              <a:t>Insights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E84C7B-E790-DB53-DD74-5AB7EFE9FBA3}"/>
              </a:ext>
            </a:extLst>
          </p:cNvPr>
          <p:cNvSpPr txBox="1"/>
          <p:nvPr/>
        </p:nvSpPr>
        <p:spPr>
          <a:xfrm>
            <a:off x="5562600" y="8957457"/>
            <a:ext cx="7543800" cy="1240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sz="2000" dirty="0">
                <a:latin typeface="Aptos Display" panose="020B0004020202020204" pitchFamily="34" charset="0"/>
              </a:rPr>
              <a:t>The month with the most posts is “</a:t>
            </a:r>
            <a:r>
              <a:rPr lang="en-GB" sz="2000" b="1" dirty="0">
                <a:latin typeface="Aptos Display" panose="020B0004020202020204" pitchFamily="34" charset="0"/>
              </a:rPr>
              <a:t>January”</a:t>
            </a:r>
            <a:r>
              <a:rPr lang="en-GB" sz="2000" dirty="0">
                <a:latin typeface="Aptos Display" panose="020B0004020202020204" pitchFamily="34" charset="0"/>
              </a:rPr>
              <a:t>, with a total of 764 posts</a:t>
            </a:r>
            <a:endParaRPr lang="en-GB" sz="2000" i="0" dirty="0">
              <a:effectLst/>
              <a:latin typeface="Aptos Display" panose="020B0004020202020204" pitchFamily="34" charset="0"/>
            </a:endParaRPr>
          </a:p>
          <a:p>
            <a:pPr>
              <a:lnSpc>
                <a:spcPct val="200000"/>
              </a:lnSpc>
            </a:pPr>
            <a:endParaRPr lang="en-GB" sz="2000" dirty="0">
              <a:latin typeface="Aptos Display" panose="020B00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57A755B-BA41-880D-AE02-9BB232A99D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7812" y="1943100"/>
            <a:ext cx="9751375" cy="684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937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540</Words>
  <Application>Microsoft Office PowerPoint</Application>
  <PresentationFormat>Custom</PresentationFormat>
  <Paragraphs>86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Söhne</vt:lpstr>
      <vt:lpstr>Graphik Regular</vt:lpstr>
      <vt:lpstr>Arial</vt:lpstr>
      <vt:lpstr>Wingdings</vt:lpstr>
      <vt:lpstr>Clear Sans Regular Bold</vt:lpstr>
      <vt:lpstr>Aptos Display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DANIEL AKINBANKOLE</cp:lastModifiedBy>
  <cp:revision>10</cp:revision>
  <dcterms:created xsi:type="dcterms:W3CDTF">2006-08-16T00:00:00Z</dcterms:created>
  <dcterms:modified xsi:type="dcterms:W3CDTF">2024-03-04T14:40:32Z</dcterms:modified>
  <dc:identifier>DAEhDyfaYKE</dc:identifier>
</cp:coreProperties>
</file>