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8" r:id="rId3"/>
    <p:sldId id="309" r:id="rId4"/>
    <p:sldId id="310" r:id="rId5"/>
    <p:sldId id="311" r:id="rId6"/>
    <p:sldId id="316" r:id="rId7"/>
    <p:sldId id="312" r:id="rId8"/>
    <p:sldId id="315" r:id="rId9"/>
    <p:sldId id="317" r:id="rId10"/>
    <p:sldId id="313" r:id="rId11"/>
    <p:sldId id="366" r:id="rId12"/>
    <p:sldId id="319" r:id="rId13"/>
    <p:sldId id="318" r:id="rId14"/>
    <p:sldId id="321" r:id="rId15"/>
    <p:sldId id="320" r:id="rId16"/>
    <p:sldId id="322" r:id="rId17"/>
    <p:sldId id="323" r:id="rId18"/>
    <p:sldId id="324" r:id="rId19"/>
    <p:sldId id="325" r:id="rId20"/>
    <p:sldId id="349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AFF"/>
    <a:srgbClr val="9DD9FF"/>
    <a:srgbClr val="6A9B49"/>
    <a:srgbClr val="81AA65"/>
    <a:srgbClr val="BF5208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D081-9845-4E64-A594-D16CA0D4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C820E-A89F-4AAF-B86D-405B878E6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2F3-B7AC-4CC5-A132-EE265B60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2B15-52CF-43E9-807E-4B0FFBD0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265E-102A-4A7B-8BC5-FAD06AC8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54F4-2D13-4AF8-A5B9-BA50A624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B3E99-BD7A-4937-95FB-427A526F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6CCB-1FA3-4C72-A4AF-9ECF9E29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6601-5EA8-4D5C-A371-ACF576E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79866-0FEC-4010-8EE6-426F4C8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65236-7229-4684-903C-D75833ADF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21CF3-5D60-4A63-A8A5-1653CB41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005A-B2A4-41BF-89D1-52D982ED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8EE5-74C4-46D1-B889-1BB19DB3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91B2-9A2A-44A1-B3E2-5B83B820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E6F1-B356-48DE-9E14-F15E3F10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2BD8-D25E-4EFB-BDB5-781A3E6E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E9A3-6DB1-42A8-BA11-1C0CC6B5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9030-74AF-46D5-996B-7717E599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9492-1F89-4331-8E96-CF3B6B2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B39-B712-44E7-8DEB-9BF5193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E38E-4085-465F-81B7-659418DC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93DB-9734-4DE9-9B60-FC5CE0C4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F950-9749-4F77-994A-0355BD39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62B8-27F8-4488-9E4F-31066BC1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1284-E16A-4070-9B3B-CC2532DF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5D2E-547D-4011-A7D1-DAC0FA3F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F5A9-732F-41B4-AC21-FC45B1CDB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1DD9-2070-49A4-9987-A885C6F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E834-C929-4B97-9CD7-37C12E24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EDAB8-E1E2-4124-A18B-01E5632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7CB4-DBFA-4FC7-A71D-48C8DB44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8007-EEF7-43A8-AAC7-87FA4DEE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04BD-7164-41F5-8346-656FD31B4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41985-1EDC-40B6-AD7F-F9322384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E6AA1-C875-4DC8-B40F-3EE021BA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E0F9E-1221-4D14-905A-AB1007A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23CE-79AF-4D40-9FFF-94DFC581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D0A17-3A8C-4094-88DA-3F0C261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8978-C373-4B19-BBD3-25258C35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53D9-F451-4660-A5E5-B106206E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A9771-096D-4D44-BA6D-193AC32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3A34A-91B1-4105-88F9-2A76A4E8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337E1-7BDB-4F6D-9C68-D3F372CD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92C18-C42E-49E1-AE1B-164D6C56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BBD9-8E57-4752-B952-45EC4FAA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2B7E-B52E-4859-8D3A-5A02A0C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284C-F019-4A54-B531-0A3BFBFD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AC66-D836-4804-9762-0FE7CA25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19A3-0A10-4453-AFC7-EF50863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9279-C0EF-4DFD-AE34-C4E0EF2A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42F87-9BBB-4036-B684-75DBB79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7090-3356-44E1-A8F3-5FE66FAE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6D8A9-B3D4-409C-80E5-11C735EC6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75F8-A78A-4172-BBD5-E08CFD71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5CA1-404C-4E16-BC65-0079C08F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D28E-16E1-4134-A8E8-91FA2E5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E607F-871F-4815-8243-628C8BD9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C4FD-9428-4828-B089-1086AF6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6E2-CFE1-4B0A-8DCA-34F23DE1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699F-1176-4C2F-A597-774C99EB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766A-3590-4C73-A759-4B08967D0E3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4417-8303-43A9-8A74-D20C4AA23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5A38-39C2-48B0-9944-5F11FA4F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18BE-3C33-4427-9E1A-F471AF2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9BFD-4B09-4E55-9BB0-BE383676BCC3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E1A88-C462-4516-A390-3EF5AC4461EF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89184-6AC0-4BE5-935B-028554106B3F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3C161-6A97-431F-B774-6951D2A0825B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A31D7-43C0-4523-A7DC-C9663B1B557E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2449D-0762-44C8-B47B-B7BABA584E3D}"/>
              </a:ext>
            </a:extLst>
          </p:cNvPr>
          <p:cNvSpPr txBox="1"/>
          <p:nvPr/>
        </p:nvSpPr>
        <p:spPr>
          <a:xfrm>
            <a:off x="8649478" y="287361"/>
            <a:ext cx="346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Prepared by Daniel Zuniga</a:t>
            </a:r>
          </a:p>
          <a:p>
            <a:pPr algn="r"/>
            <a:r>
              <a:rPr lang="en-US" b="1" dirty="0"/>
              <a:t>For </a:t>
            </a:r>
            <a:r>
              <a:rPr lang="en-US" b="1" dirty="0">
                <a:solidFill>
                  <a:srgbClr val="0070C0"/>
                </a:solidFill>
              </a:rPr>
              <a:t>Walmart</a:t>
            </a:r>
            <a:r>
              <a:rPr lang="en-US" b="1" dirty="0"/>
              <a:t> Interview</a:t>
            </a:r>
          </a:p>
        </p:txBody>
      </p:sp>
    </p:spTree>
    <p:extLst>
      <p:ext uri="{BB962C8B-B14F-4D97-AF65-F5344CB8AC3E}">
        <p14:creationId xmlns:p14="http://schemas.microsoft.com/office/powerpoint/2010/main" val="424413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2726434" y="1111680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Restricted Master Problem DW Reformulation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64606C-62EF-41DD-9E08-950F583AF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1136DC-A3D0-44AD-BEF4-BC1B202CD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B3F1DC-654B-4FD5-A9F7-F13231671472}"/>
              </a:ext>
            </a:extLst>
          </p:cNvPr>
          <p:cNvSpPr txBox="1"/>
          <p:nvPr/>
        </p:nvSpPr>
        <p:spPr>
          <a:xfrm>
            <a:off x="6131626" y="1205894"/>
            <a:ext cx="5578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LP relaxation of the master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dual variables, the dual of the LP master problem can be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Simplex Method, we need to find the </a:t>
            </a:r>
            <a:r>
              <a:rPr lang="en-US" b="1" dirty="0">
                <a:solidFill>
                  <a:srgbClr val="D29500"/>
                </a:solidFill>
              </a:rPr>
              <a:t>most negative reduced cost</a:t>
            </a:r>
            <a:r>
              <a:rPr lang="en-US" dirty="0"/>
              <a:t> (incoming column).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9B53BA7-CD35-4E8A-A534-B7D30DDA5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EE80D-E7BA-4372-B2C1-2FB9DB475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332" y="2065040"/>
            <a:ext cx="311627" cy="8576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87D8DE-895F-4205-A6B6-ECDC174578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214" y="5266385"/>
            <a:ext cx="4540523" cy="5411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5DCCF49-7A5C-4A04-8639-01C82951131F}"/>
              </a:ext>
            </a:extLst>
          </p:cNvPr>
          <p:cNvSpPr txBox="1"/>
          <p:nvPr/>
        </p:nvSpPr>
        <p:spPr>
          <a:xfrm>
            <a:off x="209903" y="5060768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29500"/>
                </a:solidFill>
              </a:rPr>
              <a:t>Most Negative Reduced Cost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3ECDFBE-EF98-4CF9-9FE9-59621DF8F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1" t="84982" r="29523" b="528"/>
          <a:stretch/>
        </p:blipFill>
        <p:spPr>
          <a:xfrm>
            <a:off x="3867503" y="3230427"/>
            <a:ext cx="744542" cy="3049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A955851-5DE3-43B7-B08D-82FC926B3D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234" t="39210" r="18733"/>
          <a:stretch/>
        </p:blipFill>
        <p:spPr>
          <a:xfrm>
            <a:off x="770648" y="4208841"/>
            <a:ext cx="2202178" cy="6402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FBB11F-D64B-4865-A8B0-5F5564D63B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1567" b="58489"/>
          <a:stretch/>
        </p:blipFill>
        <p:spPr>
          <a:xfrm>
            <a:off x="52846" y="3776848"/>
            <a:ext cx="737614" cy="4372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3DF7A2-BAB2-47FA-BC04-F4E7C7CF672B}"/>
              </a:ext>
            </a:extLst>
          </p:cNvPr>
          <p:cNvSpPr txBox="1"/>
          <p:nvPr/>
        </p:nvSpPr>
        <p:spPr>
          <a:xfrm>
            <a:off x="143278" y="3481922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AAFF"/>
                </a:solidFill>
              </a:rPr>
              <a:t>Dual of the LP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Master Problem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endParaRPr lang="en-US" sz="1100" dirty="0">
              <a:solidFill>
                <a:srgbClr val="22AAFF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64C378-F76D-4675-92D0-956F896C98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07" t="-7150" r="39786" b="73880"/>
          <a:stretch/>
        </p:blipFill>
        <p:spPr>
          <a:xfrm>
            <a:off x="766908" y="3700484"/>
            <a:ext cx="1028700" cy="3504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DAE428F-77B6-490F-A705-C453E860290A}"/>
              </a:ext>
            </a:extLst>
          </p:cNvPr>
          <p:cNvSpPr txBox="1"/>
          <p:nvPr/>
        </p:nvSpPr>
        <p:spPr>
          <a:xfrm>
            <a:off x="256322" y="4200939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1896D00-1AD7-45D2-B1EC-60985B23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856" y="3763267"/>
            <a:ext cx="642836" cy="2268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FA9B0B8-A244-428B-9BA9-0D410EE7B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1075235" y="4318109"/>
            <a:ext cx="207039" cy="1668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3A9CEA-397E-409E-8D61-DE878C71F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2570518" y="4315364"/>
            <a:ext cx="207039" cy="1668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1E11E3-17E5-4E80-A391-947DE4A6F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1811677" y="5425800"/>
            <a:ext cx="207039" cy="1668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9585DE-37D4-40B1-8BA8-E0867BE32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09313" y="5425800"/>
            <a:ext cx="207039" cy="1668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360DB5C-2A56-4A56-9BED-48ABB5237E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8527" b="14040"/>
          <a:stretch/>
        </p:blipFill>
        <p:spPr>
          <a:xfrm>
            <a:off x="5102074" y="3230427"/>
            <a:ext cx="202320" cy="19497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12374DB-8F27-406B-986D-158E568BA75F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58841F-3945-44E7-9245-241F0EEDF1B3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10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51C57-564A-4EF5-B99A-20BCC7B1DB6D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AF2EE-7239-418E-B658-71D9A8AAFC44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952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2726434" y="1111680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Restricted Master Problem DW Reformulation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64606C-62EF-41DD-9E08-950F583AF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1136DC-A3D0-44AD-BEF4-BC1B202CD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B3F1DC-654B-4FD5-A9F7-F13231671472}"/>
              </a:ext>
            </a:extLst>
          </p:cNvPr>
          <p:cNvSpPr txBox="1"/>
          <p:nvPr/>
        </p:nvSpPr>
        <p:spPr>
          <a:xfrm>
            <a:off x="6131625" y="1205894"/>
            <a:ext cx="56539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LP relaxation of the master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dual variables, the dual of the LP master problem can be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Simplex Method, we need to find the most negative reduced cost (incoming column).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</a:t>
            </a:r>
            <a:r>
              <a:rPr lang="en-US" dirty="0"/>
              <a:t>reduced cost ≥ 0 </a:t>
            </a:r>
          </a:p>
          <a:p>
            <a:r>
              <a:rPr lang="en-US" b="1" dirty="0"/>
              <a:t>          If</a:t>
            </a:r>
            <a:r>
              <a:rPr lang="en-US" dirty="0"/>
              <a:t> optimal solution is integer, </a:t>
            </a:r>
            <a:r>
              <a:rPr lang="en-US" b="1" dirty="0">
                <a:solidFill>
                  <a:srgbClr val="FFC000"/>
                </a:solidFill>
              </a:rPr>
              <a:t>we are done</a:t>
            </a:r>
            <a:r>
              <a:rPr lang="en-US" dirty="0"/>
              <a:t>.  </a:t>
            </a:r>
          </a:p>
          <a:p>
            <a:r>
              <a:rPr lang="en-US" b="1" dirty="0"/>
              <a:t>          Else</a:t>
            </a:r>
            <a:r>
              <a:rPr lang="en-US" dirty="0"/>
              <a:t> solve among the columns generated </a:t>
            </a:r>
            <a:r>
              <a:rPr lang="en-US" b="1" dirty="0">
                <a:solidFill>
                  <a:srgbClr val="00B050"/>
                </a:solidFill>
              </a:rPr>
              <a:t>to find one</a:t>
            </a:r>
            <a:r>
              <a:rPr lang="en-US" dirty="0"/>
              <a:t>.</a:t>
            </a:r>
          </a:p>
          <a:p>
            <a:r>
              <a:rPr lang="en-US" dirty="0"/>
              <a:t>     </a:t>
            </a:r>
            <a:r>
              <a:rPr lang="en-US" b="1" dirty="0"/>
              <a:t> Else </a:t>
            </a:r>
            <a:r>
              <a:rPr lang="en-US" dirty="0"/>
              <a:t>add new column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9B53BA7-CD35-4E8A-A534-B7D30DDA5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EE80D-E7BA-4372-B2C1-2FB9DB475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332" y="2065040"/>
            <a:ext cx="311627" cy="8576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87D8DE-895F-4205-A6B6-ECDC174578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214" y="5266385"/>
            <a:ext cx="4540523" cy="5411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5DCCF49-7A5C-4A04-8639-01C82951131F}"/>
              </a:ext>
            </a:extLst>
          </p:cNvPr>
          <p:cNvSpPr txBox="1"/>
          <p:nvPr/>
        </p:nvSpPr>
        <p:spPr>
          <a:xfrm>
            <a:off x="209903" y="5060768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AAFF"/>
                </a:solidFill>
              </a:rPr>
              <a:t>Most Negative Reduced Cost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3ECDFBE-EF98-4CF9-9FE9-59621DF8F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1" t="84982" r="29523" b="528"/>
          <a:stretch/>
        </p:blipFill>
        <p:spPr>
          <a:xfrm>
            <a:off x="3867503" y="3230427"/>
            <a:ext cx="744542" cy="3049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A955851-5DE3-43B7-B08D-82FC926B3D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234" t="39210" r="18733"/>
          <a:stretch/>
        </p:blipFill>
        <p:spPr>
          <a:xfrm>
            <a:off x="770648" y="4208841"/>
            <a:ext cx="2202178" cy="6402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FBB11F-D64B-4865-A8B0-5F5564D63B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1567" b="58489"/>
          <a:stretch/>
        </p:blipFill>
        <p:spPr>
          <a:xfrm>
            <a:off x="52846" y="3776848"/>
            <a:ext cx="737614" cy="4372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3DF7A2-BAB2-47FA-BC04-F4E7C7CF672B}"/>
              </a:ext>
            </a:extLst>
          </p:cNvPr>
          <p:cNvSpPr txBox="1"/>
          <p:nvPr/>
        </p:nvSpPr>
        <p:spPr>
          <a:xfrm>
            <a:off x="143278" y="3481922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AAFF"/>
                </a:solidFill>
              </a:rPr>
              <a:t>Dual of the LP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Master Problem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endParaRPr lang="en-US" sz="1100" dirty="0">
              <a:solidFill>
                <a:srgbClr val="22AAFF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64C378-F76D-4675-92D0-956F896C98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07" t="-7150" r="39786" b="73880"/>
          <a:stretch/>
        </p:blipFill>
        <p:spPr>
          <a:xfrm>
            <a:off x="766908" y="3700484"/>
            <a:ext cx="1028700" cy="3504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DAE428F-77B6-490F-A705-C453E860290A}"/>
              </a:ext>
            </a:extLst>
          </p:cNvPr>
          <p:cNvSpPr txBox="1"/>
          <p:nvPr/>
        </p:nvSpPr>
        <p:spPr>
          <a:xfrm>
            <a:off x="256322" y="4200939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1896D00-1AD7-45D2-B1EC-60985B23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856" y="3763267"/>
            <a:ext cx="642836" cy="2268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FA9B0B8-A244-428B-9BA9-0D410EE7B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1075235" y="4318109"/>
            <a:ext cx="207039" cy="1668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3A9CEA-397E-409E-8D61-DE878C71F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2570518" y="4315364"/>
            <a:ext cx="207039" cy="1668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1E11E3-17E5-4E80-A391-947DE4A6F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1811677" y="5425800"/>
            <a:ext cx="207039" cy="1668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9585DE-37D4-40B1-8BA8-E0867BE32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09313" y="5425800"/>
            <a:ext cx="207039" cy="1668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03D2E8-FA37-4689-8085-857C539ED3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8527" b="14040"/>
          <a:stretch/>
        </p:blipFill>
        <p:spPr>
          <a:xfrm>
            <a:off x="5102074" y="3230427"/>
            <a:ext cx="202320" cy="19497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F71B43-8C9D-4933-A655-A3D41C0E6B5B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29025E-3739-48F2-B103-CA845F7DD0CC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11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75AD10-8B2E-43DC-97EF-6C256FF8A5C1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199F0E-AA98-4480-89E5-D6CE8E2B2228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838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FACD8-0C38-48F0-AEF6-2F78E5566D7B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57A31-1B70-428F-B377-B0DBCE1DB713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D3155-8BF7-4A6A-A069-3FE1576C8F11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12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47FD6D-4289-43F0-9FFD-CF5BDB76F0A6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FA7A9-75D7-4AEE-97AF-F51C51EDC47E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88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AF823F-7F7B-4A20-9A8F-0E5CD817B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237BF1-36F6-427C-96D4-966A6BEA0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E83FA2-0783-4E02-9284-7671480CCD4B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2FEDB2-1555-4295-83C5-93BA73E49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93746A-4401-4E88-AFAE-717105D1944F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36303-E6CF-41D8-8848-C2C78180B2FA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F2205-4FF1-4557-A3E8-C376AAF42611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13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1A129E-BB6E-487D-9ACD-F604D51A4F46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C89184-ECEE-4B74-B3E2-A170A3C6B3F9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52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9AF030-66B0-4813-BFEA-CE76EC2A0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85FB94-AA34-4CCB-A448-3661030B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E59D11-73E6-4169-BC90-B7BB30347518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D59E05F-471F-4C08-815E-0ED11A2A4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CAD812-EB61-4A20-A63B-273468A3A728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A2CD00-E03C-403A-8206-A97885B47624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31D1A-1A73-4D84-95A0-42E8EA91D759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960F0-5B41-4A9D-BA72-DAB66155D714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0E61-C288-47EB-8673-010527975210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14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230F36-B5AB-4990-AC16-CB3979367731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7B3469-BCA1-4EAE-9D9D-B1780BED6C7A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47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09BFD-4B09-4E55-9BB0-BE383676BCC3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940504" y="1023521"/>
            <a:ext cx="1287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6B02F-594A-46E4-ACFC-713970B7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FC4638-24E3-46E1-BA7D-CE3A00B640BB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6CBC5-07A2-4286-8F92-BF0F878F9D52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15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6727CB-4864-489D-9F98-257121E1FA46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777C1-5C24-4529-9309-6CAC3042F792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195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convex combination of extreme points     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conic combination of extreme rays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940504" y="1023521"/>
            <a:ext cx="1287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6B02F-594A-46E4-ACFC-713970B7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712B91-0E89-47AF-858C-991ED16D02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4707605" y="2696463"/>
            <a:ext cx="207039" cy="166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D2AC4-9DF1-4478-ACB5-F1A69A403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1007" t="27249" r="44087" b="63189"/>
          <a:stretch/>
        </p:blipFill>
        <p:spPr>
          <a:xfrm>
            <a:off x="4345086" y="2936885"/>
            <a:ext cx="185420" cy="2154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7E53C1-AF9C-456C-91A9-F78199DC0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1007" t="27249" r="44087" b="63189"/>
          <a:stretch/>
        </p:blipFill>
        <p:spPr>
          <a:xfrm>
            <a:off x="10959701" y="2219099"/>
            <a:ext cx="185420" cy="2154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191CAD4-68CE-4DAF-A76F-5DCBE923D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1007" t="27249" r="44087" b="63189"/>
          <a:stretch/>
        </p:blipFill>
        <p:spPr>
          <a:xfrm>
            <a:off x="11210374" y="1585432"/>
            <a:ext cx="185420" cy="2154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D3BC74-A32F-4D38-AC7B-01D0A1AB56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9968898" y="1609734"/>
            <a:ext cx="207039" cy="1668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CCB002-1059-4180-8325-5975B03986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9840075" y="2237305"/>
            <a:ext cx="207039" cy="1668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5FCEC85-4695-4CC1-B88C-B5FFF40571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8531965" y="2959100"/>
            <a:ext cx="207039" cy="1668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E8D1EB-8EE7-4CBD-A63C-D1E7313E97EB}"/>
              </a:ext>
            </a:extLst>
          </p:cNvPr>
          <p:cNvSpPr txBox="1"/>
          <p:nvPr/>
        </p:nvSpPr>
        <p:spPr>
          <a:xfrm>
            <a:off x="7500754" y="2947084"/>
            <a:ext cx="105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29500"/>
                </a:solidFill>
              </a:rPr>
              <a:t>Extreme 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60D74E-11ED-48C7-8D35-9CD932D5FD3F}"/>
              </a:ext>
            </a:extLst>
          </p:cNvPr>
          <p:cNvSpPr txBox="1"/>
          <p:nvPr/>
        </p:nvSpPr>
        <p:spPr>
          <a:xfrm>
            <a:off x="7521661" y="3266591"/>
            <a:ext cx="105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BF5208"/>
                </a:solidFill>
              </a:rPr>
              <a:t>Extreme rays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B4E94A0-D717-42AB-9A75-600E7AA64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1007" t="27249" r="44087" b="63189"/>
          <a:stretch/>
        </p:blipFill>
        <p:spPr>
          <a:xfrm>
            <a:off x="8544629" y="3266591"/>
            <a:ext cx="185420" cy="2154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7F9BD1-97C4-425A-A16F-E102C2D260C7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AE4B13-EDD7-483E-90DA-EC49CB3D8F52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596E3A-FF75-4A3A-A6BC-ADABDD09A248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16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460ED7-834C-475F-A4B2-2201CE212176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BD9580-29FB-4617-8D28-807BFE4F54D3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7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convex combination of extreme points     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conic combination of extreme rays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940504" y="1023521"/>
            <a:ext cx="1287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6B02F-594A-46E4-ACFC-713970B7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712B91-0E89-47AF-858C-991ED16D0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707605" y="2696463"/>
            <a:ext cx="207039" cy="166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D2AC4-9DF1-4478-ACB5-F1A69A403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7" t="27249" r="44087" b="63189"/>
          <a:stretch/>
        </p:blipFill>
        <p:spPr>
          <a:xfrm>
            <a:off x="4345086" y="2936885"/>
            <a:ext cx="185420" cy="2154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42598D4-0D89-462C-8A46-E039505F540D}"/>
              </a:ext>
            </a:extLst>
          </p:cNvPr>
          <p:cNvSpPr txBox="1"/>
          <p:nvPr/>
        </p:nvSpPr>
        <p:spPr>
          <a:xfrm>
            <a:off x="7748263" y="2779883"/>
            <a:ext cx="1052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Very large number of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9C8B3-B33B-4820-BE5E-D413F9467997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74BBD7-1717-477A-8353-479CD684D557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61F4A7-F179-4796-8D26-62487969BC7E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17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D4FBFC-865C-43CF-B65F-98BD138FD6CA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7E2154-43FF-4716-BFC3-64C866B18A2F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82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convex combination of extreme points     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conic combination of extreme rays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restricted</a:t>
            </a:r>
            <a:r>
              <a:rPr lang="en-US" dirty="0"/>
              <a:t> master problem (RMP) is obtained by dropping all but a subset of columns             and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886788" y="1054177"/>
            <a:ext cx="1891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Restricted</a:t>
            </a:r>
            <a:r>
              <a:rPr lang="en-US" sz="1100" dirty="0">
                <a:solidFill>
                  <a:srgbClr val="22AAFF"/>
                </a:solidFill>
              </a:rPr>
              <a:t> Master Problem DW Reformulation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6B02F-594A-46E4-ACFC-713970B7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712B91-0E89-47AF-858C-991ED16D0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707605" y="2696463"/>
            <a:ext cx="207039" cy="166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D2AC4-9DF1-4478-ACB5-F1A69A403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7" t="27249" r="44087" b="63189"/>
          <a:stretch/>
        </p:blipFill>
        <p:spPr>
          <a:xfrm>
            <a:off x="4345086" y="2936885"/>
            <a:ext cx="185420" cy="21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D0A1F-3784-439C-B6FF-0D3FF483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1654"/>
          <a:stretch/>
        </p:blipFill>
        <p:spPr>
          <a:xfrm>
            <a:off x="4877416" y="4040508"/>
            <a:ext cx="641849" cy="2531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50AF70-A330-4A5E-A154-E176F57BBA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r="54910" b="2056"/>
          <a:stretch/>
        </p:blipFill>
        <p:spPr>
          <a:xfrm>
            <a:off x="3861622" y="4050668"/>
            <a:ext cx="598618" cy="2479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BA5F8D-CA63-45D8-AAEB-B126340C0D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1654" r="31234"/>
          <a:stretch/>
        </p:blipFill>
        <p:spPr>
          <a:xfrm>
            <a:off x="10988377" y="3614086"/>
            <a:ext cx="227183" cy="253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2CF12B-641A-4596-84DF-08C73622E6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-1" r="82888" b="2"/>
          <a:stretch/>
        </p:blipFill>
        <p:spPr>
          <a:xfrm>
            <a:off x="11000569" y="3315275"/>
            <a:ext cx="227182" cy="25310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283DFA-AECC-46B0-8D1F-2E18C04D5DC2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045B25-026D-4861-99B7-2550F17FF2E7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3CC75F-9F93-4A4A-9AA5-7A05715F61B7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18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115BAF-A1E3-4863-B04D-0A67E9E77A5D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7BC340-7B0E-4441-B424-4773C893031D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098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convex combination of extreme points     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conic combination of extreme rays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and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</a:t>
            </a:r>
            <a:r>
              <a:rPr lang="en-US" b="1" dirty="0">
                <a:solidFill>
                  <a:srgbClr val="6A9B49"/>
                </a:solidFill>
              </a:rPr>
              <a:t>dual variables</a:t>
            </a:r>
            <a:r>
              <a:rPr lang="en-US" dirty="0"/>
              <a:t>, the dual of the LP restricted master problem can be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886788" y="1054177"/>
            <a:ext cx="1891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Restricted Master Problem DW Reformulation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712B91-0E89-47AF-858C-991ED16D0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707605" y="2696463"/>
            <a:ext cx="207039" cy="166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D2AC4-9DF1-4478-ACB5-F1A69A403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7" t="27249" r="44087" b="63189"/>
          <a:stretch/>
        </p:blipFill>
        <p:spPr>
          <a:xfrm>
            <a:off x="4345086" y="2936885"/>
            <a:ext cx="185420" cy="21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D0A1F-3784-439C-B6FF-0D3FF483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4"/>
          <a:stretch/>
        </p:blipFill>
        <p:spPr>
          <a:xfrm>
            <a:off x="4877416" y="4040508"/>
            <a:ext cx="641849" cy="2531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50AF70-A330-4A5E-A154-E176F57BBA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910" b="2056"/>
          <a:stretch/>
        </p:blipFill>
        <p:spPr>
          <a:xfrm>
            <a:off x="3861622" y="4050668"/>
            <a:ext cx="598618" cy="2479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BA5F8D-CA63-45D8-AAEB-B126340C0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4" r="31234"/>
          <a:stretch/>
        </p:blipFill>
        <p:spPr>
          <a:xfrm>
            <a:off x="10988377" y="3614086"/>
            <a:ext cx="227183" cy="253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2CF12B-641A-4596-84DF-08C73622E6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82888" b="2"/>
          <a:stretch/>
        </p:blipFill>
        <p:spPr>
          <a:xfrm>
            <a:off x="11000569" y="3315275"/>
            <a:ext cx="227182" cy="25310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AED7C2-1650-484A-8983-429DD9AD4715}"/>
              </a:ext>
            </a:extLst>
          </p:cNvPr>
          <p:cNvSpPr txBox="1"/>
          <p:nvPr/>
        </p:nvSpPr>
        <p:spPr>
          <a:xfrm>
            <a:off x="6192967" y="3408079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A9B49"/>
                </a:solidFill>
              </a:rPr>
              <a:t>Dual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of the LP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Restricted Master Problem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endParaRPr lang="en-US" sz="1100" dirty="0">
              <a:solidFill>
                <a:srgbClr val="22AA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117F8-D1C5-4A58-96B3-A48736DF4E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02" t="37741" b="-1"/>
          <a:stretch/>
        </p:blipFill>
        <p:spPr>
          <a:xfrm>
            <a:off x="6840531" y="4090139"/>
            <a:ext cx="3133181" cy="6519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B826DD-C5ED-4048-B8C5-BE9C30C826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5367" b="60975"/>
          <a:stretch/>
        </p:blipFill>
        <p:spPr>
          <a:xfrm>
            <a:off x="6307491" y="3669689"/>
            <a:ext cx="563966" cy="4086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B0F26CB-511E-43D9-8E7C-2A11557862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45" t="158" r="48606" b="70940"/>
          <a:stretch/>
        </p:blipFill>
        <p:spPr>
          <a:xfrm>
            <a:off x="6871457" y="3697059"/>
            <a:ext cx="953816" cy="3026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B2B2C03-6491-468D-A5C7-2E74EA89E1E2}"/>
              </a:ext>
            </a:extLst>
          </p:cNvPr>
          <p:cNvSpPr txBox="1"/>
          <p:nvPr/>
        </p:nvSpPr>
        <p:spPr>
          <a:xfrm>
            <a:off x="6308504" y="4039055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E5D4A5D-EF68-4578-AADA-EB2337DB0E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977" t="55123" r="-1158" b="38163"/>
          <a:stretch/>
        </p:blipFill>
        <p:spPr>
          <a:xfrm>
            <a:off x="7774943" y="4184400"/>
            <a:ext cx="233567" cy="1512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44D2E4-B5E9-4D67-96EF-BF17AA28AE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977" t="29562" r="-1158" b="63378"/>
          <a:stretch/>
        </p:blipFill>
        <p:spPr>
          <a:xfrm>
            <a:off x="7442259" y="4168996"/>
            <a:ext cx="233567" cy="159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2CCAB33-16DC-4FA3-9B17-8CB54DF7B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977" t="55123" r="765" b="38163"/>
          <a:stretch/>
        </p:blipFill>
        <p:spPr>
          <a:xfrm>
            <a:off x="7495326" y="3769844"/>
            <a:ext cx="160869" cy="1512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B0ED88-2F9D-469E-A801-4752E335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977" t="29562" r="-1158" b="63378"/>
          <a:stretch/>
        </p:blipFill>
        <p:spPr>
          <a:xfrm>
            <a:off x="7167722" y="3756980"/>
            <a:ext cx="233567" cy="1590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51ECC0D-331E-4DD7-AAEB-788F87174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977" t="29562" r="-1158" b="63378"/>
          <a:stretch/>
        </p:blipFill>
        <p:spPr>
          <a:xfrm>
            <a:off x="7405112" y="4474048"/>
            <a:ext cx="233567" cy="1590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718032-6F11-473E-9ED1-0D28B5AD9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517EBA2-6FD8-4454-898E-43C501508E16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2E3D15-40C8-4EEF-88C6-5DEC2D8440B5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469D10-A518-46A6-850F-07EB8993C9C0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19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9A3B33-7F49-43B4-B63C-1AF5CF083F9B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3B5050-4C5C-4A14-AA7C-ABA4997369B7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82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9BFD-4B09-4E55-9BB0-BE383676BCC3}"/>
              </a:ext>
            </a:extLst>
          </p:cNvPr>
          <p:cNvSpPr txBox="1"/>
          <p:nvPr/>
        </p:nvSpPr>
        <p:spPr>
          <a:xfrm>
            <a:off x="6131626" y="120589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73D5E6-E78D-4EDE-A00C-AC2262EACE8F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25300-8BD3-4610-976F-C14520850922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2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50E225-CDF3-40CE-9E80-BCAC4AE448CD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EB868-DA96-463A-8168-64E94BCD7338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069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convex combination of extreme points     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conic combination of extreme rays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and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dual variables, the dual of the LP restricted master problem can be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Simplex Method, we need to find the </a:t>
            </a:r>
            <a:r>
              <a:rPr lang="en-US" b="1" dirty="0">
                <a:solidFill>
                  <a:srgbClr val="D29500"/>
                </a:solidFill>
              </a:rPr>
              <a:t>most negative reduced cost</a:t>
            </a:r>
            <a:r>
              <a:rPr lang="en-US" dirty="0"/>
              <a:t> (incoming column).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886788" y="1054177"/>
            <a:ext cx="1891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Restricted Master Problem DW Reformulation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712B91-0E89-47AF-858C-991ED16D0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707605" y="2696463"/>
            <a:ext cx="207039" cy="166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D2AC4-9DF1-4478-ACB5-F1A69A403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7" t="27249" r="44087" b="63189"/>
          <a:stretch/>
        </p:blipFill>
        <p:spPr>
          <a:xfrm>
            <a:off x="4345086" y="2936885"/>
            <a:ext cx="185420" cy="21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D0A1F-3784-439C-B6FF-0D3FF483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4"/>
          <a:stretch/>
        </p:blipFill>
        <p:spPr>
          <a:xfrm>
            <a:off x="4877416" y="4040508"/>
            <a:ext cx="641849" cy="2531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50AF70-A330-4A5E-A154-E176F57BBA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910" b="2056"/>
          <a:stretch/>
        </p:blipFill>
        <p:spPr>
          <a:xfrm>
            <a:off x="3861622" y="4050668"/>
            <a:ext cx="598618" cy="2479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BA5F8D-CA63-45D8-AAEB-B126340C0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4" r="31234"/>
          <a:stretch/>
        </p:blipFill>
        <p:spPr>
          <a:xfrm>
            <a:off x="10988377" y="3614086"/>
            <a:ext cx="227183" cy="253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2CF12B-641A-4596-84DF-08C73622E6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82888" b="2"/>
          <a:stretch/>
        </p:blipFill>
        <p:spPr>
          <a:xfrm>
            <a:off x="11000569" y="3315275"/>
            <a:ext cx="227182" cy="2531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718032-6F11-473E-9ED1-0D28B5AD9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506AC7-5FB7-4BDA-A759-60E4A199E6B1}"/>
              </a:ext>
            </a:extLst>
          </p:cNvPr>
          <p:cNvSpPr txBox="1"/>
          <p:nvPr/>
        </p:nvSpPr>
        <p:spPr>
          <a:xfrm>
            <a:off x="6162236" y="4872964"/>
            <a:ext cx="28270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29500"/>
                </a:solidFill>
              </a:rPr>
              <a:t>Most Negative Reduced Cost</a:t>
            </a:r>
          </a:p>
          <a:p>
            <a:endParaRPr lang="en-US" sz="1100" dirty="0">
              <a:solidFill>
                <a:srgbClr val="D29500"/>
              </a:solidFill>
            </a:endParaRPr>
          </a:p>
          <a:p>
            <a:r>
              <a:rPr lang="en-US" sz="1100" dirty="0"/>
              <a:t>Reduced cost for the variable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Reduced cost for the variable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44D02D-9021-4A43-9C60-91057A193630}"/>
              </a:ext>
            </a:extLst>
          </p:cNvPr>
          <p:cNvSpPr txBox="1"/>
          <p:nvPr/>
        </p:nvSpPr>
        <p:spPr>
          <a:xfrm>
            <a:off x="6192967" y="3408079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AAFF"/>
                </a:solidFill>
              </a:rPr>
              <a:t>Dual of the LP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Restricted Master Problem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endParaRPr lang="en-US" sz="1100" dirty="0">
              <a:solidFill>
                <a:srgbClr val="22AAFF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5FD4639-C044-46B8-8115-EE781666B5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02" t="37741" b="-1"/>
          <a:stretch/>
        </p:blipFill>
        <p:spPr>
          <a:xfrm>
            <a:off x="6840531" y="4090139"/>
            <a:ext cx="3133181" cy="6519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361F15-6435-4426-8CB2-073EA43C03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5367" b="60975"/>
          <a:stretch/>
        </p:blipFill>
        <p:spPr>
          <a:xfrm>
            <a:off x="6307491" y="3669689"/>
            <a:ext cx="563966" cy="4086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EAE718C-1CA0-4557-8CF1-37F0784BD1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45" t="158" r="48606" b="70940"/>
          <a:stretch/>
        </p:blipFill>
        <p:spPr>
          <a:xfrm>
            <a:off x="6871457" y="3697059"/>
            <a:ext cx="953816" cy="3026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5492E0-D3FA-4488-A54B-5C498EBC20CA}"/>
              </a:ext>
            </a:extLst>
          </p:cNvPr>
          <p:cNvSpPr txBox="1"/>
          <p:nvPr/>
        </p:nvSpPr>
        <p:spPr>
          <a:xfrm>
            <a:off x="6308504" y="4039055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A0FFF-14DA-4857-9882-0DE461B419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18" r="26069" b="73019"/>
          <a:stretch/>
        </p:blipFill>
        <p:spPr>
          <a:xfrm>
            <a:off x="7949241" y="5132319"/>
            <a:ext cx="1107437" cy="3094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D6948D-8A6C-4966-9E3D-9BB57EFE3B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78" t="76237" r="10885" b="2605"/>
          <a:stretch/>
        </p:blipFill>
        <p:spPr>
          <a:xfrm>
            <a:off x="6745770" y="6160639"/>
            <a:ext cx="2739117" cy="2426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E6453D3-9C1A-41F9-AA80-D56221A80F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473" r="170" b="50456"/>
          <a:stretch/>
        </p:blipFill>
        <p:spPr>
          <a:xfrm>
            <a:off x="6711331" y="5569184"/>
            <a:ext cx="3486210" cy="25310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B1EFF25-390E-430C-8332-C9FE3C3080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76" t="57084" r="26112" b="22560"/>
          <a:stretch/>
        </p:blipFill>
        <p:spPr>
          <a:xfrm>
            <a:off x="7949242" y="5860198"/>
            <a:ext cx="1107436" cy="23345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A2F3A6A-541F-4473-A95D-AE5481C15919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DA4C75-3EE6-4CB1-ADFB-5B945460235A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36648E-8CB7-4A61-846F-555D29478EEB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20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3FA807-A138-4A65-BFFF-47DC2CEA8688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AA5894-2DFF-48D4-9D83-CE9EF5C5F570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447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555811-CDDA-4C84-8C6C-7035123E9299}"/>
              </a:ext>
            </a:extLst>
          </p:cNvPr>
          <p:cNvSpPr txBox="1"/>
          <p:nvPr/>
        </p:nvSpPr>
        <p:spPr>
          <a:xfrm>
            <a:off x="75211" y="1234215"/>
            <a:ext cx="55782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unbounded LP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convex combination of extreme points     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conic combination of extreme rays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and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dual variables, the dual of the LP restricted master problem can be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Simplex Method, we need to find the most negative reduced cost (incoming column).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</a:t>
            </a:r>
            <a:r>
              <a:rPr lang="en-US" dirty="0"/>
              <a:t>reduced cost ≥ 0 </a:t>
            </a:r>
          </a:p>
          <a:p>
            <a:r>
              <a:rPr lang="en-US" b="1" dirty="0"/>
              <a:t>          If</a:t>
            </a:r>
            <a:r>
              <a:rPr lang="en-US" dirty="0"/>
              <a:t> optimal solution is integer, </a:t>
            </a:r>
            <a:r>
              <a:rPr lang="en-US" b="1" dirty="0">
                <a:solidFill>
                  <a:srgbClr val="FFC000"/>
                </a:solidFill>
              </a:rPr>
              <a:t>we are done</a:t>
            </a:r>
            <a:r>
              <a:rPr lang="en-US" dirty="0"/>
              <a:t>.  </a:t>
            </a:r>
          </a:p>
          <a:p>
            <a:r>
              <a:rPr lang="en-US" dirty="0"/>
              <a:t>     </a:t>
            </a:r>
            <a:r>
              <a:rPr lang="en-US" b="1" dirty="0"/>
              <a:t> Else </a:t>
            </a:r>
            <a:r>
              <a:rPr lang="en-US" dirty="0"/>
              <a:t>add </a:t>
            </a:r>
            <a:r>
              <a:rPr lang="en-US" b="1" dirty="0">
                <a:solidFill>
                  <a:srgbClr val="00B050"/>
                </a:solidFill>
              </a:rPr>
              <a:t>new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15545-5945-4FCD-B464-5FA493FD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6307491" y="1558764"/>
            <a:ext cx="403840" cy="413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3B30A-F160-4645-814A-117C5789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6875086" y="1572770"/>
            <a:ext cx="490549" cy="288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FD6E6D-DB49-45BE-B67C-0D02A6CD2557}"/>
              </a:ext>
            </a:extLst>
          </p:cNvPr>
          <p:cNvSpPr txBox="1"/>
          <p:nvPr/>
        </p:nvSpPr>
        <p:spPr>
          <a:xfrm>
            <a:off x="6268295" y="193452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F5B26A-D14D-4AF5-8905-0F310522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6721472" y="1994451"/>
            <a:ext cx="900798" cy="5836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1FC31B-E859-4370-913A-8E8B3732BBE3}"/>
              </a:ext>
            </a:extLst>
          </p:cNvPr>
          <p:cNvSpPr txBox="1"/>
          <p:nvPr/>
        </p:nvSpPr>
        <p:spPr>
          <a:xfrm>
            <a:off x="9886788" y="1054177"/>
            <a:ext cx="1891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Restricted Master Problem DW Reformulation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7D1EF-DBD5-457D-A917-F9B6F49A75E9}"/>
              </a:ext>
            </a:extLst>
          </p:cNvPr>
          <p:cNvSpPr txBox="1"/>
          <p:nvPr/>
        </p:nvSpPr>
        <p:spPr>
          <a:xfrm>
            <a:off x="7638679" y="168309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2E87E-BCCB-481B-8119-F2F2D49ADADA}"/>
              </a:ext>
            </a:extLst>
          </p:cNvPr>
          <p:cNvCxnSpPr/>
          <p:nvPr/>
        </p:nvCxnSpPr>
        <p:spPr>
          <a:xfrm>
            <a:off x="7686615" y="190088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3A5EA0C-EA23-456B-B42E-407DB25F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08" t="74017"/>
          <a:stretch/>
        </p:blipFill>
        <p:spPr>
          <a:xfrm>
            <a:off x="10596482" y="3300394"/>
            <a:ext cx="608131" cy="585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B415F9-D9C4-4B1E-966E-635E34C5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1" r="34971" b="75320"/>
          <a:stretch/>
        </p:blipFill>
        <p:spPr>
          <a:xfrm>
            <a:off x="9336347" y="1537934"/>
            <a:ext cx="2457544" cy="556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C7D7E-AC2E-4EB0-8C00-76FDFD65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7" t="18849" r="75721" b="50337"/>
          <a:stretch/>
        </p:blipFill>
        <p:spPr>
          <a:xfrm>
            <a:off x="8816454" y="1592742"/>
            <a:ext cx="390237" cy="40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F9E60-D1BF-4DE0-B9DC-B7523C6F7434}"/>
              </a:ext>
            </a:extLst>
          </p:cNvPr>
          <p:cNvSpPr txBox="1"/>
          <p:nvPr/>
        </p:nvSpPr>
        <p:spPr>
          <a:xfrm>
            <a:off x="8816454" y="2094007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510E8B-A41B-4150-8B94-305B1FB44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03" t="49962" r="25379" b="-134"/>
          <a:stretch/>
        </p:blipFill>
        <p:spPr>
          <a:xfrm>
            <a:off x="9206691" y="2756141"/>
            <a:ext cx="1221374" cy="11304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BDB1C-6E9A-4206-AB37-1530BC9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06" t="23063" r="25379" b="49285"/>
          <a:stretch/>
        </p:blipFill>
        <p:spPr>
          <a:xfrm>
            <a:off x="9274243" y="2123016"/>
            <a:ext cx="2581751" cy="6230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712B91-0E89-47AF-858C-991ED16D0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707605" y="2696463"/>
            <a:ext cx="207039" cy="166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D2AC4-9DF1-4478-ACB5-F1A69A403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7" t="27249" r="44087" b="63189"/>
          <a:stretch/>
        </p:blipFill>
        <p:spPr>
          <a:xfrm>
            <a:off x="4345086" y="2936885"/>
            <a:ext cx="185420" cy="21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D0A1F-3784-439C-B6FF-0D3FF483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4"/>
          <a:stretch/>
        </p:blipFill>
        <p:spPr>
          <a:xfrm>
            <a:off x="4877416" y="4040508"/>
            <a:ext cx="641849" cy="2531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50AF70-A330-4A5E-A154-E176F57BBA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910" b="2056"/>
          <a:stretch/>
        </p:blipFill>
        <p:spPr>
          <a:xfrm>
            <a:off x="3861622" y="4050668"/>
            <a:ext cx="598618" cy="2479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BA5F8D-CA63-45D8-AAEB-B126340C0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4" r="31234"/>
          <a:stretch/>
        </p:blipFill>
        <p:spPr>
          <a:xfrm>
            <a:off x="10988377" y="3614086"/>
            <a:ext cx="227183" cy="253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2CF12B-641A-4596-84DF-08C73622E6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82888" b="2"/>
          <a:stretch/>
        </p:blipFill>
        <p:spPr>
          <a:xfrm>
            <a:off x="11000569" y="3315275"/>
            <a:ext cx="227182" cy="2531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718032-6F11-473E-9ED1-0D28B5AD9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1308" t="23636" r="-1158" b="32399"/>
          <a:stretch/>
        </p:blipFill>
        <p:spPr>
          <a:xfrm>
            <a:off x="11777989" y="2135753"/>
            <a:ext cx="372239" cy="9906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506AC7-5FB7-4BDA-A759-60E4A199E6B1}"/>
              </a:ext>
            </a:extLst>
          </p:cNvPr>
          <p:cNvSpPr txBox="1"/>
          <p:nvPr/>
        </p:nvSpPr>
        <p:spPr>
          <a:xfrm>
            <a:off x="6162236" y="4872964"/>
            <a:ext cx="28270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AAFF"/>
                </a:solidFill>
              </a:rPr>
              <a:t>Most Negative Reduced Cost</a:t>
            </a:r>
          </a:p>
          <a:p>
            <a:endParaRPr lang="en-US" sz="1100" dirty="0">
              <a:solidFill>
                <a:srgbClr val="D29500"/>
              </a:solidFill>
            </a:endParaRPr>
          </a:p>
          <a:p>
            <a:r>
              <a:rPr lang="en-US" sz="1100" dirty="0"/>
              <a:t>Reduced cost for the variable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Reduced cost for the variable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44D02D-9021-4A43-9C60-91057A193630}"/>
              </a:ext>
            </a:extLst>
          </p:cNvPr>
          <p:cNvSpPr txBox="1"/>
          <p:nvPr/>
        </p:nvSpPr>
        <p:spPr>
          <a:xfrm>
            <a:off x="6192967" y="3408079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AAFF"/>
                </a:solidFill>
              </a:rPr>
              <a:t>Dual of the LP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Restricted Master Problem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endParaRPr lang="en-US" sz="1100" dirty="0">
              <a:solidFill>
                <a:srgbClr val="22AAFF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5FD4639-C044-46B8-8115-EE781666B5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02" t="37741" b="-1"/>
          <a:stretch/>
        </p:blipFill>
        <p:spPr>
          <a:xfrm>
            <a:off x="6840531" y="4090139"/>
            <a:ext cx="3133181" cy="6519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361F15-6435-4426-8CB2-073EA43C03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5367" b="60975"/>
          <a:stretch/>
        </p:blipFill>
        <p:spPr>
          <a:xfrm>
            <a:off x="6307491" y="3669689"/>
            <a:ext cx="563966" cy="4086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EAE718C-1CA0-4557-8CF1-37F0784BD1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45" t="158" r="48606" b="70940"/>
          <a:stretch/>
        </p:blipFill>
        <p:spPr>
          <a:xfrm>
            <a:off x="6871457" y="3697059"/>
            <a:ext cx="953816" cy="3026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5492E0-D3FA-4488-A54B-5C498EBC20CA}"/>
              </a:ext>
            </a:extLst>
          </p:cNvPr>
          <p:cNvSpPr txBox="1"/>
          <p:nvPr/>
        </p:nvSpPr>
        <p:spPr>
          <a:xfrm>
            <a:off x="6308504" y="4039055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A0FFF-14DA-4857-9882-0DE461B419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18" r="26069" b="73019"/>
          <a:stretch/>
        </p:blipFill>
        <p:spPr>
          <a:xfrm>
            <a:off x="7949241" y="5132319"/>
            <a:ext cx="1107437" cy="3094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D6948D-8A6C-4966-9E3D-9BB57EFE3B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78" t="76237" r="10885" b="2605"/>
          <a:stretch/>
        </p:blipFill>
        <p:spPr>
          <a:xfrm>
            <a:off x="6745770" y="6160639"/>
            <a:ext cx="2739117" cy="2426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E6453D3-9C1A-41F9-AA80-D56221A80F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473" r="170" b="50456"/>
          <a:stretch/>
        </p:blipFill>
        <p:spPr>
          <a:xfrm>
            <a:off x="6711331" y="5569184"/>
            <a:ext cx="3486210" cy="25310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B1EFF25-390E-430C-8332-C9FE3C3080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76" t="57084" r="26112" b="22560"/>
          <a:stretch/>
        </p:blipFill>
        <p:spPr>
          <a:xfrm>
            <a:off x="7949242" y="5860198"/>
            <a:ext cx="1107436" cy="23345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A2F3A6A-541F-4473-A95D-AE5481C15919}"/>
              </a:ext>
            </a:extLst>
          </p:cNvPr>
          <p:cNvSpPr txBox="1"/>
          <p:nvPr/>
        </p:nvSpPr>
        <p:spPr>
          <a:xfrm>
            <a:off x="6131626" y="983734"/>
            <a:ext cx="39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Unbounded LP Formulation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A652CC-15F6-4C0F-9EA6-A5DDDDB6B6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7868" y="5205266"/>
            <a:ext cx="1530408" cy="67362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9029368-C102-48D9-95ED-1CA72B3308A8}"/>
              </a:ext>
            </a:extLst>
          </p:cNvPr>
          <p:cNvSpPr txBox="1"/>
          <p:nvPr/>
        </p:nvSpPr>
        <p:spPr>
          <a:xfrm>
            <a:off x="10335490" y="4872964"/>
            <a:ext cx="17812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New Column to be added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FC2B4B-14A0-41A7-B006-65BFB837DE15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F417A-C907-47E6-813B-1DD1A84406D8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21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E9383B-D6A3-4363-B672-51D2D2961455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40B91-7C9B-4BCF-B2B5-C79755E31404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43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8A80B-F955-4438-BF51-3E27E636D71C}"/>
              </a:ext>
            </a:extLst>
          </p:cNvPr>
          <p:cNvSpPr txBox="1"/>
          <p:nvPr/>
        </p:nvSpPr>
        <p:spPr>
          <a:xfrm>
            <a:off x="6131626" y="1205894"/>
            <a:ext cx="557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5AF97-4D4B-47D6-BB92-A7E1D861401D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B86D5-7FCA-4F92-A669-C5C8143E30E6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3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0376B-86CF-4AEB-90AC-8B65DC13CDE6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4DB98-645D-4297-BCA2-CE91092CD0B3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85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2A02DE-2602-4D1E-B35E-7749C7857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951" y="3224147"/>
            <a:ext cx="646972" cy="2489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3166203" y="1116876"/>
            <a:ext cx="224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0EDE9B-33B7-49D7-9E95-094D1D2B2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2" t="84982" r="39888" b="528"/>
          <a:stretch/>
        </p:blipFill>
        <p:spPr>
          <a:xfrm>
            <a:off x="3512276" y="3224147"/>
            <a:ext cx="326364" cy="3049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6E5D9F-4EFA-4974-BF1B-9F8B759BB416}"/>
              </a:ext>
            </a:extLst>
          </p:cNvPr>
          <p:cNvSpPr txBox="1"/>
          <p:nvPr/>
        </p:nvSpPr>
        <p:spPr>
          <a:xfrm>
            <a:off x="6131626" y="1205894"/>
            <a:ext cx="557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EB92900-0D73-4FB1-846A-8710FC1FC7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AB6E3CC-927D-428C-AAE3-E724613070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6075C3-8AF1-4CC9-B505-44668B58C93F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73BAD-8012-4D2D-B36E-BAB988191951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4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6EF630-73BF-4BCE-95E2-A63B531F711E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21B4C8-A292-405B-9798-B1C427B067E1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75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3166203" y="1116876"/>
            <a:ext cx="224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D69DDF-377B-4635-B3DA-01908D24BE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073B731-9B68-4816-AB41-5539EB02C8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F036D3-AB25-4787-B360-DCF4EC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140" t="2975" r="2886" b="21976"/>
          <a:stretch/>
        </p:blipFill>
        <p:spPr>
          <a:xfrm>
            <a:off x="2680429" y="2828069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F4DC75-D281-4B06-B622-C3A6AE7F05AB}"/>
              </a:ext>
            </a:extLst>
          </p:cNvPr>
          <p:cNvSpPr txBox="1"/>
          <p:nvPr/>
        </p:nvSpPr>
        <p:spPr>
          <a:xfrm>
            <a:off x="1649218" y="2816053"/>
            <a:ext cx="105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29500"/>
                </a:solidFill>
              </a:rPr>
              <a:t>Extreme 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1EBB31-B0AE-4CA9-AF7A-06523F7D5EC2}"/>
              </a:ext>
            </a:extLst>
          </p:cNvPr>
          <p:cNvSpPr txBox="1"/>
          <p:nvPr/>
        </p:nvSpPr>
        <p:spPr>
          <a:xfrm>
            <a:off x="6131626" y="1205894"/>
            <a:ext cx="5578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525FAB-00EE-4E95-AF18-AFD2D7D7D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49EADC2-3F0E-426C-B7A9-35BB52DA1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951" y="3224147"/>
            <a:ext cx="646972" cy="24893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081D08-0446-4F4F-8CEE-FD97CFF3C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2" t="84982" r="39888" b="528"/>
          <a:stretch/>
        </p:blipFill>
        <p:spPr>
          <a:xfrm>
            <a:off x="3512276" y="3224147"/>
            <a:ext cx="326364" cy="3049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BC9EA94-0A7A-4EC7-B651-B4DAA753B653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BCF133-0732-4B62-A510-C1B04B29F78A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5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E12A9-476E-47B3-8850-AACF3BCE0627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BF59D4-F3BA-481D-AF29-122297F17DD5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540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3166203" y="1116876"/>
            <a:ext cx="224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0EDE9B-33B7-49D7-9E95-094D1D2B2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2021" t="84982" r="29523" b="528"/>
          <a:stretch/>
        </p:blipFill>
        <p:spPr>
          <a:xfrm>
            <a:off x="3867503" y="3230427"/>
            <a:ext cx="744542" cy="3049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6E5D9F-4EFA-4974-BF1B-9F8B759BB416}"/>
              </a:ext>
            </a:extLst>
          </p:cNvPr>
          <p:cNvSpPr txBox="1"/>
          <p:nvPr/>
        </p:nvSpPr>
        <p:spPr>
          <a:xfrm>
            <a:off x="6131626" y="1205894"/>
            <a:ext cx="5578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LP relaxation of the master problem.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EB92900-0D73-4FB1-846A-8710FC1FC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AB6E3CC-927D-428C-AAE3-E72461307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9FD4E69-860B-4609-9900-AD917AC38932}"/>
              </a:ext>
            </a:extLst>
          </p:cNvPr>
          <p:cNvSpPr txBox="1"/>
          <p:nvPr/>
        </p:nvSpPr>
        <p:spPr>
          <a:xfrm>
            <a:off x="2640287" y="3242317"/>
            <a:ext cx="1081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29500"/>
                </a:solidFill>
              </a:rPr>
              <a:t>LP relaxation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2D98731-B0A2-4185-87AF-BF19C3F58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A0277DE-BC69-4883-B952-B1A8E9B79582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FF674-42C1-4C4A-A1CA-3914FDF6E2D5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6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ED7537-80C1-4EA6-8CC2-C153CEA48E6F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5EFB3-584C-409C-B2D4-D8E90BE8FCB9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14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3166203" y="1116876"/>
            <a:ext cx="224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Master Problem DW Reformulation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881F70-2332-46AA-9E6A-5DF8AFC8AA18}"/>
              </a:ext>
            </a:extLst>
          </p:cNvPr>
          <p:cNvSpPr txBox="1"/>
          <p:nvPr/>
        </p:nvSpPr>
        <p:spPr>
          <a:xfrm>
            <a:off x="5027423" y="1825825"/>
            <a:ext cx="1052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Very large number of variables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F8ACEF0-A18E-401A-9F7C-338D54CD0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6710F7-DEC5-4535-A77D-3A8EDCB9E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77A9EE-D14A-4FD0-A753-60D2F6096386}"/>
              </a:ext>
            </a:extLst>
          </p:cNvPr>
          <p:cNvSpPr txBox="1"/>
          <p:nvPr/>
        </p:nvSpPr>
        <p:spPr>
          <a:xfrm>
            <a:off x="6131626" y="1205894"/>
            <a:ext cx="557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LP relaxation of the master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C40493-159A-44D6-A317-DCABF43D6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7F80C0-D3D9-4FC0-B1AA-BF44A15CF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1" t="84982" r="29523" b="528"/>
          <a:stretch/>
        </p:blipFill>
        <p:spPr>
          <a:xfrm>
            <a:off x="3867503" y="3230427"/>
            <a:ext cx="744542" cy="3049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55EE59-2F64-4810-89A4-5D3F15FA4A35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747446-F340-4F39-A092-5B4F543F54B6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7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58264-7BA0-48AF-A0D2-9B5F34485FBB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4DFC6-B637-4DD3-9167-D9B8ED4B1CED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605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2726434" y="1111680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29500"/>
                </a:solidFill>
              </a:rPr>
              <a:t>Restricted</a:t>
            </a:r>
            <a:r>
              <a:rPr lang="en-US" sz="1100" dirty="0">
                <a:solidFill>
                  <a:srgbClr val="22AAFF"/>
                </a:solidFill>
              </a:rPr>
              <a:t> Master Problem DW Reformulation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76C2F-15FD-47AF-BF5A-F968BEA107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r="68527" b="14040"/>
          <a:stretch/>
        </p:blipFill>
        <p:spPr>
          <a:xfrm>
            <a:off x="5102074" y="3230427"/>
            <a:ext cx="202320" cy="1949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64606C-62EF-41DD-9E08-950F583AFC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1136DC-A3D0-44AD-BEF4-BC1B202CD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B3F1DC-654B-4FD5-A9F7-F13231671472}"/>
              </a:ext>
            </a:extLst>
          </p:cNvPr>
          <p:cNvSpPr txBox="1"/>
          <p:nvPr/>
        </p:nvSpPr>
        <p:spPr>
          <a:xfrm>
            <a:off x="6131626" y="1205894"/>
            <a:ext cx="5578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LP relaxation of the master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 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9B53BA7-CD35-4E8A-A534-B7D30DDA59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D21A4B-E052-440B-9772-E3E5ADA61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1" t="84982" r="29523" b="528"/>
          <a:stretch/>
        </p:blipFill>
        <p:spPr>
          <a:xfrm>
            <a:off x="3867503" y="3230427"/>
            <a:ext cx="744542" cy="3049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A87C6BE-8270-4233-8D99-EA7200FD41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33856" y="3763267"/>
            <a:ext cx="642836" cy="2268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249A01E-8761-4A6B-914D-CB8A820CD53A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06651E-898C-4A51-A03D-F9C052CD3E32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8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D0D15-A90E-4C70-BCF8-5E59E2688DCB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849AD0-2B72-4958-ADAF-3BCF40CF2D34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41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D911F-79C3-4D8B-B7A9-6790B880B0C1}"/>
              </a:ext>
            </a:extLst>
          </p:cNvPr>
          <p:cNvSpPr/>
          <p:nvPr/>
        </p:nvSpPr>
        <p:spPr>
          <a:xfrm>
            <a:off x="0" y="289932"/>
            <a:ext cx="12192000" cy="702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0604-7F45-4C88-8ECE-8F85FA989CBD}"/>
              </a:ext>
            </a:extLst>
          </p:cNvPr>
          <p:cNvSpPr txBox="1"/>
          <p:nvPr/>
        </p:nvSpPr>
        <p:spPr>
          <a:xfrm>
            <a:off x="75211" y="389397"/>
            <a:ext cx="605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</a:rPr>
              <a:t>Dantzig-Wolfe (DW)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BE8658-9FE7-4D55-B84C-767E55FD3081}"/>
              </a:ext>
            </a:extLst>
          </p:cNvPr>
          <p:cNvSpPr/>
          <p:nvPr/>
        </p:nvSpPr>
        <p:spPr>
          <a:xfrm>
            <a:off x="-1" y="-9413"/>
            <a:ext cx="6095999" cy="289932"/>
          </a:xfrm>
          <a:prstGeom prst="rect">
            <a:avLst/>
          </a:prstGeom>
          <a:solidFill>
            <a:srgbClr val="22AAFF"/>
          </a:solidFill>
          <a:ln>
            <a:solidFill>
              <a:srgbClr val="22A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5D0D-FD99-4A0E-ACC1-E5B7B3D811B2}"/>
              </a:ext>
            </a:extLst>
          </p:cNvPr>
          <p:cNvSpPr/>
          <p:nvPr/>
        </p:nvSpPr>
        <p:spPr>
          <a:xfrm>
            <a:off x="6096000" y="-9413"/>
            <a:ext cx="6096000" cy="289932"/>
          </a:xfrm>
          <a:prstGeom prst="rect">
            <a:avLst/>
          </a:prstGeom>
          <a:solidFill>
            <a:srgbClr val="9DD9FF"/>
          </a:solidFill>
          <a:ln>
            <a:solidFill>
              <a:srgbClr val="9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5746-21CB-4A26-BAF3-54309AC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00" b="59329"/>
          <a:stretch/>
        </p:blipFill>
        <p:spPr>
          <a:xfrm>
            <a:off x="142768" y="1412124"/>
            <a:ext cx="403840" cy="413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D96C8-907F-4CEA-9815-160354ED50C5}"/>
              </a:ext>
            </a:extLst>
          </p:cNvPr>
          <p:cNvCxnSpPr/>
          <p:nvPr/>
        </p:nvCxnSpPr>
        <p:spPr>
          <a:xfrm>
            <a:off x="6094314" y="1168400"/>
            <a:ext cx="0" cy="5232400"/>
          </a:xfrm>
          <a:prstGeom prst="line">
            <a:avLst/>
          </a:prstGeom>
          <a:ln w="28575">
            <a:solidFill>
              <a:srgbClr val="9DD9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770867-F6E9-4482-8AF5-9E16BFD16018}"/>
              </a:ext>
            </a:extLst>
          </p:cNvPr>
          <p:cNvSpPr txBox="1"/>
          <p:nvPr/>
        </p:nvSpPr>
        <p:spPr>
          <a:xfrm>
            <a:off x="1" y="983734"/>
            <a:ext cx="160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Formulation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BE3B53-D70B-499B-949D-193AFCC1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r="20723" b="71624"/>
          <a:stretch/>
        </p:blipFill>
        <p:spPr>
          <a:xfrm>
            <a:off x="710363" y="1426130"/>
            <a:ext cx="490549" cy="2886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91AE71-481C-4DB6-A025-12E597CE012A}"/>
              </a:ext>
            </a:extLst>
          </p:cNvPr>
          <p:cNvSpPr txBox="1"/>
          <p:nvPr/>
        </p:nvSpPr>
        <p:spPr>
          <a:xfrm>
            <a:off x="103572" y="1787880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6209CF-52CD-42C7-AF1F-DFC14CE3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7" t="42620"/>
          <a:stretch/>
        </p:blipFill>
        <p:spPr>
          <a:xfrm>
            <a:off x="556749" y="1847811"/>
            <a:ext cx="900798" cy="583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8E468A-CC60-4A30-86E0-7A6CBC9F28A8}"/>
              </a:ext>
            </a:extLst>
          </p:cNvPr>
          <p:cNvSpPr txBox="1"/>
          <p:nvPr/>
        </p:nvSpPr>
        <p:spPr>
          <a:xfrm>
            <a:off x="1683328" y="1699176"/>
            <a:ext cx="996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Convex combination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7A5A7-42B7-4520-B1B8-6A72214F6EB3}"/>
              </a:ext>
            </a:extLst>
          </p:cNvPr>
          <p:cNvCxnSpPr/>
          <p:nvPr/>
        </p:nvCxnSpPr>
        <p:spPr>
          <a:xfrm>
            <a:off x="1731264" y="1916961"/>
            <a:ext cx="908304" cy="0"/>
          </a:xfrm>
          <a:prstGeom prst="straightConnector1">
            <a:avLst/>
          </a:prstGeom>
          <a:ln>
            <a:solidFill>
              <a:srgbClr val="22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8B710-2850-4661-9E7F-4A93DEC4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0" r="28413" b="17330"/>
          <a:stretch/>
        </p:blipFill>
        <p:spPr>
          <a:xfrm>
            <a:off x="3401858" y="1430864"/>
            <a:ext cx="1610792" cy="173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76F1E-DDBF-4A4C-BCB8-F2ECE685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964" t="82448"/>
          <a:stretch/>
        </p:blipFill>
        <p:spPr>
          <a:xfrm>
            <a:off x="4657423" y="3159716"/>
            <a:ext cx="646971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0CE82A-F4FB-46F9-8B73-B0ABD6EDA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0529" b="76813"/>
          <a:stretch/>
        </p:blipFill>
        <p:spPr>
          <a:xfrm>
            <a:off x="2892754" y="1429050"/>
            <a:ext cx="382088" cy="487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71BB8D-7331-4AAD-A6EE-5DCB6253E605}"/>
              </a:ext>
            </a:extLst>
          </p:cNvPr>
          <p:cNvSpPr txBox="1"/>
          <p:nvPr/>
        </p:nvSpPr>
        <p:spPr>
          <a:xfrm>
            <a:off x="2890267" y="2004597"/>
            <a:ext cx="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5DC8C-D61B-4646-89E8-E52E13B36218}"/>
              </a:ext>
            </a:extLst>
          </p:cNvPr>
          <p:cNvSpPr txBox="1"/>
          <p:nvPr/>
        </p:nvSpPr>
        <p:spPr>
          <a:xfrm>
            <a:off x="2726434" y="1111680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2AAFF"/>
                </a:solidFill>
              </a:rPr>
              <a:t>Restricted Master Problem DW Reformulation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64606C-62EF-41DD-9E08-950F583AF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50589" y="1498545"/>
            <a:ext cx="207039" cy="166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1136DC-A3D0-44AD-BEF4-BC1B202CD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4049779" y="2093224"/>
            <a:ext cx="207039" cy="1668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B3F1DC-654B-4FD5-A9F7-F13231671472}"/>
              </a:ext>
            </a:extLst>
          </p:cNvPr>
          <p:cNvSpPr txBox="1"/>
          <p:nvPr/>
        </p:nvSpPr>
        <p:spPr>
          <a:xfrm>
            <a:off x="6131626" y="1205894"/>
            <a:ext cx="5578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IP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Representation Theorem, any feasible point can be obtained by a convex combination.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obtain the master problem DW reformulation.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points are indicated by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LP relaxation of the master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reformulation has fewer constraints but many more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master problem (RMP) is obtained by dropping all but a subset of columns  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</a:t>
            </a:r>
            <a:r>
              <a:rPr lang="en-US" b="1" dirty="0">
                <a:solidFill>
                  <a:srgbClr val="D29500"/>
                </a:solidFill>
              </a:rPr>
              <a:t>dual variables</a:t>
            </a:r>
            <a:r>
              <a:rPr lang="en-US" dirty="0"/>
              <a:t>, the dual of the LP master problem can be obtained.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9B53BA7-CD35-4E8A-A534-B7D30DDA5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9906052" y="2411150"/>
            <a:ext cx="207039" cy="166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EE80D-E7BA-4372-B2C1-2FB9DB47533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61332" y="2065040"/>
            <a:ext cx="311627" cy="857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4ED96-548E-4B6E-BFC8-76A9D23FC5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234" t="39210" r="18733"/>
          <a:stretch/>
        </p:blipFill>
        <p:spPr>
          <a:xfrm>
            <a:off x="770648" y="4208841"/>
            <a:ext cx="2202178" cy="64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4E706D-13E2-4747-98C8-ABBA903A1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1567" b="58489"/>
          <a:stretch/>
        </p:blipFill>
        <p:spPr>
          <a:xfrm>
            <a:off x="52846" y="3776848"/>
            <a:ext cx="737614" cy="4372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6BF08E4-85AE-46EA-8568-5DD7AD92DE03}"/>
              </a:ext>
            </a:extLst>
          </p:cNvPr>
          <p:cNvSpPr txBox="1"/>
          <p:nvPr/>
        </p:nvSpPr>
        <p:spPr>
          <a:xfrm>
            <a:off x="143278" y="3481922"/>
            <a:ext cx="282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29500"/>
                </a:solidFill>
              </a:rPr>
              <a:t>Dual </a:t>
            </a:r>
            <a:r>
              <a:rPr lang="en-US" sz="1100" dirty="0">
                <a:solidFill>
                  <a:srgbClr val="22AAFF"/>
                </a:solidFill>
              </a:rPr>
              <a:t>of the LP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r>
              <a:rPr lang="en-US" sz="1100" dirty="0">
                <a:solidFill>
                  <a:srgbClr val="22AAFF"/>
                </a:solidFill>
              </a:rPr>
              <a:t>Master Problem</a:t>
            </a:r>
            <a:r>
              <a:rPr lang="en-US" sz="1100" dirty="0">
                <a:solidFill>
                  <a:srgbClr val="D29500"/>
                </a:solidFill>
              </a:rPr>
              <a:t> </a:t>
            </a:r>
            <a:endParaRPr lang="en-US" sz="1100" dirty="0">
              <a:solidFill>
                <a:srgbClr val="22AA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5D21A4B-E052-440B-9772-E3E5ADA61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21" t="84982" r="29523" b="528"/>
          <a:stretch/>
        </p:blipFill>
        <p:spPr>
          <a:xfrm>
            <a:off x="3867503" y="3230427"/>
            <a:ext cx="744542" cy="3049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2E696F-569F-4B44-92E3-325CF453FB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07" t="-7150" r="39786" b="73880"/>
          <a:stretch/>
        </p:blipFill>
        <p:spPr>
          <a:xfrm>
            <a:off x="766908" y="3700484"/>
            <a:ext cx="1028700" cy="35040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F645F4-E40F-4668-AD6C-866ECE94B3D7}"/>
              </a:ext>
            </a:extLst>
          </p:cNvPr>
          <p:cNvSpPr txBox="1"/>
          <p:nvPr/>
        </p:nvSpPr>
        <p:spPr>
          <a:xfrm>
            <a:off x="256322" y="4200939"/>
            <a:ext cx="6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698A624-29F8-4599-BFED-1DE99AB8B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856" y="3763267"/>
            <a:ext cx="642836" cy="2268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D042814-5143-474D-8288-8EB915D3A2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8527" b="14040"/>
          <a:stretch/>
        </p:blipFill>
        <p:spPr>
          <a:xfrm>
            <a:off x="5102074" y="3230427"/>
            <a:ext cx="202320" cy="1949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223353-79D9-468B-8F12-33693E7C8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1075235" y="4318109"/>
            <a:ext cx="207039" cy="1668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64AF394-4301-4A8F-A931-8A58EF510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0" t="2975" r="2886" b="21976"/>
          <a:stretch/>
        </p:blipFill>
        <p:spPr>
          <a:xfrm>
            <a:off x="2570518" y="4315364"/>
            <a:ext cx="207039" cy="1668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82660DB-F16E-4AA4-89B4-5D789CF0A4D8}"/>
              </a:ext>
            </a:extLst>
          </p:cNvPr>
          <p:cNvSpPr txBox="1"/>
          <p:nvPr/>
        </p:nvSpPr>
        <p:spPr>
          <a:xfrm>
            <a:off x="0" y="6642556"/>
            <a:ext cx="3713019" cy="215444"/>
          </a:xfrm>
          <a:prstGeom prst="rect">
            <a:avLst/>
          </a:prstGeom>
          <a:solidFill>
            <a:srgbClr val="22AA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Daniel Zuniga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806E10-EF2E-4929-BC6D-D1F95B942ADE}"/>
              </a:ext>
            </a:extLst>
          </p:cNvPr>
          <p:cNvSpPr txBox="1"/>
          <p:nvPr/>
        </p:nvSpPr>
        <p:spPr>
          <a:xfrm>
            <a:off x="8478981" y="6642556"/>
            <a:ext cx="3713019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sz="1400" dirty="0"/>
              <a:t> Sep. 19, 2021                 </a:t>
            </a:r>
            <a:r>
              <a:rPr lang="es-MX" sz="1400" dirty="0" err="1"/>
              <a:t>Slide</a:t>
            </a:r>
            <a:r>
              <a:rPr lang="es-MX" sz="1400" dirty="0"/>
              <a:t> </a:t>
            </a:r>
            <a:fld id="{FCE8A640-1973-4A6C-A385-56E2CAD2FDE3}" type="slidenum">
              <a:rPr lang="es-MX" sz="1400" smtClean="0"/>
              <a:t>9</a:t>
            </a:fld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      </a:t>
            </a:r>
            <a:r>
              <a:rPr lang="es-MX" sz="1400" dirty="0">
                <a:solidFill>
                  <a:srgbClr val="9DD9FF"/>
                </a:solidFill>
              </a:rPr>
              <a:t>.</a:t>
            </a:r>
            <a:r>
              <a:rPr lang="es-MX" sz="1400" dirty="0"/>
              <a:t>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5CA91-FAA3-4339-BB6D-73C7F0566EEB}"/>
              </a:ext>
            </a:extLst>
          </p:cNvPr>
          <p:cNvSpPr txBox="1"/>
          <p:nvPr/>
        </p:nvSpPr>
        <p:spPr>
          <a:xfrm>
            <a:off x="3709647" y="6642556"/>
            <a:ext cx="4769334" cy="215444"/>
          </a:xfrm>
          <a:prstGeom prst="rect">
            <a:avLst/>
          </a:prstGeom>
          <a:solidFill>
            <a:srgbClr val="6BC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dirty="0"/>
              <a:t>Dantzig-Wolfe </a:t>
            </a:r>
            <a:r>
              <a:rPr lang="es-MX" sz="1400" dirty="0" err="1"/>
              <a:t>Decomposition</a:t>
            </a:r>
            <a:endParaRPr lang="es-MX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5B5FD8-D67F-4EBC-862E-23DD3BD212D0}"/>
              </a:ext>
            </a:extLst>
          </p:cNvPr>
          <p:cNvSpPr txBox="1"/>
          <p:nvPr/>
        </p:nvSpPr>
        <p:spPr>
          <a:xfrm>
            <a:off x="11860587" y="6642556"/>
            <a:ext cx="328041" cy="215444"/>
          </a:xfrm>
          <a:prstGeom prst="rect">
            <a:avLst/>
          </a:prstGeom>
          <a:solidFill>
            <a:srgbClr val="9DD9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400" dirty="0"/>
              <a:t>21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27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2057</Words>
  <Application>Microsoft Office PowerPoint</Application>
  <PresentationFormat>Widescreen</PresentationFormat>
  <Paragraphs>367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Zuniga Vazquez, Daniel Alberto - (danielzunigav)</dc:creator>
  <cp:lastModifiedBy>Daniel Zuniga Vazquez</cp:lastModifiedBy>
  <cp:revision>82</cp:revision>
  <dcterms:created xsi:type="dcterms:W3CDTF">2021-02-16T20:25:07Z</dcterms:created>
  <dcterms:modified xsi:type="dcterms:W3CDTF">2021-09-20T19:16:33Z</dcterms:modified>
</cp:coreProperties>
</file>