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7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E2B21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0D6"/>
          </a:solidFill>
        </a:fill>
      </a:tcStyle>
    </a:wholeTbl>
    <a:band2H>
      <a:tcTxStyle/>
      <a:tcStyle>
        <a:tcBdr/>
        <a:fill>
          <a:solidFill>
            <a:srgbClr val="F1F0EC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CD3"/>
          </a:solidFill>
        </a:fill>
      </a:tcStyle>
    </a:wholeTbl>
    <a:band2H>
      <a:tcTxStyle/>
      <a:tcStyle>
        <a:tcBdr/>
        <a:fill>
          <a:solidFill>
            <a:srgbClr val="F7F6EA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FD9"/>
          </a:solidFill>
        </a:fill>
      </a:tcStyle>
    </a:wholeTbl>
    <a:band2H>
      <a:tcTxStyle/>
      <a:tcStyle>
        <a:tcBdr/>
        <a:fill>
          <a:solidFill>
            <a:srgbClr val="F2F0ED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E2B2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solidFill>
            <a:srgbClr val="2E2B21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50800" cap="flat">
              <a:solidFill>
                <a:srgbClr val="2E2B21"/>
              </a:solidFill>
              <a:prstDash val="solid"/>
              <a:round/>
            </a:ln>
          </a:top>
          <a:bottom>
            <a:ln w="127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2E2B21"/>
      </a:tcTxStyle>
      <a:tcStyle>
        <a:tcBdr>
          <a:left>
            <a:ln w="12700" cap="flat">
              <a:solidFill>
                <a:srgbClr val="2E2B21"/>
              </a:solidFill>
              <a:prstDash val="solid"/>
              <a:round/>
            </a:ln>
          </a:left>
          <a:right>
            <a:ln w="12700" cap="flat">
              <a:solidFill>
                <a:srgbClr val="2E2B21"/>
              </a:solidFill>
              <a:prstDash val="solid"/>
              <a:round/>
            </a:ln>
          </a:right>
          <a:top>
            <a:ln w="12700" cap="flat">
              <a:solidFill>
                <a:srgbClr val="2E2B21"/>
              </a:solidFill>
              <a:prstDash val="solid"/>
              <a:round/>
            </a:ln>
          </a:top>
          <a:bottom>
            <a:ln w="25400" cap="flat">
              <a:solidFill>
                <a:srgbClr val="2E2B21"/>
              </a:solidFill>
              <a:prstDash val="solid"/>
              <a:round/>
            </a:ln>
          </a:bottom>
          <a:insideH>
            <a:ln w="12700" cap="flat">
              <a:solidFill>
                <a:srgbClr val="2E2B21"/>
              </a:solidFill>
              <a:prstDash val="solid"/>
              <a:round/>
            </a:ln>
          </a:insideH>
          <a:insideV>
            <a:ln w="12700" cap="flat">
              <a:solidFill>
                <a:srgbClr val="2E2B2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-2"/>
            <a:ext cx="12192000" cy="457200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4127" y="2286000"/>
            <a:ext cx="9720073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6"/>
          <p:cNvSpPr/>
          <p:nvPr/>
        </p:nvSpPr>
        <p:spPr>
          <a:xfrm>
            <a:off x="0" y="-2"/>
            <a:ext cx="12192000" cy="4572001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5" name="Straight Connector 7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3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5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4127" y="2286000"/>
            <a:ext cx="4754881" cy="4023360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5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4127" y="2179635"/>
            <a:ext cx="4754881" cy="822961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20" y="2179635"/>
            <a:ext cx="4754881" cy="822961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800"/>
              </a:spcBef>
              <a:buClrTx/>
              <a:buSzTx/>
              <a:buFontTx/>
              <a:buNone/>
              <a:defRPr sz="2300">
                <a:solidFill>
                  <a:srgbClr val="689C9A"/>
                </a:solidFill>
              </a:defRPr>
            </a:pPr>
            <a:endParaRPr/>
          </a:p>
        </p:txBody>
      </p:sp>
      <p:sp>
        <p:nvSpPr>
          <p:cNvPr id="5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585216"/>
            <a:ext cx="9720073" cy="1499617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traight Connector 6"/>
          <p:cNvSpPr/>
          <p:nvPr/>
        </p:nvSpPr>
        <p:spPr>
          <a:xfrm flipV="1">
            <a:off x="762000" y="826323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Texto del título"/>
          <p:cNvSpPr txBox="1">
            <a:spLocks noGrp="1"/>
          </p:cNvSpPr>
          <p:nvPr>
            <p:ph type="title"/>
          </p:nvPr>
        </p:nvSpPr>
        <p:spPr>
          <a:xfrm>
            <a:off x="1024127" y="471509"/>
            <a:ext cx="4389122" cy="173736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Texto del título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164592">
              <a:defRPr sz="2400"/>
            </a:lvl2pPr>
            <a:lvl3pPr marL="516636" indent="-205740">
              <a:defRPr sz="2400"/>
            </a:lvl3pPr>
            <a:lvl4pPr marL="662939" indent="-205739">
              <a:defRPr sz="2400"/>
            </a:lvl4pPr>
            <a:lvl5pPr marL="845819" indent="-205739"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024127" y="2257506"/>
            <a:ext cx="4389122" cy="376229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8000"/>
              </a:lnSpc>
              <a:spcBef>
                <a:spcPts val="600"/>
              </a:spcBef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1"/>
          </a:xfrm>
          <a:prstGeom prst="rect">
            <a:avLst/>
          </a:prstGeom>
        </p:spPr>
        <p:txBody>
          <a:bodyPr/>
          <a:lstStyle>
            <a:lvl1pPr algn="r">
              <a:defRPr b="1" spc="200"/>
            </a:lvl1pPr>
          </a:lstStyle>
          <a:p>
            <a:r>
              <a:t>Texto del título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idx="13"/>
          </p:nvPr>
        </p:nvSpPr>
        <p:spPr>
          <a:xfrm>
            <a:off x="0" y="-2"/>
            <a:ext cx="12188953" cy="4572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800">
                <a:solidFill>
                  <a:srgbClr val="474233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Straight Connector 8"/>
          <p:cNvSpPr/>
          <p:nvPr/>
        </p:nvSpPr>
        <p:spPr>
          <a:xfrm flipV="1">
            <a:off x="8386842" y="5264105"/>
            <a:ext cx="1" cy="914401"/>
          </a:xfrm>
          <a:prstGeom prst="line">
            <a:avLst/>
          </a:prstGeom>
          <a:ln w="19050">
            <a:solidFill>
              <a:schemeClr val="accent2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0837333" y="6492293"/>
            <a:ext cx="24428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>
                <a:solidFill>
                  <a:srgbClr val="474233"/>
                </a:solidFill>
                <a:latin typeface="Tw Cen MT Condensed"/>
                <a:ea typeface="Tw Cen MT Condensed"/>
                <a:cs typeface="Tw Cen MT Condensed"/>
                <a:sym typeface="Tw Cen MT Condense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all" spc="100" baseline="0">
          <a:ln>
            <a:noFill/>
          </a:ln>
          <a:solidFill>
            <a:srgbClr val="474233"/>
          </a:solidFill>
          <a:uFillTx/>
          <a:latin typeface="Tw Cen MT Condensed"/>
          <a:ea typeface="Tw Cen MT Condensed"/>
          <a:cs typeface="Tw Cen MT Condensed"/>
          <a:sym typeface="Tw Cen MT Condensed"/>
        </a:defRPr>
      </a:lvl9pPr>
    </p:titleStyle>
    <p:bodyStyle>
      <a:lvl1pPr marL="91439" marR="0" indent="-914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 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1pPr>
      <a:lvl2pPr marL="295655" marR="0" indent="-16763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2pPr>
      <a:lvl3pPr marL="5264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3pPr>
      <a:lvl4pPr marL="67273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4pPr>
      <a:lvl5pPr marL="85561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5pPr>
      <a:lvl6pPr marL="992777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6pPr>
      <a:lvl7pPr marL="1139081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7pPr>
      <a:lvl8pPr marL="1294529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8pPr>
      <a:lvl9pPr marL="1440833" marR="0" indent="-215537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100000"/>
        <a:buFont typeface="Tw Cen MT"/>
        <a:buChar char=""/>
        <a:tabLst/>
        <a:defRPr sz="2200" b="0" i="0" u="none" strike="noStrike" cap="none" spc="0" baseline="0">
          <a:ln>
            <a:noFill/>
          </a:ln>
          <a:solidFill>
            <a:srgbClr val="2E2B21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 Condense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"/>
          <p:cNvSpPr txBox="1">
            <a:spLocks noGrp="1"/>
          </p:cNvSpPr>
          <p:nvPr>
            <p:ph type="ctrTitle"/>
          </p:nvPr>
        </p:nvSpPr>
        <p:spPr>
          <a:xfrm>
            <a:off x="496600" y="5264937"/>
            <a:ext cx="7666485" cy="1463041"/>
          </a:xfrm>
          <a:prstGeom prst="rect">
            <a:avLst/>
          </a:prstGeom>
        </p:spPr>
        <p:txBody>
          <a:bodyPr/>
          <a:lstStyle/>
          <a:p>
            <a:r>
              <a:t>AIRDSS</a:t>
            </a:r>
            <a:r>
              <a:rPr b="0"/>
              <a:t> </a:t>
            </a:r>
            <a:br>
              <a:rPr b="0"/>
            </a:br>
            <a:endParaRPr b="0"/>
          </a:p>
        </p:txBody>
      </p:sp>
      <p:sp>
        <p:nvSpPr>
          <p:cNvPr id="105" name="Subtítulo 2"/>
          <p:cNvSpPr txBox="1">
            <a:spLocks noGrp="1"/>
          </p:cNvSpPr>
          <p:nvPr>
            <p:ph type="subTitle" sz="quarter" idx="1"/>
          </p:nvPr>
        </p:nvSpPr>
        <p:spPr>
          <a:xfrm>
            <a:off x="8610600" y="4960137"/>
            <a:ext cx="3200400" cy="1463041"/>
          </a:xfrm>
          <a:prstGeom prst="rect">
            <a:avLst/>
          </a:prstGeom>
        </p:spPr>
        <p:txBody>
          <a:bodyPr/>
          <a:lstStyle>
            <a:lvl1pPr>
              <a:defRPr sz="1900" i="1"/>
            </a:lvl1pPr>
          </a:lstStyle>
          <a:p>
            <a:r>
              <a:t>Le damos vuelo a tus sueños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669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Buscador, DNI=65, Fecha Descendente. Eliminar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060873-B2DB-4CAE-A833-B03F7DAF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239" y="1853248"/>
            <a:ext cx="8734425" cy="3295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837B190-2CE1-4D17-8D06-DA697B04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77" y="5220485"/>
            <a:ext cx="8216348" cy="112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401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5731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Buscador, DNI=65, Fecha Descendente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63CD2-F730-42C3-8E08-1DC27402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55" y="2249556"/>
            <a:ext cx="8743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7039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FFCC4B-3B01-4C08-A09B-3DE662210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127" y="2295317"/>
            <a:ext cx="87249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18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389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Cliente: Validación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20370A-579B-46D4-933B-4E4530F7B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374" y="1853248"/>
            <a:ext cx="88106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41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38" name="Rectángulo 4"/>
          <p:cNvSpPr txBox="1"/>
          <p:nvPr/>
        </p:nvSpPr>
        <p:spPr>
          <a:xfrm>
            <a:off x="5564666" y="1483916"/>
            <a:ext cx="7946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Vuelos</a:t>
            </a:r>
          </a:p>
        </p:txBody>
      </p:sp>
      <p:pic>
        <p:nvPicPr>
          <p:cNvPr id="139" name="Marcador de contenido 4" descr="Marcador de contenido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9990" y="1973404"/>
            <a:ext cx="8936102" cy="3512996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CuadroTexto 8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pic>
        <p:nvPicPr>
          <p:cNvPr id="144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21" y="1913597"/>
            <a:ext cx="7110543" cy="285957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arcador de conteni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25" y="1923341"/>
            <a:ext cx="6617349" cy="3011318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F8D5E1-01A6-48D4-BC54-8A6E037EC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Demostración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del </a:t>
            </a:r>
            <a:r>
              <a:rPr dirty="0" err="1"/>
              <a:t>proyecto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52924" y="539018"/>
            <a:ext cx="8618292" cy="594147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ítulo 1"/>
          <p:cNvSpPr txBox="1">
            <a:spLocks noGrp="1"/>
          </p:cNvSpPr>
          <p:nvPr>
            <p:ph type="title"/>
          </p:nvPr>
        </p:nvSpPr>
        <p:spPr>
          <a:xfrm>
            <a:off x="83050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Avión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57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3899" y="145492"/>
            <a:ext cx="8417624" cy="3771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93160" y="4146879"/>
            <a:ext cx="7038363" cy="1995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1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326" y="687198"/>
            <a:ext cx="8694561" cy="5168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r>
              <a:t>Índice</a:t>
            </a:r>
          </a:p>
        </p:txBody>
      </p:sp>
      <p:sp>
        <p:nvSpPr>
          <p:cNvPr id="108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1024127" y="2285999"/>
            <a:ext cx="9720073" cy="4023361"/>
          </a:xfrm>
          <a:prstGeom prst="rect">
            <a:avLst/>
          </a:prstGeo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t>Presentación del proyecto y de los miembros. </a:t>
            </a:r>
          </a:p>
          <a:p>
            <a:pPr marL="457200" indent="-457200">
              <a:buFontTx/>
              <a:buAutoNum type="arabicPeriod"/>
            </a:pPr>
            <a:r>
              <a:t>Objetivo del proyecto.</a:t>
            </a:r>
          </a:p>
          <a:p>
            <a:pPr marL="457200" indent="-457200">
              <a:buFontTx/>
              <a:buAutoNum type="arabicPeriod"/>
            </a:pPr>
            <a:r>
              <a:t>Funcionalidades que se van a presentar.</a:t>
            </a:r>
          </a:p>
          <a:p>
            <a:pPr marL="457200" indent="-457200">
              <a:buFontTx/>
              <a:buAutoNum type="arabicPeriod"/>
            </a:pPr>
            <a:r>
              <a:t>Demostración funcional del proyecto.</a:t>
            </a:r>
          </a:p>
          <a:p>
            <a:pPr marL="457200" indent="-457200">
              <a:buFontTx/>
              <a:buAutoNum type="arabicPeriod"/>
            </a:pPr>
            <a:r>
              <a:t>Aspectos a resaltar.</a:t>
            </a:r>
          </a:p>
          <a:p>
            <a:pPr marL="457200" indent="-457200">
              <a:buFontTx/>
              <a:buAutoNum type="arabicPeriod"/>
            </a:pPr>
            <a:r>
              <a:t>Conclusiones.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4" name="Marcador de contenido 5" descr="Marcador de contenido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2103" y="536704"/>
            <a:ext cx="7444748" cy="3871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Marcador de contenido 3" descr="Marcador de contenido 3"/>
          <p:cNvPicPr>
            <a:picLocks noChangeAspect="1"/>
          </p:cNvPicPr>
          <p:nvPr/>
        </p:nvPicPr>
        <p:blipFill>
          <a:blip r:embed="rId3">
            <a:extLst/>
          </a:blip>
          <a:srcRect b="54917"/>
          <a:stretch>
            <a:fillRect/>
          </a:stretch>
        </p:blipFill>
        <p:spPr>
          <a:xfrm>
            <a:off x="3768978" y="4661506"/>
            <a:ext cx="6290998" cy="1362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68" name="Marcador de contenido 8" descr="Marcador de contenido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3038" y="-19965"/>
            <a:ext cx="7779848" cy="44646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Marcador de contenido 7" descr="Marcador de contenido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48311" y="3655438"/>
            <a:ext cx="6843690" cy="3202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CKET"/>
          <p:cNvSpPr txBox="1">
            <a:spLocks noGrp="1"/>
          </p:cNvSpPr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z="4400" spc="11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TICKET</a:t>
            </a:r>
          </a:p>
        </p:txBody>
      </p:sp>
      <p:sp>
        <p:nvSpPr>
          <p:cNvPr id="17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3" name="Rectángulo 4"/>
          <p:cNvSpPr txBox="1"/>
          <p:nvPr/>
        </p:nvSpPr>
        <p:spPr>
          <a:xfrm>
            <a:off x="5376993" y="1903016"/>
            <a:ext cx="143801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Tickets</a:t>
            </a:r>
          </a:p>
        </p:txBody>
      </p:sp>
      <p:pic>
        <p:nvPicPr>
          <p:cNvPr id="174" name="Captura de pantalla 2019-04-08 a las 10.07.46.png" descr="Captura de pantalla 2019-04-08 a las 10.07.46.png"/>
          <p:cNvPicPr>
            <a:picLocks noChangeAspect="1"/>
          </p:cNvPicPr>
          <p:nvPr/>
        </p:nvPicPr>
        <p:blipFill>
          <a:blip r:embed="rId2">
            <a:extLst/>
          </a:blip>
          <a:srcRect l="1346" t="2690" r="8997" b="2690"/>
          <a:stretch>
            <a:fillRect/>
          </a:stretch>
        </p:blipFill>
        <p:spPr>
          <a:xfrm>
            <a:off x="2280443" y="2323870"/>
            <a:ext cx="7630920" cy="3550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Equipajes"/>
          <p:cNvSpPr txBox="1">
            <a:spLocks noGrp="1"/>
          </p:cNvSpPr>
          <p:nvPr>
            <p:ph type="title"/>
          </p:nvPr>
        </p:nvSpPr>
        <p:spPr>
          <a:xfrm>
            <a:off x="1024127" y="533715"/>
            <a:ext cx="9720073" cy="1499617"/>
          </a:xfrm>
          <a:prstGeom prst="rect">
            <a:avLst/>
          </a:prstGeom>
        </p:spPr>
        <p:txBody>
          <a:bodyPr/>
          <a:lstStyle>
            <a:lvl1pPr>
              <a:defRPr sz="4400" spc="112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Equipajes</a:t>
            </a:r>
          </a:p>
        </p:txBody>
      </p:sp>
      <p:sp>
        <p:nvSpPr>
          <p:cNvPr id="177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78" name="Rectángulo 4"/>
          <p:cNvSpPr txBox="1"/>
          <p:nvPr/>
        </p:nvSpPr>
        <p:spPr>
          <a:xfrm>
            <a:off x="5376993" y="1903016"/>
            <a:ext cx="1730684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Listar Equipajes</a:t>
            </a:r>
          </a:p>
        </p:txBody>
      </p:sp>
      <p:pic>
        <p:nvPicPr>
          <p:cNvPr id="179" name="Captura de pantalla 2019-04-08 a las 10.08.39.png" descr="Captura de pantalla 2019-04-08 a las 10.08.39.png"/>
          <p:cNvPicPr>
            <a:picLocks noChangeAspect="1"/>
          </p:cNvPicPr>
          <p:nvPr/>
        </p:nvPicPr>
        <p:blipFill>
          <a:blip r:embed="rId2">
            <a:extLst/>
          </a:blip>
          <a:srcRect l="1187" r="14744"/>
          <a:stretch>
            <a:fillRect/>
          </a:stretch>
        </p:blipFill>
        <p:spPr>
          <a:xfrm>
            <a:off x="2279642" y="2227335"/>
            <a:ext cx="8171466" cy="2629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Captura de pantalla 2019-04-08 a las 10.08.05.png" descr="Captura de pantalla 2019-04-08 a las 10.08.05.png"/>
          <p:cNvPicPr>
            <a:picLocks noChangeAspect="1"/>
          </p:cNvPicPr>
          <p:nvPr/>
        </p:nvPicPr>
        <p:blipFill>
          <a:blip r:embed="rId3">
            <a:extLst/>
          </a:blip>
          <a:srcRect l="14561" t="20532" r="14561"/>
          <a:stretch>
            <a:fillRect/>
          </a:stretch>
        </p:blipFill>
        <p:spPr>
          <a:xfrm>
            <a:off x="5638174" y="4606011"/>
            <a:ext cx="6245703" cy="1915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adroTexto 6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83" name="Marcador de contenido 3" descr="Marcador de contenido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7686" y="1900490"/>
            <a:ext cx="9698410" cy="387466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ítulo 1"/>
          <p:cNvSpPr txBox="1">
            <a:spLocks noGrp="1"/>
          </p:cNvSpPr>
          <p:nvPr>
            <p:ph type="title"/>
          </p:nvPr>
        </p:nvSpPr>
        <p:spPr>
          <a:xfrm>
            <a:off x="746619" y="913720"/>
            <a:ext cx="9821413" cy="1499617"/>
          </a:xfrm>
          <a:prstGeom prst="rect">
            <a:avLst/>
          </a:prstGeom>
        </p:spPr>
        <p:txBody>
          <a:bodyPr/>
          <a:lstStyle/>
          <a:p>
            <a:pPr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Tarjetas de embarque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t>Aspectos a resaltar:</a:t>
            </a:r>
          </a:p>
        </p:txBody>
      </p:sp>
      <p:sp>
        <p:nvSpPr>
          <p:cNvPr id="187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89990" y="1853247"/>
            <a:ext cx="8946543" cy="4195482"/>
          </a:xfrm>
          <a:prstGeom prst="rect">
            <a:avLst/>
          </a:prstGeom>
        </p:spPr>
        <p:txBody>
          <a:bodyPr/>
          <a:lstStyle/>
          <a:p>
            <a:r>
              <a:t>Uso de session.</a:t>
            </a:r>
          </a:p>
          <a:p>
            <a:pPr marL="0" indent="0">
              <a:buSzTx/>
              <a:buNone/>
            </a:pPr>
            <a:endParaRPr/>
          </a:p>
          <a:p>
            <a:r>
              <a:t>Uso de trello.</a:t>
            </a:r>
          </a:p>
          <a:p>
            <a:endParaRPr/>
          </a:p>
          <a:p>
            <a:r>
              <a:t>Control de versiones:</a:t>
            </a:r>
          </a:p>
          <a:p>
            <a:pPr marL="265175" lvl="1" indent="-137160">
              <a:spcBef>
                <a:spcPts val="400"/>
              </a:spcBef>
              <a:buFontTx/>
              <a:defRPr sz="1800"/>
            </a:pPr>
            <a:r>
              <a:t>La tradicional: por comandos.</a:t>
            </a:r>
          </a:p>
          <a:p>
            <a:pPr marL="265175" lvl="1" indent="-137160">
              <a:spcBef>
                <a:spcPts val="400"/>
              </a:spcBef>
              <a:buFontTx/>
              <a:defRPr sz="1800"/>
            </a:pPr>
            <a:r>
              <a:t>La que nos ofrece VSC(Visual Studio Code).//Poner foto</a:t>
            </a:r>
          </a:p>
          <a:p>
            <a:endParaRPr sz="1800"/>
          </a:p>
          <a:p>
            <a:r>
              <a:t>Metodologías de organización.</a:t>
            </a:r>
          </a:p>
        </p:txBody>
      </p:sp>
      <p:sp>
        <p:nvSpPr>
          <p:cNvPr id="188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trello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</a:t>
            </a:r>
          </a:p>
          <a:p>
            <a:r>
              <a:rPr lang="es-ES" dirty="0"/>
              <a:t>Metodologías de organización.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1277353-BE1E-4E91-BB9B-360EBA30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21" y="2084832"/>
            <a:ext cx="390787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Conclusiones.</a:t>
            </a:r>
          </a:p>
        </p:txBody>
      </p:sp>
      <p:sp>
        <p:nvSpPr>
          <p:cNvPr id="191" name="CuadroTexto 4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  <a:defRPr b="1"/>
            </a:pPr>
            <a:r>
              <a:t>Conclusiones</a:t>
            </a:r>
          </a:p>
        </p:txBody>
      </p:sp>
      <p:sp>
        <p:nvSpPr>
          <p:cNvPr id="192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190749" y="1852613"/>
            <a:ext cx="8945565" cy="419576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/>
              <a:buChar char="•"/>
            </a:pPr>
            <a:r>
              <a:t> Fácil manejo de la plataforma escogida (Laravel).</a:t>
            </a:r>
          </a:p>
          <a:p>
            <a:pPr>
              <a:buFont typeface="Arial"/>
              <a:buChar char="•"/>
            </a:pPr>
            <a:r>
              <a:t> Integración entre Laravel, Visual Code y Github.</a:t>
            </a:r>
          </a:p>
          <a:p>
            <a:pPr>
              <a:buFont typeface="Arial"/>
              <a:buChar char="•"/>
            </a:pPr>
            <a:r>
              <a:t> Buena organización de equipo.</a:t>
            </a:r>
          </a:p>
          <a:p>
            <a:pPr>
              <a:buFont typeface="Arial"/>
              <a:buChar char="•"/>
            </a:pPr>
            <a:endParaRPr/>
          </a:p>
          <a:p>
            <a:pPr>
              <a:buFont typeface="Arial"/>
              <a:buChar char="•"/>
            </a:pPr>
            <a:r>
              <a:t> </a:t>
            </a:r>
            <a:r>
              <a:rPr b="1"/>
              <a:t>Problemas</a:t>
            </a:r>
            <a:r>
              <a:t>:</a:t>
            </a:r>
          </a:p>
          <a:p>
            <a:pPr marL="219455" lvl="1" indent="-91439">
              <a:buFont typeface="Arial"/>
              <a:buChar char="•"/>
            </a:pPr>
            <a:r>
              <a:t> Implementación migraciones de relaciones en la base de datos (Solucionado).</a:t>
            </a:r>
          </a:p>
          <a:p>
            <a:pPr marL="219455" lvl="1" indent="-91439">
              <a:buFont typeface="Arial"/>
              <a:buChar char="•"/>
            </a:pPr>
            <a:endParaRPr/>
          </a:p>
          <a:p>
            <a:pPr>
              <a:buFont typeface="Arial"/>
              <a:buChar char="•"/>
              <a:defRPr b="1"/>
            </a:pPr>
            <a:r>
              <a:t> Posibles mejoras :</a:t>
            </a:r>
          </a:p>
          <a:p>
            <a:pPr marL="219455" lvl="1" indent="-91439">
              <a:buFont typeface="Arial"/>
              <a:buChar char="•"/>
            </a:pPr>
            <a:r>
              <a:t> Mejorar estilo de la interfaz.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solidFill>
                  <a:srgbClr val="2E2B2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Presentación del proyecto y de los miembros. </a:t>
            </a:r>
            <a:br/>
            <a:endParaRPr/>
          </a:p>
        </p:txBody>
      </p:sp>
      <p:sp>
        <p:nvSpPr>
          <p:cNvPr id="111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844331" y="2077302"/>
            <a:ext cx="8946543" cy="4195483"/>
          </a:xfrm>
          <a:prstGeom prst="rect">
            <a:avLst/>
          </a:prstGeom>
        </p:spPr>
        <p:txBody>
          <a:bodyPr/>
          <a:lstStyle/>
          <a:p>
            <a:pPr>
              <a:buFontTx/>
              <a:buChar char="▪"/>
            </a:pPr>
            <a:r>
              <a:t>Abraham Jezael Pérez Ramos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Alejandro Panagiotidis Arrizabalaga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Berta Murcia Morales</a:t>
            </a:r>
          </a:p>
          <a:p>
            <a:pPr>
              <a:buFontTx/>
              <a:buChar char="▪"/>
            </a:pPr>
            <a:endParaRPr/>
          </a:p>
          <a:p>
            <a:pPr>
              <a:buFontTx/>
              <a:buChar char="▪"/>
            </a:pPr>
            <a:r>
              <a:t>Daniel Allhoff Finn</a:t>
            </a:r>
          </a:p>
        </p:txBody>
      </p:sp>
      <p:sp>
        <p:nvSpPr>
          <p:cNvPr id="112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  <a:defRPr b="1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ítulo 1"/>
          <p:cNvSpPr txBox="1">
            <a:spLocks noGrp="1"/>
          </p:cNvSpPr>
          <p:nvPr>
            <p:ph type="title"/>
          </p:nvPr>
        </p:nvSpPr>
        <p:spPr>
          <a:xfrm>
            <a:off x="973328" y="678203"/>
            <a:ext cx="9720072" cy="1210642"/>
          </a:xfrm>
          <a:prstGeom prst="rect">
            <a:avLst/>
          </a:prstGeom>
        </p:spPr>
        <p:txBody>
          <a:bodyPr/>
          <a:lstStyle/>
          <a:p>
            <a:pPr defTabSz="905255">
              <a:defRPr sz="4356" spc="99">
                <a:latin typeface="Arial"/>
                <a:ea typeface="Arial"/>
                <a:cs typeface="Arial"/>
                <a:sym typeface="Arial"/>
              </a:defRPr>
            </a:pPr>
            <a:r>
              <a:t>Objetivo del proyecto.</a:t>
            </a:r>
            <a:br/>
            <a:endParaRPr/>
          </a:p>
        </p:txBody>
      </p:sp>
      <p:sp>
        <p:nvSpPr>
          <p:cNvPr id="115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  <a:defRPr b="1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sp>
        <p:nvSpPr>
          <p:cNvPr id="116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381249" y="1852613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t> Desarrollo de aplicación/página web sobre una aerolínea.</a:t>
            </a:r>
          </a:p>
          <a:p>
            <a:pPr>
              <a:buFont typeface="Arial"/>
              <a:buChar char="•"/>
            </a:pPr>
            <a:r>
              <a:t> Implementar parte pública y parte privada a la aplicación/página web.</a:t>
            </a:r>
          </a:p>
          <a:p>
            <a:pPr marL="219455" lvl="1" indent="-91439">
              <a:buFont typeface="Arial"/>
              <a:buChar char="•"/>
              <a:defRPr b="1"/>
            </a:pPr>
            <a:r>
              <a:t> Parte pública:</a:t>
            </a:r>
          </a:p>
          <a:p>
            <a:pPr marL="402336" lvl="2" indent="-91440">
              <a:buFont typeface="Arial"/>
              <a:buChar char="•"/>
            </a:pPr>
            <a:r>
              <a:t> Consulta de vuelos disponibles.</a:t>
            </a:r>
          </a:p>
          <a:p>
            <a:pPr marL="219455" lvl="1" indent="-91439">
              <a:buFont typeface="Arial"/>
              <a:buChar char="•"/>
              <a:defRPr b="1"/>
            </a:pPr>
            <a:r>
              <a:t> Parte privada:</a:t>
            </a:r>
          </a:p>
          <a:p>
            <a:pPr marL="402336" lvl="2" indent="-91440">
              <a:buFont typeface="Arial"/>
              <a:buChar char="•"/>
            </a:pPr>
            <a:r>
              <a:t> Consulta de vuelos adquiridos y ademas datos relacionados con la compra.</a:t>
            </a:r>
          </a:p>
          <a:p>
            <a:pPr marL="402336" lvl="2" indent="-91440">
              <a:buFont typeface="Arial"/>
              <a:buChar char="•"/>
            </a:pPr>
            <a:r>
              <a:t> Permitir la gestión de los datos usados por la empresa (Clientes, Aviones, Equipajes, entre otros).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Funcionalidades que se van a presentar.</a:t>
            </a:r>
            <a:br/>
            <a:endParaRPr/>
          </a:p>
        </p:txBody>
      </p:sp>
      <p:sp>
        <p:nvSpPr>
          <p:cNvPr id="119" name="Marcador de contenido 2"/>
          <p:cNvSpPr txBox="1">
            <a:spLocks noGrp="1"/>
          </p:cNvSpPr>
          <p:nvPr>
            <p:ph type="body" idx="1"/>
          </p:nvPr>
        </p:nvSpPr>
        <p:spPr>
          <a:xfrm>
            <a:off x="2495549" y="1932824"/>
            <a:ext cx="8945565" cy="4195763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dirty="0" err="1"/>
              <a:t>Listados</a:t>
            </a:r>
            <a:r>
              <a:rPr dirty="0"/>
              <a:t> de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objetos</a:t>
            </a:r>
            <a:r>
              <a:rPr dirty="0"/>
              <a:t>: </a:t>
            </a:r>
            <a:r>
              <a:rPr dirty="0" err="1"/>
              <a:t>aviones</a:t>
            </a:r>
            <a:r>
              <a:rPr dirty="0"/>
              <a:t>, </a:t>
            </a:r>
            <a:r>
              <a:rPr dirty="0" err="1"/>
              <a:t>clientes</a:t>
            </a:r>
            <a:r>
              <a:rPr dirty="0"/>
              <a:t>, </a:t>
            </a:r>
            <a:r>
              <a:rPr dirty="0" err="1"/>
              <a:t>vuelos</a:t>
            </a:r>
            <a:r>
              <a:rPr dirty="0"/>
              <a:t>….</a:t>
            </a:r>
            <a:r>
              <a:rPr dirty="0" err="1"/>
              <a:t>etc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Borrar</a:t>
            </a:r>
            <a:r>
              <a:rPr dirty="0"/>
              <a:t>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objeto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Crear</a:t>
            </a:r>
            <a:r>
              <a:rPr dirty="0"/>
              <a:t> y </a:t>
            </a:r>
            <a:r>
              <a:rPr dirty="0" err="1"/>
              <a:t>modificar</a:t>
            </a:r>
            <a:r>
              <a:rPr dirty="0"/>
              <a:t> para 3 </a:t>
            </a:r>
            <a:r>
              <a:rPr dirty="0" err="1"/>
              <a:t>tipos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: ticket, </a:t>
            </a:r>
            <a:r>
              <a:rPr dirty="0" err="1"/>
              <a:t>vuelo</a:t>
            </a:r>
            <a:r>
              <a:rPr dirty="0"/>
              <a:t> y </a:t>
            </a:r>
            <a:r>
              <a:rPr dirty="0" err="1"/>
              <a:t>cliente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Paginación</a:t>
            </a:r>
            <a:endParaRPr dirty="0"/>
          </a:p>
          <a:p>
            <a:pPr>
              <a:buFont typeface="Arial"/>
              <a:buChar char="•"/>
            </a:pPr>
            <a:r>
              <a:rPr dirty="0" err="1"/>
              <a:t>Ordenar</a:t>
            </a:r>
            <a:r>
              <a:rPr dirty="0"/>
              <a:t> </a:t>
            </a:r>
            <a:r>
              <a:rPr dirty="0" err="1"/>
              <a:t>listados</a:t>
            </a:r>
            <a:r>
              <a:rPr dirty="0"/>
              <a:t> por </a:t>
            </a:r>
            <a:r>
              <a:rPr dirty="0" err="1"/>
              <a:t>algún</a:t>
            </a:r>
            <a:r>
              <a:rPr dirty="0"/>
              <a:t> campo</a:t>
            </a:r>
          </a:p>
          <a:p>
            <a:pPr>
              <a:buFont typeface="Arial"/>
              <a:buChar char="•"/>
            </a:pP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búsqueda</a:t>
            </a:r>
            <a:r>
              <a:rPr dirty="0"/>
              <a:t> con 2 </a:t>
            </a:r>
            <a:r>
              <a:rPr dirty="0" err="1"/>
              <a:t>criterios</a:t>
            </a:r>
            <a:r>
              <a:rPr dirty="0"/>
              <a:t> </a:t>
            </a:r>
            <a:r>
              <a:rPr dirty="0" err="1"/>
              <a:t>distintos</a:t>
            </a:r>
            <a:r>
              <a:rPr dirty="0"/>
              <a:t>.</a:t>
            </a:r>
          </a:p>
        </p:txBody>
      </p:sp>
      <p:sp>
        <p:nvSpPr>
          <p:cNvPr id="120" name="CuadroTexto 7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  <a:defRPr b="1"/>
            </a:pPr>
            <a:r>
              <a:t>Funcionalidades</a:t>
            </a:r>
          </a:p>
          <a:p>
            <a:pPr marL="285750" indent="-285750">
              <a:buSzPct val="100000"/>
              <a:buChar char="❑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9720072" cy="1499617"/>
          </a:xfrm>
          <a:prstGeom prst="rect">
            <a:avLst/>
          </a:prstGeom>
        </p:spPr>
        <p:txBody>
          <a:bodyPr/>
          <a:lstStyle/>
          <a:p>
            <a:pPr defTabSz="886968">
              <a:defRPr sz="3783" spc="97">
                <a:latin typeface="Arial"/>
                <a:ea typeface="Arial"/>
                <a:cs typeface="Arial"/>
                <a:sym typeface="Arial"/>
              </a:defRPr>
            </a:pPr>
            <a:r>
              <a:t>Demostración funcional del proyecto.</a:t>
            </a:r>
            <a:br/>
            <a:endParaRPr/>
          </a:p>
        </p:txBody>
      </p:sp>
      <p:sp>
        <p:nvSpPr>
          <p:cNvPr id="123" name="Rectángulo 4"/>
          <p:cNvSpPr txBox="1"/>
          <p:nvPr/>
        </p:nvSpPr>
        <p:spPr>
          <a:xfrm>
            <a:off x="5564666" y="1483916"/>
            <a:ext cx="171818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Página de inicio</a:t>
            </a:r>
          </a:p>
        </p:txBody>
      </p:sp>
      <p:sp>
        <p:nvSpPr>
          <p:cNvPr id="124" name="CuadroTexto 5"/>
          <p:cNvSpPr txBox="1"/>
          <p:nvPr/>
        </p:nvSpPr>
        <p:spPr>
          <a:xfrm>
            <a:off x="135903" y="2413336"/>
            <a:ext cx="2054089" cy="1790066"/>
          </a:xfrm>
          <a:prstGeom prst="rect">
            <a:avLst/>
          </a:prstGeom>
          <a:ln>
            <a:solidFill>
              <a:srgbClr val="2E2B2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❑"/>
            </a:pPr>
            <a:r>
              <a:t>Presentación</a:t>
            </a:r>
          </a:p>
          <a:p>
            <a:pPr marL="285750" indent="-285750">
              <a:buSzPct val="100000"/>
              <a:buChar char="❑"/>
            </a:pPr>
            <a:r>
              <a:t>Objetivos</a:t>
            </a:r>
          </a:p>
          <a:p>
            <a:pPr marL="285750" indent="-285750">
              <a:buSzPct val="100000"/>
              <a:buChar char="❑"/>
            </a:pPr>
            <a:r>
              <a:t>Funcionalidades</a:t>
            </a:r>
          </a:p>
          <a:p>
            <a:pPr marL="285750" indent="-285750">
              <a:buSzPct val="100000"/>
              <a:buChar char="❑"/>
              <a:defRPr b="1"/>
            </a:pPr>
            <a:r>
              <a:t>Demostración</a:t>
            </a:r>
          </a:p>
          <a:p>
            <a:pPr marL="285750" indent="-285750">
              <a:buSzPct val="100000"/>
              <a:buChar char="❑"/>
            </a:pPr>
            <a:r>
              <a:t>Aspectos</a:t>
            </a:r>
          </a:p>
          <a:p>
            <a:pPr marL="285750" indent="-285750">
              <a:buSzPct val="100000"/>
              <a:buChar char="❑"/>
            </a:pPr>
            <a:r>
              <a:t>Conclusiones</a:t>
            </a:r>
          </a:p>
        </p:txBody>
      </p:sp>
      <p:pic>
        <p:nvPicPr>
          <p:cNvPr id="125" name="Captura de pantalla 2019-04-08 a las 10.39.53.png" descr="Captura de pantalla 2019-04-08 a las 10.3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4571" y="2073158"/>
            <a:ext cx="6758371" cy="412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3FDC33AF-EFF4-4F7B-B3F3-D41879025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877" y="1987826"/>
            <a:ext cx="8613913" cy="4320899"/>
          </a:xfrm>
        </p:spPr>
      </p:pic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3749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Nombre Ascendente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9A8A67-2B50-4296-96A5-BB9492B7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756" y="2084832"/>
            <a:ext cx="91154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493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Cliente: Buscador: Nombre=j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463CD2-F730-42C3-8E08-1DC27402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55" y="2249556"/>
            <a:ext cx="8743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2330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Integral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flat">
          <a:solidFill>
            <a:schemeClr val="accent1"/>
          </a:solidFill>
          <a:prstDash val="solid"/>
          <a:round/>
        </a:ln>
        <a:effectLst>
          <a:outerShdw blurRad="508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E2B21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581</Words>
  <Application>Microsoft Office PowerPoint</Application>
  <PresentationFormat>Panorámica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</vt:lpstr>
      <vt:lpstr>Integral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Avión </vt:lpstr>
      <vt:lpstr>Presentación de PowerPoint</vt:lpstr>
      <vt:lpstr>Presentación de PowerPoint</vt:lpstr>
      <vt:lpstr>Presentación de PowerPoint</vt:lpstr>
      <vt:lpstr>Presentación de PowerPoint</vt:lpstr>
      <vt:lpstr>TICKET</vt:lpstr>
      <vt:lpstr>Equipajes</vt:lpstr>
      <vt:lpstr>Tarjetas de embarque </vt:lpstr>
      <vt:lpstr>Aspectos a resaltar: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</dc:title>
  <cp:lastModifiedBy>ABRAHAMPC</cp:lastModifiedBy>
  <cp:revision>4</cp:revision>
  <dcterms:modified xsi:type="dcterms:W3CDTF">2019-04-08T18:35:13Z</dcterms:modified>
</cp:coreProperties>
</file>