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s-ES" sz="5000" b="1" strike="noStrike" cap="all" spc="199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1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2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3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4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5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" name="Line 5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1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295560" lvl="1" indent="-16740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2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526320" lvl="2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3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672840" lvl="3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4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855720" lvl="4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5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2E2B2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45320" y="5394960"/>
            <a:ext cx="2550960" cy="1462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AIRDSS </a:t>
            </a:r>
            <a:br/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475800" y="5112360"/>
            <a:ext cx="3200040" cy="1462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900" b="0" i="1" strike="noStrike" spc="-1">
                <a:solidFill>
                  <a:srgbClr val="2E2B21"/>
                </a:solidFill>
                <a:latin typeface="Tw Cen MT"/>
                <a:ea typeface="Tw Cen MT"/>
              </a:rPr>
              <a:t>Le damos vuelo a tus sueños</a:t>
            </a:r>
            <a:endParaRPr lang="es-ES" sz="19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431200" y="4759560"/>
            <a:ext cx="3760560" cy="1793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lang="es-ES" sz="1600" b="0" strike="noStrike" spc="-1">
                <a:solidFill>
                  <a:srgbClr val="2E2B21"/>
                </a:solidFill>
                <a:latin typeface="Tw Cen MT"/>
                <a:ea typeface="Tw Cen MT"/>
              </a:rPr>
              <a:t>Abraham Jezael Pérez Ramos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lang="es-ES" sz="1600" b="0" strike="noStrike" spc="-1">
                <a:solidFill>
                  <a:srgbClr val="2E2B21"/>
                </a:solidFill>
                <a:latin typeface="Tw Cen MT"/>
                <a:ea typeface="Tw Cen MT"/>
              </a:rPr>
              <a:t>Alejandro Panagiotidis Arrizabalaga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lang="es-ES" sz="1600" b="0" strike="noStrike" spc="-1">
                <a:solidFill>
                  <a:srgbClr val="2E2B21"/>
                </a:solidFill>
                <a:latin typeface="Tw Cen MT"/>
                <a:ea typeface="Tw Cen MT"/>
              </a:rPr>
              <a:t>Berta Murcia Morales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lang="es-ES" sz="1600" b="0" strike="noStrike" spc="-1">
                <a:solidFill>
                  <a:srgbClr val="2E2B21"/>
                </a:solidFill>
                <a:latin typeface="Tw Cen MT"/>
                <a:ea typeface="Tw Cen MT"/>
              </a:rPr>
              <a:t>Daniel Allhoff Finn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65" name="Line 4"/>
          <p:cNvSpPr/>
          <p:nvPr/>
        </p:nvSpPr>
        <p:spPr>
          <a:xfrm>
            <a:off x="2728800" y="5258880"/>
            <a:ext cx="0" cy="1043280"/>
          </a:xfrm>
          <a:prstGeom prst="line">
            <a:avLst/>
          </a:prstGeom>
          <a:ln>
            <a:solidFill>
              <a:srgbClr val="98BAB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572080" y="1483920"/>
            <a:ext cx="13086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Pagar vuelo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92" name="Imagen 2"/>
          <p:cNvPicPr/>
          <p:nvPr/>
        </p:nvPicPr>
        <p:blipFill>
          <a:blip r:embed="rId2"/>
          <a:stretch/>
        </p:blipFill>
        <p:spPr>
          <a:xfrm>
            <a:off x="3159720" y="2084760"/>
            <a:ext cx="3264840" cy="3871080"/>
          </a:xfrm>
          <a:prstGeom prst="rect">
            <a:avLst/>
          </a:prstGeom>
          <a:ln w="12600">
            <a:noFill/>
          </a:ln>
        </p:spPr>
      </p:pic>
      <p:pic>
        <p:nvPicPr>
          <p:cNvPr id="193" name="Imagen 3"/>
          <p:cNvPicPr/>
          <p:nvPr/>
        </p:nvPicPr>
        <p:blipFill>
          <a:blip r:embed="rId3"/>
          <a:stretch/>
        </p:blipFill>
        <p:spPr>
          <a:xfrm>
            <a:off x="6530040" y="3806280"/>
            <a:ext cx="3372120" cy="4284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14600" y="1715400"/>
            <a:ext cx="39330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Lógica de capa de servicio de compra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278360" y="2352600"/>
            <a:ext cx="9356760" cy="2559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Llamada a capa de servicios con transacciones para efectuar compra: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Se pasa id del vuelo, del cliente, si tiene paquete y el asiento.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Comprobación de si los datos son correctos: vuelo y cliente existe, asiento no ocupado.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Se simula la compra.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Inserción de los nuevos datos: se crea ticket y un boardingPass, actualización de cliente y flight.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Se devuelve el ticket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Si falla alguna cosa: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Se realiza un rollBack de las transacciones y se devuelve ticket nulo.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121720" y="1900080"/>
            <a:ext cx="194256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Resultado compra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99" name="Imagen 2"/>
          <p:cNvPicPr/>
          <p:nvPr/>
        </p:nvPicPr>
        <p:blipFill>
          <a:blip r:embed="rId2"/>
          <a:stretch/>
        </p:blipFill>
        <p:spPr>
          <a:xfrm>
            <a:off x="3336120" y="2510280"/>
            <a:ext cx="5394960" cy="226224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571000" y="1483920"/>
            <a:ext cx="13482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Información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2" name="Imagen 2"/>
          <p:cNvPicPr/>
          <p:nvPr/>
        </p:nvPicPr>
        <p:blipFill>
          <a:blip r:embed="rId2"/>
          <a:stretch/>
        </p:blipFill>
        <p:spPr>
          <a:xfrm>
            <a:off x="0" y="2569680"/>
            <a:ext cx="12191760" cy="351936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571000" y="1483920"/>
            <a:ext cx="100548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Contacto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5" name="Imagen 3"/>
          <p:cNvPicPr/>
          <p:nvPr/>
        </p:nvPicPr>
        <p:blipFill>
          <a:blip r:embed="rId2"/>
          <a:stretch/>
        </p:blipFill>
        <p:spPr>
          <a:xfrm>
            <a:off x="2560320" y="2084760"/>
            <a:ext cx="8915040" cy="4106160"/>
          </a:xfrm>
          <a:prstGeom prst="rect">
            <a:avLst/>
          </a:prstGeom>
          <a:ln w="12600"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571000" y="1483920"/>
            <a:ext cx="8910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Mi perfil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9" name="Imagen 2"/>
          <p:cNvPicPr/>
          <p:nvPr/>
        </p:nvPicPr>
        <p:blipFill>
          <a:blip r:embed="rId2"/>
          <a:stretch/>
        </p:blipFill>
        <p:spPr>
          <a:xfrm>
            <a:off x="2663280" y="2248920"/>
            <a:ext cx="7934040" cy="3457080"/>
          </a:xfrm>
          <a:prstGeom prst="rect">
            <a:avLst/>
          </a:prstGeom>
          <a:ln w="12600"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571000" y="1483920"/>
            <a:ext cx="8910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Mi perfil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14" name="Imagen 3"/>
          <p:cNvPicPr/>
          <p:nvPr/>
        </p:nvPicPr>
        <p:blipFill>
          <a:blip r:embed="rId2"/>
          <a:stretch/>
        </p:blipFill>
        <p:spPr>
          <a:xfrm>
            <a:off x="4200480" y="2405520"/>
            <a:ext cx="3790440" cy="386676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09400" y="1738080"/>
            <a:ext cx="217296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Área  administrativa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18" name="Captura de pantalla 2019-05-20 a las 20.15.51.png"/>
          <p:cNvPicPr/>
          <p:nvPr/>
        </p:nvPicPr>
        <p:blipFill>
          <a:blip r:embed="rId2"/>
          <a:stretch/>
        </p:blipFill>
        <p:spPr>
          <a:xfrm>
            <a:off x="3269520" y="2317320"/>
            <a:ext cx="6912360" cy="396468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44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Aspectos a resaltar:</a:t>
            </a:r>
            <a:endParaRPr lang="es-ES" sz="44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2321280" y="2286000"/>
            <a:ext cx="8422560" cy="4023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Diseño responsive : Bootstrap 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Capa de servicios y UML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Notificaciones al administrador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Correo de reseteo de contraseñas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Middleware para controlar el acceso a los usuarios a diferentes páginas o secciones de las mismas.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Validación de dni.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Buscador de vuelos con carrusel de fotografías.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En contacto geolocalización integrada con Google maps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Diseño responsive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230560" y="1899720"/>
            <a:ext cx="9719640" cy="736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Añadimos bootstrap al proyecto utilizando CDN (Content Delivery Network) permitiéndonos mejorar el aspecto de la interfaz.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224" name="Captura de pantalla 2019-05-20 a las 19.24.16.png"/>
          <p:cNvPicPr/>
          <p:nvPr/>
        </p:nvPicPr>
        <p:blipFill>
          <a:blip r:embed="rId2"/>
          <a:stretch/>
        </p:blipFill>
        <p:spPr>
          <a:xfrm>
            <a:off x="2290680" y="2754720"/>
            <a:ext cx="8649720" cy="736200"/>
          </a:xfrm>
          <a:prstGeom prst="rect">
            <a:avLst/>
          </a:prstGeom>
          <a:ln w="12600">
            <a:noFill/>
          </a:ln>
        </p:spPr>
      </p:pic>
      <p:pic>
        <p:nvPicPr>
          <p:cNvPr id="225" name="Captura de pantalla 2019-05-20 a las 20.29.51.png"/>
          <p:cNvPicPr/>
          <p:nvPr/>
        </p:nvPicPr>
        <p:blipFill>
          <a:blip r:embed="rId3"/>
          <a:stretch/>
        </p:blipFill>
        <p:spPr>
          <a:xfrm>
            <a:off x="2298960" y="3610080"/>
            <a:ext cx="2903760" cy="292356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26" name="Captura de pantalla 2019-05-20 a las 20.30.00.png"/>
          <p:cNvPicPr/>
          <p:nvPr/>
        </p:nvPicPr>
        <p:blipFill>
          <a:blip r:embed="rId4"/>
          <a:stretch/>
        </p:blipFill>
        <p:spPr>
          <a:xfrm>
            <a:off x="7892640" y="3602880"/>
            <a:ext cx="2903760" cy="271584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sp>
        <p:nvSpPr>
          <p:cNvPr id="227" name="Line 3"/>
          <p:cNvSpPr/>
          <p:nvPr/>
        </p:nvSpPr>
        <p:spPr>
          <a:xfrm>
            <a:off x="5817600" y="4960800"/>
            <a:ext cx="1269720" cy="0"/>
          </a:xfrm>
          <a:prstGeom prst="line">
            <a:avLst/>
          </a:prstGeom>
          <a:ln w="63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4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Índice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Diseño UML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 funcional del proyecto.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 a resaltar.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973440" y="946080"/>
            <a:ext cx="9719640" cy="819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También pudimos probar la pagina web en un dispositivo móvil utilizando el siguiente comando: 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00000" y="1528920"/>
            <a:ext cx="6792120" cy="42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2200" b="0" strike="noStrike" spc="-1">
                <a:solidFill>
                  <a:srgbClr val="000000"/>
                </a:solidFill>
                <a:latin typeface="Tw Cen MT"/>
                <a:ea typeface="Tw Cen MT"/>
              </a:rPr>
              <a:t>$ php artisan serve --host= some.other.domain --port=8001</a:t>
            </a:r>
            <a:endParaRPr lang="es-ES" sz="2200" b="0" strike="noStrike" spc="-1">
              <a:latin typeface="Arial"/>
            </a:endParaRPr>
          </a:p>
        </p:txBody>
      </p:sp>
      <p:pic>
        <p:nvPicPr>
          <p:cNvPr id="231" name="IMG_3574.PNG"/>
          <p:cNvPicPr/>
          <p:nvPr/>
        </p:nvPicPr>
        <p:blipFill>
          <a:blip r:embed="rId2"/>
          <a:stretch/>
        </p:blipFill>
        <p:spPr>
          <a:xfrm>
            <a:off x="879480" y="234936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32" name="IMG_3575.PNG"/>
          <p:cNvPicPr/>
          <p:nvPr/>
        </p:nvPicPr>
        <p:blipFill>
          <a:blip r:embed="rId3"/>
          <a:stretch/>
        </p:blipFill>
        <p:spPr>
          <a:xfrm>
            <a:off x="4640760" y="231912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33" name="IMG_3576.PNG"/>
          <p:cNvPicPr/>
          <p:nvPr/>
        </p:nvPicPr>
        <p:blipFill>
          <a:blip r:embed="rId4"/>
          <a:stretch/>
        </p:blipFill>
        <p:spPr>
          <a:xfrm>
            <a:off x="8569800" y="234936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n 3"/>
          <p:cNvPicPr/>
          <p:nvPr/>
        </p:nvPicPr>
        <p:blipFill>
          <a:blip r:embed="rId2"/>
          <a:srcRect l="27308" r="25950"/>
          <a:stretch/>
        </p:blipFill>
        <p:spPr>
          <a:xfrm>
            <a:off x="5504040" y="-7920"/>
            <a:ext cx="6687360" cy="6522480"/>
          </a:xfrm>
          <a:prstGeom prst="rect">
            <a:avLst/>
          </a:prstGeom>
          <a:ln w="12600"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227880" y="119880"/>
            <a:ext cx="4781520" cy="215928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27000"/>
              </a:lnSpc>
              <a:spcBef>
                <a:spcPts val="1100"/>
              </a:spcBef>
            </a:pPr>
            <a:endParaRPr lang="es-ES" sz="1800" b="0" strike="noStrike" spc="-1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12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class</a:t>
            </a: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 </a:t>
            </a:r>
            <a:r>
              <a:rPr lang="es-ES" sz="1120" b="1" u="sng" strike="noStrike" spc="-1">
                <a:solidFill>
                  <a:srgbClr val="2E2B21"/>
                </a:solidFill>
                <a:uFillTx/>
                <a:latin typeface="Consolas"/>
                <a:ea typeface="Consolas"/>
              </a:rPr>
              <a:t>AvisosAdminServices</a:t>
            </a:r>
            <a:endParaRPr lang="es-ES" sz="1120" b="0" strike="noStrike" spc="-1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1120" b="0" strike="noStrike" spc="-1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// función que cancela un vuelo aleatoriamente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static public </a:t>
            </a:r>
            <a:r>
              <a:rPr lang="es-ES" sz="112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function</a:t>
            </a: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 notificarCancelacionAvion()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$max = </a:t>
            </a:r>
            <a:r>
              <a:rPr lang="es-ES" sz="112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F</a:t>
            </a: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::totalVuelos();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$id = rand(1,$max);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Util</a:t>
            </a: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::cancelarVuelo($id);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} </a:t>
            </a:r>
            <a:endParaRPr lang="es-ES" sz="1120" b="0" strike="noStrike" spc="-1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lang="es-ES" sz="112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27880" y="2426400"/>
            <a:ext cx="3953160" cy="173844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24000"/>
              </a:lnSpc>
              <a:spcBef>
                <a:spcPts val="901"/>
              </a:spcBef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class Util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static public function cancelarVuelo($id)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$flight = Flight::findOrFail($id);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br/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$flight-&gt;cancelado = 1;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$flight-&gt;save();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lang="es-ES" sz="989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89960" y="4311720"/>
            <a:ext cx="4618800" cy="118620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// busca de entre todos los vuelos cual está cancelado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static public </a:t>
            </a:r>
            <a:r>
              <a:rPr lang="es-ES" sz="120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function</a:t>
            </a: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 allFlight()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$flight = </a:t>
            </a:r>
            <a:r>
              <a:rPr lang="es-ES" sz="120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F</a:t>
            </a: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::all()-&gt;where('cancelado', '=', 1);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return $flight;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227880" y="5722200"/>
            <a:ext cx="7137360" cy="100440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@foreach ($flights-&gt;all() as $flight)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	&lt;strong&gt;ATENCIÓN,&lt;/strong&gt;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	&lt;p&gt;El vuelo {{$flight-&gt;id}}, {{$flight-&gt;fecha_salida}}, se ha cancelado. Debe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	informar a los pasajeros de la cancelación y posibilidades de reubicación.&lt;/p&gt;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@endforeach</a:t>
            </a: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n 3"/>
          <p:cNvPicPr/>
          <p:nvPr/>
        </p:nvPicPr>
        <p:blipFill>
          <a:blip r:embed="rId2"/>
          <a:stretch/>
        </p:blipFill>
        <p:spPr>
          <a:xfrm>
            <a:off x="1162800" y="-26640"/>
            <a:ext cx="11035800" cy="6626160"/>
          </a:xfrm>
          <a:prstGeom prst="rect">
            <a:avLst/>
          </a:prstGeom>
          <a:ln w="12600">
            <a:noFill/>
          </a:ln>
        </p:spPr>
      </p:pic>
      <p:grpSp>
        <p:nvGrpSpPr>
          <p:cNvPr id="240" name="Group 1"/>
          <p:cNvGrpSpPr/>
          <p:nvPr/>
        </p:nvGrpSpPr>
        <p:grpSpPr>
          <a:xfrm>
            <a:off x="222840" y="1135440"/>
            <a:ext cx="3068280" cy="2072520"/>
            <a:chOff x="222840" y="1135440"/>
            <a:chExt cx="3068280" cy="2072520"/>
          </a:xfrm>
        </p:grpSpPr>
        <p:sp>
          <p:nvSpPr>
            <p:cNvPr id="241" name="CustomShape 2"/>
            <p:cNvSpPr/>
            <p:nvPr/>
          </p:nvSpPr>
          <p:spPr>
            <a:xfrm>
              <a:off x="222840" y="1135440"/>
              <a:ext cx="3068280" cy="20725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satOff val="32564"/>
                    <a:lumOff val="18006"/>
                  </a:schemeClr>
                </a:gs>
                <a:gs pos="35000">
                  <a:srgbClr val="D7F2F2"/>
                </a:gs>
                <a:gs pos="100000">
                  <a:schemeClr val="accent2">
                    <a:satOff val="37332"/>
                    <a:lumOff val="28182"/>
                  </a:schemeClr>
                </a:gs>
              </a:gsLst>
              <a:lin ang="16200000"/>
            </a:gradFill>
            <a:ln w="9360">
              <a:solidFill>
                <a:srgbClr val="98BAB9"/>
              </a:solidFill>
              <a:round/>
            </a:ln>
            <a:effectLst>
              <a:outerShdw blurRad="50800" dist="126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"/>
            <p:cNvSpPr/>
            <p:nvPr/>
          </p:nvSpPr>
          <p:spPr>
            <a:xfrm>
              <a:off x="222840" y="1135440"/>
              <a:ext cx="3068280" cy="2002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>
              <a:spAutoFit/>
            </a:bodyPr>
            <a:lstStyle/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MAIL_DRIVER=smtp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MAIL_HOST=smtp.mailtrap.io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MAIL_PORT=2525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MAIL_USERNAME=0253c56344b868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MAIL_PASSWORD=b72bb25378c83c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MAIL_ENCRYPTION=tls</a:t>
              </a:r>
              <a:endParaRPr lang="es-ES" sz="1400" b="0" strike="noStrike" spc="-1">
                <a:latin typeface="Arial"/>
              </a:endParaRPr>
            </a:p>
          </p:txBody>
        </p:sp>
      </p:grpSp>
      <p:pic>
        <p:nvPicPr>
          <p:cNvPr id="243" name="Imagen 5"/>
          <p:cNvPicPr/>
          <p:nvPr/>
        </p:nvPicPr>
        <p:blipFill>
          <a:blip r:embed="rId3"/>
          <a:stretch/>
        </p:blipFill>
        <p:spPr>
          <a:xfrm>
            <a:off x="371880" y="3286440"/>
            <a:ext cx="5838480" cy="2333160"/>
          </a:xfrm>
          <a:prstGeom prst="rect">
            <a:avLst/>
          </a:prstGeom>
          <a:ln w="12600">
            <a:noFill/>
          </a:ln>
        </p:spPr>
      </p:pic>
      <p:pic>
        <p:nvPicPr>
          <p:cNvPr id="244" name="Imagen 6"/>
          <p:cNvPicPr/>
          <p:nvPr/>
        </p:nvPicPr>
        <p:blipFill>
          <a:blip r:embed="rId4"/>
          <a:stretch/>
        </p:blipFill>
        <p:spPr>
          <a:xfrm>
            <a:off x="580320" y="5412960"/>
            <a:ext cx="5829120" cy="14094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954520" y="5581080"/>
            <a:ext cx="5249160" cy="118692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Route</a:t>
            </a:r>
            <a:r>
              <a:rPr lang="es-ES" sz="18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lang="es-ES" sz="18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group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([</a:t>
            </a:r>
            <a:r>
              <a:rPr lang="es-ES" sz="18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'middleware'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8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8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'auth'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], </a:t>
            </a:r>
            <a:r>
              <a:rPr lang="es-ES" sz="18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 {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	…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}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954520" y="720540"/>
            <a:ext cx="6589440" cy="91332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Route</a:t>
            </a:r>
            <a:r>
              <a:rPr lang="es-ES" sz="18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lang="es-ES" sz="18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group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([</a:t>
            </a:r>
            <a:r>
              <a:rPr lang="es-ES" sz="18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'middleware'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8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8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'admin'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], </a:t>
            </a:r>
            <a:r>
              <a:rPr lang="es-ES" sz="18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 {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	…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900160" y="5042520"/>
            <a:ext cx="6989040" cy="63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Rutas para usuarios autenticados (administrador y clientes):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900160" y="341640"/>
            <a:ext cx="4032720" cy="63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Rutas para usuario administrador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2954520" y="1755000"/>
            <a:ext cx="7139880" cy="307548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&lt;?php</a:t>
            </a:r>
            <a:br/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namespace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u="sng" strike="noStrike" spc="-1">
                <a:solidFill>
                  <a:srgbClr val="2E2B21"/>
                </a:solidFill>
                <a:uFillTx/>
                <a:latin typeface="Droid Sans Mono"/>
                <a:ea typeface="Droid Sans Mono"/>
              </a:rPr>
              <a:t>App\Http\Middleware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;</a:t>
            </a:r>
            <a:br/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use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Closure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;</a:t>
            </a:r>
            <a:br/>
            <a:r>
              <a:rPr lang="es-ES" sz="14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class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u="sng" strike="noStrike" spc="-1">
                <a:solidFill>
                  <a:srgbClr val="2E2B21"/>
                </a:solidFill>
                <a:uFillTx/>
                <a:latin typeface="Droid Sans Mono"/>
                <a:ea typeface="Droid Sans Mono"/>
              </a:rPr>
              <a:t>AdminMiddleware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384887"/>
                </a:solidFill>
                <a:latin typeface="Droid Sans Mono"/>
                <a:ea typeface="Droid Sans Mono"/>
              </a:rPr>
              <a:t>	…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public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handle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($request, </a:t>
            </a:r>
            <a:r>
              <a:rPr lang="es-ES" sz="14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Closure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$next)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if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(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auth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check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 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&amp;&amp;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auth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user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esAdmin)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	return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$next($request);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s-ES" sz="1400" b="0" strike="noStrike" spc="-1">
                <a:solidFill>
                  <a:srgbClr val="BBBBBB"/>
                </a:solidFill>
                <a:latin typeface="Droid Sans Mono"/>
                <a:ea typeface="Droid Sans Mono"/>
              </a:rPr>
              <a:t>		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return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redirect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</a:t>
            </a:r>
            <a:r>
              <a:rPr lang="es-ES" sz="14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'/login’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n 1"/>
          <p:cNvPicPr/>
          <p:nvPr/>
        </p:nvPicPr>
        <p:blipFill>
          <a:blip r:embed="rId2"/>
          <a:stretch/>
        </p:blipFill>
        <p:spPr>
          <a:xfrm>
            <a:off x="7151400" y="154800"/>
            <a:ext cx="4543200" cy="6352920"/>
          </a:xfrm>
          <a:prstGeom prst="rect">
            <a:avLst/>
          </a:prstGeom>
          <a:ln w="12600"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497160" y="4296460"/>
            <a:ext cx="6258240" cy="2031325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 dirty="0" err="1">
                <a:solidFill>
                  <a:srgbClr val="225588"/>
                </a:solidFill>
                <a:latin typeface="Droid Sans Mono"/>
                <a:ea typeface="Droid Sans Mono"/>
              </a:rPr>
              <a:t>return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Validator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lang="es-ES" sz="1400" b="0" strike="noStrike" spc="-1" dirty="0" err="1">
                <a:solidFill>
                  <a:srgbClr val="2E2B21"/>
                </a:solidFill>
                <a:latin typeface="Droid Sans Mono"/>
                <a:ea typeface="Droid Sans Mono"/>
              </a:rPr>
              <a:t>make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($data, [		</a:t>
            </a:r>
            <a:r>
              <a:rPr lang="es-ES" sz="1400" b="0" strike="noStrike" spc="-1" dirty="0" err="1">
                <a:solidFill>
                  <a:srgbClr val="2E2B21"/>
                </a:solidFill>
                <a:latin typeface="Droid Sans Mono"/>
                <a:ea typeface="Droid Sans Mono"/>
              </a:rPr>
              <a:t>RegisterController.php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name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string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'apellidos'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string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'email'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string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'email'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unique:users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password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string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'min:6'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confirmed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dni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' =&gt; ['</a:t>
            </a:r>
            <a:r>
              <a:rPr lang="es-ES" sz="1400" b="0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', '</a:t>
            </a:r>
            <a:r>
              <a:rPr lang="es-ES" sz="1400" b="0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nif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'],</a:t>
            </a:r>
            <a:endParaRPr lang="es-ES" sz="1400" b="0" strike="noStrike" spc="-1" dirty="0">
              <a:highlight>
                <a:srgbClr val="008080"/>
              </a:highlight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fechaNto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'date'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telefono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numeric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]);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97160" y="940446"/>
            <a:ext cx="5761080" cy="1600438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require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2E2B21"/>
                </a:solidFill>
                <a:latin typeface="Droid Sans Mono"/>
                <a:ea typeface="Droid Sans Mono"/>
              </a:rPr>
              <a:t>: {				</a:t>
            </a:r>
            <a:r>
              <a:rPr lang="es-ES" sz="1400" b="0" i="1" strike="noStrike" spc="-1" dirty="0" err="1">
                <a:solidFill>
                  <a:srgbClr val="2E2B21"/>
                </a:solidFill>
                <a:latin typeface="Droid Sans Mono"/>
                <a:ea typeface="Droid Sans Mono"/>
              </a:rPr>
              <a:t>composer.json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php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"^7.1.3"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fideloper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/proxy"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"^4.0"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laravel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/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framework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"5.7.*"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laravel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/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tinker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"^1.0"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mpijierro</a:t>
            </a:r>
            <a:r>
              <a:rPr lang="es-ES" sz="1400" b="0" i="1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/</a:t>
            </a:r>
            <a:r>
              <a:rPr lang="es-ES" sz="1400" b="0" i="1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identity</a:t>
            </a:r>
            <a:r>
              <a:rPr lang="es-ES" sz="1400" b="0" i="1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: "</a:t>
            </a:r>
            <a:r>
              <a:rPr lang="es-ES" sz="1400" b="0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dev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-master"</a:t>
            </a:r>
            <a:endParaRPr lang="es-ES" sz="1400" b="0" strike="noStrike" spc="-1" dirty="0">
              <a:highlight>
                <a:srgbClr val="00808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2E2B21"/>
                </a:solidFill>
                <a:latin typeface="Droid Sans Mono"/>
                <a:ea typeface="Droid Sans Mono"/>
              </a:rPr>
              <a:t>},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97160" y="2813447"/>
            <a:ext cx="5832360" cy="1231106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providers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				</a:t>
            </a:r>
            <a:r>
              <a:rPr lang="es-ES" sz="1400" b="0" strike="noStrike" spc="-1" dirty="0" err="1">
                <a:solidFill>
                  <a:srgbClr val="2E2B21"/>
                </a:solidFill>
                <a:latin typeface="Droid Sans Mono"/>
                <a:ea typeface="Droid Sans Mono"/>
              </a:rPr>
              <a:t>app.php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	…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	\</a:t>
            </a:r>
            <a:r>
              <a:rPr lang="es-ES" sz="1400" b="0" strike="noStrike" spc="-1" dirty="0" err="1">
                <a:solidFill>
                  <a:srgbClr val="6688CC"/>
                </a:solidFill>
                <a:latin typeface="Droid Sans Mono"/>
                <a:ea typeface="Droid Sans Mono"/>
              </a:rPr>
              <a:t>MPijierro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\</a:t>
            </a:r>
            <a:r>
              <a:rPr lang="es-ES" sz="1400" b="0" strike="noStrike" spc="-1" dirty="0" err="1">
                <a:solidFill>
                  <a:srgbClr val="6688CC"/>
                </a:solidFill>
                <a:latin typeface="Droid Sans Mono"/>
                <a:ea typeface="Droid Sans Mono"/>
              </a:rPr>
              <a:t>Identity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\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IdentityServiceProvider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lang="es-ES" sz="1400" b="0" strike="noStrike" spc="-1" dirty="0" err="1">
                <a:solidFill>
                  <a:srgbClr val="225588"/>
                </a:solidFill>
                <a:latin typeface="Droid Sans Mono"/>
                <a:ea typeface="Droid Sans Mono"/>
              </a:rPr>
              <a:t>class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4400" b="0" strike="noStrike" cap="all" spc="97">
                <a:solidFill>
                  <a:srgbClr val="474233"/>
                </a:solidFill>
                <a:latin typeface="Arial"/>
                <a:ea typeface="Arial"/>
              </a:rPr>
              <a:t>Conclusiones.</a:t>
            </a:r>
            <a:endParaRPr lang="es-ES" sz="44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2190600" y="1852560"/>
            <a:ext cx="8945280" cy="1576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0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Fácil manejo de la plataforma escogida (Laravel) y gran documentación.</a:t>
            </a:r>
            <a:endParaRPr lang="es-ES" sz="2000" b="0" strike="noStrike" spc="-1" dirty="0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0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Integración entre Laravel, Visual </a:t>
            </a:r>
            <a:r>
              <a:rPr lang="es-ES" sz="2000" b="0" strike="noStrike" spc="-1" dirty="0" err="1">
                <a:solidFill>
                  <a:srgbClr val="2E2B21"/>
                </a:solidFill>
                <a:latin typeface="Tw Cen MT"/>
                <a:ea typeface="Tw Cen MT"/>
              </a:rPr>
              <a:t>Code</a:t>
            </a:r>
            <a:r>
              <a:rPr lang="es-ES" sz="20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y </a:t>
            </a:r>
            <a:r>
              <a:rPr lang="es-ES" sz="2000" b="0" strike="noStrike" spc="-1" dirty="0" err="1">
                <a:solidFill>
                  <a:srgbClr val="2E2B21"/>
                </a:solidFill>
                <a:latin typeface="Tw Cen MT"/>
                <a:ea typeface="Tw Cen MT"/>
              </a:rPr>
              <a:t>Github</a:t>
            </a:r>
            <a:r>
              <a:rPr lang="es-ES" sz="20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.</a:t>
            </a:r>
            <a:endParaRPr lang="es-ES" sz="2000" b="0" strike="noStrike" spc="-1" dirty="0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0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Buena organización y comunicación del equipo .</a:t>
            </a:r>
            <a:endParaRPr lang="es-ES" sz="2000" b="0" strike="noStrike" spc="-1" dirty="0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0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Buena metodología de trabajo utilizada en las prácticas </a:t>
            </a:r>
            <a:endParaRPr lang="es-ES" sz="2000" b="0" strike="noStrike" spc="-1" dirty="0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189880" y="3647520"/>
            <a:ext cx="3904920" cy="292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 lnSpcReduction="10000"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lang="es-ES" sz="2200" b="1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Problemas</a:t>
            </a:r>
            <a:r>
              <a:rPr lang="es-ES" sz="22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:</a:t>
            </a:r>
            <a:endParaRPr lang="es-ES" sz="2200" b="0" strike="noStrike" spc="-1" dirty="0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Consultas entre diferentes tablas</a:t>
            </a:r>
            <a:endParaRPr lang="es-ES" sz="2200" b="0" strike="noStrike" spc="-1" dirty="0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lang="es-ES" sz="2200" b="0" strike="noStrike" spc="-1" dirty="0" err="1">
                <a:solidFill>
                  <a:srgbClr val="2E2B21"/>
                </a:solidFill>
                <a:latin typeface="Tw Cen MT"/>
                <a:ea typeface="Tw Cen MT"/>
              </a:rPr>
              <a:t>Value</a:t>
            </a:r>
            <a:r>
              <a:rPr lang="es-ES" sz="22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del </a:t>
            </a:r>
            <a:r>
              <a:rPr lang="es-ES" sz="2200" b="0" strike="noStrike" spc="-1" dirty="0" err="1">
                <a:solidFill>
                  <a:srgbClr val="2E2B21"/>
                </a:solidFill>
                <a:latin typeface="Tw Cen MT"/>
                <a:ea typeface="Tw Cen MT"/>
              </a:rPr>
              <a:t>option</a:t>
            </a:r>
            <a:r>
              <a:rPr lang="es-ES" sz="22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del </a:t>
            </a:r>
            <a:r>
              <a:rPr lang="es-ES" sz="2200" b="0" strike="noStrike" spc="-1" dirty="0" err="1">
                <a:solidFill>
                  <a:srgbClr val="2E2B21"/>
                </a:solidFill>
                <a:latin typeface="Tw Cen MT"/>
                <a:ea typeface="Tw Cen MT"/>
              </a:rPr>
              <a:t>select</a:t>
            </a:r>
            <a:endParaRPr lang="es-ES" sz="2200" b="0" strike="noStrike" spc="-1" dirty="0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Grupos de rutas(Middleware)</a:t>
            </a:r>
            <a:endParaRPr lang="es-ES" sz="2200" b="0" strike="noStrike" spc="-1" dirty="0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 dirty="0">
                <a:solidFill>
                  <a:srgbClr val="2E2B21"/>
                </a:solidFill>
                <a:latin typeface="Tw Cen MT"/>
                <a:ea typeface="Tw Cen MT"/>
              </a:rPr>
              <a:t> Fechas</a:t>
            </a: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spc="-1" dirty="0">
                <a:solidFill>
                  <a:srgbClr val="2E2B21"/>
                </a:solidFill>
                <a:latin typeface="Tw Cen MT"/>
              </a:rPr>
              <a:t> Reseteo de contraseña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6663600" y="3647520"/>
            <a:ext cx="3904920" cy="292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1" strike="noStrike" spc="-1">
                <a:solidFill>
                  <a:srgbClr val="2E2B21"/>
                </a:solidFill>
                <a:latin typeface="Tw Cen MT"/>
                <a:ea typeface="Tw Cen MT"/>
              </a:rPr>
              <a:t> Posibles mejoras :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Mejorar estilo de la interfaz.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Añadir más opciones al buscador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Ofrecer ofertas de vuelos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Roles y usuarios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Reasignar a pasajeros por    cancelación de vuelos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2E2B21"/>
                </a:solidFill>
                <a:latin typeface="Arial"/>
                <a:ea typeface="Arial"/>
              </a:rPr>
              <a:t>Diseño uml. 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70" name="Imagen 4"/>
          <p:cNvPicPr/>
          <p:nvPr/>
        </p:nvPicPr>
        <p:blipFill>
          <a:blip r:embed="rId2"/>
          <a:stretch/>
        </p:blipFill>
        <p:spPr>
          <a:xfrm>
            <a:off x="4810680" y="373680"/>
            <a:ext cx="6837840" cy="611964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Funcionalidades que se van a presentar.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495520" y="1932840"/>
            <a:ext cx="8945280" cy="4195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Buscador de vuelos con carrusel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Validación y Autentificación de usuarios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Comprar un vuelo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Mejora del diseño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Parte pública y privada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Validación formularios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Interfaz responsive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Capa de servicios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572440" y="1483920"/>
            <a:ext cx="177804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Buscador vuelos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13120" y="183456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77" name="Imagen 176"/>
          <p:cNvPicPr/>
          <p:nvPr/>
        </p:nvPicPr>
        <p:blipFill>
          <a:blip r:embed="rId2"/>
          <a:stretch/>
        </p:blipFill>
        <p:spPr>
          <a:xfrm>
            <a:off x="76680" y="3456000"/>
            <a:ext cx="12153600" cy="326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572440" y="1483920"/>
            <a:ext cx="177804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Buscador vuelos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0" name="Imagen 179"/>
          <p:cNvPicPr/>
          <p:nvPr/>
        </p:nvPicPr>
        <p:blipFill>
          <a:blip r:embed="rId2"/>
          <a:stretch/>
        </p:blipFill>
        <p:spPr>
          <a:xfrm>
            <a:off x="144000" y="1944000"/>
            <a:ext cx="1188000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720320" y="1534680"/>
            <a:ext cx="27504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Vista de Ticket del usuario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3" name="Captura de pantalla 2019-05-20 a las 20.38.09.png"/>
          <p:cNvPicPr/>
          <p:nvPr/>
        </p:nvPicPr>
        <p:blipFill>
          <a:blip r:embed="rId2"/>
          <a:stretch/>
        </p:blipFill>
        <p:spPr>
          <a:xfrm>
            <a:off x="3091320" y="2265120"/>
            <a:ext cx="6008760" cy="423612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572080" y="1483920"/>
            <a:ext cx="170172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Comprar vuelos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6" name="Imagen 2"/>
          <p:cNvPicPr/>
          <p:nvPr/>
        </p:nvPicPr>
        <p:blipFill>
          <a:blip r:embed="rId2"/>
          <a:stretch/>
        </p:blipFill>
        <p:spPr>
          <a:xfrm>
            <a:off x="3223080" y="2084760"/>
            <a:ext cx="5321520" cy="3871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574600" y="1483920"/>
            <a:ext cx="247284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Configuración del vuelo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9" name="Imagen 2"/>
          <p:cNvPicPr/>
          <p:nvPr/>
        </p:nvPicPr>
        <p:blipFill>
          <a:blip r:embed="rId2"/>
          <a:stretch/>
        </p:blipFill>
        <p:spPr>
          <a:xfrm>
            <a:off x="3742560" y="2084760"/>
            <a:ext cx="4335840" cy="3871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723</Words>
  <Application>Microsoft Office PowerPoint</Application>
  <PresentationFormat>Panorámica</PresentationFormat>
  <Paragraphs>221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9" baseType="lpstr">
      <vt:lpstr>Arial</vt:lpstr>
      <vt:lpstr>Calibri</vt:lpstr>
      <vt:lpstr>Consolas</vt:lpstr>
      <vt:lpstr>Droid Sans Mono</vt:lpstr>
      <vt:lpstr>StarSymbol</vt:lpstr>
      <vt:lpstr>Symbol</vt:lpstr>
      <vt:lpstr>Times New Roman</vt:lpstr>
      <vt:lpstr>Tw Cen MT</vt:lpstr>
      <vt:lpstr>Tw Cen MT Condensed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ABRAHAMPC</cp:lastModifiedBy>
  <cp:revision>5</cp:revision>
  <dcterms:modified xsi:type="dcterms:W3CDTF">2019-05-21T07:13:17Z</dcterms:modified>
  <dc:language>es-ES</dc:language>
</cp:coreProperties>
</file>