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2192000" cy="685800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0640" y="228600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596720" y="228600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0640" y="438732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596720" y="438732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0640" y="228600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596720" y="228600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0640" y="438732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596720" y="438732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310640" y="228600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7596720" y="228600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4310640" y="438732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7596720" y="438732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310640" y="228600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7596720" y="228600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4310640" y="438732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7596720" y="4387320"/>
            <a:ext cx="312948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/>
          <p:nvPr/>
        </p:nvSpPr>
        <p:spPr>
          <a:xfrm flipV="1">
            <a:off x="761760" y="826200"/>
            <a:ext cx="0" cy="914400"/>
          </a:xfrm>
          <a:prstGeom prst="line">
            <a:avLst/>
          </a:prstGeom>
          <a:ln w="19080">
            <a:solidFill>
              <a:schemeClr val="accen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0" y="0"/>
            <a:ext cx="12191760" cy="4571640"/>
          </a:xfrm>
          <a:prstGeom prst="rect">
            <a:avLst/>
          </a:prstGeom>
          <a:solidFill>
            <a:schemeClr val="accent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lIns="45720" rIns="45720" anchor="ctr">
            <a:noAutofit/>
          </a:bodyPr>
          <a:lstStyle/>
          <a:p>
            <a:pPr algn="r">
              <a:lnSpc>
                <a:spcPct val="80000"/>
              </a:lnSpc>
            </a:pPr>
            <a:r>
              <a:rPr lang="es-ES" sz="5000" b="1" strike="noStrike" cap="all" spc="199">
                <a:solidFill>
                  <a:srgbClr val="474233"/>
                </a:solidFill>
                <a:latin typeface="Tw Cen MT Condensed"/>
                <a:ea typeface="Tw Cen MT Condensed"/>
              </a:rPr>
              <a:t>Texto del título</a:t>
            </a:r>
            <a:endParaRPr lang="es-ES" sz="50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8610480" y="4960080"/>
            <a:ext cx="3200040" cy="1462680"/>
          </a:xfrm>
          <a:prstGeom prst="rect">
            <a:avLst/>
          </a:prstGeom>
        </p:spPr>
        <p:txBody>
          <a:bodyPr lIns="45720" rIns="45720" anchor="ctr">
            <a:noAutofit/>
          </a:bodyPr>
          <a:lstStyle/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s-ES" sz="1800" b="0" strike="noStrike" spc="-1">
                <a:solidFill>
                  <a:srgbClr val="474233"/>
                </a:solidFill>
                <a:latin typeface="Tw Cen MT"/>
                <a:ea typeface="Tw Cen MT"/>
              </a:rPr>
              <a:t>Nivel de texto 1</a:t>
            </a:r>
            <a:endParaRPr lang="es-ES" sz="1800" b="0" strike="noStrike" spc="-1">
              <a:solidFill>
                <a:srgbClr val="2E2B21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s-ES" sz="1800" b="0" strike="noStrike" spc="-1">
                <a:solidFill>
                  <a:srgbClr val="474233"/>
                </a:solidFill>
                <a:latin typeface="Tw Cen MT"/>
                <a:ea typeface="Tw Cen MT"/>
              </a:rPr>
              <a:t>Nivel de texto 2</a:t>
            </a:r>
            <a:endParaRPr lang="es-ES" sz="1800" b="0" strike="noStrike" spc="-1">
              <a:solidFill>
                <a:srgbClr val="2E2B21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s-ES" sz="1800" b="0" strike="noStrike" spc="-1">
                <a:solidFill>
                  <a:srgbClr val="474233"/>
                </a:solidFill>
                <a:latin typeface="Tw Cen MT"/>
                <a:ea typeface="Tw Cen MT"/>
              </a:rPr>
              <a:t>Nivel de texto 3</a:t>
            </a:r>
            <a:endParaRPr lang="es-ES" sz="1800" b="0" strike="noStrike" spc="-1">
              <a:solidFill>
                <a:srgbClr val="2E2B21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s-ES" sz="1800" b="0" strike="noStrike" spc="-1">
                <a:solidFill>
                  <a:srgbClr val="474233"/>
                </a:solidFill>
                <a:latin typeface="Tw Cen MT"/>
                <a:ea typeface="Tw Cen MT"/>
              </a:rPr>
              <a:t>Nivel de texto 4</a:t>
            </a:r>
            <a:endParaRPr lang="es-ES" sz="1800" b="0" strike="noStrike" spc="-1">
              <a:solidFill>
                <a:srgbClr val="2E2B21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s-ES" sz="1800" b="0" strike="noStrike" spc="-1">
                <a:solidFill>
                  <a:srgbClr val="474233"/>
                </a:solidFill>
                <a:latin typeface="Tw Cen MT"/>
                <a:ea typeface="Tw Cen MT"/>
              </a:rPr>
              <a:t>Nivel de texto 5</a:t>
            </a:r>
            <a:endParaRPr lang="es-ES" sz="18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4" name="Line 5"/>
          <p:cNvSpPr/>
          <p:nvPr/>
        </p:nvSpPr>
        <p:spPr>
          <a:xfrm flipV="1">
            <a:off x="8386560" y="5263920"/>
            <a:ext cx="0" cy="914400"/>
          </a:xfrm>
          <a:prstGeom prst="line">
            <a:avLst/>
          </a:prstGeom>
          <a:ln w="19080">
            <a:solidFill>
              <a:schemeClr val="accen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10837440" y="6492240"/>
            <a:ext cx="244080" cy="230760"/>
          </a:xfrm>
          <a:prstGeom prst="rect">
            <a:avLst/>
          </a:prstGeom>
        </p:spPr>
        <p:txBody>
          <a:bodyPr lIns="45720" rIns="45720" anchor="ctr">
            <a:noAutofit/>
          </a:bodyPr>
          <a:lstStyle/>
          <a:p>
            <a:endParaRPr lang="es-E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1"/>
          <p:cNvSpPr/>
          <p:nvPr/>
        </p:nvSpPr>
        <p:spPr>
          <a:xfrm flipV="1">
            <a:off x="761760" y="826200"/>
            <a:ext cx="0" cy="914400"/>
          </a:xfrm>
          <a:prstGeom prst="line">
            <a:avLst/>
          </a:prstGeom>
          <a:ln w="19080">
            <a:solidFill>
              <a:schemeClr val="accen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45720" rIns="4572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s-ES" sz="5000" b="0" strike="noStrike" cap="all" spc="97">
                <a:solidFill>
                  <a:srgbClr val="474233"/>
                </a:solidFill>
                <a:latin typeface="Tw Cen MT Condensed"/>
                <a:ea typeface="Tw Cen MT Condensed"/>
              </a:rPr>
              <a:t>Texto del título</a:t>
            </a:r>
            <a:endParaRPr lang="es-ES" sz="50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45720" rIns="45720">
            <a:no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Tw Cen MT"/>
              <a:buChar char=" 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Nivel de texto 1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  <a:p>
            <a:pPr marL="295560" lvl="1" indent="-16740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Tw Cen MT"/>
              <a:buChar char="­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Nivel de texto 2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  <a:p>
            <a:pPr marL="526320" lvl="2" indent="-2152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Tw Cen MT"/>
              <a:buChar char="­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Nivel de texto 3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  <a:p>
            <a:pPr marL="672840" lvl="3" indent="-2152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Tw Cen MT"/>
              <a:buChar char="­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Nivel de texto 4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  <a:p>
            <a:pPr marL="855720" lvl="4" indent="-2152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Tw Cen MT"/>
              <a:buChar char="­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Nivel de texto 5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sldNum"/>
          </p:nvPr>
        </p:nvSpPr>
        <p:spPr>
          <a:xfrm>
            <a:off x="10837440" y="6492240"/>
            <a:ext cx="244080" cy="230760"/>
          </a:xfrm>
          <a:prstGeom prst="rect">
            <a:avLst/>
          </a:prstGeom>
        </p:spPr>
        <p:txBody>
          <a:bodyPr lIns="45720" rIns="45720" anchor="ctr">
            <a:noAutofit/>
          </a:bodyPr>
          <a:lstStyle/>
          <a:p>
            <a:endParaRPr lang="es-E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 1"/>
          <p:cNvSpPr/>
          <p:nvPr/>
        </p:nvSpPr>
        <p:spPr>
          <a:xfrm flipV="1">
            <a:off x="761760" y="826200"/>
            <a:ext cx="0" cy="914400"/>
          </a:xfrm>
          <a:prstGeom prst="line">
            <a:avLst/>
          </a:prstGeom>
          <a:ln w="19080">
            <a:solidFill>
              <a:schemeClr val="accen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45720" rIns="4572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s-ES" sz="5000" b="0" strike="noStrike" cap="all" spc="97">
                <a:solidFill>
                  <a:srgbClr val="474233"/>
                </a:solidFill>
                <a:latin typeface="Tw Cen MT Condensed"/>
                <a:ea typeface="Tw Cen MT Condensed"/>
              </a:rPr>
              <a:t>Texto del título</a:t>
            </a:r>
            <a:endParaRPr lang="es-ES" sz="50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10837440" y="6492240"/>
            <a:ext cx="244080" cy="230760"/>
          </a:xfrm>
          <a:prstGeom prst="rect">
            <a:avLst/>
          </a:prstGeom>
        </p:spPr>
        <p:txBody>
          <a:bodyPr lIns="45720" rIns="45720" anchor="ctr">
            <a:noAutofit/>
          </a:bodyPr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2E2B21"/>
                </a:solidFill>
                <a:latin typeface="Tw Cen MT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2E2B21"/>
                </a:solidFill>
                <a:latin typeface="Tw Cen MT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2E2B21"/>
                </a:solidFill>
                <a:latin typeface="Tw Cen MT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Line 1"/>
          <p:cNvSpPr/>
          <p:nvPr/>
        </p:nvSpPr>
        <p:spPr>
          <a:xfrm flipV="1">
            <a:off x="761760" y="826200"/>
            <a:ext cx="0" cy="914400"/>
          </a:xfrm>
          <a:prstGeom prst="line">
            <a:avLst/>
          </a:prstGeom>
          <a:ln w="19080">
            <a:solidFill>
              <a:schemeClr val="accen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PlaceHolder 2"/>
          <p:cNvSpPr>
            <a:spLocks noGrp="1"/>
          </p:cNvSpPr>
          <p:nvPr>
            <p:ph type="sldNum"/>
          </p:nvPr>
        </p:nvSpPr>
        <p:spPr>
          <a:xfrm>
            <a:off x="10837440" y="6492240"/>
            <a:ext cx="244080" cy="230760"/>
          </a:xfrm>
          <a:prstGeom prst="rect">
            <a:avLst/>
          </a:prstGeom>
        </p:spPr>
        <p:txBody>
          <a:bodyPr lIns="45720" rIns="45720" anchor="ctr">
            <a:noAutofit/>
          </a:bodyPr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2E2B21"/>
                </a:solidFill>
                <a:latin typeface="Calibri"/>
              </a:rPr>
              <a:t>Pulse para editar el formato del texto de título</a:t>
            </a: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2E2B21"/>
                </a:solidFill>
                <a:latin typeface="Tw Cen MT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2E2B21"/>
                </a:solidFill>
                <a:latin typeface="Tw Cen MT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2E2B21"/>
                </a:solidFill>
                <a:latin typeface="Tw Cen MT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45320" y="5394960"/>
            <a:ext cx="2550960" cy="1462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s-ES" sz="5000" b="0" strike="noStrike" cap="all" spc="97">
                <a:solidFill>
                  <a:srgbClr val="474233"/>
                </a:solidFill>
                <a:latin typeface="Tw Cen MT Condensed"/>
                <a:ea typeface="Tw Cen MT Condensed"/>
              </a:rPr>
              <a:t>AIRDSS </a:t>
            </a:r>
            <a:br/>
            <a:endParaRPr lang="es-ES" sz="50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3475800" y="5112360"/>
            <a:ext cx="3200040" cy="1462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2E2B21"/>
              </a:buClr>
              <a:buFont typeface="Tw Cen MT"/>
              <a:buChar char=" "/>
            </a:pPr>
            <a:r>
              <a:rPr lang="es-ES" sz="1900" b="0" i="1" strike="noStrike" spc="-1">
                <a:solidFill>
                  <a:srgbClr val="2E2B21"/>
                </a:solidFill>
                <a:latin typeface="Tw Cen MT"/>
                <a:ea typeface="Tw Cen MT"/>
              </a:rPr>
              <a:t>Le damos vuelo a tus sueños</a:t>
            </a:r>
            <a:endParaRPr lang="es-ES" sz="19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8431200" y="4759560"/>
            <a:ext cx="3760560" cy="1793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spAutoFit/>
          </a:bodyPr>
          <a:lstStyle/>
          <a:p>
            <a:pPr>
              <a:lnSpc>
                <a:spcPct val="100000"/>
              </a:lnSpc>
              <a:buClr>
                <a:srgbClr val="2E2B21"/>
              </a:buClr>
              <a:buFont typeface="StarSymbol"/>
              <a:buChar char="▪"/>
            </a:pPr>
            <a:r>
              <a:rPr lang="es-ES" sz="1600" b="0" strike="noStrike" spc="-1">
                <a:solidFill>
                  <a:srgbClr val="2E2B21"/>
                </a:solidFill>
                <a:latin typeface="Tw Cen MT"/>
                <a:ea typeface="Tw Cen MT"/>
              </a:rPr>
              <a:t>Abraham Jezael Pérez Ramos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2E2B21"/>
              </a:buClr>
              <a:buFont typeface="StarSymbol"/>
              <a:buChar char="▪"/>
            </a:pPr>
            <a:r>
              <a:rPr lang="es-ES" sz="1600" b="0" strike="noStrike" spc="-1">
                <a:solidFill>
                  <a:srgbClr val="2E2B21"/>
                </a:solidFill>
                <a:latin typeface="Tw Cen MT"/>
                <a:ea typeface="Tw Cen MT"/>
              </a:rPr>
              <a:t>Alejandro Panagiotidis Arrizabalaga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2E2B21"/>
              </a:buClr>
              <a:buFont typeface="StarSymbol"/>
              <a:buChar char="▪"/>
            </a:pPr>
            <a:r>
              <a:rPr lang="es-ES" sz="1600" b="0" strike="noStrike" spc="-1">
                <a:solidFill>
                  <a:srgbClr val="2E2B21"/>
                </a:solidFill>
                <a:latin typeface="Tw Cen MT"/>
                <a:ea typeface="Tw Cen MT"/>
              </a:rPr>
              <a:t>Berta Murcia Morales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2E2B21"/>
              </a:buClr>
              <a:buFont typeface="StarSymbol"/>
              <a:buChar char="▪"/>
            </a:pPr>
            <a:r>
              <a:rPr lang="es-ES" sz="1600" b="0" strike="noStrike" spc="-1">
                <a:solidFill>
                  <a:srgbClr val="2E2B21"/>
                </a:solidFill>
                <a:latin typeface="Tw Cen MT"/>
                <a:ea typeface="Tw Cen MT"/>
              </a:rPr>
              <a:t>Daniel Allhoff Finn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165" name="Line 4"/>
          <p:cNvSpPr/>
          <p:nvPr/>
        </p:nvSpPr>
        <p:spPr>
          <a:xfrm>
            <a:off x="2728800" y="5258880"/>
            <a:ext cx="0" cy="1043280"/>
          </a:xfrm>
          <a:prstGeom prst="line">
            <a:avLst/>
          </a:prstGeom>
          <a:ln>
            <a:solidFill>
              <a:srgbClr val="98BAB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s-ES" sz="3700" b="0" strike="noStrike" cap="all" spc="-1">
                <a:solidFill>
                  <a:srgbClr val="474233"/>
                </a:solidFill>
                <a:latin typeface="Arial"/>
                <a:ea typeface="Arial"/>
              </a:rPr>
              <a:t>Demostración funcional del proyecto.</a:t>
            </a:r>
            <a:br/>
            <a:endParaRPr lang="es-ES" sz="37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572080" y="1483920"/>
            <a:ext cx="1308600" cy="365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rIns="4572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2E2B21"/>
                </a:solidFill>
                <a:latin typeface="Arial"/>
                <a:ea typeface="Arial"/>
              </a:rPr>
              <a:t>Pagar vuelo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192" name="Imagen 2"/>
          <p:cNvPicPr/>
          <p:nvPr/>
        </p:nvPicPr>
        <p:blipFill>
          <a:blip r:embed="rId2"/>
          <a:stretch/>
        </p:blipFill>
        <p:spPr>
          <a:xfrm>
            <a:off x="3159720" y="2084760"/>
            <a:ext cx="3264840" cy="3871080"/>
          </a:xfrm>
          <a:prstGeom prst="rect">
            <a:avLst/>
          </a:prstGeom>
          <a:ln w="12600">
            <a:noFill/>
          </a:ln>
        </p:spPr>
      </p:pic>
      <p:pic>
        <p:nvPicPr>
          <p:cNvPr id="193" name="Imagen 3"/>
          <p:cNvPicPr/>
          <p:nvPr/>
        </p:nvPicPr>
        <p:blipFill>
          <a:blip r:embed="rId3"/>
          <a:stretch/>
        </p:blipFill>
        <p:spPr>
          <a:xfrm>
            <a:off x="6530040" y="3806280"/>
            <a:ext cx="3372120" cy="428400"/>
          </a:xfrm>
          <a:prstGeom prst="rect">
            <a:avLst/>
          </a:prstGeom>
          <a:ln w="1260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s-ES" sz="3700" b="0" strike="noStrike" cap="all" spc="-1">
                <a:solidFill>
                  <a:srgbClr val="474233"/>
                </a:solidFill>
                <a:latin typeface="Arial"/>
                <a:ea typeface="Arial"/>
              </a:rPr>
              <a:t>Demostración funcional del proyecto.</a:t>
            </a:r>
            <a:br/>
            <a:endParaRPr lang="es-ES" sz="37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314600" y="1715400"/>
            <a:ext cx="3933000" cy="365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rIns="4572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2E2B21"/>
                </a:solidFill>
                <a:latin typeface="Arial"/>
                <a:ea typeface="Arial"/>
              </a:rPr>
              <a:t>Lógica de capa de servicio de compra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1278360" y="2352600"/>
            <a:ext cx="9356760" cy="25599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Llamada a capa de servicios con transacciones para efectuar compra: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Se pasa id del vuelo, del cliente, si tiene paquete y el asiento.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Comprobación de si los datos son correctos: vuelo y cliente existe, asiento no ocupado.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Se simula la compra.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Inserción de los nuevos datos: se crea ticket y un boardingPass, actualización de cliente y flight.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Se devuelve el ticket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Si falla alguna cosa: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Se realiza un rollBack de las transacciones y se devuelve ticket nulo.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s-ES" sz="3700" b="0" strike="noStrike" cap="all" spc="-1">
                <a:solidFill>
                  <a:srgbClr val="474233"/>
                </a:solidFill>
                <a:latin typeface="Arial"/>
                <a:ea typeface="Arial"/>
              </a:rPr>
              <a:t>Demostración funcional del proyecto.</a:t>
            </a:r>
            <a:br/>
            <a:endParaRPr lang="es-ES" sz="37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5121720" y="1900080"/>
            <a:ext cx="1942560" cy="365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rIns="4572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2E2B21"/>
                </a:solidFill>
                <a:latin typeface="Arial"/>
                <a:ea typeface="Arial"/>
              </a:rPr>
              <a:t>Resultado compra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199" name="Imagen 2"/>
          <p:cNvPicPr/>
          <p:nvPr/>
        </p:nvPicPr>
        <p:blipFill>
          <a:blip r:embed="rId2"/>
          <a:stretch/>
        </p:blipFill>
        <p:spPr>
          <a:xfrm>
            <a:off x="3336120" y="2510280"/>
            <a:ext cx="5394960" cy="2262240"/>
          </a:xfrm>
          <a:prstGeom prst="rect">
            <a:avLst/>
          </a:prstGeom>
          <a:ln w="1260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s-ES" sz="3700" b="0" strike="noStrike" cap="all" spc="-1">
                <a:solidFill>
                  <a:srgbClr val="474233"/>
                </a:solidFill>
                <a:latin typeface="Arial"/>
                <a:ea typeface="Arial"/>
              </a:rPr>
              <a:t>Demostración funcional del proyecto.</a:t>
            </a:r>
            <a:br/>
            <a:endParaRPr lang="es-ES" sz="37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571000" y="1483920"/>
            <a:ext cx="1348200" cy="365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rIns="4572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2E2B21"/>
                </a:solidFill>
                <a:latin typeface="Arial"/>
                <a:ea typeface="Arial"/>
              </a:rPr>
              <a:t>Información 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202" name="Imagen 2"/>
          <p:cNvPicPr/>
          <p:nvPr/>
        </p:nvPicPr>
        <p:blipFill>
          <a:blip r:embed="rId2"/>
          <a:stretch/>
        </p:blipFill>
        <p:spPr>
          <a:xfrm>
            <a:off x="0" y="2569680"/>
            <a:ext cx="12191760" cy="3519360"/>
          </a:xfrm>
          <a:prstGeom prst="rect">
            <a:avLst/>
          </a:prstGeom>
          <a:ln w="1260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s-ES" sz="3700" b="0" strike="noStrike" cap="all" spc="-1">
                <a:solidFill>
                  <a:srgbClr val="474233"/>
                </a:solidFill>
                <a:latin typeface="Arial"/>
                <a:ea typeface="Arial"/>
              </a:rPr>
              <a:t>Demostración funcional del proyecto.</a:t>
            </a:r>
            <a:br/>
            <a:endParaRPr lang="es-ES" sz="37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5571000" y="1483920"/>
            <a:ext cx="1005480" cy="365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rIns="4572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2E2B21"/>
                </a:solidFill>
                <a:latin typeface="Arial"/>
                <a:ea typeface="Arial"/>
              </a:rPr>
              <a:t>Contacto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205" name="Imagen 3"/>
          <p:cNvPicPr/>
          <p:nvPr/>
        </p:nvPicPr>
        <p:blipFill>
          <a:blip r:embed="rId2"/>
          <a:stretch/>
        </p:blipFill>
        <p:spPr>
          <a:xfrm>
            <a:off x="2560320" y="2084760"/>
            <a:ext cx="8915040" cy="4106160"/>
          </a:xfrm>
          <a:prstGeom prst="rect">
            <a:avLst/>
          </a:prstGeom>
          <a:ln w="12600">
            <a:noFill/>
          </a:ln>
        </p:spPr>
      </p:pic>
      <p:sp>
        <p:nvSpPr>
          <p:cNvPr id="206" name="CustomShape 3"/>
          <p:cNvSpPr/>
          <p:nvPr/>
        </p:nvSpPr>
        <p:spPr>
          <a:xfrm>
            <a:off x="227160" y="2498400"/>
            <a:ext cx="2053800" cy="1462680"/>
          </a:xfrm>
          <a:prstGeom prst="rect">
            <a:avLst/>
          </a:prstGeom>
          <a:noFill/>
          <a:ln>
            <a:solidFill>
              <a:srgbClr val="2E2B2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UML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Funcionalidades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1" strike="noStrike" spc="-1">
                <a:solidFill>
                  <a:srgbClr val="2E2B21"/>
                </a:solidFill>
                <a:latin typeface="Tw Cen MT"/>
                <a:ea typeface="Tw Cen MT"/>
              </a:rPr>
              <a:t>Demostración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Aspectos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Conclusiones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s-ES" sz="3700" b="0" strike="noStrike" cap="all" spc="-1">
                <a:solidFill>
                  <a:srgbClr val="474233"/>
                </a:solidFill>
                <a:latin typeface="Arial"/>
                <a:ea typeface="Arial"/>
              </a:rPr>
              <a:t>Demostración funcional del proyecto.</a:t>
            </a:r>
            <a:br/>
            <a:endParaRPr lang="es-ES" sz="37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5571000" y="1483920"/>
            <a:ext cx="891000" cy="365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rIns="4572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2E2B21"/>
                </a:solidFill>
                <a:latin typeface="Arial"/>
                <a:ea typeface="Arial"/>
              </a:rPr>
              <a:t>Mi perfil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209" name="Imagen 2"/>
          <p:cNvPicPr/>
          <p:nvPr/>
        </p:nvPicPr>
        <p:blipFill>
          <a:blip r:embed="rId2"/>
          <a:stretch/>
        </p:blipFill>
        <p:spPr>
          <a:xfrm>
            <a:off x="2663280" y="2248920"/>
            <a:ext cx="7934040" cy="3457080"/>
          </a:xfrm>
          <a:prstGeom prst="rect">
            <a:avLst/>
          </a:prstGeom>
          <a:ln w="12600">
            <a:noFill/>
          </a:ln>
        </p:spPr>
      </p:pic>
      <p:sp>
        <p:nvSpPr>
          <p:cNvPr id="210" name="CustomShape 3"/>
          <p:cNvSpPr/>
          <p:nvPr/>
        </p:nvSpPr>
        <p:spPr>
          <a:xfrm>
            <a:off x="227160" y="2498400"/>
            <a:ext cx="2053800" cy="1462680"/>
          </a:xfrm>
          <a:prstGeom prst="rect">
            <a:avLst/>
          </a:prstGeom>
          <a:noFill/>
          <a:ln>
            <a:solidFill>
              <a:srgbClr val="2E2B2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UML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Funcionalidades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1" strike="noStrike" spc="-1">
                <a:solidFill>
                  <a:srgbClr val="2E2B21"/>
                </a:solidFill>
                <a:latin typeface="Tw Cen MT"/>
                <a:ea typeface="Tw Cen MT"/>
              </a:rPr>
              <a:t>Demostración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Aspectos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Conclusiones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s-ES" sz="3700" b="0" strike="noStrike" cap="all" spc="-1">
                <a:solidFill>
                  <a:srgbClr val="474233"/>
                </a:solidFill>
                <a:latin typeface="Arial"/>
                <a:ea typeface="Arial"/>
              </a:rPr>
              <a:t>Demostración funcional del proyecto.</a:t>
            </a:r>
            <a:br/>
            <a:endParaRPr lang="es-ES" sz="37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5571000" y="1483920"/>
            <a:ext cx="891000" cy="365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rIns="4572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2E2B21"/>
                </a:solidFill>
                <a:latin typeface="Arial"/>
                <a:ea typeface="Arial"/>
              </a:rPr>
              <a:t>Mi perfil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227160" y="2498400"/>
            <a:ext cx="2053800" cy="1462680"/>
          </a:xfrm>
          <a:prstGeom prst="rect">
            <a:avLst/>
          </a:prstGeom>
          <a:noFill/>
          <a:ln>
            <a:solidFill>
              <a:srgbClr val="2E2B2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UML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Funcionalidades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1" strike="noStrike" spc="-1">
                <a:solidFill>
                  <a:srgbClr val="2E2B21"/>
                </a:solidFill>
                <a:latin typeface="Tw Cen MT"/>
                <a:ea typeface="Tw Cen MT"/>
              </a:rPr>
              <a:t>Demostración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Aspectos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Conclusiones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214" name="Imagen 3"/>
          <p:cNvPicPr/>
          <p:nvPr/>
        </p:nvPicPr>
        <p:blipFill>
          <a:blip r:embed="rId2"/>
          <a:stretch/>
        </p:blipFill>
        <p:spPr>
          <a:xfrm>
            <a:off x="4200480" y="2405520"/>
            <a:ext cx="3790440" cy="3866760"/>
          </a:xfrm>
          <a:prstGeom prst="rect">
            <a:avLst/>
          </a:prstGeom>
          <a:ln w="1260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s-ES" sz="3700" b="0" strike="noStrike" cap="all" spc="-1">
                <a:solidFill>
                  <a:srgbClr val="474233"/>
                </a:solidFill>
                <a:latin typeface="Arial"/>
                <a:ea typeface="Arial"/>
              </a:rPr>
              <a:t>Demostración funcional del proyecto.</a:t>
            </a:r>
            <a:br/>
            <a:endParaRPr lang="es-ES" sz="37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5009400" y="1738080"/>
            <a:ext cx="2172960" cy="365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rIns="4572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2E2B21"/>
                </a:solidFill>
                <a:latin typeface="Arial"/>
                <a:ea typeface="Arial"/>
              </a:rPr>
              <a:t>Área  administrativa 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227160" y="2498400"/>
            <a:ext cx="2053800" cy="1462680"/>
          </a:xfrm>
          <a:prstGeom prst="rect">
            <a:avLst/>
          </a:prstGeom>
          <a:noFill/>
          <a:ln>
            <a:solidFill>
              <a:srgbClr val="2E2B2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UML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Funcionalidades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1" strike="noStrike" spc="-1">
                <a:solidFill>
                  <a:srgbClr val="2E2B21"/>
                </a:solidFill>
                <a:latin typeface="Tw Cen MT"/>
                <a:ea typeface="Tw Cen MT"/>
              </a:rPr>
              <a:t>Demostración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Aspectos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Conclusiones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218" name="Captura de pantalla 2019-05-20 a las 20.15.51.png"/>
          <p:cNvPicPr/>
          <p:nvPr/>
        </p:nvPicPr>
        <p:blipFill>
          <a:blip r:embed="rId2"/>
          <a:stretch/>
        </p:blipFill>
        <p:spPr>
          <a:xfrm>
            <a:off x="3269520" y="2317320"/>
            <a:ext cx="6912360" cy="3964680"/>
          </a:xfrm>
          <a:prstGeom prst="rect">
            <a:avLst/>
          </a:prstGeom>
          <a:ln w="25560">
            <a:solidFill>
              <a:srgbClr val="DDDDDD"/>
            </a:solidFill>
            <a:miter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s-ES" sz="4400" b="0" strike="noStrike" cap="all" spc="97">
                <a:solidFill>
                  <a:srgbClr val="474233"/>
                </a:solidFill>
                <a:latin typeface="Tw Cen MT Condensed"/>
                <a:ea typeface="Tw Cen MT Condensed"/>
              </a:rPr>
              <a:t>Aspectos a resaltar:</a:t>
            </a:r>
            <a:endParaRPr lang="es-ES" sz="44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36080" y="2413440"/>
            <a:ext cx="2053800" cy="1461240"/>
          </a:xfrm>
          <a:prstGeom prst="rect">
            <a:avLst/>
          </a:prstGeom>
          <a:noFill/>
          <a:ln>
            <a:solidFill>
              <a:srgbClr val="2E2B2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StarSymbol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UML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StarSymbol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Funcionalidades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StarSymbol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Demostración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StarSymbol"/>
              <a:buChar char="❑"/>
            </a:pPr>
            <a:r>
              <a:rPr lang="es-ES" sz="1800" b="1" strike="noStrike" spc="-1">
                <a:solidFill>
                  <a:srgbClr val="2E2B21"/>
                </a:solidFill>
                <a:latin typeface="Tw Cen MT"/>
                <a:ea typeface="Tw Cen MT"/>
              </a:rPr>
              <a:t>Aspectos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StarSymbol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Conclusiones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2321280" y="2286000"/>
            <a:ext cx="8422560" cy="40230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Diseño responsive : Bootstrap 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Capa de servicios y UML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Notificaciones al administrador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Correo de reseteo de contraseñas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Middleware para controlar el acceso a los usuarios a diferentes páginas o secciones de las mismas.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Validación de dni.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Buscador de vuelos con carrusel de fotografías.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En contacto geolocalización integrada con Google maps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s-ES" sz="5000" b="0" strike="noStrike" cap="all" spc="97">
                <a:solidFill>
                  <a:srgbClr val="474233"/>
                </a:solidFill>
                <a:latin typeface="Tw Cen MT Condensed"/>
                <a:ea typeface="Tw Cen MT Condensed"/>
              </a:rPr>
              <a:t>Diseño responsive</a:t>
            </a:r>
            <a:endParaRPr lang="es-ES" sz="50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2230560" y="1899720"/>
            <a:ext cx="9719640" cy="7362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Tw Cen MT"/>
              <a:buChar char=" 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Añadimos bootstrap al proyecto utilizando CDN (Content Delivery Network) permitiéndonos mejorar el aspecto de la interfaz.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pic>
        <p:nvPicPr>
          <p:cNvPr id="224" name="Captura de pantalla 2019-05-20 a las 19.24.16.png"/>
          <p:cNvPicPr/>
          <p:nvPr/>
        </p:nvPicPr>
        <p:blipFill>
          <a:blip r:embed="rId2"/>
          <a:stretch/>
        </p:blipFill>
        <p:spPr>
          <a:xfrm>
            <a:off x="2290680" y="2754720"/>
            <a:ext cx="8649720" cy="736200"/>
          </a:xfrm>
          <a:prstGeom prst="rect">
            <a:avLst/>
          </a:prstGeom>
          <a:ln w="12600">
            <a:noFill/>
          </a:ln>
        </p:spPr>
      </p:pic>
      <p:pic>
        <p:nvPicPr>
          <p:cNvPr id="225" name="Captura de pantalla 2019-05-20 a las 20.29.51.png"/>
          <p:cNvPicPr/>
          <p:nvPr/>
        </p:nvPicPr>
        <p:blipFill>
          <a:blip r:embed="rId3"/>
          <a:stretch/>
        </p:blipFill>
        <p:spPr>
          <a:xfrm>
            <a:off x="2298960" y="3610080"/>
            <a:ext cx="2903760" cy="2923560"/>
          </a:xfrm>
          <a:prstGeom prst="rect">
            <a:avLst/>
          </a:prstGeom>
          <a:ln w="25560">
            <a:solidFill>
              <a:srgbClr val="DDDDDD"/>
            </a:solidFill>
            <a:miter/>
          </a:ln>
        </p:spPr>
      </p:pic>
      <p:pic>
        <p:nvPicPr>
          <p:cNvPr id="226" name="Captura de pantalla 2019-05-20 a las 20.30.00.png"/>
          <p:cNvPicPr/>
          <p:nvPr/>
        </p:nvPicPr>
        <p:blipFill>
          <a:blip r:embed="rId4"/>
          <a:stretch/>
        </p:blipFill>
        <p:spPr>
          <a:xfrm>
            <a:off x="7892640" y="3602880"/>
            <a:ext cx="2903760" cy="2715840"/>
          </a:xfrm>
          <a:prstGeom prst="rect">
            <a:avLst/>
          </a:prstGeom>
          <a:ln w="25560">
            <a:solidFill>
              <a:srgbClr val="DDDDDD"/>
            </a:solidFill>
            <a:miter/>
          </a:ln>
        </p:spPr>
      </p:pic>
      <p:sp>
        <p:nvSpPr>
          <p:cNvPr id="227" name="Line 3"/>
          <p:cNvSpPr/>
          <p:nvPr/>
        </p:nvSpPr>
        <p:spPr>
          <a:xfrm>
            <a:off x="5817600" y="4960800"/>
            <a:ext cx="1269720" cy="0"/>
          </a:xfrm>
          <a:prstGeom prst="line">
            <a:avLst/>
          </a:prstGeom>
          <a:ln w="63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4"/>
          <p:cNvSpPr/>
          <p:nvPr/>
        </p:nvSpPr>
        <p:spPr>
          <a:xfrm>
            <a:off x="136080" y="2413440"/>
            <a:ext cx="2053800" cy="1461240"/>
          </a:xfrm>
          <a:prstGeom prst="rect">
            <a:avLst/>
          </a:prstGeom>
          <a:noFill/>
          <a:ln>
            <a:solidFill>
              <a:srgbClr val="2E2B2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StarSymbol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UML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StarSymbol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Funcionalidades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StarSymbol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Demostración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StarSymbol"/>
              <a:buChar char="❑"/>
            </a:pPr>
            <a:r>
              <a:rPr lang="es-ES" sz="1800" b="1" strike="noStrike" spc="-1">
                <a:solidFill>
                  <a:srgbClr val="2E2B21"/>
                </a:solidFill>
                <a:latin typeface="Tw Cen MT"/>
                <a:ea typeface="Tw Cen MT"/>
              </a:rPr>
              <a:t>Aspectos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StarSymbol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Conclusiones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s-ES" sz="5000" b="0" strike="noStrike" cap="all" spc="97">
                <a:solidFill>
                  <a:srgbClr val="474233"/>
                </a:solidFill>
                <a:latin typeface="Tw Cen MT Condensed"/>
                <a:ea typeface="Tw Cen MT Condensed"/>
              </a:rPr>
              <a:t>Índice</a:t>
            </a:r>
            <a:endParaRPr lang="es-ES" sz="50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Autofit/>
          </a:bodyPr>
          <a:lstStyle/>
          <a:p>
            <a:pPr marL="457200" indent="-45684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Tw Cen MT"/>
              <a:buAutoNum type="arabicPeriod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Diseño UML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Tw Cen MT"/>
              <a:buAutoNum type="arabicPeriod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Funcionalidades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Tw Cen MT"/>
              <a:buAutoNum type="arabicPeriod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Demostración funcional del proyecto.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Tw Cen MT"/>
              <a:buAutoNum type="arabicPeriod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Aspectos a resaltar.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Tw Cen MT"/>
              <a:buAutoNum type="arabicPeriod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Conclusiones.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973440" y="946080"/>
            <a:ext cx="9719640" cy="8193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Tw Cen MT"/>
              <a:buChar char=" 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También pudimos probar la pagina web en un dispositivo móvil utilizando el siguiente comando: 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2700000" y="1528920"/>
            <a:ext cx="6792120" cy="4269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rIns="45720">
            <a:spAutoFit/>
          </a:bodyPr>
          <a:lstStyle/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s-ES" sz="2200" b="0" strike="noStrike" spc="-1">
                <a:solidFill>
                  <a:srgbClr val="000000"/>
                </a:solidFill>
                <a:latin typeface="Tw Cen MT"/>
                <a:ea typeface="Tw Cen MT"/>
              </a:rPr>
              <a:t>$ php artisan serve --host= some.other.domain --port=8001</a:t>
            </a:r>
            <a:endParaRPr lang="es-ES" sz="2200" b="0" strike="noStrike" spc="-1">
              <a:latin typeface="Arial"/>
            </a:endParaRPr>
          </a:p>
        </p:txBody>
      </p:sp>
      <p:pic>
        <p:nvPicPr>
          <p:cNvPr id="231" name="IMG_3574.PNG"/>
          <p:cNvPicPr/>
          <p:nvPr/>
        </p:nvPicPr>
        <p:blipFill>
          <a:blip r:embed="rId2"/>
          <a:stretch/>
        </p:blipFill>
        <p:spPr>
          <a:xfrm>
            <a:off x="879480" y="2349360"/>
            <a:ext cx="2459880" cy="4375800"/>
          </a:xfrm>
          <a:prstGeom prst="rect">
            <a:avLst/>
          </a:prstGeom>
          <a:ln w="25560">
            <a:solidFill>
              <a:srgbClr val="DDDDDD"/>
            </a:solidFill>
            <a:miter/>
          </a:ln>
        </p:spPr>
      </p:pic>
      <p:pic>
        <p:nvPicPr>
          <p:cNvPr id="232" name="IMG_3575.PNG"/>
          <p:cNvPicPr/>
          <p:nvPr/>
        </p:nvPicPr>
        <p:blipFill>
          <a:blip r:embed="rId3"/>
          <a:stretch/>
        </p:blipFill>
        <p:spPr>
          <a:xfrm>
            <a:off x="4640760" y="2319120"/>
            <a:ext cx="2459880" cy="4375800"/>
          </a:xfrm>
          <a:prstGeom prst="rect">
            <a:avLst/>
          </a:prstGeom>
          <a:ln w="25560">
            <a:solidFill>
              <a:srgbClr val="DDDDDD"/>
            </a:solidFill>
            <a:miter/>
          </a:ln>
        </p:spPr>
      </p:pic>
      <p:pic>
        <p:nvPicPr>
          <p:cNvPr id="233" name="IMG_3576.PNG"/>
          <p:cNvPicPr/>
          <p:nvPr/>
        </p:nvPicPr>
        <p:blipFill>
          <a:blip r:embed="rId4"/>
          <a:stretch/>
        </p:blipFill>
        <p:spPr>
          <a:xfrm>
            <a:off x="8569800" y="2349360"/>
            <a:ext cx="2459880" cy="4375800"/>
          </a:xfrm>
          <a:prstGeom prst="rect">
            <a:avLst/>
          </a:prstGeom>
          <a:ln w="25560">
            <a:solidFill>
              <a:srgbClr val="DDDDDD"/>
            </a:solidFill>
            <a:miter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Imagen 3"/>
          <p:cNvPicPr/>
          <p:nvPr/>
        </p:nvPicPr>
        <p:blipFill>
          <a:blip r:embed="rId2"/>
          <a:srcRect l="27308" r="25950"/>
          <a:stretch/>
        </p:blipFill>
        <p:spPr>
          <a:xfrm>
            <a:off x="5504040" y="-7920"/>
            <a:ext cx="6687360" cy="6522480"/>
          </a:xfrm>
          <a:prstGeom prst="rect">
            <a:avLst/>
          </a:prstGeom>
          <a:ln w="12600">
            <a:noFill/>
          </a:ln>
        </p:spPr>
      </p:pic>
      <p:sp>
        <p:nvSpPr>
          <p:cNvPr id="235" name="CustomShape 1"/>
          <p:cNvSpPr/>
          <p:nvPr/>
        </p:nvSpPr>
        <p:spPr>
          <a:xfrm>
            <a:off x="227880" y="119880"/>
            <a:ext cx="4781520" cy="2159280"/>
          </a:xfrm>
          <a:prstGeom prst="rect">
            <a:avLst/>
          </a:prstGeom>
          <a:gradFill rotWithShape="0">
            <a:gsLst>
              <a:gs pos="0">
                <a:schemeClr val="accent2">
                  <a:satOff val="32564"/>
                  <a:lumOff val="18006"/>
                </a:schemeClr>
              </a:gs>
              <a:gs pos="35000">
                <a:srgbClr val="D7F2F2"/>
              </a:gs>
              <a:gs pos="100000">
                <a:schemeClr val="accent2">
                  <a:satOff val="37332"/>
                  <a:lumOff val="28182"/>
                </a:schemeClr>
              </a:gs>
            </a:gsLst>
            <a:lin ang="16200000"/>
          </a:gradFill>
          <a:ln>
            <a:solidFill>
              <a:srgbClr val="98BAB9"/>
            </a:solidFill>
          </a:ln>
          <a:effectLst>
            <a:outerShdw blurRad="50800" dist="126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27000"/>
              </a:lnSpc>
              <a:spcBef>
                <a:spcPts val="1100"/>
              </a:spcBef>
            </a:pPr>
            <a:endParaRPr lang="es-ES" sz="1800" b="0" strike="noStrike" spc="-1">
              <a:latin typeface="Arial"/>
            </a:endParaRPr>
          </a:p>
          <a:p>
            <a:pPr marL="84960" indent="-84600">
              <a:lnSpc>
                <a:spcPct val="27000"/>
              </a:lnSpc>
              <a:spcBef>
                <a:spcPts val="1100"/>
              </a:spcBef>
              <a:buClr>
                <a:srgbClr val="2E2B21"/>
              </a:buClr>
              <a:buFont typeface="Tw Cen MT"/>
              <a:buChar char=" "/>
            </a:pPr>
            <a:r>
              <a:rPr lang="es-ES" sz="1120" b="1" i="1" strike="noStrike" spc="-1">
                <a:solidFill>
                  <a:srgbClr val="2E2B21"/>
                </a:solidFill>
                <a:latin typeface="Consolas"/>
                <a:ea typeface="Consolas"/>
              </a:rPr>
              <a:t>class</a:t>
            </a:r>
            <a:r>
              <a:rPr lang="es-ES" sz="1120" b="1" strike="noStrike" spc="-1">
                <a:solidFill>
                  <a:srgbClr val="2E2B21"/>
                </a:solidFill>
                <a:latin typeface="Consolas"/>
                <a:ea typeface="Consolas"/>
              </a:rPr>
              <a:t> </a:t>
            </a:r>
            <a:r>
              <a:rPr lang="es-ES" sz="1120" b="1" u="sng" strike="noStrike" spc="-1">
                <a:solidFill>
                  <a:srgbClr val="2E2B21"/>
                </a:solidFill>
                <a:uFillTx/>
                <a:latin typeface="Consolas"/>
                <a:ea typeface="Consolas"/>
              </a:rPr>
              <a:t>AvisosAdminServices</a:t>
            </a:r>
            <a:endParaRPr lang="es-ES" sz="1120" b="0" strike="noStrike" spc="-1">
              <a:latin typeface="Arial"/>
            </a:endParaRPr>
          </a:p>
          <a:p>
            <a:pPr marL="84960" indent="-84600">
              <a:lnSpc>
                <a:spcPct val="27000"/>
              </a:lnSpc>
              <a:spcBef>
                <a:spcPts val="1100"/>
              </a:spcBef>
              <a:buClr>
                <a:srgbClr val="2E2B21"/>
              </a:buClr>
              <a:buFont typeface="Tw Cen MT"/>
              <a:buChar char=" "/>
            </a:pPr>
            <a:r>
              <a:rPr lang="es-ES" sz="1120" b="1" strike="noStrike" spc="-1">
                <a:solidFill>
                  <a:srgbClr val="2E2B21"/>
                </a:solidFill>
                <a:latin typeface="Consolas"/>
                <a:ea typeface="Consolas"/>
              </a:rPr>
              <a:t>{</a:t>
            </a:r>
            <a:endParaRPr lang="es-ES" sz="1120" b="0" strike="noStrike" spc="-1">
              <a:latin typeface="Arial"/>
            </a:endParaRPr>
          </a:p>
          <a:p>
            <a:pPr marL="84960" indent="-84600">
              <a:lnSpc>
                <a:spcPct val="27000"/>
              </a:lnSpc>
              <a:spcBef>
                <a:spcPts val="1100"/>
              </a:spcBef>
              <a:buClr>
                <a:srgbClr val="2E2B21"/>
              </a:buClr>
              <a:buFont typeface="Tw Cen MT"/>
              <a:buChar char=" "/>
            </a:pPr>
            <a:r>
              <a:rPr lang="es-ES" sz="1120" b="1" strike="noStrike" spc="-1">
                <a:solidFill>
                  <a:srgbClr val="2E2B21"/>
                </a:solidFill>
                <a:latin typeface="Consolas"/>
                <a:ea typeface="Consolas"/>
              </a:rPr>
              <a:t>// función que cancela un vuelo aleatoriamente</a:t>
            </a:r>
            <a:endParaRPr lang="es-ES" sz="1120" b="0" strike="noStrike" spc="-1">
              <a:latin typeface="Arial"/>
            </a:endParaRPr>
          </a:p>
          <a:p>
            <a:pPr>
              <a:lnSpc>
                <a:spcPct val="27000"/>
              </a:lnSpc>
              <a:spcBef>
                <a:spcPts val="1100"/>
              </a:spcBef>
            </a:pPr>
            <a:r>
              <a:rPr lang="es-ES" sz="1120" b="1" strike="noStrike" spc="-1">
                <a:solidFill>
                  <a:srgbClr val="2E2B21"/>
                </a:solidFill>
                <a:latin typeface="Consolas"/>
                <a:ea typeface="Consolas"/>
              </a:rPr>
              <a:t>static public </a:t>
            </a:r>
            <a:r>
              <a:rPr lang="es-ES" sz="1120" b="1" i="1" strike="noStrike" spc="-1">
                <a:solidFill>
                  <a:srgbClr val="2E2B21"/>
                </a:solidFill>
                <a:latin typeface="Consolas"/>
                <a:ea typeface="Consolas"/>
              </a:rPr>
              <a:t>function</a:t>
            </a:r>
            <a:r>
              <a:rPr lang="es-ES" sz="1120" b="1" strike="noStrike" spc="-1">
                <a:solidFill>
                  <a:srgbClr val="2E2B21"/>
                </a:solidFill>
                <a:latin typeface="Consolas"/>
                <a:ea typeface="Consolas"/>
              </a:rPr>
              <a:t> notificarCancelacionAvion()</a:t>
            </a:r>
            <a:endParaRPr lang="es-ES" sz="1120" b="0" strike="noStrike" spc="-1">
              <a:latin typeface="Arial"/>
            </a:endParaRPr>
          </a:p>
          <a:p>
            <a:pPr>
              <a:lnSpc>
                <a:spcPct val="27000"/>
              </a:lnSpc>
              <a:spcBef>
                <a:spcPts val="1100"/>
              </a:spcBef>
            </a:pPr>
            <a:r>
              <a:rPr lang="es-ES" sz="1120" b="1" strike="noStrike" spc="-1">
                <a:solidFill>
                  <a:srgbClr val="2E2B21"/>
                </a:solidFill>
                <a:latin typeface="Consolas"/>
                <a:ea typeface="Consolas"/>
              </a:rPr>
              <a:t>{</a:t>
            </a:r>
            <a:endParaRPr lang="es-ES" sz="1120" b="0" strike="noStrike" spc="-1">
              <a:latin typeface="Arial"/>
            </a:endParaRPr>
          </a:p>
          <a:p>
            <a:pPr>
              <a:lnSpc>
                <a:spcPct val="27000"/>
              </a:lnSpc>
              <a:spcBef>
                <a:spcPts val="1100"/>
              </a:spcBef>
            </a:pPr>
            <a:r>
              <a:rPr lang="es-ES" sz="1120" b="1" strike="noStrike" spc="-1">
                <a:solidFill>
                  <a:srgbClr val="2E2B21"/>
                </a:solidFill>
                <a:latin typeface="Consolas"/>
                <a:ea typeface="Consolas"/>
              </a:rPr>
              <a:t>$max = </a:t>
            </a:r>
            <a:r>
              <a:rPr lang="es-ES" sz="1120" b="1" i="1" strike="noStrike" spc="-1">
                <a:solidFill>
                  <a:srgbClr val="2E2B21"/>
                </a:solidFill>
                <a:latin typeface="Consolas"/>
                <a:ea typeface="Consolas"/>
              </a:rPr>
              <a:t>F</a:t>
            </a:r>
            <a:r>
              <a:rPr lang="es-ES" sz="1120" b="1" strike="noStrike" spc="-1">
                <a:solidFill>
                  <a:srgbClr val="2E2B21"/>
                </a:solidFill>
                <a:latin typeface="Consolas"/>
                <a:ea typeface="Consolas"/>
              </a:rPr>
              <a:t>::totalVuelos();</a:t>
            </a:r>
            <a:endParaRPr lang="es-ES" sz="1120" b="0" strike="noStrike" spc="-1">
              <a:latin typeface="Arial"/>
            </a:endParaRPr>
          </a:p>
          <a:p>
            <a:pPr>
              <a:lnSpc>
                <a:spcPct val="27000"/>
              </a:lnSpc>
              <a:spcBef>
                <a:spcPts val="1100"/>
              </a:spcBef>
            </a:pPr>
            <a:r>
              <a:rPr lang="es-ES" sz="1120" b="1" strike="noStrike" spc="-1">
                <a:solidFill>
                  <a:srgbClr val="2E2B21"/>
                </a:solidFill>
                <a:latin typeface="Consolas"/>
                <a:ea typeface="Consolas"/>
              </a:rPr>
              <a:t>$id = rand(1,$max);</a:t>
            </a:r>
            <a:endParaRPr lang="es-ES" sz="1120" b="0" strike="noStrike" spc="-1">
              <a:latin typeface="Arial"/>
            </a:endParaRPr>
          </a:p>
          <a:p>
            <a:pPr>
              <a:lnSpc>
                <a:spcPct val="27000"/>
              </a:lnSpc>
              <a:spcBef>
                <a:spcPts val="1100"/>
              </a:spcBef>
            </a:pPr>
            <a:r>
              <a:rPr lang="es-ES" sz="1120" b="1" i="1" strike="noStrike" spc="-1">
                <a:solidFill>
                  <a:srgbClr val="2E2B21"/>
                </a:solidFill>
                <a:latin typeface="Consolas"/>
                <a:ea typeface="Consolas"/>
              </a:rPr>
              <a:t>Util</a:t>
            </a:r>
            <a:r>
              <a:rPr lang="es-ES" sz="1120" b="1" strike="noStrike" spc="-1">
                <a:solidFill>
                  <a:srgbClr val="2E2B21"/>
                </a:solidFill>
                <a:latin typeface="Consolas"/>
                <a:ea typeface="Consolas"/>
              </a:rPr>
              <a:t>::cancelarVuelo($id);</a:t>
            </a:r>
            <a:endParaRPr lang="es-ES" sz="1120" b="0" strike="noStrike" spc="-1">
              <a:latin typeface="Arial"/>
            </a:endParaRPr>
          </a:p>
          <a:p>
            <a:pPr>
              <a:lnSpc>
                <a:spcPct val="27000"/>
              </a:lnSpc>
              <a:spcBef>
                <a:spcPts val="1100"/>
              </a:spcBef>
            </a:pPr>
            <a:r>
              <a:rPr lang="es-ES" sz="1120" b="1" strike="noStrike" spc="-1">
                <a:solidFill>
                  <a:srgbClr val="2E2B21"/>
                </a:solidFill>
                <a:latin typeface="Consolas"/>
                <a:ea typeface="Consolas"/>
              </a:rPr>
              <a:t>} </a:t>
            </a:r>
            <a:endParaRPr lang="es-ES" sz="1120" b="0" strike="noStrike" spc="-1">
              <a:latin typeface="Arial"/>
            </a:endParaRPr>
          </a:p>
          <a:p>
            <a:pPr marL="84960" indent="-84600">
              <a:lnSpc>
                <a:spcPct val="27000"/>
              </a:lnSpc>
              <a:spcBef>
                <a:spcPts val="1100"/>
              </a:spcBef>
              <a:buClr>
                <a:srgbClr val="2E2B21"/>
              </a:buClr>
              <a:buFont typeface="Tw Cen MT"/>
              <a:buChar char=" "/>
            </a:pPr>
            <a:r>
              <a:rPr lang="es-ES" sz="1120" b="1" strike="noStrike" spc="-1">
                <a:solidFill>
                  <a:srgbClr val="2E2B21"/>
                </a:solidFill>
                <a:latin typeface="Consolas"/>
                <a:ea typeface="Consolas"/>
              </a:rPr>
              <a:t>}</a:t>
            </a:r>
            <a:endParaRPr lang="es-ES" sz="1120" b="0" strike="noStrike" spc="-1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227880" y="2426400"/>
            <a:ext cx="3953160" cy="1738440"/>
          </a:xfrm>
          <a:prstGeom prst="rect">
            <a:avLst/>
          </a:prstGeom>
          <a:gradFill rotWithShape="0">
            <a:gsLst>
              <a:gs pos="0">
                <a:schemeClr val="accent2">
                  <a:satOff val="32564"/>
                  <a:lumOff val="18006"/>
                </a:schemeClr>
              </a:gs>
              <a:gs pos="35000">
                <a:srgbClr val="D7F2F2"/>
              </a:gs>
              <a:gs pos="100000">
                <a:schemeClr val="accent2">
                  <a:satOff val="37332"/>
                  <a:lumOff val="28182"/>
                </a:schemeClr>
              </a:gs>
            </a:gsLst>
            <a:lin ang="16200000"/>
          </a:gradFill>
          <a:ln>
            <a:solidFill>
              <a:srgbClr val="98BAB9"/>
            </a:solidFill>
          </a:ln>
          <a:effectLst>
            <a:outerShdw blurRad="50800" dist="126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24000"/>
              </a:lnSpc>
              <a:spcBef>
                <a:spcPts val="901"/>
              </a:spcBef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24000"/>
              </a:lnSpc>
              <a:spcBef>
                <a:spcPts val="901"/>
              </a:spcBef>
            </a:pPr>
            <a:r>
              <a:rPr lang="es-ES" sz="989" b="1" i="1" strike="noStrike" spc="-1">
                <a:solidFill>
                  <a:srgbClr val="2E2B21"/>
                </a:solidFill>
                <a:latin typeface="Consolas"/>
                <a:ea typeface="Consolas"/>
              </a:rPr>
              <a:t>class Util</a:t>
            </a:r>
            <a:endParaRPr lang="es-ES" sz="989" b="0" strike="noStrike" spc="-1">
              <a:latin typeface="Arial"/>
            </a:endParaRPr>
          </a:p>
          <a:p>
            <a:pPr>
              <a:lnSpc>
                <a:spcPct val="24000"/>
              </a:lnSpc>
              <a:spcBef>
                <a:spcPts val="901"/>
              </a:spcBef>
            </a:pPr>
            <a:r>
              <a:rPr lang="es-ES" sz="989" b="1" i="1" strike="noStrike" spc="-1">
                <a:solidFill>
                  <a:srgbClr val="2E2B21"/>
                </a:solidFill>
                <a:latin typeface="Consolas"/>
                <a:ea typeface="Consolas"/>
              </a:rPr>
              <a:t>{</a:t>
            </a:r>
            <a:endParaRPr lang="es-ES" sz="989" b="0" strike="noStrike" spc="-1">
              <a:latin typeface="Arial"/>
            </a:endParaRPr>
          </a:p>
          <a:p>
            <a:pPr>
              <a:lnSpc>
                <a:spcPct val="24000"/>
              </a:lnSpc>
              <a:spcBef>
                <a:spcPts val="901"/>
              </a:spcBef>
            </a:pPr>
            <a:r>
              <a:rPr lang="es-ES" sz="989" b="1" strike="noStrike" spc="-1">
                <a:solidFill>
                  <a:srgbClr val="2E2B21"/>
                </a:solidFill>
                <a:latin typeface="Consolas"/>
                <a:ea typeface="Consolas"/>
              </a:rPr>
              <a:t>static public function cancelarVuelo($id)</a:t>
            </a:r>
            <a:endParaRPr lang="es-ES" sz="989" b="0" strike="noStrike" spc="-1">
              <a:latin typeface="Arial"/>
            </a:endParaRPr>
          </a:p>
          <a:p>
            <a:pPr>
              <a:lnSpc>
                <a:spcPct val="24000"/>
              </a:lnSpc>
              <a:spcBef>
                <a:spcPts val="901"/>
              </a:spcBef>
            </a:pPr>
            <a:r>
              <a:rPr lang="es-ES" sz="989" b="1" strike="noStrike" spc="-1">
                <a:solidFill>
                  <a:srgbClr val="2E2B21"/>
                </a:solidFill>
                <a:latin typeface="Consolas"/>
                <a:ea typeface="Consolas"/>
              </a:rPr>
              <a:t>{</a:t>
            </a:r>
            <a:endParaRPr lang="es-ES" sz="989" b="0" strike="noStrike" spc="-1">
              <a:latin typeface="Arial"/>
            </a:endParaRPr>
          </a:p>
          <a:p>
            <a:pPr>
              <a:lnSpc>
                <a:spcPct val="24000"/>
              </a:lnSpc>
              <a:spcBef>
                <a:spcPts val="901"/>
              </a:spcBef>
            </a:pPr>
            <a:r>
              <a:rPr lang="es-ES" sz="989" b="1" strike="noStrike" spc="-1">
                <a:solidFill>
                  <a:srgbClr val="2E2B21"/>
                </a:solidFill>
                <a:latin typeface="Consolas"/>
                <a:ea typeface="Consolas"/>
              </a:rPr>
              <a:t>$flight = Flight::findOrFail($id);</a:t>
            </a:r>
            <a:endParaRPr lang="es-ES" sz="989" b="0" strike="noStrike" spc="-1">
              <a:latin typeface="Arial"/>
            </a:endParaRPr>
          </a:p>
          <a:p>
            <a:pPr>
              <a:lnSpc>
                <a:spcPct val="24000"/>
              </a:lnSpc>
              <a:spcBef>
                <a:spcPts val="901"/>
              </a:spcBef>
            </a:pPr>
            <a:br/>
            <a:r>
              <a:rPr lang="es-ES" sz="989" b="1" strike="noStrike" spc="-1">
                <a:solidFill>
                  <a:srgbClr val="2E2B21"/>
                </a:solidFill>
                <a:latin typeface="Consolas"/>
                <a:ea typeface="Consolas"/>
              </a:rPr>
              <a:t>$flight-&gt;cancelado = 1;</a:t>
            </a:r>
            <a:endParaRPr lang="es-ES" sz="989" b="0" strike="noStrike" spc="-1">
              <a:latin typeface="Arial"/>
            </a:endParaRPr>
          </a:p>
          <a:p>
            <a:pPr>
              <a:lnSpc>
                <a:spcPct val="24000"/>
              </a:lnSpc>
              <a:spcBef>
                <a:spcPts val="901"/>
              </a:spcBef>
            </a:pPr>
            <a:r>
              <a:rPr lang="es-ES" sz="989" b="1" strike="noStrike" spc="-1">
                <a:solidFill>
                  <a:srgbClr val="2E2B21"/>
                </a:solidFill>
                <a:latin typeface="Consolas"/>
                <a:ea typeface="Consolas"/>
              </a:rPr>
              <a:t>$flight-&gt;save();</a:t>
            </a:r>
            <a:endParaRPr lang="es-ES" sz="989" b="0" strike="noStrike" spc="-1">
              <a:latin typeface="Arial"/>
            </a:endParaRPr>
          </a:p>
          <a:p>
            <a:pPr>
              <a:lnSpc>
                <a:spcPct val="24000"/>
              </a:lnSpc>
              <a:spcBef>
                <a:spcPts val="901"/>
              </a:spcBef>
            </a:pPr>
            <a:r>
              <a:rPr lang="es-ES" sz="989" b="1" strike="noStrike" spc="-1">
                <a:solidFill>
                  <a:srgbClr val="2E2B21"/>
                </a:solidFill>
                <a:latin typeface="Consolas"/>
                <a:ea typeface="Consolas"/>
              </a:rPr>
              <a:t>}</a:t>
            </a:r>
            <a:endParaRPr lang="es-ES" sz="989" b="0" strike="noStrike" spc="-1">
              <a:latin typeface="Arial"/>
            </a:endParaRPr>
          </a:p>
          <a:p>
            <a:pPr>
              <a:lnSpc>
                <a:spcPct val="24000"/>
              </a:lnSpc>
              <a:spcBef>
                <a:spcPts val="901"/>
              </a:spcBef>
            </a:pPr>
            <a:r>
              <a:rPr lang="es-ES" sz="989" b="1" i="1" strike="noStrike" spc="-1">
                <a:solidFill>
                  <a:srgbClr val="2E2B21"/>
                </a:solidFill>
                <a:latin typeface="Consolas"/>
                <a:ea typeface="Consolas"/>
              </a:rPr>
              <a:t>}</a:t>
            </a:r>
            <a:endParaRPr lang="es-ES" sz="989" b="0" strike="noStrike" spc="-1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489960" y="4311720"/>
            <a:ext cx="4618800" cy="1186200"/>
          </a:xfrm>
          <a:prstGeom prst="rect">
            <a:avLst/>
          </a:prstGeom>
          <a:gradFill rotWithShape="0">
            <a:gsLst>
              <a:gs pos="0">
                <a:schemeClr val="accent2">
                  <a:satOff val="32564"/>
                  <a:lumOff val="18006"/>
                </a:schemeClr>
              </a:gs>
              <a:gs pos="35000">
                <a:srgbClr val="D7F2F2"/>
              </a:gs>
              <a:gs pos="100000">
                <a:schemeClr val="accent2">
                  <a:satOff val="37332"/>
                  <a:lumOff val="28182"/>
                </a:schemeClr>
              </a:gs>
            </a:gsLst>
            <a:lin ang="16200000"/>
          </a:gradFill>
          <a:ln>
            <a:solidFill>
              <a:srgbClr val="98BAB9"/>
            </a:solidFill>
          </a:ln>
          <a:effectLst>
            <a:outerShdw blurRad="50800" dist="126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rIns="4572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2E2B21"/>
                </a:solidFill>
                <a:latin typeface="Consolas"/>
                <a:ea typeface="Consolas"/>
              </a:rPr>
              <a:t>// busca de entre todos los vuelos cual está cancelado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2E2B21"/>
                </a:solidFill>
                <a:latin typeface="Consolas"/>
                <a:ea typeface="Consolas"/>
              </a:rPr>
              <a:t>static public </a:t>
            </a:r>
            <a:r>
              <a:rPr lang="es-ES" sz="1200" b="1" i="1" strike="noStrike" spc="-1">
                <a:solidFill>
                  <a:srgbClr val="2E2B21"/>
                </a:solidFill>
                <a:latin typeface="Consolas"/>
                <a:ea typeface="Consolas"/>
              </a:rPr>
              <a:t>function</a:t>
            </a:r>
            <a:r>
              <a:rPr lang="es-ES" sz="1200" b="1" strike="noStrike" spc="-1">
                <a:solidFill>
                  <a:srgbClr val="2E2B21"/>
                </a:solidFill>
                <a:latin typeface="Consolas"/>
                <a:ea typeface="Consolas"/>
              </a:rPr>
              <a:t> allFlight()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2E2B21"/>
                </a:solidFill>
                <a:latin typeface="Consolas"/>
                <a:ea typeface="Consolas"/>
              </a:rPr>
              <a:t>{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2E2B21"/>
                </a:solidFill>
                <a:latin typeface="Consolas"/>
                <a:ea typeface="Consolas"/>
              </a:rPr>
              <a:t>$flight = </a:t>
            </a:r>
            <a:r>
              <a:rPr lang="es-ES" sz="1200" b="1" i="1" strike="noStrike" spc="-1">
                <a:solidFill>
                  <a:srgbClr val="2E2B21"/>
                </a:solidFill>
                <a:latin typeface="Consolas"/>
                <a:ea typeface="Consolas"/>
              </a:rPr>
              <a:t>F</a:t>
            </a:r>
            <a:r>
              <a:rPr lang="es-ES" sz="1200" b="1" strike="noStrike" spc="-1">
                <a:solidFill>
                  <a:srgbClr val="2E2B21"/>
                </a:solidFill>
                <a:latin typeface="Consolas"/>
                <a:ea typeface="Consolas"/>
              </a:rPr>
              <a:t>::all()-&gt;where('cancelado', '=', 1);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2E2B21"/>
                </a:solidFill>
                <a:latin typeface="Consolas"/>
                <a:ea typeface="Consolas"/>
              </a:rPr>
              <a:t>return $flight;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2E2B21"/>
                </a:solidFill>
                <a:latin typeface="Consolas"/>
                <a:ea typeface="Consolas"/>
              </a:rPr>
              <a:t>}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227880" y="5722200"/>
            <a:ext cx="7137360" cy="1004400"/>
          </a:xfrm>
          <a:prstGeom prst="rect">
            <a:avLst/>
          </a:prstGeom>
          <a:gradFill rotWithShape="0">
            <a:gsLst>
              <a:gs pos="0">
                <a:schemeClr val="accent2">
                  <a:satOff val="32564"/>
                  <a:lumOff val="18006"/>
                </a:schemeClr>
              </a:gs>
              <a:gs pos="35000">
                <a:srgbClr val="D7F2F2"/>
              </a:gs>
              <a:gs pos="100000">
                <a:schemeClr val="accent2">
                  <a:satOff val="37332"/>
                  <a:lumOff val="28182"/>
                </a:schemeClr>
              </a:gs>
            </a:gsLst>
            <a:lin ang="16200000"/>
          </a:gradFill>
          <a:ln>
            <a:solidFill>
              <a:srgbClr val="98BAB9"/>
            </a:solidFill>
          </a:ln>
          <a:effectLst>
            <a:outerShdw blurRad="50800" dist="126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2E2B21"/>
                </a:solidFill>
                <a:latin typeface="Consolas"/>
                <a:ea typeface="Consolas"/>
              </a:rPr>
              <a:t>@foreach ($flights-&gt;all() as $flight)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2E2B21"/>
                </a:solidFill>
                <a:latin typeface="Consolas"/>
                <a:ea typeface="Consolas"/>
              </a:rPr>
              <a:t>	&lt;strong&gt;ATENCIÓN,&lt;/strong&gt; 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2E2B21"/>
                </a:solidFill>
                <a:latin typeface="Consolas"/>
                <a:ea typeface="Consolas"/>
              </a:rPr>
              <a:t>	&lt;p&gt;El vuelo {{$flight-&gt;id}}, {{$flight-&gt;fecha_salida}}, se ha cancelado. Debe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2E2B21"/>
                </a:solidFill>
                <a:latin typeface="Consolas"/>
                <a:ea typeface="Consolas"/>
              </a:rPr>
              <a:t>	informar a los pasajeros de la cancelación y posibilidades de reubicación.&lt;/p&gt;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2E2B21"/>
                </a:solidFill>
                <a:latin typeface="Consolas"/>
                <a:ea typeface="Consolas"/>
              </a:rPr>
              <a:t>@endforeach</a:t>
            </a:r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Imagen 3"/>
          <p:cNvPicPr/>
          <p:nvPr/>
        </p:nvPicPr>
        <p:blipFill>
          <a:blip r:embed="rId2"/>
          <a:stretch/>
        </p:blipFill>
        <p:spPr>
          <a:xfrm>
            <a:off x="1162800" y="-26640"/>
            <a:ext cx="11035800" cy="6626160"/>
          </a:xfrm>
          <a:prstGeom prst="rect">
            <a:avLst/>
          </a:prstGeom>
          <a:ln w="12600">
            <a:noFill/>
          </a:ln>
        </p:spPr>
      </p:pic>
      <p:grpSp>
        <p:nvGrpSpPr>
          <p:cNvPr id="240" name="Group 1"/>
          <p:cNvGrpSpPr/>
          <p:nvPr/>
        </p:nvGrpSpPr>
        <p:grpSpPr>
          <a:xfrm>
            <a:off x="222840" y="1135440"/>
            <a:ext cx="3068280" cy="2072520"/>
            <a:chOff x="222840" y="1135440"/>
            <a:chExt cx="3068280" cy="2072520"/>
          </a:xfrm>
        </p:grpSpPr>
        <p:sp>
          <p:nvSpPr>
            <p:cNvPr id="241" name="CustomShape 2"/>
            <p:cNvSpPr/>
            <p:nvPr/>
          </p:nvSpPr>
          <p:spPr>
            <a:xfrm>
              <a:off x="222840" y="1135440"/>
              <a:ext cx="3068280" cy="207252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satOff val="32564"/>
                    <a:lumOff val="18006"/>
                  </a:schemeClr>
                </a:gs>
                <a:gs pos="35000">
                  <a:srgbClr val="D7F2F2"/>
                </a:gs>
                <a:gs pos="100000">
                  <a:schemeClr val="accent2">
                    <a:satOff val="37332"/>
                    <a:lumOff val="28182"/>
                  </a:schemeClr>
                </a:gs>
              </a:gsLst>
              <a:lin ang="16200000"/>
            </a:gradFill>
            <a:ln w="9360">
              <a:solidFill>
                <a:srgbClr val="98BAB9"/>
              </a:solidFill>
              <a:round/>
            </a:ln>
            <a:effectLst>
              <a:outerShdw blurRad="50800" dist="126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CustomShape 3"/>
            <p:cNvSpPr/>
            <p:nvPr/>
          </p:nvSpPr>
          <p:spPr>
            <a:xfrm>
              <a:off x="222840" y="1135440"/>
              <a:ext cx="3068280" cy="20023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>
              <a:spAutoFit/>
            </a:bodyPr>
            <a:lstStyle/>
            <a:p>
              <a:pPr marL="91440" indent="-91080">
                <a:lnSpc>
                  <a:spcPct val="90000"/>
                </a:lnSpc>
                <a:spcBef>
                  <a:spcPts val="1199"/>
                </a:spcBef>
                <a:buClr>
                  <a:srgbClr val="2E2B21"/>
                </a:buClr>
                <a:buFont typeface="Tw Cen MT"/>
                <a:buChar char=" "/>
              </a:pPr>
              <a:r>
                <a:rPr lang="es-ES" sz="1400" b="0" strike="noStrike" spc="-1">
                  <a:solidFill>
                    <a:srgbClr val="2E2B21"/>
                  </a:solidFill>
                  <a:latin typeface="Consolas"/>
                  <a:ea typeface="Consolas"/>
                </a:rPr>
                <a:t>MAIL_DRIVER=smtp</a:t>
              </a:r>
              <a:endParaRPr lang="es-ES" sz="1400" b="0" strike="noStrike" spc="-1">
                <a:latin typeface="Arial"/>
              </a:endParaRPr>
            </a:p>
            <a:p>
              <a:pPr marL="91440" indent="-91080">
                <a:lnSpc>
                  <a:spcPct val="90000"/>
                </a:lnSpc>
                <a:spcBef>
                  <a:spcPts val="1199"/>
                </a:spcBef>
                <a:buClr>
                  <a:srgbClr val="2E2B21"/>
                </a:buClr>
                <a:buFont typeface="Tw Cen MT"/>
                <a:buChar char=" "/>
              </a:pPr>
              <a:r>
                <a:rPr lang="es-ES" sz="1400" b="0" strike="noStrike" spc="-1">
                  <a:solidFill>
                    <a:srgbClr val="2E2B21"/>
                  </a:solidFill>
                  <a:latin typeface="Consolas"/>
                  <a:ea typeface="Consolas"/>
                </a:rPr>
                <a:t>MAIL_HOST=smtp.mailtrap.io</a:t>
              </a:r>
              <a:endParaRPr lang="es-ES" sz="1400" b="0" strike="noStrike" spc="-1">
                <a:latin typeface="Arial"/>
              </a:endParaRPr>
            </a:p>
            <a:p>
              <a:pPr marL="91440" indent="-91080">
                <a:lnSpc>
                  <a:spcPct val="90000"/>
                </a:lnSpc>
                <a:spcBef>
                  <a:spcPts val="1199"/>
                </a:spcBef>
                <a:buClr>
                  <a:srgbClr val="2E2B21"/>
                </a:buClr>
                <a:buFont typeface="Tw Cen MT"/>
                <a:buChar char=" "/>
              </a:pPr>
              <a:r>
                <a:rPr lang="es-ES" sz="1400" b="0" strike="noStrike" spc="-1">
                  <a:solidFill>
                    <a:srgbClr val="2E2B21"/>
                  </a:solidFill>
                  <a:latin typeface="Consolas"/>
                  <a:ea typeface="Consolas"/>
                </a:rPr>
                <a:t>MAIL_PORT=2525</a:t>
              </a:r>
              <a:endParaRPr lang="es-ES" sz="1400" b="0" strike="noStrike" spc="-1">
                <a:latin typeface="Arial"/>
              </a:endParaRPr>
            </a:p>
            <a:p>
              <a:pPr marL="91440" indent="-91080">
                <a:lnSpc>
                  <a:spcPct val="90000"/>
                </a:lnSpc>
                <a:spcBef>
                  <a:spcPts val="1199"/>
                </a:spcBef>
                <a:buClr>
                  <a:srgbClr val="2E2B21"/>
                </a:buClr>
                <a:buFont typeface="Tw Cen MT"/>
                <a:buChar char=" "/>
              </a:pPr>
              <a:r>
                <a:rPr lang="es-ES" sz="1400" b="0" strike="noStrike" spc="-1">
                  <a:solidFill>
                    <a:srgbClr val="2E2B21"/>
                  </a:solidFill>
                  <a:latin typeface="Consolas"/>
                  <a:ea typeface="Consolas"/>
                </a:rPr>
                <a:t>MAIL_USERNAME=0253c56344b868</a:t>
              </a:r>
              <a:endParaRPr lang="es-ES" sz="1400" b="0" strike="noStrike" spc="-1">
                <a:latin typeface="Arial"/>
              </a:endParaRPr>
            </a:p>
            <a:p>
              <a:pPr marL="91440" indent="-91080">
                <a:lnSpc>
                  <a:spcPct val="90000"/>
                </a:lnSpc>
                <a:spcBef>
                  <a:spcPts val="1199"/>
                </a:spcBef>
                <a:buClr>
                  <a:srgbClr val="2E2B21"/>
                </a:buClr>
                <a:buFont typeface="Tw Cen MT"/>
                <a:buChar char=" "/>
              </a:pPr>
              <a:r>
                <a:rPr lang="es-ES" sz="1400" b="0" strike="noStrike" spc="-1">
                  <a:solidFill>
                    <a:srgbClr val="2E2B21"/>
                  </a:solidFill>
                  <a:latin typeface="Consolas"/>
                  <a:ea typeface="Consolas"/>
                </a:rPr>
                <a:t>MAIL_PASSWORD=b72bb25378c83c</a:t>
              </a:r>
              <a:endParaRPr lang="es-ES" sz="1400" b="0" strike="noStrike" spc="-1">
                <a:latin typeface="Arial"/>
              </a:endParaRPr>
            </a:p>
            <a:p>
              <a:pPr marL="91440" indent="-91080">
                <a:lnSpc>
                  <a:spcPct val="90000"/>
                </a:lnSpc>
                <a:spcBef>
                  <a:spcPts val="1199"/>
                </a:spcBef>
                <a:buClr>
                  <a:srgbClr val="2E2B21"/>
                </a:buClr>
                <a:buFont typeface="Tw Cen MT"/>
                <a:buChar char=" "/>
              </a:pPr>
              <a:r>
                <a:rPr lang="es-ES" sz="1400" b="0" strike="noStrike" spc="-1">
                  <a:solidFill>
                    <a:srgbClr val="2E2B21"/>
                  </a:solidFill>
                  <a:latin typeface="Consolas"/>
                  <a:ea typeface="Consolas"/>
                </a:rPr>
                <a:t>MAIL_ENCRYPTION=tls</a:t>
              </a:r>
              <a:endParaRPr lang="es-ES" sz="1400" b="0" strike="noStrike" spc="-1">
                <a:latin typeface="Arial"/>
              </a:endParaRPr>
            </a:p>
          </p:txBody>
        </p:sp>
      </p:grpSp>
      <p:pic>
        <p:nvPicPr>
          <p:cNvPr id="243" name="Imagen 5"/>
          <p:cNvPicPr/>
          <p:nvPr/>
        </p:nvPicPr>
        <p:blipFill>
          <a:blip r:embed="rId3"/>
          <a:stretch/>
        </p:blipFill>
        <p:spPr>
          <a:xfrm>
            <a:off x="371880" y="3286440"/>
            <a:ext cx="5838480" cy="2333160"/>
          </a:xfrm>
          <a:prstGeom prst="rect">
            <a:avLst/>
          </a:prstGeom>
          <a:ln w="12600">
            <a:noFill/>
          </a:ln>
        </p:spPr>
      </p:pic>
      <p:pic>
        <p:nvPicPr>
          <p:cNvPr id="244" name="Imagen 6"/>
          <p:cNvPicPr/>
          <p:nvPr/>
        </p:nvPicPr>
        <p:blipFill>
          <a:blip r:embed="rId4"/>
          <a:stretch/>
        </p:blipFill>
        <p:spPr>
          <a:xfrm>
            <a:off x="580320" y="5412960"/>
            <a:ext cx="5829120" cy="1409400"/>
          </a:xfrm>
          <a:prstGeom prst="rect">
            <a:avLst/>
          </a:prstGeom>
          <a:ln w="1260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2954520" y="5581080"/>
            <a:ext cx="5249160" cy="1186920"/>
          </a:xfrm>
          <a:prstGeom prst="rect">
            <a:avLst/>
          </a:prstGeom>
          <a:gradFill rotWithShape="0">
            <a:gsLst>
              <a:gs pos="0">
                <a:schemeClr val="accent4">
                  <a:hueOff val="-35408"/>
                  <a:satOff val="9996"/>
                  <a:lumOff val="22177"/>
                </a:schemeClr>
              </a:gs>
              <a:gs pos="35000">
                <a:srgbClr val="DCE6E1"/>
              </a:gs>
              <a:gs pos="100000">
                <a:schemeClr val="accent4">
                  <a:hueOff val="-44759"/>
                  <a:satOff val="11209"/>
                  <a:lumOff val="34195"/>
                </a:schemeClr>
              </a:gs>
            </a:gsLst>
            <a:lin ang="16200000"/>
          </a:gradFill>
          <a:ln>
            <a:solidFill>
              <a:srgbClr val="91A099"/>
            </a:solidFill>
          </a:ln>
          <a:effectLst>
            <a:outerShdw blurRad="50800" dist="126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i="1" strike="noStrike" spc="-1">
                <a:solidFill>
                  <a:srgbClr val="9966B8"/>
                </a:solidFill>
                <a:latin typeface="Droid Sans Mono"/>
                <a:ea typeface="Droid Sans Mono"/>
              </a:rPr>
              <a:t>Route</a:t>
            </a:r>
            <a:r>
              <a:rPr lang="es-ES" sz="1800" b="0" strike="noStrike" spc="-1">
                <a:solidFill>
                  <a:srgbClr val="225588"/>
                </a:solidFill>
                <a:latin typeface="Droid Sans Mono"/>
                <a:ea typeface="Droid Sans Mono"/>
              </a:rPr>
              <a:t>::</a:t>
            </a:r>
            <a:r>
              <a:rPr lang="es-ES" sz="1800" b="0" strike="noStrike" spc="-1">
                <a:solidFill>
                  <a:srgbClr val="2E2B21"/>
                </a:solidFill>
                <a:latin typeface="Droid Sans Mono"/>
                <a:ea typeface="Droid Sans Mono"/>
              </a:rPr>
              <a:t>group</a:t>
            </a:r>
            <a:r>
              <a:rPr lang="es-ES" sz="18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([</a:t>
            </a:r>
            <a:r>
              <a:rPr lang="es-ES" sz="1800" b="0" strike="noStrike" spc="-1">
                <a:solidFill>
                  <a:srgbClr val="22AA44"/>
                </a:solidFill>
                <a:latin typeface="Droid Sans Mono"/>
                <a:ea typeface="Droid Sans Mono"/>
              </a:rPr>
              <a:t>'middleware'</a:t>
            </a:r>
            <a:r>
              <a:rPr lang="es-ES" sz="18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lang="es-ES" sz="1800" b="0" strike="noStrike" spc="-1">
                <a:solidFill>
                  <a:srgbClr val="225588"/>
                </a:solidFill>
                <a:latin typeface="Droid Sans Mono"/>
                <a:ea typeface="Droid Sans Mono"/>
              </a:rPr>
              <a:t>=&gt;</a:t>
            </a:r>
            <a:r>
              <a:rPr lang="es-ES" sz="18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lang="es-ES" sz="1800" b="0" strike="noStrike" spc="-1">
                <a:solidFill>
                  <a:srgbClr val="22AA44"/>
                </a:solidFill>
                <a:latin typeface="Droid Sans Mono"/>
                <a:ea typeface="Droid Sans Mono"/>
              </a:rPr>
              <a:t>'auth'</a:t>
            </a:r>
            <a:r>
              <a:rPr lang="es-ES" sz="18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], </a:t>
            </a:r>
            <a:r>
              <a:rPr lang="es-ES" sz="1800" b="0" i="1" strike="noStrike" spc="-1">
                <a:solidFill>
                  <a:srgbClr val="9966B8"/>
                </a:solidFill>
                <a:latin typeface="Droid Sans Mono"/>
                <a:ea typeface="Droid Sans Mono"/>
              </a:rPr>
              <a:t>function</a:t>
            </a:r>
            <a:r>
              <a:rPr lang="es-ES" sz="18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() {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	…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} 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36080" y="2413440"/>
            <a:ext cx="2053800" cy="1461240"/>
          </a:xfrm>
          <a:prstGeom prst="rect">
            <a:avLst/>
          </a:prstGeom>
          <a:noFill/>
          <a:ln>
            <a:solidFill>
              <a:srgbClr val="2E2B2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StarSymbol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UML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StarSymbol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Funcionalidades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StarSymbol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Demostración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StarSymbol"/>
              <a:buChar char="❑"/>
            </a:pPr>
            <a:r>
              <a:rPr lang="es-ES" sz="1800" b="1" strike="noStrike" spc="-1">
                <a:solidFill>
                  <a:srgbClr val="2E2B21"/>
                </a:solidFill>
                <a:latin typeface="Tw Cen MT"/>
                <a:ea typeface="Tw Cen MT"/>
              </a:rPr>
              <a:t>Aspectos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StarSymbol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Conclusiones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2954520" y="720540"/>
            <a:ext cx="6589440" cy="913320"/>
          </a:xfrm>
          <a:prstGeom prst="rect">
            <a:avLst/>
          </a:prstGeom>
          <a:gradFill rotWithShape="0">
            <a:gsLst>
              <a:gs pos="0">
                <a:schemeClr val="accent4">
                  <a:hueOff val="-35408"/>
                  <a:satOff val="9996"/>
                  <a:lumOff val="22177"/>
                </a:schemeClr>
              </a:gs>
              <a:gs pos="35000">
                <a:srgbClr val="DCE6E1"/>
              </a:gs>
              <a:gs pos="100000">
                <a:schemeClr val="accent4">
                  <a:hueOff val="-44759"/>
                  <a:satOff val="11209"/>
                  <a:lumOff val="34195"/>
                </a:schemeClr>
              </a:gs>
            </a:gsLst>
            <a:lin ang="16200000"/>
          </a:gradFill>
          <a:ln>
            <a:solidFill>
              <a:srgbClr val="91A099"/>
            </a:solidFill>
          </a:ln>
          <a:effectLst>
            <a:outerShdw blurRad="50800" dist="126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i="1" strike="noStrike" spc="-1">
                <a:solidFill>
                  <a:srgbClr val="9966B8"/>
                </a:solidFill>
                <a:latin typeface="Droid Sans Mono"/>
                <a:ea typeface="Droid Sans Mono"/>
              </a:rPr>
              <a:t>Route</a:t>
            </a:r>
            <a:r>
              <a:rPr lang="es-ES" sz="1800" b="0" strike="noStrike" spc="-1">
                <a:solidFill>
                  <a:srgbClr val="225588"/>
                </a:solidFill>
                <a:latin typeface="Droid Sans Mono"/>
                <a:ea typeface="Droid Sans Mono"/>
              </a:rPr>
              <a:t>::</a:t>
            </a:r>
            <a:r>
              <a:rPr lang="es-ES" sz="1800" b="0" strike="noStrike" spc="-1">
                <a:solidFill>
                  <a:srgbClr val="2E2B21"/>
                </a:solidFill>
                <a:latin typeface="Droid Sans Mono"/>
                <a:ea typeface="Droid Sans Mono"/>
              </a:rPr>
              <a:t>group</a:t>
            </a:r>
            <a:r>
              <a:rPr lang="es-ES" sz="18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([</a:t>
            </a:r>
            <a:r>
              <a:rPr lang="es-ES" sz="1800" b="0" strike="noStrike" spc="-1">
                <a:solidFill>
                  <a:srgbClr val="22AA44"/>
                </a:solidFill>
                <a:latin typeface="Droid Sans Mono"/>
                <a:ea typeface="Droid Sans Mono"/>
              </a:rPr>
              <a:t>'middleware'</a:t>
            </a:r>
            <a:r>
              <a:rPr lang="es-ES" sz="18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lang="es-ES" sz="1800" b="0" strike="noStrike" spc="-1">
                <a:solidFill>
                  <a:srgbClr val="225588"/>
                </a:solidFill>
                <a:latin typeface="Droid Sans Mono"/>
                <a:ea typeface="Droid Sans Mono"/>
              </a:rPr>
              <a:t>=&gt;</a:t>
            </a:r>
            <a:r>
              <a:rPr lang="es-ES" sz="18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lang="es-ES" sz="1800" b="0" strike="noStrike" spc="-1">
                <a:solidFill>
                  <a:srgbClr val="22AA44"/>
                </a:solidFill>
                <a:latin typeface="Droid Sans Mono"/>
                <a:ea typeface="Droid Sans Mono"/>
              </a:rPr>
              <a:t>'admin'</a:t>
            </a:r>
            <a:r>
              <a:rPr lang="es-ES" sz="18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], </a:t>
            </a:r>
            <a:r>
              <a:rPr lang="es-ES" sz="1800" b="0" i="1" strike="noStrike" spc="-1">
                <a:solidFill>
                  <a:srgbClr val="9966B8"/>
                </a:solidFill>
                <a:latin typeface="Droid Sans Mono"/>
                <a:ea typeface="Droid Sans Mono"/>
              </a:rPr>
              <a:t>function</a:t>
            </a:r>
            <a:r>
              <a:rPr lang="es-ES" sz="18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() {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	…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}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2900160" y="5042520"/>
            <a:ext cx="6989040" cy="63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2E2B21"/>
                </a:solidFill>
                <a:latin typeface="Droid Sans Mono"/>
                <a:ea typeface="Droid Sans Mono"/>
              </a:rPr>
              <a:t>Rutas para usuarios autenticados (administrador y clientes):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49" name="CustomShape 5"/>
          <p:cNvSpPr/>
          <p:nvPr/>
        </p:nvSpPr>
        <p:spPr>
          <a:xfrm>
            <a:off x="2900160" y="341640"/>
            <a:ext cx="4032720" cy="63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2E2B21"/>
                </a:solidFill>
                <a:latin typeface="Droid Sans Mono"/>
                <a:ea typeface="Droid Sans Mono"/>
              </a:rPr>
              <a:t>Rutas para usuario administrador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50" name="CustomShape 6"/>
          <p:cNvSpPr/>
          <p:nvPr/>
        </p:nvSpPr>
        <p:spPr>
          <a:xfrm>
            <a:off x="2954520" y="1755000"/>
            <a:ext cx="7139880" cy="3075480"/>
          </a:xfrm>
          <a:prstGeom prst="rect">
            <a:avLst/>
          </a:prstGeom>
          <a:gradFill rotWithShape="0">
            <a:gsLst>
              <a:gs pos="0">
                <a:schemeClr val="accent4">
                  <a:hueOff val="-35408"/>
                  <a:satOff val="9996"/>
                  <a:lumOff val="22177"/>
                </a:schemeClr>
              </a:gs>
              <a:gs pos="35000">
                <a:srgbClr val="DCE6E1"/>
              </a:gs>
              <a:gs pos="100000">
                <a:schemeClr val="accent4">
                  <a:hueOff val="-44759"/>
                  <a:satOff val="11209"/>
                  <a:lumOff val="34195"/>
                </a:schemeClr>
              </a:gs>
            </a:gsLst>
            <a:lin ang="16200000"/>
          </a:gradFill>
          <a:ln>
            <a:solidFill>
              <a:srgbClr val="91A099"/>
            </a:solidFill>
          </a:ln>
          <a:effectLst>
            <a:outerShdw blurRad="50800" dist="126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&lt;?php</a:t>
            </a:r>
            <a:br/>
            <a:r>
              <a:rPr lang="es-ES" sz="1400" b="0" strike="noStrike" spc="-1">
                <a:solidFill>
                  <a:srgbClr val="225588"/>
                </a:solidFill>
                <a:latin typeface="Droid Sans Mono"/>
                <a:ea typeface="Droid Sans Mono"/>
              </a:rPr>
              <a:t>namespace</a:t>
            </a:r>
            <a:r>
              <a:rPr lang="es-ES" sz="14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lang="es-ES" sz="1400" b="0" u="sng" strike="noStrike" spc="-1">
                <a:solidFill>
                  <a:srgbClr val="2E2B21"/>
                </a:solidFill>
                <a:uFillTx/>
                <a:latin typeface="Droid Sans Mono"/>
                <a:ea typeface="Droid Sans Mono"/>
              </a:rPr>
              <a:t>App\Http\Middleware</a:t>
            </a:r>
            <a:r>
              <a:rPr lang="es-ES" sz="14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;</a:t>
            </a:r>
            <a:br/>
            <a:r>
              <a:rPr lang="es-ES" sz="1400" b="0" strike="noStrike" spc="-1">
                <a:solidFill>
                  <a:srgbClr val="225588"/>
                </a:solidFill>
                <a:latin typeface="Droid Sans Mono"/>
                <a:ea typeface="Droid Sans Mono"/>
              </a:rPr>
              <a:t>use</a:t>
            </a:r>
            <a:r>
              <a:rPr lang="es-ES" sz="14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lang="es-ES" sz="1400" b="0" i="1" strike="noStrike" spc="-1">
                <a:solidFill>
                  <a:srgbClr val="9966B8"/>
                </a:solidFill>
                <a:latin typeface="Droid Sans Mono"/>
                <a:ea typeface="Droid Sans Mono"/>
              </a:rPr>
              <a:t>Closure</a:t>
            </a:r>
            <a:r>
              <a:rPr lang="es-ES" sz="14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;</a:t>
            </a:r>
            <a:br/>
            <a:r>
              <a:rPr lang="es-ES" sz="1400" b="0" i="1" strike="noStrike" spc="-1">
                <a:solidFill>
                  <a:srgbClr val="9966B8"/>
                </a:solidFill>
                <a:latin typeface="Droid Sans Mono"/>
                <a:ea typeface="Droid Sans Mono"/>
              </a:rPr>
              <a:t>class</a:t>
            </a:r>
            <a:r>
              <a:rPr lang="es-ES" sz="14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lang="es-ES" sz="1400" b="0" u="sng" strike="noStrike" spc="-1">
                <a:solidFill>
                  <a:srgbClr val="2E2B21"/>
                </a:solidFill>
                <a:uFillTx/>
                <a:latin typeface="Droid Sans Mono"/>
                <a:ea typeface="Droid Sans Mono"/>
              </a:rPr>
              <a:t>AdminMiddleware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{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384887"/>
                </a:solidFill>
                <a:latin typeface="Droid Sans Mono"/>
                <a:ea typeface="Droid Sans Mono"/>
              </a:rPr>
              <a:t>	…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225588"/>
                </a:solidFill>
                <a:latin typeface="Droid Sans Mono"/>
                <a:ea typeface="Droid Sans Mono"/>
              </a:rPr>
              <a:t>public</a:t>
            </a:r>
            <a:r>
              <a:rPr lang="es-ES" sz="14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lang="es-ES" sz="1400" b="0" i="1" strike="noStrike" spc="-1">
                <a:solidFill>
                  <a:srgbClr val="9966B8"/>
                </a:solidFill>
                <a:latin typeface="Droid Sans Mono"/>
                <a:ea typeface="Droid Sans Mono"/>
              </a:rPr>
              <a:t>function</a:t>
            </a:r>
            <a:r>
              <a:rPr lang="es-ES" sz="14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lang="es-ES" sz="1400" b="0" strike="noStrike" spc="-1">
                <a:solidFill>
                  <a:srgbClr val="2E2B21"/>
                </a:solidFill>
                <a:latin typeface="Droid Sans Mono"/>
                <a:ea typeface="Droid Sans Mono"/>
              </a:rPr>
              <a:t>handle</a:t>
            </a:r>
            <a:r>
              <a:rPr lang="es-ES" sz="14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($request, </a:t>
            </a:r>
            <a:r>
              <a:rPr lang="es-ES" sz="1400" b="0" i="1" strike="noStrike" spc="-1">
                <a:solidFill>
                  <a:srgbClr val="9966B8"/>
                </a:solidFill>
                <a:latin typeface="Droid Sans Mono"/>
                <a:ea typeface="Droid Sans Mono"/>
              </a:rPr>
              <a:t>Closure</a:t>
            </a:r>
            <a:r>
              <a:rPr lang="es-ES" sz="14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 $next)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{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225588"/>
                </a:solidFill>
                <a:latin typeface="Droid Sans Mono"/>
                <a:ea typeface="Droid Sans Mono"/>
              </a:rPr>
              <a:t>if</a:t>
            </a:r>
            <a:r>
              <a:rPr lang="es-ES" sz="14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 (</a:t>
            </a:r>
            <a:r>
              <a:rPr lang="es-ES" sz="1400" b="0" strike="noStrike" spc="-1">
                <a:solidFill>
                  <a:srgbClr val="2E2B21"/>
                </a:solidFill>
                <a:latin typeface="Droid Sans Mono"/>
                <a:ea typeface="Droid Sans Mono"/>
              </a:rPr>
              <a:t>auth</a:t>
            </a:r>
            <a:r>
              <a:rPr lang="es-ES" sz="14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()</a:t>
            </a:r>
            <a:r>
              <a:rPr lang="es-ES" sz="1400" b="0" strike="noStrike" spc="-1">
                <a:solidFill>
                  <a:srgbClr val="225588"/>
                </a:solidFill>
                <a:latin typeface="Droid Sans Mono"/>
                <a:ea typeface="Droid Sans Mono"/>
              </a:rPr>
              <a:t>-&gt;</a:t>
            </a:r>
            <a:r>
              <a:rPr lang="es-ES" sz="1400" b="0" strike="noStrike" spc="-1">
                <a:solidFill>
                  <a:srgbClr val="2E2B21"/>
                </a:solidFill>
                <a:latin typeface="Droid Sans Mono"/>
                <a:ea typeface="Droid Sans Mono"/>
              </a:rPr>
              <a:t>check</a:t>
            </a:r>
            <a:r>
              <a:rPr lang="es-ES" sz="14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() </a:t>
            </a:r>
            <a:r>
              <a:rPr lang="es-ES" sz="1400" b="0" strike="noStrike" spc="-1">
                <a:solidFill>
                  <a:srgbClr val="225588"/>
                </a:solidFill>
                <a:latin typeface="Droid Sans Mono"/>
                <a:ea typeface="Droid Sans Mono"/>
              </a:rPr>
              <a:t>&amp;&amp;</a:t>
            </a:r>
            <a:r>
              <a:rPr lang="es-ES" sz="14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lang="es-ES" sz="1400" b="0" strike="noStrike" spc="-1">
                <a:solidFill>
                  <a:srgbClr val="2E2B21"/>
                </a:solidFill>
                <a:latin typeface="Droid Sans Mono"/>
                <a:ea typeface="Droid Sans Mono"/>
              </a:rPr>
              <a:t>auth</a:t>
            </a:r>
            <a:r>
              <a:rPr lang="es-ES" sz="14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()</a:t>
            </a:r>
            <a:r>
              <a:rPr lang="es-ES" sz="1400" b="0" strike="noStrike" spc="-1">
                <a:solidFill>
                  <a:srgbClr val="225588"/>
                </a:solidFill>
                <a:latin typeface="Droid Sans Mono"/>
                <a:ea typeface="Droid Sans Mono"/>
              </a:rPr>
              <a:t>-&gt;</a:t>
            </a:r>
            <a:r>
              <a:rPr lang="es-ES" sz="1400" b="0" strike="noStrike" spc="-1">
                <a:solidFill>
                  <a:srgbClr val="2E2B21"/>
                </a:solidFill>
                <a:latin typeface="Droid Sans Mono"/>
                <a:ea typeface="Droid Sans Mono"/>
              </a:rPr>
              <a:t>user</a:t>
            </a:r>
            <a:r>
              <a:rPr lang="es-ES" sz="14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()</a:t>
            </a:r>
            <a:r>
              <a:rPr lang="es-ES" sz="1400" b="0" strike="noStrike" spc="-1">
                <a:solidFill>
                  <a:srgbClr val="225588"/>
                </a:solidFill>
                <a:latin typeface="Droid Sans Mono"/>
                <a:ea typeface="Droid Sans Mono"/>
              </a:rPr>
              <a:t>-&gt;</a:t>
            </a:r>
            <a:r>
              <a:rPr lang="es-ES" sz="14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esAdmin)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225588"/>
                </a:solidFill>
                <a:latin typeface="Droid Sans Mono"/>
                <a:ea typeface="Droid Sans Mono"/>
              </a:rPr>
              <a:t>	return</a:t>
            </a:r>
            <a:r>
              <a:rPr lang="es-ES" sz="14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 $next($request);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lang="es-ES" sz="1400" b="0" strike="noStrike" spc="-1">
                <a:solidFill>
                  <a:srgbClr val="BBBBBB"/>
                </a:solidFill>
                <a:latin typeface="Droid Sans Mono"/>
                <a:ea typeface="Droid Sans Mono"/>
              </a:rPr>
              <a:t>		</a:t>
            </a:r>
            <a:r>
              <a:rPr lang="es-ES" sz="1400" b="0" strike="noStrike" spc="-1">
                <a:solidFill>
                  <a:srgbClr val="225588"/>
                </a:solidFill>
                <a:latin typeface="Droid Sans Mono"/>
                <a:ea typeface="Droid Sans Mono"/>
              </a:rPr>
              <a:t>return</a:t>
            </a:r>
            <a:r>
              <a:rPr lang="es-ES" sz="14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lang="es-ES" sz="1400" b="0" strike="noStrike" spc="-1">
                <a:solidFill>
                  <a:srgbClr val="2E2B21"/>
                </a:solidFill>
                <a:latin typeface="Droid Sans Mono"/>
                <a:ea typeface="Droid Sans Mono"/>
              </a:rPr>
              <a:t>redirect</a:t>
            </a:r>
            <a:r>
              <a:rPr lang="es-ES" sz="14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(</a:t>
            </a:r>
            <a:r>
              <a:rPr lang="es-ES" sz="1400" b="0" strike="noStrike" spc="-1">
                <a:solidFill>
                  <a:srgbClr val="22AA44"/>
                </a:solidFill>
                <a:latin typeface="Droid Sans Mono"/>
                <a:ea typeface="Droid Sans Mono"/>
              </a:rPr>
              <a:t>'/login’</a:t>
            </a:r>
            <a:r>
              <a:rPr lang="es-ES" sz="14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);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}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6688CC"/>
                </a:solidFill>
                <a:latin typeface="Droid Sans Mono"/>
                <a:ea typeface="Droid Sans Mono"/>
              </a:rPr>
              <a:t>}</a:t>
            </a:r>
            <a:endParaRPr lang="es-E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Imagen 1"/>
          <p:cNvPicPr/>
          <p:nvPr/>
        </p:nvPicPr>
        <p:blipFill>
          <a:blip r:embed="rId2"/>
          <a:stretch/>
        </p:blipFill>
        <p:spPr>
          <a:xfrm>
            <a:off x="7151400" y="154800"/>
            <a:ext cx="4543200" cy="6352920"/>
          </a:xfrm>
          <a:prstGeom prst="rect">
            <a:avLst/>
          </a:prstGeom>
          <a:ln w="12600">
            <a:noFill/>
          </a:ln>
        </p:spPr>
      </p:pic>
      <p:sp>
        <p:nvSpPr>
          <p:cNvPr id="252" name="CustomShape 1"/>
          <p:cNvSpPr/>
          <p:nvPr/>
        </p:nvSpPr>
        <p:spPr>
          <a:xfrm>
            <a:off x="497160" y="4296460"/>
            <a:ext cx="6258240" cy="2031325"/>
          </a:xfrm>
          <a:prstGeom prst="rect">
            <a:avLst/>
          </a:prstGeom>
          <a:gradFill rotWithShape="0">
            <a:gsLst>
              <a:gs pos="0">
                <a:schemeClr val="accent4">
                  <a:hueOff val="-35408"/>
                  <a:satOff val="9996"/>
                  <a:lumOff val="22177"/>
                </a:schemeClr>
              </a:gs>
              <a:gs pos="35000">
                <a:srgbClr val="DCE6E1"/>
              </a:gs>
              <a:gs pos="100000">
                <a:schemeClr val="accent4">
                  <a:hueOff val="-44759"/>
                  <a:satOff val="11209"/>
                  <a:lumOff val="34195"/>
                </a:schemeClr>
              </a:gs>
            </a:gsLst>
            <a:lin ang="16200000"/>
          </a:gradFill>
          <a:ln>
            <a:solidFill>
              <a:srgbClr val="91A099"/>
            </a:solidFill>
          </a:ln>
          <a:effectLst>
            <a:outerShdw blurRad="50800" dist="126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 dirty="0" err="1">
                <a:solidFill>
                  <a:srgbClr val="225588"/>
                </a:solidFill>
                <a:latin typeface="Droid Sans Mono"/>
                <a:ea typeface="Droid Sans Mono"/>
              </a:rPr>
              <a:t>return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lang="es-ES" sz="1400" b="0" i="1" strike="noStrike" spc="-1" dirty="0" err="1">
                <a:solidFill>
                  <a:srgbClr val="9966B8"/>
                </a:solidFill>
                <a:latin typeface="Droid Sans Mono"/>
                <a:ea typeface="Droid Sans Mono"/>
              </a:rPr>
              <a:t>Validator</a:t>
            </a:r>
            <a:r>
              <a:rPr lang="es-ES" sz="1400" b="0" strike="noStrike" spc="-1" dirty="0">
                <a:solidFill>
                  <a:srgbClr val="225588"/>
                </a:solidFill>
                <a:latin typeface="Droid Sans Mono"/>
                <a:ea typeface="Droid Sans Mono"/>
              </a:rPr>
              <a:t>::</a:t>
            </a:r>
            <a:r>
              <a:rPr lang="es-ES" sz="1400" b="0" strike="noStrike" spc="-1" dirty="0" err="1">
                <a:solidFill>
                  <a:srgbClr val="2E2B21"/>
                </a:solidFill>
                <a:latin typeface="Droid Sans Mono"/>
                <a:ea typeface="Droid Sans Mono"/>
              </a:rPr>
              <a:t>make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($data, [		</a:t>
            </a:r>
            <a:r>
              <a:rPr lang="es-ES" sz="1400" b="0" strike="noStrike" spc="-1" dirty="0" err="1">
                <a:solidFill>
                  <a:srgbClr val="2E2B21"/>
                </a:solidFill>
                <a:latin typeface="Droid Sans Mono"/>
                <a:ea typeface="Droid Sans Mono"/>
              </a:rPr>
              <a:t>RegisterController.php</a:t>
            </a:r>
            <a:endParaRPr lang="es-ES" sz="1400" b="0" strike="noStrike" spc="-1" dirty="0">
              <a:latin typeface="Arial"/>
            </a:endParaRPr>
          </a:p>
          <a:p>
            <a:pPr lvl="1"/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 err="1">
                <a:solidFill>
                  <a:srgbClr val="22AA44"/>
                </a:solidFill>
                <a:latin typeface="Droid Sans Mono"/>
                <a:ea typeface="Droid Sans Mono"/>
              </a:rPr>
              <a:t>name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lang="es-ES" sz="1400" b="0" strike="noStrike" spc="-1" dirty="0">
                <a:solidFill>
                  <a:srgbClr val="225588"/>
                </a:solidFill>
                <a:latin typeface="Droid Sans Mono"/>
                <a:ea typeface="Droid Sans Mono"/>
              </a:rPr>
              <a:t>=&gt;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 [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 err="1">
                <a:solidFill>
                  <a:srgbClr val="22AA44"/>
                </a:solidFill>
                <a:latin typeface="Droid Sans Mono"/>
                <a:ea typeface="Droid Sans Mono"/>
              </a:rPr>
              <a:t>required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, 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 err="1">
                <a:solidFill>
                  <a:srgbClr val="22AA44"/>
                </a:solidFill>
                <a:latin typeface="Droid Sans Mono"/>
                <a:ea typeface="Droid Sans Mono"/>
              </a:rPr>
              <a:t>string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, 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'max:255'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],</a:t>
            </a:r>
            <a:endParaRPr lang="es-ES" sz="1400" b="0" strike="noStrike" spc="-1" dirty="0">
              <a:latin typeface="Arial"/>
            </a:endParaRPr>
          </a:p>
          <a:p>
            <a:pPr lvl="1"/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'apellidos'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lang="es-ES" sz="1400" b="0" strike="noStrike" spc="-1" dirty="0">
                <a:solidFill>
                  <a:srgbClr val="225588"/>
                </a:solidFill>
                <a:latin typeface="Droid Sans Mono"/>
                <a:ea typeface="Droid Sans Mono"/>
              </a:rPr>
              <a:t>=&gt;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 [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 err="1">
                <a:solidFill>
                  <a:srgbClr val="22AA44"/>
                </a:solidFill>
                <a:latin typeface="Droid Sans Mono"/>
                <a:ea typeface="Droid Sans Mono"/>
              </a:rPr>
              <a:t>required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, 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 err="1">
                <a:solidFill>
                  <a:srgbClr val="22AA44"/>
                </a:solidFill>
                <a:latin typeface="Droid Sans Mono"/>
                <a:ea typeface="Droid Sans Mono"/>
              </a:rPr>
              <a:t>string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, 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'max:255'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,],</a:t>
            </a:r>
            <a:endParaRPr lang="es-ES" sz="1400" b="0" strike="noStrike" spc="-1" dirty="0">
              <a:latin typeface="Arial"/>
            </a:endParaRPr>
          </a:p>
          <a:p>
            <a:pPr lvl="1"/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'email'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lang="es-ES" sz="1400" b="0" strike="noStrike" spc="-1" dirty="0">
                <a:solidFill>
                  <a:srgbClr val="225588"/>
                </a:solidFill>
                <a:latin typeface="Droid Sans Mono"/>
                <a:ea typeface="Droid Sans Mono"/>
              </a:rPr>
              <a:t>=&gt;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 [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 err="1">
                <a:solidFill>
                  <a:srgbClr val="22AA44"/>
                </a:solidFill>
                <a:latin typeface="Droid Sans Mono"/>
                <a:ea typeface="Droid Sans Mono"/>
              </a:rPr>
              <a:t>required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, 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 err="1">
                <a:solidFill>
                  <a:srgbClr val="22AA44"/>
                </a:solidFill>
                <a:latin typeface="Droid Sans Mono"/>
                <a:ea typeface="Droid Sans Mono"/>
              </a:rPr>
              <a:t>string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, 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'email'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, 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'max:255'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, 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 err="1">
                <a:solidFill>
                  <a:srgbClr val="22AA44"/>
                </a:solidFill>
                <a:latin typeface="Droid Sans Mono"/>
                <a:ea typeface="Droid Sans Mono"/>
              </a:rPr>
              <a:t>unique:users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],</a:t>
            </a:r>
            <a:endParaRPr lang="es-ES" sz="1400" b="0" strike="noStrike" spc="-1" dirty="0">
              <a:latin typeface="Arial"/>
            </a:endParaRPr>
          </a:p>
          <a:p>
            <a:pPr lvl="1"/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 err="1">
                <a:solidFill>
                  <a:srgbClr val="22AA44"/>
                </a:solidFill>
                <a:latin typeface="Droid Sans Mono"/>
                <a:ea typeface="Droid Sans Mono"/>
              </a:rPr>
              <a:t>password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lang="es-ES" sz="1400" b="0" strike="noStrike" spc="-1" dirty="0">
                <a:solidFill>
                  <a:srgbClr val="225588"/>
                </a:solidFill>
                <a:latin typeface="Droid Sans Mono"/>
                <a:ea typeface="Droid Sans Mono"/>
              </a:rPr>
              <a:t>=&gt;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 [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 err="1">
                <a:solidFill>
                  <a:srgbClr val="22AA44"/>
                </a:solidFill>
                <a:latin typeface="Droid Sans Mono"/>
                <a:ea typeface="Droid Sans Mono"/>
              </a:rPr>
              <a:t>required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, 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 err="1">
                <a:solidFill>
                  <a:srgbClr val="22AA44"/>
                </a:solidFill>
                <a:latin typeface="Droid Sans Mono"/>
                <a:ea typeface="Droid Sans Mono"/>
              </a:rPr>
              <a:t>string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, 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'min:6'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, 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 err="1">
                <a:solidFill>
                  <a:srgbClr val="22AA44"/>
                </a:solidFill>
                <a:latin typeface="Droid Sans Mono"/>
                <a:ea typeface="Droid Sans Mono"/>
              </a:rPr>
              <a:t>confirmed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],</a:t>
            </a:r>
            <a:endParaRPr lang="es-ES" sz="1400" b="0" strike="noStrike" spc="-1" dirty="0">
              <a:latin typeface="Arial"/>
            </a:endParaRPr>
          </a:p>
          <a:p>
            <a:pPr lvl="1"/>
            <a:r>
              <a:rPr lang="es-ES" sz="1400" b="0" strike="noStrike" spc="-1" dirty="0">
                <a:solidFill>
                  <a:srgbClr val="FFFFFF"/>
                </a:solidFill>
                <a:highlight>
                  <a:srgbClr val="008080"/>
                </a:highlight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 err="1">
                <a:solidFill>
                  <a:srgbClr val="FFFFFF"/>
                </a:solidFill>
                <a:highlight>
                  <a:srgbClr val="008080"/>
                </a:highlight>
                <a:latin typeface="Droid Sans Mono"/>
                <a:ea typeface="Droid Sans Mono"/>
              </a:rPr>
              <a:t>dni</a:t>
            </a:r>
            <a:r>
              <a:rPr lang="es-ES" sz="1400" b="0" strike="noStrike" spc="-1" dirty="0">
                <a:solidFill>
                  <a:srgbClr val="FFFFFF"/>
                </a:solidFill>
                <a:highlight>
                  <a:srgbClr val="008080"/>
                </a:highlight>
                <a:latin typeface="Droid Sans Mono"/>
                <a:ea typeface="Droid Sans Mono"/>
              </a:rPr>
              <a:t>' =&gt; ['</a:t>
            </a:r>
            <a:r>
              <a:rPr lang="es-ES" sz="1400" b="0" strike="noStrike" spc="-1" dirty="0" err="1">
                <a:solidFill>
                  <a:srgbClr val="FFFFFF"/>
                </a:solidFill>
                <a:highlight>
                  <a:srgbClr val="008080"/>
                </a:highlight>
                <a:latin typeface="Droid Sans Mono"/>
                <a:ea typeface="Droid Sans Mono"/>
              </a:rPr>
              <a:t>required</a:t>
            </a:r>
            <a:r>
              <a:rPr lang="es-ES" sz="1400" b="0" strike="noStrike" spc="-1" dirty="0">
                <a:solidFill>
                  <a:srgbClr val="FFFFFF"/>
                </a:solidFill>
                <a:highlight>
                  <a:srgbClr val="008080"/>
                </a:highlight>
                <a:latin typeface="Droid Sans Mono"/>
                <a:ea typeface="Droid Sans Mono"/>
              </a:rPr>
              <a:t>', '</a:t>
            </a:r>
            <a:r>
              <a:rPr lang="es-ES" sz="1400" b="0" strike="noStrike" spc="-1" dirty="0" err="1">
                <a:solidFill>
                  <a:srgbClr val="FFFFFF"/>
                </a:solidFill>
                <a:highlight>
                  <a:srgbClr val="008080"/>
                </a:highlight>
                <a:latin typeface="Droid Sans Mono"/>
                <a:ea typeface="Droid Sans Mono"/>
              </a:rPr>
              <a:t>nif</a:t>
            </a:r>
            <a:r>
              <a:rPr lang="es-ES" sz="1400" b="0" strike="noStrike" spc="-1" dirty="0">
                <a:solidFill>
                  <a:srgbClr val="FFFFFF"/>
                </a:solidFill>
                <a:highlight>
                  <a:srgbClr val="008080"/>
                </a:highlight>
                <a:latin typeface="Droid Sans Mono"/>
                <a:ea typeface="Droid Sans Mono"/>
              </a:rPr>
              <a:t>'],</a:t>
            </a:r>
            <a:endParaRPr lang="es-ES" sz="1400" b="0" strike="noStrike" spc="-1" dirty="0">
              <a:highlight>
                <a:srgbClr val="008080"/>
              </a:highlight>
              <a:latin typeface="Arial"/>
            </a:endParaRPr>
          </a:p>
          <a:p>
            <a:pPr lvl="1"/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 err="1">
                <a:solidFill>
                  <a:srgbClr val="22AA44"/>
                </a:solidFill>
                <a:latin typeface="Droid Sans Mono"/>
                <a:ea typeface="Droid Sans Mono"/>
              </a:rPr>
              <a:t>fechaNto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lang="es-ES" sz="1400" b="0" strike="noStrike" spc="-1" dirty="0">
                <a:solidFill>
                  <a:srgbClr val="225588"/>
                </a:solidFill>
                <a:latin typeface="Droid Sans Mono"/>
                <a:ea typeface="Droid Sans Mono"/>
              </a:rPr>
              <a:t>=&gt;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 [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 err="1">
                <a:solidFill>
                  <a:srgbClr val="22AA44"/>
                </a:solidFill>
                <a:latin typeface="Droid Sans Mono"/>
                <a:ea typeface="Droid Sans Mono"/>
              </a:rPr>
              <a:t>required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, 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'date'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],</a:t>
            </a:r>
            <a:endParaRPr lang="es-ES" sz="1400" b="0" strike="noStrike" spc="-1" dirty="0">
              <a:latin typeface="Arial"/>
            </a:endParaRPr>
          </a:p>
          <a:p>
            <a:pPr lvl="1"/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 err="1">
                <a:solidFill>
                  <a:srgbClr val="22AA44"/>
                </a:solidFill>
                <a:latin typeface="Droid Sans Mono"/>
                <a:ea typeface="Droid Sans Mono"/>
              </a:rPr>
              <a:t>telefono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lang="es-ES" sz="1400" b="0" strike="noStrike" spc="-1" dirty="0">
                <a:solidFill>
                  <a:srgbClr val="225588"/>
                </a:solidFill>
                <a:latin typeface="Droid Sans Mono"/>
                <a:ea typeface="Droid Sans Mono"/>
              </a:rPr>
              <a:t>=&gt;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 [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 err="1">
                <a:solidFill>
                  <a:srgbClr val="22AA44"/>
                </a:solidFill>
                <a:latin typeface="Droid Sans Mono"/>
                <a:ea typeface="Droid Sans Mono"/>
              </a:rPr>
              <a:t>required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, 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 err="1">
                <a:solidFill>
                  <a:srgbClr val="22AA44"/>
                </a:solidFill>
                <a:latin typeface="Droid Sans Mono"/>
                <a:ea typeface="Droid Sans Mono"/>
              </a:rPr>
              <a:t>numeric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]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]);</a:t>
            </a:r>
            <a:endParaRPr lang="es-ES" sz="1400" b="0" strike="noStrike" spc="-1" dirty="0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497160" y="940446"/>
            <a:ext cx="5761080" cy="1600438"/>
          </a:xfrm>
          <a:prstGeom prst="rect">
            <a:avLst/>
          </a:prstGeom>
          <a:gradFill rotWithShape="0">
            <a:gsLst>
              <a:gs pos="0">
                <a:schemeClr val="accent4">
                  <a:hueOff val="-35408"/>
                  <a:satOff val="9996"/>
                  <a:lumOff val="22177"/>
                </a:schemeClr>
              </a:gs>
              <a:gs pos="35000">
                <a:srgbClr val="DCE6E1"/>
              </a:gs>
              <a:gs pos="100000">
                <a:schemeClr val="accent4">
                  <a:hueOff val="-44759"/>
                  <a:satOff val="11209"/>
                  <a:lumOff val="34195"/>
                </a:schemeClr>
              </a:gs>
            </a:gsLst>
            <a:lin ang="16200000"/>
          </a:gradFill>
          <a:ln>
            <a:solidFill>
              <a:srgbClr val="91A099"/>
            </a:solidFill>
          </a:ln>
          <a:effectLst>
            <a:outerShdw blurRad="50800" dist="126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0" i="1" strike="noStrike" spc="-1" dirty="0">
                <a:solidFill>
                  <a:srgbClr val="9966B8"/>
                </a:solidFill>
                <a:latin typeface="Droid Sans Mono"/>
                <a:ea typeface="Droid Sans Mono"/>
              </a:rPr>
              <a:t>"</a:t>
            </a:r>
            <a:r>
              <a:rPr lang="es-ES" sz="1400" b="0" i="1" strike="noStrike" spc="-1" dirty="0" err="1">
                <a:solidFill>
                  <a:srgbClr val="9966B8"/>
                </a:solidFill>
                <a:latin typeface="Droid Sans Mono"/>
                <a:ea typeface="Droid Sans Mono"/>
              </a:rPr>
              <a:t>require</a:t>
            </a:r>
            <a:r>
              <a:rPr lang="es-ES" sz="1400" b="0" i="1" strike="noStrike" spc="-1" dirty="0">
                <a:solidFill>
                  <a:srgbClr val="9966B8"/>
                </a:solidFill>
                <a:latin typeface="Droid Sans Mono"/>
                <a:ea typeface="Droid Sans Mono"/>
              </a:rPr>
              <a:t>"</a:t>
            </a:r>
            <a:r>
              <a:rPr lang="es-ES" sz="1400" b="0" strike="noStrike" spc="-1" dirty="0">
                <a:solidFill>
                  <a:srgbClr val="2E2B21"/>
                </a:solidFill>
                <a:latin typeface="Droid Sans Mono"/>
                <a:ea typeface="Droid Sans Mono"/>
              </a:rPr>
              <a:t>: {				</a:t>
            </a:r>
            <a:r>
              <a:rPr lang="es-ES" sz="1400" b="0" i="1" strike="noStrike" spc="-1" dirty="0" err="1">
                <a:solidFill>
                  <a:srgbClr val="2E2B21"/>
                </a:solidFill>
                <a:latin typeface="Droid Sans Mono"/>
                <a:ea typeface="Droid Sans Mono"/>
              </a:rPr>
              <a:t>composer.json</a:t>
            </a:r>
            <a:endParaRPr lang="es-ES" sz="1400" b="0" strike="noStrike" spc="-1" dirty="0">
              <a:latin typeface="Arial"/>
            </a:endParaRPr>
          </a:p>
          <a:p>
            <a:pPr lvl="1"/>
            <a:r>
              <a:rPr lang="es-ES" sz="1400" b="0" i="1" strike="noStrike" spc="-1" dirty="0">
                <a:solidFill>
                  <a:srgbClr val="9966B8"/>
                </a:solidFill>
                <a:latin typeface="Droid Sans Mono"/>
                <a:ea typeface="Droid Sans Mono"/>
              </a:rPr>
              <a:t>"</a:t>
            </a:r>
            <a:r>
              <a:rPr lang="es-ES" sz="1400" b="0" i="1" strike="noStrike" spc="-1" dirty="0" err="1">
                <a:solidFill>
                  <a:srgbClr val="9966B8"/>
                </a:solidFill>
                <a:latin typeface="Droid Sans Mono"/>
                <a:ea typeface="Droid Sans Mono"/>
              </a:rPr>
              <a:t>php</a:t>
            </a:r>
            <a:r>
              <a:rPr lang="es-ES" sz="1400" b="0" i="1" strike="noStrike" spc="-1" dirty="0">
                <a:solidFill>
                  <a:srgbClr val="9966B8"/>
                </a:solidFill>
                <a:latin typeface="Droid Sans Mono"/>
                <a:ea typeface="Droid Sans Mono"/>
              </a:rPr>
              <a:t>"</a:t>
            </a:r>
            <a:r>
              <a:rPr lang="es-ES" sz="1400" b="0" strike="noStrike" spc="-1" dirty="0">
                <a:solidFill>
                  <a:srgbClr val="BBBBBB"/>
                </a:solidFill>
                <a:latin typeface="Droid Sans Mono"/>
                <a:ea typeface="Droid Sans Mono"/>
              </a:rPr>
              <a:t>: 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"^7.1.3"</a:t>
            </a:r>
            <a:r>
              <a:rPr lang="es-ES" sz="1400" b="0" strike="noStrike" spc="-1" dirty="0">
                <a:solidFill>
                  <a:srgbClr val="BBBBBB"/>
                </a:solidFill>
                <a:latin typeface="Droid Sans Mono"/>
                <a:ea typeface="Droid Sans Mono"/>
              </a:rPr>
              <a:t>,</a:t>
            </a:r>
            <a:endParaRPr lang="es-ES" sz="1400" b="0" strike="noStrike" spc="-1" dirty="0">
              <a:latin typeface="Arial"/>
            </a:endParaRPr>
          </a:p>
          <a:p>
            <a:pPr lvl="1"/>
            <a:r>
              <a:rPr lang="es-ES" sz="1400" b="0" i="1" strike="noStrike" spc="-1" dirty="0">
                <a:solidFill>
                  <a:srgbClr val="9966B8"/>
                </a:solidFill>
                <a:latin typeface="Droid Sans Mono"/>
                <a:ea typeface="Droid Sans Mono"/>
              </a:rPr>
              <a:t>"</a:t>
            </a:r>
            <a:r>
              <a:rPr lang="es-ES" sz="1400" b="0" i="1" strike="noStrike" spc="-1" dirty="0" err="1">
                <a:solidFill>
                  <a:srgbClr val="9966B8"/>
                </a:solidFill>
                <a:latin typeface="Droid Sans Mono"/>
                <a:ea typeface="Droid Sans Mono"/>
              </a:rPr>
              <a:t>fideloper</a:t>
            </a:r>
            <a:r>
              <a:rPr lang="es-ES" sz="1400" b="0" i="1" strike="noStrike" spc="-1" dirty="0">
                <a:solidFill>
                  <a:srgbClr val="9966B8"/>
                </a:solidFill>
                <a:latin typeface="Droid Sans Mono"/>
                <a:ea typeface="Droid Sans Mono"/>
              </a:rPr>
              <a:t>/proxy"</a:t>
            </a:r>
            <a:r>
              <a:rPr lang="es-ES" sz="1400" b="0" strike="noStrike" spc="-1" dirty="0">
                <a:solidFill>
                  <a:srgbClr val="BBBBBB"/>
                </a:solidFill>
                <a:latin typeface="Droid Sans Mono"/>
                <a:ea typeface="Droid Sans Mono"/>
              </a:rPr>
              <a:t>: 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"^4.0"</a:t>
            </a:r>
            <a:r>
              <a:rPr lang="es-ES" sz="1400" b="0" strike="noStrike" spc="-1" dirty="0">
                <a:solidFill>
                  <a:srgbClr val="BBBBBB"/>
                </a:solidFill>
                <a:latin typeface="Droid Sans Mono"/>
                <a:ea typeface="Droid Sans Mono"/>
              </a:rPr>
              <a:t>,</a:t>
            </a:r>
            <a:endParaRPr lang="es-ES" sz="1400" b="0" strike="noStrike" spc="-1" dirty="0">
              <a:latin typeface="Arial"/>
            </a:endParaRPr>
          </a:p>
          <a:p>
            <a:pPr lvl="1"/>
            <a:r>
              <a:rPr lang="es-ES" sz="1400" b="0" i="1" strike="noStrike" spc="-1" dirty="0">
                <a:solidFill>
                  <a:srgbClr val="9966B8"/>
                </a:solidFill>
                <a:latin typeface="Droid Sans Mono"/>
                <a:ea typeface="Droid Sans Mono"/>
              </a:rPr>
              <a:t>"</a:t>
            </a:r>
            <a:r>
              <a:rPr lang="es-ES" sz="1400" b="0" i="1" strike="noStrike" spc="-1" dirty="0" err="1">
                <a:solidFill>
                  <a:srgbClr val="9966B8"/>
                </a:solidFill>
                <a:latin typeface="Droid Sans Mono"/>
                <a:ea typeface="Droid Sans Mono"/>
              </a:rPr>
              <a:t>laravel</a:t>
            </a:r>
            <a:r>
              <a:rPr lang="es-ES" sz="1400" b="0" i="1" strike="noStrike" spc="-1" dirty="0">
                <a:solidFill>
                  <a:srgbClr val="9966B8"/>
                </a:solidFill>
                <a:latin typeface="Droid Sans Mono"/>
                <a:ea typeface="Droid Sans Mono"/>
              </a:rPr>
              <a:t>/</a:t>
            </a:r>
            <a:r>
              <a:rPr lang="es-ES" sz="1400" b="0" i="1" strike="noStrike" spc="-1" dirty="0" err="1">
                <a:solidFill>
                  <a:srgbClr val="9966B8"/>
                </a:solidFill>
                <a:latin typeface="Droid Sans Mono"/>
                <a:ea typeface="Droid Sans Mono"/>
              </a:rPr>
              <a:t>framework</a:t>
            </a:r>
            <a:r>
              <a:rPr lang="es-ES" sz="1400" b="0" i="1" strike="noStrike" spc="-1" dirty="0">
                <a:solidFill>
                  <a:srgbClr val="9966B8"/>
                </a:solidFill>
                <a:latin typeface="Droid Sans Mono"/>
                <a:ea typeface="Droid Sans Mono"/>
              </a:rPr>
              <a:t>"</a:t>
            </a:r>
            <a:r>
              <a:rPr lang="es-ES" sz="1400" b="0" strike="noStrike" spc="-1" dirty="0">
                <a:solidFill>
                  <a:srgbClr val="BBBBBB"/>
                </a:solidFill>
                <a:latin typeface="Droid Sans Mono"/>
                <a:ea typeface="Droid Sans Mono"/>
              </a:rPr>
              <a:t>: 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"5.7.*"</a:t>
            </a:r>
            <a:r>
              <a:rPr lang="es-ES" sz="1400" b="0" strike="noStrike" spc="-1" dirty="0">
                <a:solidFill>
                  <a:srgbClr val="BBBBBB"/>
                </a:solidFill>
                <a:latin typeface="Droid Sans Mono"/>
                <a:ea typeface="Droid Sans Mono"/>
              </a:rPr>
              <a:t>,</a:t>
            </a:r>
            <a:endParaRPr lang="es-ES" sz="1400" b="0" strike="noStrike" spc="-1" dirty="0">
              <a:latin typeface="Arial"/>
            </a:endParaRPr>
          </a:p>
          <a:p>
            <a:pPr lvl="1"/>
            <a:r>
              <a:rPr lang="es-ES" sz="1400" b="0" i="1" strike="noStrike" spc="-1" dirty="0">
                <a:solidFill>
                  <a:srgbClr val="9966B8"/>
                </a:solidFill>
                <a:latin typeface="Droid Sans Mono"/>
                <a:ea typeface="Droid Sans Mono"/>
              </a:rPr>
              <a:t>"</a:t>
            </a:r>
            <a:r>
              <a:rPr lang="es-ES" sz="1400" b="0" i="1" strike="noStrike" spc="-1" dirty="0" err="1">
                <a:solidFill>
                  <a:srgbClr val="9966B8"/>
                </a:solidFill>
                <a:latin typeface="Droid Sans Mono"/>
                <a:ea typeface="Droid Sans Mono"/>
              </a:rPr>
              <a:t>laravel</a:t>
            </a:r>
            <a:r>
              <a:rPr lang="es-ES" sz="1400" b="0" i="1" strike="noStrike" spc="-1" dirty="0">
                <a:solidFill>
                  <a:srgbClr val="9966B8"/>
                </a:solidFill>
                <a:latin typeface="Droid Sans Mono"/>
                <a:ea typeface="Droid Sans Mono"/>
              </a:rPr>
              <a:t>/</a:t>
            </a:r>
            <a:r>
              <a:rPr lang="es-ES" sz="1400" b="0" i="1" strike="noStrike" spc="-1" dirty="0" err="1">
                <a:solidFill>
                  <a:srgbClr val="9966B8"/>
                </a:solidFill>
                <a:latin typeface="Droid Sans Mono"/>
                <a:ea typeface="Droid Sans Mono"/>
              </a:rPr>
              <a:t>tinker</a:t>
            </a:r>
            <a:r>
              <a:rPr lang="es-ES" sz="1400" b="0" i="1" strike="noStrike" spc="-1" dirty="0">
                <a:solidFill>
                  <a:srgbClr val="9966B8"/>
                </a:solidFill>
                <a:latin typeface="Droid Sans Mono"/>
                <a:ea typeface="Droid Sans Mono"/>
              </a:rPr>
              <a:t>"</a:t>
            </a:r>
            <a:r>
              <a:rPr lang="es-ES" sz="1400" b="0" strike="noStrike" spc="-1" dirty="0">
                <a:solidFill>
                  <a:srgbClr val="BBBBBB"/>
                </a:solidFill>
                <a:latin typeface="Droid Sans Mono"/>
                <a:ea typeface="Droid Sans Mono"/>
              </a:rPr>
              <a:t>: 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"^1.0"</a:t>
            </a:r>
            <a:r>
              <a:rPr lang="es-ES" sz="1400" b="0" strike="noStrike" spc="-1" dirty="0">
                <a:solidFill>
                  <a:srgbClr val="BBBBBB"/>
                </a:solidFill>
                <a:latin typeface="Droid Sans Mono"/>
                <a:ea typeface="Droid Sans Mono"/>
              </a:rPr>
              <a:t>,</a:t>
            </a:r>
            <a:endParaRPr lang="es-ES" sz="1400" b="0" strike="noStrike" spc="-1" dirty="0">
              <a:latin typeface="Arial"/>
            </a:endParaRPr>
          </a:p>
          <a:p>
            <a:pPr lvl="1"/>
            <a:r>
              <a:rPr lang="es-ES" sz="1400" b="0" i="1" strike="noStrike" spc="-1" dirty="0">
                <a:solidFill>
                  <a:srgbClr val="FFFFFF"/>
                </a:solidFill>
                <a:highlight>
                  <a:srgbClr val="008080"/>
                </a:highlight>
                <a:latin typeface="Droid Sans Mono"/>
                <a:ea typeface="Droid Sans Mono"/>
              </a:rPr>
              <a:t>"</a:t>
            </a:r>
            <a:r>
              <a:rPr lang="es-ES" sz="1400" b="0" i="1" strike="noStrike" spc="-1" dirty="0" err="1">
                <a:solidFill>
                  <a:srgbClr val="FFFFFF"/>
                </a:solidFill>
                <a:highlight>
                  <a:srgbClr val="008080"/>
                </a:highlight>
                <a:latin typeface="Droid Sans Mono"/>
                <a:ea typeface="Droid Sans Mono"/>
              </a:rPr>
              <a:t>mpijierro</a:t>
            </a:r>
            <a:r>
              <a:rPr lang="es-ES" sz="1400" b="0" i="1" strike="noStrike" spc="-1" dirty="0">
                <a:solidFill>
                  <a:srgbClr val="FFFFFF"/>
                </a:solidFill>
                <a:highlight>
                  <a:srgbClr val="008080"/>
                </a:highlight>
                <a:latin typeface="Droid Sans Mono"/>
                <a:ea typeface="Droid Sans Mono"/>
              </a:rPr>
              <a:t>/</a:t>
            </a:r>
            <a:r>
              <a:rPr lang="es-ES" sz="1400" b="0" i="1" strike="noStrike" spc="-1" dirty="0" err="1">
                <a:solidFill>
                  <a:srgbClr val="FFFFFF"/>
                </a:solidFill>
                <a:highlight>
                  <a:srgbClr val="008080"/>
                </a:highlight>
                <a:latin typeface="Droid Sans Mono"/>
                <a:ea typeface="Droid Sans Mono"/>
              </a:rPr>
              <a:t>identity</a:t>
            </a:r>
            <a:r>
              <a:rPr lang="es-ES" sz="1400" b="0" i="1" strike="noStrike" spc="-1" dirty="0">
                <a:solidFill>
                  <a:srgbClr val="FFFFFF"/>
                </a:solidFill>
                <a:highlight>
                  <a:srgbClr val="008080"/>
                </a:highlight>
                <a:latin typeface="Droid Sans Mono"/>
                <a:ea typeface="Droid Sans Mono"/>
              </a:rPr>
              <a:t>"</a:t>
            </a:r>
            <a:r>
              <a:rPr lang="es-ES" sz="1400" b="0" strike="noStrike" spc="-1" dirty="0">
                <a:solidFill>
                  <a:srgbClr val="FFFFFF"/>
                </a:solidFill>
                <a:highlight>
                  <a:srgbClr val="008080"/>
                </a:highlight>
                <a:latin typeface="Droid Sans Mono"/>
                <a:ea typeface="Droid Sans Mono"/>
              </a:rPr>
              <a:t>: "</a:t>
            </a:r>
            <a:r>
              <a:rPr lang="es-ES" sz="1400" b="0" strike="noStrike" spc="-1" dirty="0" err="1">
                <a:solidFill>
                  <a:srgbClr val="FFFFFF"/>
                </a:solidFill>
                <a:highlight>
                  <a:srgbClr val="008080"/>
                </a:highlight>
                <a:latin typeface="Droid Sans Mono"/>
                <a:ea typeface="Droid Sans Mono"/>
              </a:rPr>
              <a:t>dev</a:t>
            </a:r>
            <a:r>
              <a:rPr lang="es-ES" sz="1400" b="0" strike="noStrike" spc="-1" dirty="0">
                <a:solidFill>
                  <a:srgbClr val="FFFFFF"/>
                </a:solidFill>
                <a:highlight>
                  <a:srgbClr val="008080"/>
                </a:highlight>
                <a:latin typeface="Droid Sans Mono"/>
                <a:ea typeface="Droid Sans Mono"/>
              </a:rPr>
              <a:t>-master"</a:t>
            </a:r>
            <a:endParaRPr lang="es-ES" sz="1400" b="0" strike="noStrike" spc="-1" dirty="0">
              <a:highlight>
                <a:srgbClr val="008080"/>
              </a:highlight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2E2B21"/>
                </a:solidFill>
                <a:latin typeface="Droid Sans Mono"/>
                <a:ea typeface="Droid Sans Mono"/>
              </a:rPr>
              <a:t>},</a:t>
            </a:r>
            <a:endParaRPr lang="es-ES" sz="1400" b="0" strike="noStrike" spc="-1" dirty="0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497160" y="2813447"/>
            <a:ext cx="5832360" cy="1231106"/>
          </a:xfrm>
          <a:prstGeom prst="rect">
            <a:avLst/>
          </a:prstGeom>
          <a:gradFill rotWithShape="0">
            <a:gsLst>
              <a:gs pos="0">
                <a:schemeClr val="accent4">
                  <a:hueOff val="-35408"/>
                  <a:satOff val="9996"/>
                  <a:lumOff val="22177"/>
                </a:schemeClr>
              </a:gs>
              <a:gs pos="35000">
                <a:srgbClr val="DCE6E1"/>
              </a:gs>
              <a:gs pos="100000">
                <a:schemeClr val="accent4">
                  <a:hueOff val="-44759"/>
                  <a:satOff val="11209"/>
                  <a:lumOff val="34195"/>
                </a:schemeClr>
              </a:gs>
            </a:gsLst>
            <a:lin ang="16200000"/>
          </a:gradFill>
          <a:ln>
            <a:solidFill>
              <a:srgbClr val="91A099"/>
            </a:solidFill>
          </a:ln>
          <a:effectLst>
            <a:outerShdw blurRad="50800" dist="126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 err="1">
                <a:solidFill>
                  <a:srgbClr val="22AA44"/>
                </a:solidFill>
                <a:latin typeface="Droid Sans Mono"/>
                <a:ea typeface="Droid Sans Mono"/>
              </a:rPr>
              <a:t>providers</a:t>
            </a:r>
            <a:r>
              <a:rPr lang="es-ES" sz="1400" b="0" strike="noStrike" spc="-1" dirty="0">
                <a:solidFill>
                  <a:srgbClr val="22AA44"/>
                </a:solidFill>
                <a:latin typeface="Droid Sans Mono"/>
                <a:ea typeface="Droid Sans Mono"/>
              </a:rPr>
              <a:t>'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lang="es-ES" sz="1400" b="0" strike="noStrike" spc="-1" dirty="0">
                <a:solidFill>
                  <a:srgbClr val="225588"/>
                </a:solidFill>
                <a:latin typeface="Droid Sans Mono"/>
                <a:ea typeface="Droid Sans Mono"/>
              </a:rPr>
              <a:t>=&gt;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 [				</a:t>
            </a:r>
            <a:r>
              <a:rPr lang="es-ES" sz="1400" b="0" strike="noStrike" spc="-1" dirty="0" err="1">
                <a:solidFill>
                  <a:srgbClr val="2E2B21"/>
                </a:solidFill>
                <a:latin typeface="Droid Sans Mono"/>
                <a:ea typeface="Droid Sans Mono"/>
              </a:rPr>
              <a:t>app.php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	…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	\</a:t>
            </a:r>
            <a:r>
              <a:rPr lang="es-ES" sz="1400" b="0" strike="noStrike" spc="-1" dirty="0" err="1">
                <a:solidFill>
                  <a:srgbClr val="6688CC"/>
                </a:solidFill>
                <a:latin typeface="Droid Sans Mono"/>
                <a:ea typeface="Droid Sans Mono"/>
              </a:rPr>
              <a:t>MPijierro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\</a:t>
            </a:r>
            <a:r>
              <a:rPr lang="es-ES" sz="1400" b="0" strike="noStrike" spc="-1" dirty="0" err="1">
                <a:solidFill>
                  <a:srgbClr val="6688CC"/>
                </a:solidFill>
                <a:latin typeface="Droid Sans Mono"/>
                <a:ea typeface="Droid Sans Mono"/>
              </a:rPr>
              <a:t>Identity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\</a:t>
            </a:r>
            <a:r>
              <a:rPr lang="es-ES" sz="1400" b="0" i="1" strike="noStrike" spc="-1" dirty="0" err="1">
                <a:solidFill>
                  <a:srgbClr val="9966B8"/>
                </a:solidFill>
                <a:latin typeface="Droid Sans Mono"/>
                <a:ea typeface="Droid Sans Mono"/>
              </a:rPr>
              <a:t>IdentityServiceProvider</a:t>
            </a:r>
            <a:r>
              <a:rPr lang="es-ES" sz="1400" b="0" strike="noStrike" spc="-1" dirty="0">
                <a:solidFill>
                  <a:srgbClr val="225588"/>
                </a:solidFill>
                <a:latin typeface="Droid Sans Mono"/>
                <a:ea typeface="Droid Sans Mono"/>
              </a:rPr>
              <a:t>::</a:t>
            </a:r>
            <a:r>
              <a:rPr lang="es-ES" sz="1400" b="0" strike="noStrike" spc="-1" dirty="0" err="1">
                <a:solidFill>
                  <a:srgbClr val="225588"/>
                </a:solidFill>
                <a:latin typeface="Droid Sans Mono"/>
                <a:ea typeface="Droid Sans Mono"/>
              </a:rPr>
              <a:t>class</a:t>
            </a: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,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br>
              <a:rPr dirty="0"/>
            </a:br>
            <a:r>
              <a:rPr lang="es-ES" sz="1400" b="0" strike="noStrike" spc="-1" dirty="0">
                <a:solidFill>
                  <a:srgbClr val="6688CC"/>
                </a:solidFill>
                <a:latin typeface="Droid Sans Mono"/>
                <a:ea typeface="Droid Sans Mono"/>
              </a:rPr>
              <a:t>],</a:t>
            </a:r>
            <a:endParaRPr lang="es-ES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s-ES" sz="4400" b="0" strike="noStrike" cap="all" spc="97">
                <a:solidFill>
                  <a:srgbClr val="474233"/>
                </a:solidFill>
                <a:latin typeface="Arial"/>
                <a:ea typeface="Arial"/>
              </a:rPr>
              <a:t>Conclusiones.</a:t>
            </a:r>
            <a:endParaRPr lang="es-ES" sz="44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136080" y="2413440"/>
            <a:ext cx="2053800" cy="1462680"/>
          </a:xfrm>
          <a:prstGeom prst="rect">
            <a:avLst/>
          </a:prstGeom>
          <a:noFill/>
          <a:ln>
            <a:solidFill>
              <a:srgbClr val="2E2B2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UML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Funcionalidades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Demostración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Aspectos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1" strike="noStrike" spc="-1">
                <a:solidFill>
                  <a:srgbClr val="2E2B21"/>
                </a:solidFill>
                <a:latin typeface="Tw Cen MT"/>
                <a:ea typeface="Tw Cen MT"/>
              </a:rPr>
              <a:t>Conclusiones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57" name="TextShape 3"/>
          <p:cNvSpPr txBox="1"/>
          <p:nvPr/>
        </p:nvSpPr>
        <p:spPr>
          <a:xfrm>
            <a:off x="2190600" y="1852560"/>
            <a:ext cx="8945280" cy="15760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Autofit/>
          </a:bodyPr>
          <a:lstStyle/>
          <a:p>
            <a:pPr marL="91440" indent="-91080">
              <a:lnSpc>
                <a:spcPct val="81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lang="es-ES" sz="2000" b="0" strike="noStrike" spc="-1">
                <a:solidFill>
                  <a:srgbClr val="2E2B21"/>
                </a:solidFill>
                <a:latin typeface="Tw Cen MT"/>
                <a:ea typeface="Tw Cen MT"/>
              </a:rPr>
              <a:t> Fácil manejo de la plataforma escogida (Laravel) y gran documentación.</a:t>
            </a:r>
            <a:endParaRPr lang="es-ES" sz="2000" b="0" strike="noStrike" spc="-1">
              <a:solidFill>
                <a:srgbClr val="2E2B21"/>
              </a:solidFill>
              <a:latin typeface="Tw Cen MT"/>
            </a:endParaRPr>
          </a:p>
          <a:p>
            <a:pPr marL="91440" indent="-91080">
              <a:lnSpc>
                <a:spcPct val="81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lang="es-ES" sz="2000" b="0" strike="noStrike" spc="-1">
                <a:solidFill>
                  <a:srgbClr val="2E2B21"/>
                </a:solidFill>
                <a:latin typeface="Tw Cen MT"/>
                <a:ea typeface="Tw Cen MT"/>
              </a:rPr>
              <a:t> Integración entre Laravel, Visual Code y Github.</a:t>
            </a:r>
            <a:endParaRPr lang="es-ES" sz="2000" b="0" strike="noStrike" spc="-1">
              <a:solidFill>
                <a:srgbClr val="2E2B21"/>
              </a:solidFill>
              <a:latin typeface="Tw Cen MT"/>
            </a:endParaRPr>
          </a:p>
          <a:p>
            <a:pPr marL="91440" indent="-91080">
              <a:lnSpc>
                <a:spcPct val="81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lang="es-ES" sz="2000" b="0" strike="noStrike" spc="-1">
                <a:solidFill>
                  <a:srgbClr val="2E2B21"/>
                </a:solidFill>
                <a:latin typeface="Tw Cen MT"/>
                <a:ea typeface="Tw Cen MT"/>
              </a:rPr>
              <a:t> Buena organización y comunicación del equipo .</a:t>
            </a:r>
            <a:endParaRPr lang="es-ES" sz="2000" b="0" strike="noStrike" spc="-1">
              <a:solidFill>
                <a:srgbClr val="2E2B21"/>
              </a:solidFill>
              <a:latin typeface="Tw Cen MT"/>
            </a:endParaRPr>
          </a:p>
          <a:p>
            <a:pPr marL="91440" indent="-91080">
              <a:lnSpc>
                <a:spcPct val="81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lang="es-ES" sz="2000" b="0" strike="noStrike" spc="-1">
                <a:solidFill>
                  <a:srgbClr val="2E2B21"/>
                </a:solidFill>
                <a:latin typeface="Tw Cen MT"/>
                <a:ea typeface="Tw Cen MT"/>
              </a:rPr>
              <a:t> Buena etodología de trabajo utilizada en las prácticas </a:t>
            </a:r>
            <a:endParaRPr lang="es-ES" sz="20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2189880" y="3647520"/>
            <a:ext cx="3904920" cy="2920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norm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2E2B21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 </a:t>
            </a:r>
            <a:r>
              <a:rPr lang="es-ES" sz="2200" b="1" strike="noStrike" spc="-1">
                <a:solidFill>
                  <a:srgbClr val="2E2B21"/>
                </a:solidFill>
                <a:latin typeface="Tw Cen MT"/>
                <a:ea typeface="Tw Cen MT"/>
              </a:rPr>
              <a:t>Problemas</a:t>
            </a: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:</a:t>
            </a:r>
            <a:endParaRPr lang="es-ES" sz="2200" b="0" strike="noStrike" spc="-1">
              <a:latin typeface="Arial"/>
            </a:endParaRPr>
          </a:p>
          <a:p>
            <a:pPr marL="219600" lvl="1" indent="-91080">
              <a:lnSpc>
                <a:spcPct val="90000"/>
              </a:lnSpc>
              <a:spcBef>
                <a:spcPts val="1199"/>
              </a:spcBef>
              <a:buClr>
                <a:srgbClr val="2E2B21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 Consultas entre diferentes tablas</a:t>
            </a:r>
            <a:endParaRPr lang="es-ES" sz="2200" b="0" strike="noStrike" spc="-1">
              <a:latin typeface="Arial"/>
            </a:endParaRPr>
          </a:p>
          <a:p>
            <a:pPr marL="219600" lvl="1" indent="-91080">
              <a:lnSpc>
                <a:spcPct val="90000"/>
              </a:lnSpc>
              <a:spcBef>
                <a:spcPts val="1199"/>
              </a:spcBef>
              <a:buClr>
                <a:srgbClr val="2E2B21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 Value del option del select</a:t>
            </a:r>
            <a:endParaRPr lang="es-ES" sz="2200" b="0" strike="noStrike" spc="-1">
              <a:latin typeface="Arial"/>
            </a:endParaRPr>
          </a:p>
          <a:p>
            <a:pPr marL="219600" lvl="1" indent="-91080">
              <a:lnSpc>
                <a:spcPct val="90000"/>
              </a:lnSpc>
              <a:spcBef>
                <a:spcPts val="1199"/>
              </a:spcBef>
              <a:buClr>
                <a:srgbClr val="2E2B21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Grupos de rutas(Middleware)</a:t>
            </a:r>
            <a:endParaRPr lang="es-ES" sz="2200" b="0" strike="noStrike" spc="-1">
              <a:latin typeface="Arial"/>
            </a:endParaRPr>
          </a:p>
          <a:p>
            <a:pPr marL="219600" lvl="1" indent="-91080">
              <a:lnSpc>
                <a:spcPct val="90000"/>
              </a:lnSpc>
              <a:spcBef>
                <a:spcPts val="1199"/>
              </a:spcBef>
              <a:buClr>
                <a:srgbClr val="2E2B21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Fechas</a:t>
            </a:r>
            <a:endParaRPr lang="es-ES" sz="2200" b="0" strike="noStrike" spc="-1">
              <a:latin typeface="Arial"/>
            </a:endParaRPr>
          </a:p>
        </p:txBody>
      </p:sp>
      <p:sp>
        <p:nvSpPr>
          <p:cNvPr id="259" name="CustomShape 5"/>
          <p:cNvSpPr/>
          <p:nvPr/>
        </p:nvSpPr>
        <p:spPr>
          <a:xfrm>
            <a:off x="6663600" y="3647520"/>
            <a:ext cx="3904920" cy="2920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norm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2E2B21"/>
              </a:buClr>
              <a:buFont typeface="Arial"/>
              <a:buChar char="•"/>
            </a:pPr>
            <a:r>
              <a:rPr lang="es-ES" sz="2000" b="1" strike="noStrike" spc="-1">
                <a:solidFill>
                  <a:srgbClr val="2E2B21"/>
                </a:solidFill>
                <a:latin typeface="Tw Cen MT"/>
                <a:ea typeface="Tw Cen MT"/>
              </a:rPr>
              <a:t> Posibles mejoras :</a:t>
            </a:r>
            <a:endParaRPr lang="es-ES" sz="2000" b="0" strike="noStrike" spc="-1">
              <a:latin typeface="Arial"/>
            </a:endParaRPr>
          </a:p>
          <a:p>
            <a:pPr marL="219600" lvl="1" indent="-91080">
              <a:lnSpc>
                <a:spcPct val="90000"/>
              </a:lnSpc>
              <a:spcBef>
                <a:spcPts val="1199"/>
              </a:spcBef>
              <a:buClr>
                <a:srgbClr val="2E2B21"/>
              </a:buClr>
              <a:buFont typeface="Arial"/>
              <a:buChar char="•"/>
            </a:pPr>
            <a:r>
              <a:rPr lang="es-ES" sz="2000" b="0" strike="noStrike" spc="-1">
                <a:solidFill>
                  <a:srgbClr val="2E2B21"/>
                </a:solidFill>
                <a:latin typeface="Tw Cen MT"/>
                <a:ea typeface="Tw Cen MT"/>
              </a:rPr>
              <a:t> Mejorar estilo de la interfaz.</a:t>
            </a:r>
            <a:endParaRPr lang="es-ES" sz="2000" b="0" strike="noStrike" spc="-1">
              <a:latin typeface="Arial"/>
            </a:endParaRPr>
          </a:p>
          <a:p>
            <a:pPr marL="219600" lvl="1" indent="-91080">
              <a:lnSpc>
                <a:spcPct val="90000"/>
              </a:lnSpc>
              <a:spcBef>
                <a:spcPts val="1199"/>
              </a:spcBef>
              <a:buClr>
                <a:srgbClr val="2E2B21"/>
              </a:buClr>
              <a:buFont typeface="Arial"/>
              <a:buChar char="•"/>
            </a:pPr>
            <a:r>
              <a:rPr lang="es-ES" sz="2000" b="0" strike="noStrike" spc="-1">
                <a:solidFill>
                  <a:srgbClr val="2E2B21"/>
                </a:solidFill>
                <a:latin typeface="Tw Cen MT"/>
                <a:ea typeface="Tw Cen MT"/>
              </a:rPr>
              <a:t> Añadir más opciones al buscador</a:t>
            </a:r>
            <a:endParaRPr lang="es-ES" sz="2000" b="0" strike="noStrike" spc="-1">
              <a:latin typeface="Arial"/>
            </a:endParaRPr>
          </a:p>
          <a:p>
            <a:pPr marL="219600" lvl="1" indent="-91080">
              <a:lnSpc>
                <a:spcPct val="90000"/>
              </a:lnSpc>
              <a:spcBef>
                <a:spcPts val="1199"/>
              </a:spcBef>
              <a:buClr>
                <a:srgbClr val="2E2B21"/>
              </a:buClr>
              <a:buFont typeface="Arial"/>
              <a:buChar char="•"/>
            </a:pPr>
            <a:r>
              <a:rPr lang="es-ES" sz="2000" b="0" strike="noStrike" spc="-1">
                <a:solidFill>
                  <a:srgbClr val="2E2B21"/>
                </a:solidFill>
                <a:latin typeface="Tw Cen MT"/>
                <a:ea typeface="Tw Cen MT"/>
              </a:rPr>
              <a:t> Ofrecer ofertas de vuelos</a:t>
            </a:r>
            <a:endParaRPr lang="es-ES" sz="2000" b="0" strike="noStrike" spc="-1">
              <a:latin typeface="Arial"/>
            </a:endParaRPr>
          </a:p>
          <a:p>
            <a:pPr marL="219600" lvl="1" indent="-91080">
              <a:lnSpc>
                <a:spcPct val="90000"/>
              </a:lnSpc>
              <a:spcBef>
                <a:spcPts val="1199"/>
              </a:spcBef>
              <a:buClr>
                <a:srgbClr val="2E2B21"/>
              </a:buClr>
              <a:buFont typeface="Arial"/>
              <a:buChar char="•"/>
            </a:pPr>
            <a:r>
              <a:rPr lang="es-ES" sz="2000" b="0" strike="noStrike" spc="-1">
                <a:solidFill>
                  <a:srgbClr val="2E2B21"/>
                </a:solidFill>
                <a:latin typeface="Tw Cen MT"/>
                <a:ea typeface="Tw Cen MT"/>
              </a:rPr>
              <a:t> Roles y usuarios</a:t>
            </a:r>
            <a:endParaRPr lang="es-ES" sz="2000" b="0" strike="noStrike" spc="-1">
              <a:latin typeface="Arial"/>
            </a:endParaRPr>
          </a:p>
          <a:p>
            <a:pPr marL="219600" lvl="1" indent="-91080">
              <a:lnSpc>
                <a:spcPct val="90000"/>
              </a:lnSpc>
              <a:spcBef>
                <a:spcPts val="1199"/>
              </a:spcBef>
              <a:buClr>
                <a:srgbClr val="2E2B21"/>
              </a:buClr>
              <a:buFont typeface="Arial"/>
              <a:buChar char="•"/>
            </a:pPr>
            <a:r>
              <a:rPr lang="es-ES" sz="2000" b="0" strike="noStrike" spc="-1">
                <a:solidFill>
                  <a:srgbClr val="2E2B21"/>
                </a:solidFill>
                <a:latin typeface="Tw Cen MT"/>
                <a:ea typeface="Tw Cen MT"/>
              </a:rPr>
              <a:t> Reasignar a pasajeros por    cancelación de vuelos</a:t>
            </a:r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s-ES" sz="3700" b="0" strike="noStrike" cap="all" spc="-1">
                <a:solidFill>
                  <a:srgbClr val="2E2B21"/>
                </a:solidFill>
                <a:latin typeface="Arial"/>
                <a:ea typeface="Arial"/>
              </a:rPr>
              <a:t>Diseño uml. </a:t>
            </a:r>
            <a:br/>
            <a:endParaRPr lang="es-ES" sz="37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136080" y="2413440"/>
            <a:ext cx="2053800" cy="1462680"/>
          </a:xfrm>
          <a:prstGeom prst="rect">
            <a:avLst/>
          </a:prstGeom>
          <a:noFill/>
          <a:ln>
            <a:solidFill>
              <a:srgbClr val="2E2B2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1" strike="noStrike" spc="-1">
                <a:solidFill>
                  <a:srgbClr val="2E2B21"/>
                </a:solidFill>
                <a:latin typeface="Tw Cen MT"/>
                <a:ea typeface="Tw Cen MT"/>
              </a:rPr>
              <a:t>UML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Funcionalidades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Demostración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Aspectos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Conclusiones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170" name="Imagen 4"/>
          <p:cNvPicPr/>
          <p:nvPr/>
        </p:nvPicPr>
        <p:blipFill>
          <a:blip r:embed="rId2"/>
          <a:stretch/>
        </p:blipFill>
        <p:spPr>
          <a:xfrm>
            <a:off x="4810680" y="373680"/>
            <a:ext cx="6837840" cy="6119640"/>
          </a:xfrm>
          <a:prstGeom prst="rect">
            <a:avLst/>
          </a:prstGeom>
          <a:ln w="1260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s-ES" sz="3700" b="0" strike="noStrike" cap="all" spc="-1">
                <a:solidFill>
                  <a:srgbClr val="474233"/>
                </a:solidFill>
                <a:latin typeface="Arial"/>
                <a:ea typeface="Arial"/>
              </a:rPr>
              <a:t>Funcionalidades que se van a presentar.</a:t>
            </a:r>
            <a:br/>
            <a:endParaRPr lang="es-ES" sz="37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2495520" y="1932840"/>
            <a:ext cx="8945280" cy="41954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Buscador de vuelos con carrusel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Validación y Autentificación de usuarios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Comprar un vuelo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Mejora del diseño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Parte pública y privada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Validación formularios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Interfaz responsive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lang="es-ES" sz="2200" b="0" strike="noStrike" spc="-1">
                <a:solidFill>
                  <a:srgbClr val="2E2B21"/>
                </a:solidFill>
                <a:latin typeface="Tw Cen MT"/>
                <a:ea typeface="Tw Cen MT"/>
              </a:rPr>
              <a:t>Capa de servicios</a:t>
            </a:r>
            <a:endParaRPr lang="es-ES" sz="2200" b="0" strike="noStrike" spc="-1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136080" y="2413440"/>
            <a:ext cx="2053800" cy="1462680"/>
          </a:xfrm>
          <a:prstGeom prst="rect">
            <a:avLst/>
          </a:prstGeom>
          <a:noFill/>
          <a:ln>
            <a:solidFill>
              <a:srgbClr val="2E2B2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UML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1" strike="noStrike" spc="-1">
                <a:solidFill>
                  <a:srgbClr val="2E2B21"/>
                </a:solidFill>
                <a:latin typeface="Tw Cen MT"/>
                <a:ea typeface="Tw Cen MT"/>
              </a:rPr>
              <a:t>Funcionalidades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Demostración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Aspectos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Conclusiones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s-ES" sz="3700" b="0" strike="noStrike" cap="all" spc="-1">
                <a:solidFill>
                  <a:srgbClr val="474233"/>
                </a:solidFill>
                <a:latin typeface="Arial"/>
                <a:ea typeface="Arial"/>
              </a:rPr>
              <a:t>Demostración funcional del proyecto.</a:t>
            </a:r>
            <a:br/>
            <a:endParaRPr lang="es-ES" sz="37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572440" y="1483920"/>
            <a:ext cx="1778040" cy="365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rIns="4572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2E2B21"/>
                </a:solidFill>
                <a:latin typeface="Arial"/>
                <a:ea typeface="Arial"/>
              </a:rPr>
              <a:t>Buscador vuelos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213120" y="1834560"/>
            <a:ext cx="2053800" cy="1462680"/>
          </a:xfrm>
          <a:prstGeom prst="rect">
            <a:avLst/>
          </a:prstGeom>
          <a:noFill/>
          <a:ln>
            <a:solidFill>
              <a:srgbClr val="2E2B2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UML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Funcionalidades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1" strike="noStrike" spc="-1">
                <a:solidFill>
                  <a:srgbClr val="2E2B21"/>
                </a:solidFill>
                <a:latin typeface="Tw Cen MT"/>
                <a:ea typeface="Tw Cen MT"/>
              </a:rPr>
              <a:t>Demostración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Aspectos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lang="es-ES" sz="1800" b="0" strike="noStrike" spc="-1">
                <a:solidFill>
                  <a:srgbClr val="2E2B21"/>
                </a:solidFill>
                <a:latin typeface="Tw Cen MT"/>
                <a:ea typeface="Tw Cen MT"/>
              </a:rPr>
              <a:t>Conclusiones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177" name="Imagen 176"/>
          <p:cNvPicPr/>
          <p:nvPr/>
        </p:nvPicPr>
        <p:blipFill>
          <a:blip r:embed="rId2"/>
          <a:stretch/>
        </p:blipFill>
        <p:spPr>
          <a:xfrm>
            <a:off x="76680" y="3456000"/>
            <a:ext cx="12153600" cy="3266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s-ES" sz="3700" b="0" strike="noStrike" cap="all" spc="-1">
                <a:solidFill>
                  <a:srgbClr val="474233"/>
                </a:solidFill>
                <a:latin typeface="Arial"/>
                <a:ea typeface="Arial"/>
              </a:rPr>
              <a:t>Demostración funcional del proyecto.</a:t>
            </a:r>
            <a:br/>
            <a:endParaRPr lang="es-ES" sz="37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5572440" y="1483920"/>
            <a:ext cx="1778040" cy="365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rIns="4572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2E2B21"/>
                </a:solidFill>
                <a:latin typeface="Arial"/>
                <a:ea typeface="Arial"/>
              </a:rPr>
              <a:t>Buscador vuelos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180" name="Imagen 179"/>
          <p:cNvPicPr/>
          <p:nvPr/>
        </p:nvPicPr>
        <p:blipFill>
          <a:blip r:embed="rId2"/>
          <a:stretch/>
        </p:blipFill>
        <p:spPr>
          <a:xfrm>
            <a:off x="144000" y="1944000"/>
            <a:ext cx="11880000" cy="504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s-ES" sz="3700" b="0" strike="noStrike" cap="all" spc="-1">
                <a:solidFill>
                  <a:srgbClr val="474233"/>
                </a:solidFill>
                <a:latin typeface="Arial"/>
                <a:ea typeface="Arial"/>
              </a:rPr>
              <a:t>Demostración funcional del proyecto.</a:t>
            </a:r>
            <a:br/>
            <a:endParaRPr lang="es-ES" sz="37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4720320" y="1534680"/>
            <a:ext cx="2750400" cy="365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rIns="4572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2E2B21"/>
                </a:solidFill>
                <a:latin typeface="Arial"/>
                <a:ea typeface="Arial"/>
              </a:rPr>
              <a:t>Vista de Ticket del usuario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183" name="Captura de pantalla 2019-05-20 a las 20.38.09.png"/>
          <p:cNvPicPr/>
          <p:nvPr/>
        </p:nvPicPr>
        <p:blipFill>
          <a:blip r:embed="rId2"/>
          <a:stretch/>
        </p:blipFill>
        <p:spPr>
          <a:xfrm>
            <a:off x="3091320" y="2265120"/>
            <a:ext cx="6008760" cy="4236120"/>
          </a:xfrm>
          <a:prstGeom prst="rect">
            <a:avLst/>
          </a:prstGeom>
          <a:ln w="1260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s-ES" sz="3700" b="0" strike="noStrike" cap="all" spc="-1">
                <a:solidFill>
                  <a:srgbClr val="474233"/>
                </a:solidFill>
                <a:latin typeface="Arial"/>
                <a:ea typeface="Arial"/>
              </a:rPr>
              <a:t>Demostración funcional del proyecto.</a:t>
            </a:r>
            <a:br/>
            <a:endParaRPr lang="es-ES" sz="37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572080" y="1483920"/>
            <a:ext cx="1701720" cy="365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rIns="4572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2E2B21"/>
                </a:solidFill>
                <a:latin typeface="Arial"/>
                <a:ea typeface="Arial"/>
              </a:rPr>
              <a:t>Comprar vuelos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186" name="Imagen 2"/>
          <p:cNvPicPr/>
          <p:nvPr/>
        </p:nvPicPr>
        <p:blipFill>
          <a:blip r:embed="rId2"/>
          <a:stretch/>
        </p:blipFill>
        <p:spPr>
          <a:xfrm>
            <a:off x="3223080" y="2084760"/>
            <a:ext cx="5321520" cy="3871080"/>
          </a:xfrm>
          <a:prstGeom prst="rect">
            <a:avLst/>
          </a:prstGeom>
          <a:ln w="1260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s-ES" sz="3700" b="0" strike="noStrike" cap="all" spc="-1">
                <a:solidFill>
                  <a:srgbClr val="474233"/>
                </a:solidFill>
                <a:latin typeface="Arial"/>
                <a:ea typeface="Arial"/>
              </a:rPr>
              <a:t>Demostración funcional del proyecto.</a:t>
            </a:r>
            <a:br/>
            <a:endParaRPr lang="es-ES" sz="3700" b="0" strike="noStrike" spc="-1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5574600" y="1483920"/>
            <a:ext cx="2472840" cy="365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rIns="4572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2E2B21"/>
                </a:solidFill>
                <a:latin typeface="Arial"/>
                <a:ea typeface="Arial"/>
              </a:rPr>
              <a:t>Configuración del vuelo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189" name="Imagen 2"/>
          <p:cNvPicPr/>
          <p:nvPr/>
        </p:nvPicPr>
        <p:blipFill>
          <a:blip r:embed="rId2"/>
          <a:stretch/>
        </p:blipFill>
        <p:spPr>
          <a:xfrm>
            <a:off x="3742560" y="2084760"/>
            <a:ext cx="4335840" cy="3871080"/>
          </a:xfrm>
          <a:prstGeom prst="rect">
            <a:avLst/>
          </a:prstGeom>
          <a:ln w="1260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717</Words>
  <Application>Microsoft Office PowerPoint</Application>
  <PresentationFormat>Panorámica</PresentationFormat>
  <Paragraphs>220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25</vt:i4>
      </vt:variant>
    </vt:vector>
  </HeadingPairs>
  <TitlesOfParts>
    <vt:vector size="39" baseType="lpstr">
      <vt:lpstr>Arial</vt:lpstr>
      <vt:lpstr>Calibri</vt:lpstr>
      <vt:lpstr>Consolas</vt:lpstr>
      <vt:lpstr>Droid Sans Mono</vt:lpstr>
      <vt:lpstr>StarSymbol</vt:lpstr>
      <vt:lpstr>Symbol</vt:lpstr>
      <vt:lpstr>Times New Roman</vt:lpstr>
      <vt:lpstr>Tw Cen MT</vt:lpstr>
      <vt:lpstr>Tw Cen MT Condensed</vt:lpstr>
      <vt:lpstr>Wingdings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Berta</cp:lastModifiedBy>
  <cp:revision>2</cp:revision>
  <dcterms:modified xsi:type="dcterms:W3CDTF">2019-05-20T20:27:43Z</dcterms:modified>
  <dc:language>es-ES</dc:language>
</cp:coreProperties>
</file>