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60" r:id="rId5"/>
    <p:sldId id="261" r:id="rId6"/>
    <p:sldId id="279" r:id="rId7"/>
    <p:sldId id="288" r:id="rId8"/>
    <p:sldId id="290" r:id="rId9"/>
    <p:sldId id="293" r:id="rId10"/>
    <p:sldId id="291" r:id="rId11"/>
    <p:sldId id="292" r:id="rId12"/>
    <p:sldId id="280" r:id="rId13"/>
    <p:sldId id="281" r:id="rId14"/>
    <p:sldId id="282" r:id="rId15"/>
    <p:sldId id="283" r:id="rId16"/>
    <p:sldId id="277" r:id="rId17"/>
    <p:sldId id="284" r:id="rId18"/>
    <p:sldId id="285" r:id="rId19"/>
    <p:sldId id="286" r:id="rId20"/>
    <p:sldId id="287" r:id="rId21"/>
    <p:sldId id="276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45249" y="5394959"/>
            <a:ext cx="2551400" cy="146304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AIRDSS</a:t>
            </a:r>
            <a:r>
              <a:rPr b="0" dirty="0"/>
              <a:t> </a:t>
            </a:r>
            <a:br>
              <a:rPr b="0" dirty="0"/>
            </a:br>
            <a:endParaRPr b="0" dirty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3475893" y="5112536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rPr dirty="0"/>
              <a:t>Le </a:t>
            </a:r>
            <a:r>
              <a:rPr dirty="0" err="1"/>
              <a:t>damos</a:t>
            </a:r>
            <a:r>
              <a:rPr dirty="0"/>
              <a:t> </a:t>
            </a:r>
            <a:r>
              <a:rPr dirty="0" err="1"/>
              <a:t>vuelo</a:t>
            </a:r>
            <a:r>
              <a:rPr dirty="0"/>
              <a:t> a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sueños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E1A490-7DCA-4DD0-BF27-055A8A77ABC3}"/>
              </a:ext>
            </a:extLst>
          </p:cNvPr>
          <p:cNvSpPr/>
          <p:nvPr/>
        </p:nvSpPr>
        <p:spPr>
          <a:xfrm>
            <a:off x="8431237" y="4759695"/>
            <a:ext cx="3760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▪"/>
            </a:pPr>
            <a:r>
              <a:rPr lang="es-ES" sz="1600" dirty="0"/>
              <a:t>Abraham </a:t>
            </a:r>
            <a:r>
              <a:rPr lang="es-ES" sz="1600" dirty="0" err="1"/>
              <a:t>Jezael</a:t>
            </a:r>
            <a:r>
              <a:rPr lang="es-ES" sz="1600" dirty="0"/>
              <a:t> Pérez Ramos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Alejandro </a:t>
            </a:r>
            <a:r>
              <a:rPr lang="es-ES" sz="1600" dirty="0" err="1"/>
              <a:t>Panagiotidis</a:t>
            </a:r>
            <a:r>
              <a:rPr lang="es-ES" sz="1600" dirty="0"/>
              <a:t> Arrizabalaga</a:t>
            </a:r>
          </a:p>
          <a:p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Berta Murcia Morales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Daniel </a:t>
            </a:r>
            <a:r>
              <a:rPr lang="es-ES" sz="1600" dirty="0" err="1"/>
              <a:t>Allhoff</a:t>
            </a:r>
            <a:r>
              <a:rPr lang="es-ES" sz="1600" dirty="0"/>
              <a:t> Finn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058AF1-E755-40C8-A18F-DF5F9949622A}"/>
              </a:ext>
            </a:extLst>
          </p:cNvPr>
          <p:cNvCxnSpPr>
            <a:cxnSpLocks/>
          </p:cNvCxnSpPr>
          <p:nvPr/>
        </p:nvCxnSpPr>
        <p:spPr>
          <a:xfrm>
            <a:off x="2729132" y="5259179"/>
            <a:ext cx="0" cy="10431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4304037" y="1715501"/>
            <a:ext cx="397801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Lógica de capa de servicio de compra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E5A81F-5F5A-4E7F-955D-02F1E31BC485}"/>
              </a:ext>
            </a:extLst>
          </p:cNvPr>
          <p:cNvSpPr txBox="1"/>
          <p:nvPr/>
        </p:nvSpPr>
        <p:spPr>
          <a:xfrm>
            <a:off x="1278383" y="2352583"/>
            <a:ext cx="9357065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Llamada a capa de servicios con </a:t>
            </a:r>
            <a:r>
              <a:rPr lang="es-ES" dirty="0"/>
              <a:t>transacciones 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para efectuar compra: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Se pasa id del vuelo, del cliente, si tiene paquete y el asiento.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Comprobación de si los datos son correctos: vuelo y cliente existe, asiento no ocupado.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Se simula la compra.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2E2B21"/>
                </a:solidFill>
                <a:effectLst/>
                <a:uFillTx/>
                <a:latin typeface="Tw Cen MT"/>
                <a:ea typeface="Tw Cen MT"/>
                <a:cs typeface="Tw Cen MT"/>
                <a:sym typeface="Tw Cen MT"/>
              </a:rPr>
              <a:t>Inserción de los nuevos datos: </a:t>
            </a:r>
            <a:r>
              <a:rPr lang="es-ES" dirty="0"/>
              <a:t>se crea ticket y un </a:t>
            </a:r>
            <a:r>
              <a:rPr lang="es-ES" dirty="0" err="1"/>
              <a:t>boardingPass</a:t>
            </a:r>
            <a:r>
              <a:rPr lang="es-ES" dirty="0"/>
              <a:t>, actualización de cliente y </a:t>
            </a:r>
            <a:r>
              <a:rPr lang="es-ES" dirty="0" err="1"/>
              <a:t>flight</a:t>
            </a:r>
            <a:r>
              <a:rPr lang="es-ES" dirty="0"/>
              <a:t>.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Se devuelve el ticket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dirty="0"/>
              <a:t>Si falla alguna cosa: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Se realiza un </a:t>
            </a:r>
            <a:r>
              <a:rPr lang="es-ES" dirty="0" err="1"/>
              <a:t>rollBack</a:t>
            </a:r>
            <a:r>
              <a:rPr lang="es-ES" dirty="0"/>
              <a:t> de las transacciones y se devuelve ticket nulo.</a:t>
            </a: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2E2B21"/>
              </a:solidFill>
              <a:effectLst/>
              <a:uFillTx/>
              <a:latin typeface="Tw Cen MT"/>
              <a:ea typeface="Tw Cen MT"/>
              <a:cs typeface="Tw Cen MT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689294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113681" y="1900167"/>
            <a:ext cx="19646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Resultado compra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46925E-EFB6-4EA9-B330-0A9CF6E8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36" y="2510430"/>
            <a:ext cx="5395239" cy="22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81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672E2-9361-4AA2-8D31-17CCE77C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590"/>
            <a:ext cx="12192000" cy="35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19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9CB6A4-0D94-42DF-A2BD-08A9AD33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084833"/>
            <a:ext cx="8915400" cy="4106416"/>
          </a:xfrm>
          <a:prstGeom prst="rect">
            <a:avLst/>
          </a:prstGeom>
        </p:spPr>
      </p:pic>
      <p:sp>
        <p:nvSpPr>
          <p:cNvPr id="7" name="CuadroTexto 5">
            <a:extLst>
              <a:ext uri="{FF2B5EF4-FFF2-40B4-BE49-F238E27FC236}">
                <a16:creationId xmlns:a16="http://schemas.microsoft.com/office/drawing/2014/main" id="{5E7DFD3E-34AC-422B-8E40-12ADA37C2F1D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190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B50705-24B9-40EF-BA72-D81E290E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09" y="2248852"/>
            <a:ext cx="7934325" cy="3457575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5690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85F9CA-84B4-4647-8A47-399E5C58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405634"/>
            <a:ext cx="3790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01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FD5B537-1BD9-402F-B27C-A11A456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169" y="2286000"/>
            <a:ext cx="8423031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Abrir página web desde el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Capa de servicios y UML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Notificaciones al administrador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Correo de reseteo de contraseñas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Middleware para controlar el acceso a los usuarios a diferentes páginas o secciones de las mismas.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Validación de </a:t>
            </a:r>
            <a:r>
              <a:rPr lang="es-ES" dirty="0" err="1"/>
              <a:t>dni</a:t>
            </a:r>
            <a:r>
              <a:rPr lang="es-E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Buscador de vuelos con carrusel de fotografías.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En contacto geolocalización integrada con Google </a:t>
            </a:r>
            <a:r>
              <a:rPr lang="es-ES" dirty="0" err="1"/>
              <a:t>maps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ECDC1B-210C-4392-814E-28F31A3A0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5" r="25947"/>
          <a:stretch/>
        </p:blipFill>
        <p:spPr>
          <a:xfrm>
            <a:off x="5504156" y="-7826"/>
            <a:ext cx="6687844" cy="6522926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6DFD303-D564-4456-ACCD-33487523FA76}"/>
              </a:ext>
            </a:extLst>
          </p:cNvPr>
          <p:cNvSpPr txBox="1">
            <a:spLocks/>
          </p:cNvSpPr>
          <p:nvPr/>
        </p:nvSpPr>
        <p:spPr>
          <a:xfrm>
            <a:off x="227978" y="120038"/>
            <a:ext cx="4781987" cy="2159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9pPr>
          </a:lstStyle>
          <a:p>
            <a:pPr hangingPunct="1">
              <a:lnSpc>
                <a:spcPct val="30000"/>
              </a:lnSpc>
            </a:pPr>
            <a:endParaRPr lang="es-ES" sz="1200" b="1" i="1" dirty="0">
              <a:latin typeface="Consolas" panose="020B0609020204030204" pitchFamily="49" charset="0"/>
            </a:endParaRPr>
          </a:p>
          <a:p>
            <a:pPr hangingPunct="1">
              <a:lnSpc>
                <a:spcPct val="30000"/>
              </a:lnSpc>
            </a:pPr>
            <a:r>
              <a:rPr lang="es-ES" sz="1200" b="1" i="1" dirty="0" err="1">
                <a:latin typeface="Consolas" panose="020B0609020204030204" pitchFamily="49" charset="0"/>
              </a:rPr>
              <a:t>class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u="sng" dirty="0" err="1">
                <a:latin typeface="Consolas" panose="020B0609020204030204" pitchFamily="49" charset="0"/>
              </a:rPr>
              <a:t>AvisosAdminServices</a:t>
            </a:r>
            <a:endParaRPr lang="es-ES" sz="1200" b="1" dirty="0">
              <a:latin typeface="Consolas" panose="020B0609020204030204" pitchFamily="49" charset="0"/>
            </a:endParaRP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// función que cancela un vuelo aleatoriamente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 err="1">
                <a:latin typeface="Consolas" panose="020B0609020204030204" pitchFamily="49" charset="0"/>
              </a:rPr>
              <a:t>static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i="1" dirty="0" err="1">
                <a:latin typeface="Consolas" panose="020B0609020204030204" pitchFamily="49" charset="0"/>
              </a:rPr>
              <a:t>function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notificarCancelacionAvion</a:t>
            </a:r>
            <a:r>
              <a:rPr lang="es-ES" sz="1200" b="1" dirty="0">
                <a:latin typeface="Consolas" panose="020B0609020204030204" pitchFamily="49" charset="0"/>
              </a:rPr>
              <a:t>()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$</a:t>
            </a:r>
            <a:r>
              <a:rPr lang="es-ES" sz="1200" b="1" dirty="0" err="1">
                <a:latin typeface="Consolas" panose="020B0609020204030204" pitchFamily="49" charset="0"/>
              </a:rPr>
              <a:t>max</a:t>
            </a:r>
            <a:r>
              <a:rPr lang="es-ES" sz="1200" b="1" dirty="0">
                <a:latin typeface="Consolas" panose="020B0609020204030204" pitchFamily="49" charset="0"/>
              </a:rPr>
              <a:t> = </a:t>
            </a:r>
            <a:r>
              <a:rPr lang="es-ES" sz="1200" b="1" i="1" dirty="0">
                <a:latin typeface="Consolas" panose="020B0609020204030204" pitchFamily="49" charset="0"/>
              </a:rPr>
              <a:t>F</a:t>
            </a:r>
            <a:r>
              <a:rPr lang="es-ES" sz="1200" b="1" dirty="0">
                <a:latin typeface="Consolas" panose="020B0609020204030204" pitchFamily="49" charset="0"/>
              </a:rPr>
              <a:t>::totalVuelos();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$id = rand(1,$max);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i="1" dirty="0" err="1">
                <a:latin typeface="Consolas" panose="020B0609020204030204" pitchFamily="49" charset="0"/>
              </a:rPr>
              <a:t>Util</a:t>
            </a:r>
            <a:r>
              <a:rPr lang="es-ES" sz="1200" b="1" dirty="0">
                <a:latin typeface="Consolas" panose="020B0609020204030204" pitchFamily="49" charset="0"/>
              </a:rPr>
              <a:t>::</a:t>
            </a:r>
            <a:r>
              <a:rPr lang="es-ES" sz="1200" b="1" dirty="0" err="1">
                <a:latin typeface="Consolas" panose="020B0609020204030204" pitchFamily="49" charset="0"/>
              </a:rPr>
              <a:t>cancelarVuelo</a:t>
            </a:r>
            <a:r>
              <a:rPr lang="es-ES" sz="1200" b="1" dirty="0">
                <a:latin typeface="Consolas" panose="020B0609020204030204" pitchFamily="49" charset="0"/>
              </a:rPr>
              <a:t>($id);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} </a:t>
            </a: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F1C1-9059-48BA-AF2B-2AFEA250CDA2}"/>
              </a:ext>
            </a:extLst>
          </p:cNvPr>
          <p:cNvSpPr txBox="1"/>
          <p:nvPr/>
        </p:nvSpPr>
        <p:spPr>
          <a:xfrm>
            <a:off x="227978" y="2426254"/>
            <a:ext cx="3953405" cy="173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91439" indent="-91439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 "/>
              <a:defRPr sz="1500" i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295655" indent="-167639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8794" lvl="2" indent="0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defRPr sz="150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72737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7978" lvl="4" indent="0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defRPr sz="150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992777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39081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94529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40833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None/>
            </a:pPr>
            <a:endParaRPr lang="es-ES" sz="1200" b="1" dirty="0"/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 err="1"/>
              <a:t>class</a:t>
            </a:r>
            <a:r>
              <a:rPr lang="es-ES" sz="1300" b="1" dirty="0"/>
              <a:t> </a:t>
            </a:r>
            <a:r>
              <a:rPr lang="es-ES" sz="1300" b="1" dirty="0" err="1"/>
              <a:t>Util</a:t>
            </a:r>
            <a:endParaRPr lang="es-ES" sz="1300" b="1" dirty="0"/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/>
              <a:t>{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 err="1"/>
              <a:t>static</a:t>
            </a:r>
            <a:r>
              <a:rPr lang="es-ES" sz="1300" b="1" dirty="0"/>
              <a:t> </a:t>
            </a:r>
            <a:r>
              <a:rPr lang="es-ES" sz="1300" b="1" dirty="0" err="1"/>
              <a:t>public</a:t>
            </a:r>
            <a:r>
              <a:rPr lang="es-ES" sz="1300" b="1" dirty="0"/>
              <a:t> </a:t>
            </a:r>
            <a:r>
              <a:rPr lang="es-ES" sz="1300" b="1" dirty="0" err="1"/>
              <a:t>function</a:t>
            </a:r>
            <a:r>
              <a:rPr lang="es-ES" sz="1300" b="1" dirty="0"/>
              <a:t> </a:t>
            </a:r>
            <a:r>
              <a:rPr lang="es-ES" sz="1300" b="1" dirty="0" err="1"/>
              <a:t>cancelarVuelo</a:t>
            </a:r>
            <a:r>
              <a:rPr lang="es-ES" sz="1300" b="1" dirty="0"/>
              <a:t>($id)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/>
              <a:t>{</a:t>
            </a:r>
          </a:p>
          <a:p>
            <a:pPr marL="304802" lvl="4">
              <a:lnSpc>
                <a:spcPct val="30000"/>
              </a:lnSpc>
            </a:pP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 = Flight::</a:t>
            </a:r>
            <a:r>
              <a:rPr lang="es-ES" sz="1300" b="1" dirty="0" err="1"/>
              <a:t>findOrFail</a:t>
            </a:r>
            <a:r>
              <a:rPr lang="es-ES" sz="1300" b="1" dirty="0"/>
              <a:t>($id);</a:t>
            </a:r>
          </a:p>
          <a:p>
            <a:pPr marL="304802" lvl="4">
              <a:lnSpc>
                <a:spcPct val="30000"/>
              </a:lnSpc>
            </a:pPr>
            <a:br>
              <a:rPr lang="es-ES" sz="1300" b="1" dirty="0"/>
            </a:b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-&gt;cancelado = 1;</a:t>
            </a:r>
          </a:p>
          <a:p>
            <a:pPr marL="304802" lvl="4">
              <a:lnSpc>
                <a:spcPct val="30000"/>
              </a:lnSpc>
            </a:pP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-&gt;</a:t>
            </a:r>
            <a:r>
              <a:rPr lang="es-ES" sz="1300" b="1" dirty="0" err="1"/>
              <a:t>save</a:t>
            </a:r>
            <a:r>
              <a:rPr lang="es-ES" sz="1300" b="1" dirty="0"/>
              <a:t>();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/>
              <a:t>}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1CF630-608E-496C-B567-225147D80DA6}"/>
              </a:ext>
            </a:extLst>
          </p:cNvPr>
          <p:cNvSpPr txBox="1"/>
          <p:nvPr/>
        </p:nvSpPr>
        <p:spPr>
          <a:xfrm>
            <a:off x="227978" y="4311728"/>
            <a:ext cx="4680125" cy="12003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s-ES" sz="1200" b="1" dirty="0">
                <a:latin typeface="Consolas" panose="020B0609020204030204" pitchFamily="49" charset="0"/>
              </a:rPr>
              <a:t>// busca de entre todos los vuelos cual está cancelado</a:t>
            </a:r>
          </a:p>
          <a:p>
            <a:r>
              <a:rPr lang="es-ES" sz="1200" b="1" dirty="0" err="1">
                <a:latin typeface="Consolas" panose="020B0609020204030204" pitchFamily="49" charset="0"/>
              </a:rPr>
              <a:t>static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i="1" dirty="0" err="1">
                <a:latin typeface="Consolas" panose="020B0609020204030204" pitchFamily="49" charset="0"/>
              </a:rPr>
              <a:t>function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allFlight</a:t>
            </a:r>
            <a:r>
              <a:rPr lang="es-E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ES" sz="1200" b="1" dirty="0">
                <a:latin typeface="Consolas" panose="020B0609020204030204" pitchFamily="49" charset="0"/>
              </a:rPr>
              <a:t>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 = </a:t>
            </a:r>
            <a:r>
              <a:rPr lang="es-ES" sz="1200" b="1" i="1" dirty="0">
                <a:latin typeface="Consolas" panose="020B0609020204030204" pitchFamily="49" charset="0"/>
              </a:rPr>
              <a:t>F</a:t>
            </a:r>
            <a:r>
              <a:rPr lang="es-ES" sz="1200" b="1" dirty="0">
                <a:latin typeface="Consolas" panose="020B0609020204030204" pitchFamily="49" charset="0"/>
              </a:rPr>
              <a:t>::all()-&gt;where('cancelado', '=', 1);</a:t>
            </a:r>
          </a:p>
          <a:p>
            <a:pPr lvl="1"/>
            <a:r>
              <a:rPr lang="es-ES" sz="1200" b="1" dirty="0" err="1">
                <a:latin typeface="Consolas" panose="020B0609020204030204" pitchFamily="49" charset="0"/>
              </a:rPr>
              <a:t>return</a:t>
            </a:r>
            <a:r>
              <a:rPr lang="es-ES" sz="1200" b="1" dirty="0">
                <a:latin typeface="Consolas" panose="020B0609020204030204" pitchFamily="49" charset="0"/>
              </a:rPr>
              <a:t> 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40A9C2-BD1C-4F47-BC5C-7744F38DDDD5}"/>
              </a:ext>
            </a:extLst>
          </p:cNvPr>
          <p:cNvSpPr txBox="1"/>
          <p:nvPr/>
        </p:nvSpPr>
        <p:spPr>
          <a:xfrm>
            <a:off x="227978" y="5722301"/>
            <a:ext cx="7137646" cy="10156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200" b="1" dirty="0">
                <a:latin typeface="Consolas" panose="020B0609020204030204" pitchFamily="49" charset="0"/>
              </a:rPr>
              <a:t>@</a:t>
            </a:r>
            <a:r>
              <a:rPr lang="es-ES" sz="1200" b="1" dirty="0" err="1">
                <a:latin typeface="Consolas" panose="020B0609020204030204" pitchFamily="49" charset="0"/>
              </a:rPr>
              <a:t>foreach</a:t>
            </a:r>
            <a:r>
              <a:rPr lang="es-ES" sz="1200" b="1" dirty="0">
                <a:latin typeface="Consolas" panose="020B0609020204030204" pitchFamily="49" charset="0"/>
              </a:rPr>
              <a:t> ($</a:t>
            </a:r>
            <a:r>
              <a:rPr lang="es-ES" sz="1200" b="1" dirty="0" err="1">
                <a:latin typeface="Consolas" panose="020B0609020204030204" pitchFamily="49" charset="0"/>
              </a:rPr>
              <a:t>flights</a:t>
            </a:r>
            <a:r>
              <a:rPr lang="es-ES" sz="1200" b="1" dirty="0">
                <a:latin typeface="Consolas" panose="020B0609020204030204" pitchFamily="49" charset="0"/>
              </a:rPr>
              <a:t>-&gt;</a:t>
            </a:r>
            <a:r>
              <a:rPr lang="es-ES" sz="1200" b="1" dirty="0" err="1">
                <a:latin typeface="Consolas" panose="020B0609020204030204" pitchFamily="49" charset="0"/>
              </a:rPr>
              <a:t>all</a:t>
            </a:r>
            <a:r>
              <a:rPr lang="es-ES" sz="1200" b="1" dirty="0">
                <a:latin typeface="Consolas" panose="020B0609020204030204" pitchFamily="49" charset="0"/>
              </a:rPr>
              <a:t>() as 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&lt;</a:t>
            </a:r>
            <a:r>
              <a:rPr lang="es-ES" sz="1200" b="1" dirty="0" err="1">
                <a:latin typeface="Consolas" panose="020B0609020204030204" pitchFamily="49" charset="0"/>
              </a:rPr>
              <a:t>strong</a:t>
            </a:r>
            <a:r>
              <a:rPr lang="es-ES" sz="1200" b="1" dirty="0">
                <a:latin typeface="Consolas" panose="020B0609020204030204" pitchFamily="49" charset="0"/>
              </a:rPr>
              <a:t>&gt;ATENCIÓN,&lt;/</a:t>
            </a:r>
            <a:r>
              <a:rPr lang="es-ES" sz="1200" b="1" dirty="0" err="1">
                <a:latin typeface="Consolas" panose="020B0609020204030204" pitchFamily="49" charset="0"/>
              </a:rPr>
              <a:t>strong</a:t>
            </a:r>
            <a:r>
              <a:rPr lang="es-ES" sz="1200" b="1" dirty="0">
                <a:latin typeface="Consolas" panose="020B0609020204030204" pitchFamily="49" charset="0"/>
              </a:rPr>
              <a:t>&gt; 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&lt;p&gt;El vuelo {{$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-&gt;id}}, {{$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-&gt;</a:t>
            </a:r>
            <a:r>
              <a:rPr lang="es-ES" sz="1200" b="1" dirty="0" err="1">
                <a:latin typeface="Consolas" panose="020B0609020204030204" pitchFamily="49" charset="0"/>
              </a:rPr>
              <a:t>fecha_salida</a:t>
            </a:r>
            <a:r>
              <a:rPr lang="es-ES" sz="1200" b="1" dirty="0">
                <a:latin typeface="Consolas" panose="020B0609020204030204" pitchFamily="49" charset="0"/>
              </a:rPr>
              <a:t>}}, se ha cancelado. Debe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informar a los pasajeros de la cancelación y posibilidades de reubicación.&lt;/p&gt;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@</a:t>
            </a:r>
            <a:r>
              <a:rPr lang="es-ES" sz="1200" b="1" dirty="0" err="1">
                <a:latin typeface="Consolas" panose="020B0609020204030204" pitchFamily="49" charset="0"/>
              </a:rPr>
              <a:t>endforeach</a:t>
            </a:r>
            <a:endParaRPr lang="es-E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60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285937-BA2F-4FFB-A4A8-7676CD88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47" y="-26633"/>
            <a:ext cx="11036035" cy="6626354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FC1FAEF-ABEA-42F4-A739-2ECD57894E08}"/>
              </a:ext>
            </a:extLst>
          </p:cNvPr>
          <p:cNvSpPr txBox="1">
            <a:spLocks/>
          </p:cNvSpPr>
          <p:nvPr/>
        </p:nvSpPr>
        <p:spPr>
          <a:xfrm>
            <a:off x="222663" y="1135490"/>
            <a:ext cx="3068478" cy="20729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MAIL_DRIVER=</a:t>
            </a:r>
            <a:r>
              <a:rPr lang="es-E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smtp</a:t>
            </a:r>
            <a:endParaRPr lang="es-E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MAIL_HOST=smtp.mailtrap.io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MAIL_PORT=2525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MAIL_USERNAME=0253c56344b868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MAIL_PASSWORD=b72bb25378c83c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MAIL_ENCRYPTION=</a:t>
            </a:r>
            <a:r>
              <a:rPr lang="es-E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tls</a:t>
            </a:r>
            <a:endParaRPr lang="es-E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hangingPunct="1"/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6D1EC5-905A-4E14-99C4-655E9FC8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9" y="3286543"/>
            <a:ext cx="58388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A79EE3-588C-477A-99AA-D0F1BA91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2" y="5412788"/>
            <a:ext cx="5829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43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CA9D94-FDD9-49B2-A1AC-E215353394AC}"/>
              </a:ext>
            </a:extLst>
          </p:cNvPr>
          <p:cNvSpPr/>
          <p:nvPr/>
        </p:nvSpPr>
        <p:spPr>
          <a:xfrm>
            <a:off x="2954355" y="5581058"/>
            <a:ext cx="52494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9966B8"/>
                </a:solidFill>
                <a:latin typeface="Droid Sans Mono"/>
              </a:rPr>
              <a:t>Route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n-US" dirty="0">
                <a:solidFill>
                  <a:schemeClr val="tx1"/>
                </a:solidFill>
                <a:latin typeface="Droid Sans Mono"/>
              </a:rPr>
              <a:t>group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([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'middleware'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'auth'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], </a:t>
            </a:r>
            <a:r>
              <a:rPr lang="en-US" i="1" dirty="0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() {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} </a:t>
            </a:r>
            <a:endParaRPr lang="en-US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8403F1-31BA-4AE5-BEE9-64EF03D8B8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92909B-24D7-4E84-87BB-B37F2FA6FD44}"/>
              </a:ext>
            </a:extLst>
          </p:cNvPr>
          <p:cNvSpPr/>
          <p:nvPr/>
        </p:nvSpPr>
        <p:spPr>
          <a:xfrm>
            <a:off x="2954355" y="723827"/>
            <a:ext cx="535755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solidFill>
                  <a:srgbClr val="9966B8"/>
                </a:solidFill>
                <a:latin typeface="Droid Sans Mono"/>
              </a:rPr>
              <a:t>Route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n-US" dirty="0">
                <a:solidFill>
                  <a:schemeClr val="tx1"/>
                </a:solidFill>
                <a:latin typeface="Droid Sans Mono"/>
              </a:rPr>
              <a:t>group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([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'middleware'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'admin'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], </a:t>
            </a:r>
            <a:r>
              <a:rPr lang="en-US" i="1" dirty="0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() {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}</a:t>
            </a:r>
            <a:endParaRPr lang="en-US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AD27F-A744-4F5A-9B57-A4B7E6A879CB}"/>
              </a:ext>
            </a:extLst>
          </p:cNvPr>
          <p:cNvSpPr/>
          <p:nvPr/>
        </p:nvSpPr>
        <p:spPr>
          <a:xfrm>
            <a:off x="2900285" y="5042474"/>
            <a:ext cx="6989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Droid Sans Mono"/>
              </a:rPr>
              <a:t>Rutas para usuarios autenticados (administrador y clientes):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1274D3-B1EA-4823-86C0-BDC896BFD0CD}"/>
              </a:ext>
            </a:extLst>
          </p:cNvPr>
          <p:cNvSpPr/>
          <p:nvPr/>
        </p:nvSpPr>
        <p:spPr>
          <a:xfrm>
            <a:off x="2900285" y="341580"/>
            <a:ext cx="403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Droid Sans Mono"/>
              </a:rPr>
              <a:t>Rutas para usuario administrador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D2BF70-E2B4-436A-AFF3-746119A253C7}"/>
              </a:ext>
            </a:extLst>
          </p:cNvPr>
          <p:cNvSpPr txBox="1"/>
          <p:nvPr/>
        </p:nvSpPr>
        <p:spPr>
          <a:xfrm>
            <a:off x="2954355" y="1755033"/>
            <a:ext cx="7140360" cy="31085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&lt;?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php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namespace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u="sng" dirty="0">
                <a:solidFill>
                  <a:schemeClr val="tx1"/>
                </a:solidFill>
                <a:latin typeface="Droid Sans Mono"/>
              </a:rPr>
              <a:t>App\Http\Middleware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;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225588"/>
                </a:solidFill>
                <a:latin typeface="Droid Sans Mono"/>
              </a:rPr>
              <a:t>use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Closure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;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class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u="sng" dirty="0" err="1">
                <a:solidFill>
                  <a:schemeClr val="tx1"/>
                </a:solidFill>
                <a:latin typeface="Droid Sans Mono"/>
              </a:rPr>
              <a:t>AdminMiddleware</a:t>
            </a:r>
            <a:endParaRPr lang="es-ES" sz="1400" dirty="0">
              <a:solidFill>
                <a:schemeClr val="tx1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{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384887"/>
                </a:solidFill>
                <a:latin typeface="Droid Sans Mono"/>
              </a:rPr>
              <a:t>	…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public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handle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request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Closure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next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6688CC"/>
                </a:solidFill>
                <a:latin typeface="Droid Sans Mono"/>
              </a:rPr>
              <a:t>{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if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(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auth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check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&amp;&amp;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auth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user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esAdmin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r>
              <a:rPr lang="es-ES" sz="1400" dirty="0">
                <a:solidFill>
                  <a:srgbClr val="225588"/>
                </a:solidFill>
                <a:latin typeface="Droid Sans Mono"/>
              </a:rPr>
              <a:t>	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next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request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BBBBBB"/>
                </a:solidFill>
                <a:latin typeface="Droid Sans Mono"/>
              </a:rPr>
              <a:t>		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redirect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'/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login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’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6688CC"/>
                </a:solidFill>
                <a:latin typeface="Droid Sans Mono"/>
              </a:rPr>
              <a:t>}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}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140493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" dirty="0"/>
              <a:t>Diseño UML</a:t>
            </a:r>
          </a:p>
          <a:p>
            <a:pPr marL="457200" indent="-457200">
              <a:buFontTx/>
              <a:buAutoNum type="arabicPeriod"/>
            </a:pPr>
            <a:r>
              <a:rPr lang="es-ES" dirty="0"/>
              <a:t>Funcionalidades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Aspectos</a:t>
            </a:r>
            <a:r>
              <a:rPr dirty="0"/>
              <a:t> a </a:t>
            </a:r>
            <a:r>
              <a:rPr dirty="0" err="1"/>
              <a:t>resaltar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Conclusiones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66B0922-DA57-4DEF-AC3B-1907392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26" y="154757"/>
            <a:ext cx="4543425" cy="6353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B8E5BA-5561-4251-9ADC-53A58667A8C7}"/>
              </a:ext>
            </a:extLst>
          </p:cNvPr>
          <p:cNvSpPr txBox="1"/>
          <p:nvPr/>
        </p:nvSpPr>
        <p:spPr>
          <a:xfrm>
            <a:off x="497149" y="4476609"/>
            <a:ext cx="6258758" cy="20313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Validator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make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($data, [				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RegisterController.php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name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'apellidos'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'email'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'email'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unique:users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password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'min:6'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confirmed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dni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 =&gt; ['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required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', 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nif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'],</a:t>
            </a: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fechaNto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'date'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telefono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numeric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]);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AB5813-200A-4C50-AE04-B9DFA5F62F74}"/>
              </a:ext>
            </a:extLst>
          </p:cNvPr>
          <p:cNvSpPr txBox="1"/>
          <p:nvPr/>
        </p:nvSpPr>
        <p:spPr>
          <a:xfrm>
            <a:off x="497149" y="1279938"/>
            <a:ext cx="5761607" cy="16004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require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chemeClr val="tx1"/>
                </a:solidFill>
                <a:latin typeface="Droid Sans Mono"/>
              </a:rPr>
              <a:t>: {								</a:t>
            </a:r>
            <a:r>
              <a:rPr lang="es-ES" sz="1400" i="1" dirty="0" err="1">
                <a:solidFill>
                  <a:schemeClr val="tx1"/>
                </a:solidFill>
                <a:latin typeface="Droid Sans Mono"/>
              </a:rPr>
              <a:t>composer.json</a:t>
            </a:r>
            <a:endParaRPr lang="es-ES" sz="1400" i="1" dirty="0">
              <a:solidFill>
                <a:schemeClr val="tx1"/>
              </a:solidFill>
              <a:latin typeface="Droid Sans Mono"/>
            </a:endParaRP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php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"^7.1.3"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fideloper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/proxy"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"^4.0"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laravel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framework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"5.7.*"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laravel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tinker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"^1.0"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"</a:t>
            </a:r>
            <a:r>
              <a:rPr lang="es-ES" sz="1400" i="1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mpijierro</a:t>
            </a:r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/</a:t>
            </a:r>
            <a:r>
              <a:rPr lang="es-ES" sz="1400" i="1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identity</a:t>
            </a:r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"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: "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dev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-master"</a:t>
            </a:r>
          </a:p>
          <a:p>
            <a:r>
              <a:rPr lang="es-ES" sz="1400" dirty="0">
                <a:solidFill>
                  <a:schemeClr val="tx1"/>
                </a:solidFill>
                <a:latin typeface="Droid Sans Mono"/>
              </a:rPr>
              <a:t>},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B71C58-60A5-45C6-A091-400C9618FFCE}"/>
              </a:ext>
            </a:extLst>
          </p:cNvPr>
          <p:cNvSpPr txBox="1"/>
          <p:nvPr/>
        </p:nvSpPr>
        <p:spPr>
          <a:xfrm>
            <a:off x="497149" y="3093717"/>
            <a:ext cx="5832629" cy="11695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providers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								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app.php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	\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MPijierro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\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Identity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\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IdentityServiceProvider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class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7320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Conclusiones</a:t>
            </a:r>
            <a:r>
              <a:rPr dirty="0"/>
              <a:t>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Conclusiones</a:t>
            </a:r>
            <a:endParaRPr dirty="0"/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4"/>
            <a:ext cx="8945565" cy="15763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</a:t>
            </a:r>
            <a:r>
              <a:rPr dirty="0" err="1"/>
              <a:t>manejo</a:t>
            </a:r>
            <a:r>
              <a:rPr dirty="0"/>
              <a:t> de la </a:t>
            </a:r>
            <a:r>
              <a:rPr dirty="0" err="1"/>
              <a:t>plataforma</a:t>
            </a:r>
            <a:r>
              <a:rPr dirty="0"/>
              <a:t> </a:t>
            </a:r>
            <a:r>
              <a:rPr dirty="0" err="1"/>
              <a:t>escogida</a:t>
            </a:r>
            <a:r>
              <a:rPr dirty="0"/>
              <a:t> (Laravel)</a:t>
            </a:r>
            <a:r>
              <a:rPr lang="es-ES" dirty="0"/>
              <a:t> y gran documentación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entre Laravel, Visual Code y </a:t>
            </a:r>
            <a:r>
              <a:rPr dirty="0" err="1"/>
              <a:t>Github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Buena </a:t>
            </a:r>
            <a:r>
              <a:rPr dirty="0" err="1"/>
              <a:t>organización</a:t>
            </a:r>
            <a:r>
              <a:rPr lang="es-ES" dirty="0"/>
              <a:t> y comunicación</a:t>
            </a:r>
            <a:r>
              <a:rPr dirty="0"/>
              <a:t> de</a:t>
            </a:r>
            <a:r>
              <a:rPr lang="es-ES" dirty="0"/>
              <a:t>l</a:t>
            </a:r>
            <a:r>
              <a:rPr dirty="0"/>
              <a:t> </a:t>
            </a:r>
            <a:r>
              <a:rPr dirty="0" err="1"/>
              <a:t>equipo</a:t>
            </a:r>
            <a:r>
              <a:rPr lang="es-ES" dirty="0"/>
              <a:t> </a:t>
            </a:r>
            <a:r>
              <a:rPr dirty="0"/>
              <a:t>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 </a:t>
            </a:r>
            <a:r>
              <a:rPr lang="es-ES"/>
              <a:t>Buena etodología </a:t>
            </a:r>
            <a:r>
              <a:rPr lang="es-ES" dirty="0"/>
              <a:t>de trabajo utilizada en las prácticas </a:t>
            </a:r>
          </a:p>
          <a:p>
            <a:pPr marL="0" indent="0">
              <a:buNone/>
            </a:pPr>
            <a:endParaRPr dirty="0"/>
          </a:p>
          <a:p>
            <a:pPr>
              <a:buFont typeface="Arial"/>
              <a:buChar char="•"/>
            </a:pPr>
            <a:endParaRPr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957B8EA-D80D-4B07-9253-1F7E6C282644}"/>
              </a:ext>
            </a:extLst>
          </p:cNvPr>
          <p:cNvSpPr txBox="1">
            <a:spLocks/>
          </p:cNvSpPr>
          <p:nvPr/>
        </p:nvSpPr>
        <p:spPr>
          <a:xfrm>
            <a:off x="2189992" y="3647652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b="1" dirty="0"/>
              <a:t>Problemas</a:t>
            </a:r>
            <a:r>
              <a:rPr lang="es-ES" dirty="0"/>
              <a:t>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Consultas entre diferentes tablas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del </a:t>
            </a:r>
            <a:r>
              <a:rPr lang="es-ES" dirty="0" err="1"/>
              <a:t>option</a:t>
            </a:r>
            <a:r>
              <a:rPr lang="es-ES" dirty="0"/>
              <a:t> del </a:t>
            </a:r>
            <a:r>
              <a:rPr lang="es-ES" dirty="0" err="1"/>
              <a:t>select</a:t>
            </a:r>
            <a:endParaRPr lang="es-ES" dirty="0"/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Grupos de rutas(Middleware)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Fechas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951198A-3A8A-4065-A35E-FFE6AF844232}"/>
              </a:ext>
            </a:extLst>
          </p:cNvPr>
          <p:cNvSpPr txBox="1">
            <a:spLocks/>
          </p:cNvSpPr>
          <p:nvPr/>
        </p:nvSpPr>
        <p:spPr>
          <a:xfrm>
            <a:off x="6663531" y="3647651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  <a:defRPr b="1"/>
            </a:pPr>
            <a:r>
              <a:rPr lang="es-ES" b="1" dirty="0"/>
              <a:t> Posibles mejoras 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Mejorar estilo de la interfaz.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Añadir más opciones al buscador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Ofrecer ofertas de vuelos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Roles y usuarios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Reasignar a pasajeros por    cancelación de vuelos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/>
              <a:t>Diseño </a:t>
            </a:r>
            <a:r>
              <a:rPr lang="es-ES" dirty="0" err="1"/>
              <a:t>uml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b="1" dirty="0"/>
              <a:t>UML</a:t>
            </a:r>
          </a:p>
          <a:p>
            <a:pPr marL="285750" indent="-285750">
              <a:buSzPct val="100000"/>
              <a:buChar char="❑"/>
            </a:pPr>
            <a:r>
              <a:rPr lang="es-ES" dirty="0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564AB2-B562-4086-ADC8-AD8B869F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9" y="373530"/>
            <a:ext cx="6838122" cy="61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41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Buscador de vuelos con carrusel</a:t>
            </a:r>
          </a:p>
          <a:p>
            <a:pPr>
              <a:buFont typeface="Arial"/>
              <a:buChar char="•"/>
            </a:pPr>
            <a:r>
              <a:rPr lang="es-ES" dirty="0"/>
              <a:t>Validación y Autentificación de usuarios</a:t>
            </a:r>
            <a:endParaRPr dirty="0"/>
          </a:p>
          <a:p>
            <a:pPr>
              <a:buFont typeface="Arial"/>
              <a:buChar char="•"/>
            </a:pPr>
            <a:r>
              <a:rPr lang="es-ES" dirty="0"/>
              <a:t>Comprar un vuelo</a:t>
            </a:r>
          </a:p>
          <a:p>
            <a:pPr>
              <a:buFont typeface="Arial"/>
              <a:buChar char="•"/>
            </a:pPr>
            <a:r>
              <a:rPr lang="es-ES" dirty="0"/>
              <a:t>Mejora del diseño</a:t>
            </a:r>
          </a:p>
          <a:p>
            <a:pPr>
              <a:buFont typeface="Arial"/>
              <a:buChar char="•"/>
            </a:pPr>
            <a:r>
              <a:rPr lang="es-ES" dirty="0"/>
              <a:t>Parte pública y privada</a:t>
            </a:r>
          </a:p>
          <a:p>
            <a:pPr>
              <a:buFont typeface="Arial"/>
              <a:buChar char="•"/>
            </a:pPr>
            <a:r>
              <a:rPr lang="es-ES" dirty="0"/>
              <a:t>Validación formularios</a:t>
            </a:r>
          </a:p>
          <a:p>
            <a:pPr>
              <a:buFont typeface="Arial"/>
              <a:buChar char="•"/>
            </a:pPr>
            <a:r>
              <a:rPr lang="es-ES" dirty="0"/>
              <a:t>Interfaz </a:t>
            </a:r>
            <a:r>
              <a:rPr lang="es-ES" dirty="0" err="1"/>
              <a:t>responsive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Capa de servicios</a:t>
            </a:r>
            <a:endParaRPr dirty="0"/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sp>
        <p:nvSpPr>
          <p:cNvPr id="124" name="CuadroTexto 5"/>
          <p:cNvSpPr txBox="1"/>
          <p:nvPr/>
        </p:nvSpPr>
        <p:spPr>
          <a:xfrm>
            <a:off x="213264" y="1834578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003D0B-C013-4802-A14C-FD6F5B27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3429000"/>
            <a:ext cx="11982450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77471-D63B-4A35-9984-B4AD96ED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4" y="2084833"/>
            <a:ext cx="11042772" cy="47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77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209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Comprar vuelos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46925E-EFB6-4EA9-B330-0A9CF6E8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52" y="2084833"/>
            <a:ext cx="5321824" cy="38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29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250324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Configuración del vuelo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46925E-EFB6-4EA9-B330-0A9CF6E8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96" y="2084833"/>
            <a:ext cx="4336202" cy="38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6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32343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Pagar vuelo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46925E-EFB6-4EA9-B330-0A9CF6E88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8" y="2084832"/>
            <a:ext cx="3265289" cy="38716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38AD6E-4B42-429E-9C12-29C5D8DD5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43" y="3806295"/>
            <a:ext cx="337232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28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642</Words>
  <Application>Microsoft Office PowerPoint</Application>
  <PresentationFormat>Panorámica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Droid Sans Mono</vt:lpstr>
      <vt:lpstr>Tw Cen MT</vt:lpstr>
      <vt:lpstr>Tw Cen MT Condensed</vt:lpstr>
      <vt:lpstr>Wingdings</vt:lpstr>
      <vt:lpstr>Integral</vt:lpstr>
      <vt:lpstr>AIRDSS  </vt:lpstr>
      <vt:lpstr>Índice</vt:lpstr>
      <vt:lpstr>Diseño uml. 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Aspectos a resaltar:</vt:lpstr>
      <vt:lpstr>Presentación de PowerPoint</vt:lpstr>
      <vt:lpstr>Presentación de PowerPoint</vt:lpstr>
      <vt:lpstr>Presentación de PowerPoint</vt:lpstr>
      <vt:lpstr>Presentación de PowerPoint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Daniel Finn Allhoff</cp:lastModifiedBy>
  <cp:revision>28</cp:revision>
  <dcterms:modified xsi:type="dcterms:W3CDTF">2019-05-20T17:59:40Z</dcterms:modified>
</cp:coreProperties>
</file>