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 b="def" i="def"/>
      <a:tcStyle>
        <a:tcBdr/>
        <a:fill>
          <a:solidFill>
            <a:srgbClr val="F1F0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 b="def" i="def"/>
      <a:tcStyle>
        <a:tcBdr/>
        <a:fill>
          <a:solidFill>
            <a:srgbClr val="F7F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 b="def" i="def"/>
      <a:tcStyle>
        <a:tcBdr/>
        <a:fill>
          <a:solidFill>
            <a:srgbClr val="F2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-3"/>
            <a:ext cx="12192000" cy="457200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" name="Texto del título"/>
          <p:cNvSpPr txBox="1"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4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Straight Connector 7"/>
          <p:cNvSpPr/>
          <p:nvPr/>
        </p:nvSpPr>
        <p:spPr>
          <a:xfrm flipV="1">
            <a:off x="8386842" y="5264105"/>
            <a:ext cx="2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4" name="Nivel de texto 1…"/>
          <p:cNvSpPr txBox="1"/>
          <p:nvPr>
            <p:ph type="body" idx="1"/>
          </p:nvPr>
        </p:nvSpPr>
        <p:spPr>
          <a:xfrm>
            <a:off x="1024127" y="2286000"/>
            <a:ext cx="9720074" cy="402336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3"/>
            <a:ext cx="12192000" cy="457200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33" name="Texto del título"/>
          <p:cNvSpPr txBox="1"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34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2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4" name="Nivel de texto 1…"/>
          <p:cNvSpPr txBox="1"/>
          <p:nvPr>
            <p:ph type="body" sz="half" idx="1"/>
          </p:nvPr>
        </p:nvSpPr>
        <p:spPr>
          <a:xfrm>
            <a:off x="1024127" y="2286000"/>
            <a:ext cx="4754882" cy="402336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3" name="Nivel de texto 1…"/>
          <p:cNvSpPr txBox="1"/>
          <p:nvPr>
            <p:ph type="body" sz="quarter" idx="1"/>
          </p:nvPr>
        </p:nvSpPr>
        <p:spPr>
          <a:xfrm>
            <a:off x="1024127" y="2179634"/>
            <a:ext cx="4754882" cy="82296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5989320" y="2179634"/>
            <a:ext cx="4754882" cy="82296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o del título"/>
          <p:cNvSpPr txBox="1"/>
          <p:nvPr>
            <p:ph type="title"/>
          </p:nvPr>
        </p:nvSpPr>
        <p:spPr>
          <a:xfrm>
            <a:off x="1024127" y="471509"/>
            <a:ext cx="4389123" cy="173736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8" name="Nivel de texto 1…"/>
          <p:cNvSpPr txBox="1"/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 marL="91438" indent="-91438"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8" indent="-205738">
              <a:defRPr sz="2400"/>
            </a:lvl4pPr>
            <a:lvl5pPr marL="845819" indent="-205738"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9" name="Text Placeholder 3"/>
          <p:cNvSpPr/>
          <p:nvPr>
            <p:ph type="body" sz="quarter" idx="13"/>
          </p:nvPr>
        </p:nvSpPr>
        <p:spPr>
          <a:xfrm>
            <a:off x="1024127" y="2257505"/>
            <a:ext cx="4389123" cy="3762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o del título"/>
          <p:cNvSpPr txBox="1"/>
          <p:nvPr>
            <p:ph type="title"/>
          </p:nvPr>
        </p:nvSpPr>
        <p:spPr>
          <a:xfrm>
            <a:off x="457200" y="4960137"/>
            <a:ext cx="7772400" cy="1463042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8" name="Picture Placeholder 2"/>
          <p:cNvSpPr/>
          <p:nvPr>
            <p:ph type="pic" idx="13"/>
          </p:nvPr>
        </p:nvSpPr>
        <p:spPr>
          <a:xfrm>
            <a:off x="0" y="-3"/>
            <a:ext cx="12188953" cy="4572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traight Connector 8"/>
          <p:cNvSpPr/>
          <p:nvPr/>
        </p:nvSpPr>
        <p:spPr>
          <a:xfrm flipV="1">
            <a:off x="8386842" y="5264105"/>
            <a:ext cx="2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999" y="826323"/>
            <a:ext cx="3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Texto del título"/>
          <p:cNvSpPr txBox="1"/>
          <p:nvPr>
            <p:ph type="title"/>
          </p:nvPr>
        </p:nvSpPr>
        <p:spPr>
          <a:xfrm>
            <a:off x="1024127" y="585216"/>
            <a:ext cx="9720074" cy="14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ivel de texto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/>
          <p:nvPr>
            <p:ph type="sldNum" sz="quarter" idx="2"/>
          </p:nvPr>
        </p:nvSpPr>
        <p:spPr>
          <a:xfrm>
            <a:off x="10837333" y="6492294"/>
            <a:ext cx="244285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4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2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6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0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2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ítulo 1"/>
          <p:cNvSpPr txBox="1"/>
          <p:nvPr>
            <p:ph type="ctrTitle"/>
          </p:nvPr>
        </p:nvSpPr>
        <p:spPr>
          <a:xfrm>
            <a:off x="445248" y="5394959"/>
            <a:ext cx="2551402" cy="1463042"/>
          </a:xfrm>
          <a:prstGeom prst="rect">
            <a:avLst/>
          </a:prstGeom>
        </p:spPr>
        <p:txBody>
          <a:bodyPr/>
          <a:lstStyle/>
          <a:p>
            <a:pPr algn="l"/>
            <a:r>
              <a:t>AIRDSS</a:t>
            </a:r>
            <a:r>
              <a:rPr b="0"/>
              <a:t> </a:t>
            </a:r>
            <a:br>
              <a:rPr b="0"/>
            </a:br>
          </a:p>
        </p:txBody>
      </p:sp>
      <p:sp>
        <p:nvSpPr>
          <p:cNvPr id="101" name="Subtítulo 2"/>
          <p:cNvSpPr txBox="1"/>
          <p:nvPr>
            <p:ph type="subTitle" sz="quarter" idx="1"/>
          </p:nvPr>
        </p:nvSpPr>
        <p:spPr>
          <a:xfrm>
            <a:off x="3475892" y="5112535"/>
            <a:ext cx="3200401" cy="1463043"/>
          </a:xfrm>
          <a:prstGeom prst="rect">
            <a:avLst/>
          </a:prstGeom>
        </p:spPr>
        <p:txBody>
          <a:bodyPr/>
          <a:lstStyle>
            <a:lvl1pPr>
              <a:defRPr i="1" sz="1900"/>
            </a:lvl1pPr>
          </a:lstStyle>
          <a:p>
            <a:pPr/>
            <a:r>
              <a:t>Le damos vuelo a tus sueños</a:t>
            </a:r>
          </a:p>
        </p:txBody>
      </p:sp>
      <p:sp>
        <p:nvSpPr>
          <p:cNvPr id="102" name="Rectángulo 1"/>
          <p:cNvSpPr txBox="1"/>
          <p:nvPr/>
        </p:nvSpPr>
        <p:spPr>
          <a:xfrm>
            <a:off x="8431237" y="4759695"/>
            <a:ext cx="3760764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  <a:r>
              <a:t>Abraham Jezael Pérez Ramos</a:t>
            </a:r>
          </a:p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</a:p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  <a:r>
              <a:t>Alejandro Panagiotidis Arrizabalaga</a:t>
            </a:r>
          </a:p>
          <a:p>
            <a:pPr>
              <a:defRPr sz="1600">
                <a:latin typeface="Tw Cen MT"/>
                <a:ea typeface="Tw Cen MT"/>
                <a:cs typeface="Tw Cen MT"/>
                <a:sym typeface="Tw Cen MT"/>
              </a:defRPr>
            </a:pPr>
          </a:p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  <a:r>
              <a:t>Berta Murcia Morales</a:t>
            </a:r>
          </a:p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</a:p>
          <a:p>
            <a:pPr>
              <a:buSzPct val="100000"/>
              <a:buChar char="▪"/>
              <a:defRPr sz="1600">
                <a:latin typeface="Tw Cen MT"/>
                <a:ea typeface="Tw Cen MT"/>
                <a:cs typeface="Tw Cen MT"/>
                <a:sym typeface="Tw Cen MT"/>
              </a:defRPr>
            </a:pPr>
            <a:r>
              <a:t>Daniel Allhoff Finn</a:t>
            </a:r>
          </a:p>
        </p:txBody>
      </p:sp>
      <p:sp>
        <p:nvSpPr>
          <p:cNvPr id="103" name="Conector recto 3"/>
          <p:cNvSpPr/>
          <p:nvPr/>
        </p:nvSpPr>
        <p:spPr>
          <a:xfrm flipH="1">
            <a:off x="2729132" y="5259178"/>
            <a:ext cx="1" cy="1043149"/>
          </a:xfrm>
          <a:prstGeom prst="line">
            <a:avLst/>
          </a:prstGeom>
          <a:ln>
            <a:solidFill>
              <a:srgbClr val="98BAB9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38" name="Rectángulo 4"/>
          <p:cNvSpPr txBox="1"/>
          <p:nvPr/>
        </p:nvSpPr>
        <p:spPr>
          <a:xfrm>
            <a:off x="5564666" y="1483916"/>
            <a:ext cx="132415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Pagar vuelo</a:t>
            </a:r>
          </a:p>
        </p:txBody>
      </p:sp>
      <p:pic>
        <p:nvPicPr>
          <p:cNvPr id="139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9867" y="2084832"/>
            <a:ext cx="3265291" cy="3871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n 3" descr="Imagen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9943" y="3806295"/>
            <a:ext cx="3372322" cy="428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43" name="Rectángulo 4"/>
          <p:cNvSpPr txBox="1"/>
          <p:nvPr/>
        </p:nvSpPr>
        <p:spPr>
          <a:xfrm>
            <a:off x="4304036" y="1715500"/>
            <a:ext cx="395450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Lógica de capa de servicio de compra</a:t>
            </a:r>
          </a:p>
        </p:txBody>
      </p:sp>
      <p:sp>
        <p:nvSpPr>
          <p:cNvPr id="144" name="CuadroTexto 4"/>
          <p:cNvSpPr txBox="1"/>
          <p:nvPr/>
        </p:nvSpPr>
        <p:spPr>
          <a:xfrm>
            <a:off x="1278382" y="2352582"/>
            <a:ext cx="9357067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Llamada a capa de servicios con transacciones para efectuar compra: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Se pasa id del vuelo, del cliente, si tiene paquete y el asiento.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Comprobación de si los datos son correctos: vuelo y cliente existe, asiento no ocupado.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Se simula la compra.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Inserción de los nuevos datos: se crea ticket y un boardingPass, actualización de cliente y flight.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Se devuelve el ticket</a:t>
            </a:r>
          </a:p>
          <a:p>
            <a:pPr>
              <a:defRPr>
                <a:latin typeface="Tw Cen MT"/>
                <a:ea typeface="Tw Cen MT"/>
                <a:cs typeface="Tw Cen MT"/>
                <a:sym typeface="Tw Cen MT"/>
              </a:defRPr>
            </a:pPr>
          </a:p>
          <a:p>
            <a:pPr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Si falla alguna cosa: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Se realiza un rollBack de las transacciones y se devuelve ticket nulo.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47" name="Rectángulo 4"/>
          <p:cNvSpPr txBox="1"/>
          <p:nvPr/>
        </p:nvSpPr>
        <p:spPr>
          <a:xfrm>
            <a:off x="5113680" y="1900166"/>
            <a:ext cx="195928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Resultado compra</a:t>
            </a:r>
          </a:p>
        </p:txBody>
      </p:sp>
      <p:pic>
        <p:nvPicPr>
          <p:cNvPr id="148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6235" y="2510429"/>
            <a:ext cx="5395240" cy="22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51" name="Rectángulo 4"/>
          <p:cNvSpPr txBox="1"/>
          <p:nvPr/>
        </p:nvSpPr>
        <p:spPr>
          <a:xfrm>
            <a:off x="5564666" y="1483916"/>
            <a:ext cx="136199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Información </a:t>
            </a:r>
          </a:p>
        </p:txBody>
      </p:sp>
      <p:pic>
        <p:nvPicPr>
          <p:cNvPr id="152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69590"/>
            <a:ext cx="12192000" cy="3519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55" name="Rectángulo 4"/>
          <p:cNvSpPr txBox="1"/>
          <p:nvPr/>
        </p:nvSpPr>
        <p:spPr>
          <a:xfrm>
            <a:off x="5564666" y="1483916"/>
            <a:ext cx="101909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Contacto</a:t>
            </a:r>
          </a:p>
        </p:txBody>
      </p:sp>
      <p:pic>
        <p:nvPicPr>
          <p:cNvPr id="156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0320" y="2084833"/>
            <a:ext cx="8915401" cy="4106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uadroTexto 5"/>
          <p:cNvSpPr txBox="1"/>
          <p:nvPr/>
        </p:nvSpPr>
        <p:spPr>
          <a:xfrm>
            <a:off x="227331" y="2498331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60" name="Rectángulo 4"/>
          <p:cNvSpPr txBox="1"/>
          <p:nvPr/>
        </p:nvSpPr>
        <p:spPr>
          <a:xfrm>
            <a:off x="5564666" y="1483916"/>
            <a:ext cx="90435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 perfil</a:t>
            </a:r>
          </a:p>
        </p:txBody>
      </p:sp>
      <p:pic>
        <p:nvPicPr>
          <p:cNvPr id="161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408" y="2248852"/>
            <a:ext cx="7934326" cy="345757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uadroTexto 5"/>
          <p:cNvSpPr txBox="1"/>
          <p:nvPr/>
        </p:nvSpPr>
        <p:spPr>
          <a:xfrm>
            <a:off x="227331" y="2498331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65" name="Rectángulo 4"/>
          <p:cNvSpPr txBox="1"/>
          <p:nvPr/>
        </p:nvSpPr>
        <p:spPr>
          <a:xfrm>
            <a:off x="5564666" y="1483916"/>
            <a:ext cx="90435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 perfil</a:t>
            </a:r>
          </a:p>
        </p:txBody>
      </p:sp>
      <p:sp>
        <p:nvSpPr>
          <p:cNvPr id="166" name="CuadroTexto 5"/>
          <p:cNvSpPr txBox="1"/>
          <p:nvPr/>
        </p:nvSpPr>
        <p:spPr>
          <a:xfrm>
            <a:off x="227331" y="2498331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pic>
        <p:nvPicPr>
          <p:cNvPr id="167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0525" y="2405633"/>
            <a:ext cx="3790950" cy="3867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70" name="Rectángulo 4"/>
          <p:cNvSpPr txBox="1"/>
          <p:nvPr/>
        </p:nvSpPr>
        <p:spPr>
          <a:xfrm>
            <a:off x="5002115" y="1737916"/>
            <a:ext cx="218777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Área  administrativa </a:t>
            </a:r>
          </a:p>
        </p:txBody>
      </p:sp>
      <p:sp>
        <p:nvSpPr>
          <p:cNvPr id="171" name="CuadroTexto 5"/>
          <p:cNvSpPr txBox="1"/>
          <p:nvPr/>
        </p:nvSpPr>
        <p:spPr>
          <a:xfrm>
            <a:off x="227331" y="2498332"/>
            <a:ext cx="2054089" cy="1307463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pic>
        <p:nvPicPr>
          <p:cNvPr id="172" name="Captura de pantalla 2019-05-20 a las 20.15.51.png" descr="Captura de pantalla 2019-05-20 a las 20.15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508" y="2317369"/>
            <a:ext cx="6912717" cy="3965163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"/>
          <p:cNvSpPr txBox="1"/>
          <p:nvPr>
            <p:ph type="title"/>
          </p:nvPr>
        </p:nvSpPr>
        <p:spPr>
          <a:xfrm>
            <a:off x="1024126" y="585216"/>
            <a:ext cx="9720075" cy="149961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Aspectos a resaltar:</a:t>
            </a:r>
          </a:p>
        </p:txBody>
      </p:sp>
      <p:sp>
        <p:nvSpPr>
          <p:cNvPr id="175" name="CuadroTexto 4"/>
          <p:cNvSpPr txBox="1"/>
          <p:nvPr/>
        </p:nvSpPr>
        <p:spPr>
          <a:xfrm>
            <a:off x="135903" y="2413336"/>
            <a:ext cx="2054089" cy="13074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sp>
        <p:nvSpPr>
          <p:cNvPr id="176" name="Marcador de texto 7"/>
          <p:cNvSpPr txBox="1"/>
          <p:nvPr>
            <p:ph type="body" idx="1"/>
          </p:nvPr>
        </p:nvSpPr>
        <p:spPr>
          <a:xfrm>
            <a:off x="2321169" y="2285999"/>
            <a:ext cx="8423031" cy="4023361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Diseño responsive : Bootstrap </a:t>
            </a:r>
          </a:p>
          <a:p>
            <a:pPr>
              <a:buFont typeface="Arial"/>
              <a:buChar char="•"/>
            </a:pPr>
            <a:r>
              <a:t>Capa de servicios y UML</a:t>
            </a:r>
          </a:p>
          <a:p>
            <a:pPr>
              <a:buFont typeface="Arial"/>
              <a:buChar char="•"/>
            </a:pPr>
            <a:r>
              <a:t>Notificaciones al administrador</a:t>
            </a:r>
          </a:p>
          <a:p>
            <a:pPr>
              <a:buFont typeface="Arial"/>
              <a:buChar char="•"/>
            </a:pPr>
            <a:r>
              <a:t>Correo de reseteo de contraseñas</a:t>
            </a:r>
          </a:p>
          <a:p>
            <a:pPr>
              <a:buFont typeface="Arial"/>
              <a:buChar char="•"/>
            </a:pPr>
            <a:r>
              <a:t>Middleware para controlar el acceso a los usuarios a diferentes páginas o secciones de las mismas.</a:t>
            </a:r>
          </a:p>
          <a:p>
            <a:pPr>
              <a:buFont typeface="Arial"/>
              <a:buChar char="•"/>
            </a:pPr>
            <a:r>
              <a:t>Validación de dni.</a:t>
            </a:r>
          </a:p>
          <a:p>
            <a:pPr>
              <a:buFont typeface="Arial"/>
              <a:buChar char="•"/>
            </a:pPr>
            <a:r>
              <a:t>Buscador de vuelos con carrusel de fotografías.</a:t>
            </a:r>
          </a:p>
          <a:p>
            <a:pPr>
              <a:buFont typeface="Arial"/>
              <a:buChar char="•"/>
            </a:pPr>
            <a:r>
              <a:t>En contacto geolocalización integrada con Google maps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seño respons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Diseño responsive</a:t>
            </a:r>
          </a:p>
        </p:txBody>
      </p:sp>
      <p:sp>
        <p:nvSpPr>
          <p:cNvPr id="179" name="Añadimos bootstrap al proyecto utilizando CDN (Content Delivery Network) permitiéndonos mejorar el aspecto de la interfaz."/>
          <p:cNvSpPr txBox="1"/>
          <p:nvPr>
            <p:ph type="body" sz="quarter" idx="1"/>
          </p:nvPr>
        </p:nvSpPr>
        <p:spPr>
          <a:xfrm>
            <a:off x="2230627" y="1899666"/>
            <a:ext cx="9720074" cy="736601"/>
          </a:xfrm>
          <a:prstGeom prst="rect">
            <a:avLst/>
          </a:prstGeom>
        </p:spPr>
        <p:txBody>
          <a:bodyPr/>
          <a:lstStyle/>
          <a:p>
            <a:pPr/>
            <a:r>
              <a:t>Añadimos bootstrap al proyecto utilizando CDN (Content Delivery Network) permitiéndonos mejorar el aspecto de la interfaz.</a:t>
            </a:r>
          </a:p>
        </p:txBody>
      </p:sp>
      <p:pic>
        <p:nvPicPr>
          <p:cNvPr id="180" name="Captura de pantalla 2019-05-20 a las 19.24.16.png" descr="Captura de pantalla 2019-05-20 a las 19.24.16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534" y="2754827"/>
            <a:ext cx="8649942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Captura de pantalla 2019-05-20 a las 20.29.51.png" descr="Captura de pantalla 2019-05-20 a las 20.29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8898" y="3609987"/>
            <a:ext cx="2904275" cy="2923767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182" name="Captura de pantalla 2019-05-20 a las 20.30.00.png" descr="Captura de pantalla 2019-05-20 a las 20.30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2553" y="3602863"/>
            <a:ext cx="2904276" cy="271627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183" name="Línea"/>
          <p:cNvSpPr/>
          <p:nvPr/>
        </p:nvSpPr>
        <p:spPr>
          <a:xfrm>
            <a:off x="5817613" y="4961000"/>
            <a:ext cx="1270001" cy="1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CuadroTexto 4"/>
          <p:cNvSpPr txBox="1"/>
          <p:nvPr/>
        </p:nvSpPr>
        <p:spPr>
          <a:xfrm>
            <a:off x="135903" y="2413336"/>
            <a:ext cx="2054089" cy="13074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/>
            <a:r>
              <a:t>Índice</a:t>
            </a:r>
          </a:p>
        </p:txBody>
      </p:sp>
      <p:sp>
        <p:nvSpPr>
          <p:cNvPr id="106" name="Marcador de contenido 2"/>
          <p:cNvSpPr txBox="1"/>
          <p:nvPr>
            <p:ph type="body" idx="1"/>
          </p:nvPr>
        </p:nvSpPr>
        <p:spPr>
          <a:xfrm>
            <a:off x="1024126" y="2285999"/>
            <a:ext cx="9720075" cy="402336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 startAt="1"/>
            </a:pPr>
            <a:r>
              <a:t>Diseño UML</a:t>
            </a:r>
          </a:p>
          <a:p>
            <a:pPr marL="457200" indent="-457200">
              <a:buFontTx/>
              <a:buAutoNum type="arabicPeriod" startAt="1"/>
            </a:pPr>
            <a:r>
              <a:t>Funcionalidades</a:t>
            </a:r>
          </a:p>
          <a:p>
            <a:pPr marL="457200" indent="-457200">
              <a:buFontTx/>
              <a:buAutoNum type="arabicPeriod" startAt="1"/>
            </a:pPr>
            <a:r>
              <a:t>Demostración funcional del proyecto.</a:t>
            </a:r>
          </a:p>
          <a:p>
            <a:pPr marL="457200" indent="-457200">
              <a:buFontTx/>
              <a:buAutoNum type="arabicPeriod" startAt="1"/>
            </a:pPr>
            <a:r>
              <a:t>Aspectos a resaltar.</a:t>
            </a:r>
          </a:p>
          <a:p>
            <a:pPr marL="457200" indent="-457200">
              <a:buFontTx/>
              <a:buAutoNum type="arabicPeriod" startAt="1"/>
            </a:pPr>
            <a:r>
              <a:t>Conclusiones.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ambién pudimos probar la pagina web en un dispositivo móvil utilizando el siguiente comando:"/>
          <p:cNvSpPr txBox="1"/>
          <p:nvPr>
            <p:ph type="body" sz="quarter" idx="1"/>
          </p:nvPr>
        </p:nvSpPr>
        <p:spPr>
          <a:xfrm>
            <a:off x="973327" y="946011"/>
            <a:ext cx="9720074" cy="819785"/>
          </a:xfrm>
          <a:prstGeom prst="rect">
            <a:avLst/>
          </a:prstGeom>
        </p:spPr>
        <p:txBody>
          <a:bodyPr/>
          <a:lstStyle/>
          <a:p>
            <a:pPr/>
            <a:r>
              <a:t>También pudimos probar la pagina web en un dispositivo móvil utilizando el siguiente comando: </a:t>
            </a:r>
          </a:p>
        </p:txBody>
      </p:sp>
      <p:sp>
        <p:nvSpPr>
          <p:cNvPr id="187" name="$ php artisan serve --host= some.other.domain --port=8001"/>
          <p:cNvSpPr txBox="1"/>
          <p:nvPr/>
        </p:nvSpPr>
        <p:spPr>
          <a:xfrm>
            <a:off x="2651226" y="1529081"/>
            <a:ext cx="6889548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spcBef>
                <a:spcPts val="200"/>
              </a:spcBef>
              <a:defRPr sz="22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$ php artisan serve --host= some.other.domain --port=8001</a:t>
            </a:r>
          </a:p>
        </p:txBody>
      </p:sp>
      <p:pic>
        <p:nvPicPr>
          <p:cNvPr id="188" name="IMG_3574.PNG" descr="IMG_35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496" y="2349518"/>
            <a:ext cx="2460284" cy="43760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189" name="IMG_3575.PNG" descr="IMG_357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0928" y="2319158"/>
            <a:ext cx="2460285" cy="43760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190" name="IMG_3576.PNG" descr="IMG_357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69892" y="2349518"/>
            <a:ext cx="2460284" cy="43760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27305" t="0" r="25946" b="0"/>
          <a:stretch>
            <a:fillRect/>
          </a:stretch>
        </p:blipFill>
        <p:spPr>
          <a:xfrm>
            <a:off x="5504156" y="-7827"/>
            <a:ext cx="6687844" cy="652292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Marcador de texto 2"/>
          <p:cNvSpPr txBox="1"/>
          <p:nvPr/>
        </p:nvSpPr>
        <p:spPr>
          <a:xfrm>
            <a:off x="227977" y="120038"/>
            <a:ext cx="4781989" cy="2159557"/>
          </a:xfrm>
          <a:prstGeom prst="rect">
            <a:avLst/>
          </a:prstGeom>
          <a:gradFill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85038" indent="-85038" defTabSz="850391">
              <a:lnSpc>
                <a:spcPct val="27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w Cen MT"/>
              <a:buChar char=" "/>
              <a:defRPr b="1" i="1" sz="111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85038" indent="-85038" defTabSz="850391">
              <a:lnSpc>
                <a:spcPct val="27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w Cen MT"/>
              <a:buChar char=" "/>
              <a:defRPr b="1" i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 i="0"/>
              <a:t> </a:t>
            </a:r>
            <a:r>
              <a:rPr i="0" u="sng"/>
              <a:t>AvisosAdminServices</a:t>
            </a:r>
          </a:p>
          <a:p>
            <a:pPr marL="85038" indent="-85038" defTabSz="850391">
              <a:lnSpc>
                <a:spcPct val="27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w Cen MT"/>
              <a:buChar char=" "/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 sz="2046"/>
          </a:p>
          <a:p>
            <a:pPr marL="85038" indent="-85038" defTabSz="850391">
              <a:lnSpc>
                <a:spcPct val="27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w Cen MT"/>
              <a:buChar char=" "/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// función que cancela un vuelo aleatoriamente</a:t>
            </a:r>
            <a:endParaRPr sz="2046"/>
          </a:p>
          <a:p>
            <a:pPr lvl="2" indent="333678" defTabSz="850391">
              <a:lnSpc>
                <a:spcPct val="27000"/>
              </a:lnSpc>
              <a:spcBef>
                <a:spcPts val="1100"/>
              </a:spcBef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static public </a:t>
            </a:r>
            <a:r>
              <a:rPr i="1"/>
              <a:t>function</a:t>
            </a:r>
            <a:r>
              <a:t> notificarCancelacionAvion()</a:t>
            </a:r>
            <a:endParaRPr sz="2046"/>
          </a:p>
          <a:p>
            <a:pPr lvl="2" indent="333678" defTabSz="850391">
              <a:lnSpc>
                <a:spcPct val="27000"/>
              </a:lnSpc>
              <a:spcBef>
                <a:spcPts val="1100"/>
              </a:spcBef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 sz="2046"/>
          </a:p>
          <a:p>
            <a:pPr lvl="4" indent="639819" defTabSz="850391">
              <a:lnSpc>
                <a:spcPct val="27000"/>
              </a:lnSpc>
              <a:spcBef>
                <a:spcPts val="1100"/>
              </a:spcBef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$max = </a:t>
            </a:r>
            <a:r>
              <a:rPr i="1"/>
              <a:t>F</a:t>
            </a:r>
            <a:r>
              <a:t>::totalVuelos();</a:t>
            </a:r>
            <a:endParaRPr sz="2046"/>
          </a:p>
          <a:p>
            <a:pPr lvl="4" indent="639819" defTabSz="850391">
              <a:lnSpc>
                <a:spcPct val="27000"/>
              </a:lnSpc>
              <a:spcBef>
                <a:spcPts val="1100"/>
              </a:spcBef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$id = rand(1,$max);</a:t>
            </a:r>
            <a:endParaRPr sz="2046"/>
          </a:p>
          <a:p>
            <a:pPr lvl="4" indent="639819" defTabSz="850391">
              <a:lnSpc>
                <a:spcPct val="27000"/>
              </a:lnSpc>
              <a:spcBef>
                <a:spcPts val="1100"/>
              </a:spcBef>
              <a:defRPr b="1" i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Util</a:t>
            </a:r>
            <a:r>
              <a:rPr i="0"/>
              <a:t>::cancelarVuelo($id);</a:t>
            </a:r>
            <a:endParaRPr sz="2046"/>
          </a:p>
          <a:p>
            <a:pPr lvl="2" indent="333678" defTabSz="850391">
              <a:lnSpc>
                <a:spcPct val="27000"/>
              </a:lnSpc>
              <a:spcBef>
                <a:spcPts val="1100"/>
              </a:spcBef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endParaRPr sz="2046"/>
          </a:p>
          <a:p>
            <a:pPr marL="85038" indent="-85038" defTabSz="850391">
              <a:lnSpc>
                <a:spcPct val="27000"/>
              </a:lnSpc>
              <a:spcBef>
                <a:spcPts val="1100"/>
              </a:spcBef>
              <a:buClr>
                <a:schemeClr val="accent2"/>
              </a:buClr>
              <a:buSzPct val="100000"/>
              <a:buFont typeface="Tw Cen MT"/>
              <a:buChar char=" "/>
              <a:defRPr b="1" sz="111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4" name="CuadroTexto 5"/>
          <p:cNvSpPr txBox="1"/>
          <p:nvPr/>
        </p:nvSpPr>
        <p:spPr>
          <a:xfrm>
            <a:off x="227977" y="2426254"/>
            <a:ext cx="3953406" cy="1738815"/>
          </a:xfrm>
          <a:prstGeom prst="rect">
            <a:avLst/>
          </a:prstGeom>
          <a:gradFill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749808">
              <a:lnSpc>
                <a:spcPct val="24000"/>
              </a:lnSpc>
              <a:spcBef>
                <a:spcPts val="900"/>
              </a:spcBef>
              <a:defRPr b="1" i="1" sz="98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749808">
              <a:lnSpc>
                <a:spcPct val="24000"/>
              </a:lnSpc>
              <a:spcBef>
                <a:spcPts val="900"/>
              </a:spcBef>
              <a:defRPr b="1" i="1" sz="984">
                <a:latin typeface="Consolas"/>
                <a:ea typeface="Consolas"/>
                <a:cs typeface="Consolas"/>
                <a:sym typeface="Consolas"/>
              </a:defRPr>
            </a:pPr>
            <a:r>
              <a:t>class Util</a:t>
            </a:r>
            <a:endParaRPr sz="1066"/>
          </a:p>
          <a:p>
            <a:pPr defTabSz="749808">
              <a:lnSpc>
                <a:spcPct val="24000"/>
              </a:lnSpc>
              <a:spcBef>
                <a:spcPts val="900"/>
              </a:spcBef>
              <a:defRPr b="1" i="1" sz="984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 sz="1066"/>
          </a:p>
          <a:p>
            <a:pPr lvl="2" indent="15674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r>
              <a:t>static public function cancelarVuelo($id)</a:t>
            </a:r>
            <a:endParaRPr sz="1066"/>
          </a:p>
          <a:p>
            <a:pPr lvl="2" indent="15674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 sz="1066"/>
          </a:p>
          <a:p>
            <a:pPr lvl="4" indent="24993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r>
              <a:t>$flight = Flight::findOrFail($id);</a:t>
            </a:r>
            <a:endParaRPr sz="1066"/>
          </a:p>
          <a:p>
            <a:pPr lvl="4" indent="24993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br>
              <a:rPr sz="1066"/>
            </a:br>
            <a:r>
              <a:t>$flight-&gt;cancelado = 1;</a:t>
            </a:r>
            <a:endParaRPr sz="1066"/>
          </a:p>
          <a:p>
            <a:pPr lvl="4" indent="24993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r>
              <a:t>$flight-&gt;save();</a:t>
            </a:r>
            <a:endParaRPr sz="1066"/>
          </a:p>
          <a:p>
            <a:pPr lvl="2" indent="156747" defTabSz="749808">
              <a:lnSpc>
                <a:spcPct val="24000"/>
              </a:lnSpc>
              <a:spcBef>
                <a:spcPts val="900"/>
              </a:spcBef>
              <a:defRPr b="1" sz="98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  <a:endParaRPr sz="1066"/>
          </a:p>
          <a:p>
            <a:pPr defTabSz="749808">
              <a:lnSpc>
                <a:spcPct val="24000"/>
              </a:lnSpc>
              <a:spcBef>
                <a:spcPts val="900"/>
              </a:spcBef>
              <a:defRPr b="1" i="1" sz="98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5" name="CuadroTexto 6"/>
          <p:cNvSpPr txBox="1"/>
          <p:nvPr/>
        </p:nvSpPr>
        <p:spPr>
          <a:xfrm>
            <a:off x="227977" y="4311727"/>
            <a:ext cx="5143683" cy="1167764"/>
          </a:xfrm>
          <a:prstGeom prst="rect">
            <a:avLst/>
          </a:prstGeom>
          <a:gradFill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// busca de entre todos los vuelos cual está cancelado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static public </a:t>
            </a:r>
            <a:r>
              <a:rPr i="1"/>
              <a:t>function</a:t>
            </a:r>
            <a:r>
              <a:t> allFlight()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lvl="1" indent="457200"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$flight = </a:t>
            </a:r>
            <a:r>
              <a:rPr i="1"/>
              <a:t>F</a:t>
            </a:r>
            <a:r>
              <a:t>::all()-&gt;where('cancelado', '=', 1);</a:t>
            </a:r>
          </a:p>
          <a:p>
            <a:pPr lvl="1" indent="457200"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return $flight;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6" name="CuadroTexto 7"/>
          <p:cNvSpPr txBox="1"/>
          <p:nvPr/>
        </p:nvSpPr>
        <p:spPr>
          <a:xfrm>
            <a:off x="227978" y="5722301"/>
            <a:ext cx="7137645" cy="1345564"/>
          </a:xfrm>
          <a:prstGeom prst="rect">
            <a:avLst/>
          </a:prstGeom>
          <a:gradFill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@foreach ($flights-&gt;all() as $flight)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	&lt;strong&gt;ATENCIÓN,&lt;/strong&gt; 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	&lt;p&gt;El vuelo {{$flight-&gt;id}}, {{$flight-&gt;fecha_salida}}, se ha cancelado. Debe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	informar a los pasajeros de la cancelación y posibilidades de reubicación.&lt;/p&gt;</a:t>
            </a:r>
          </a:p>
          <a:p>
            <a:pPr>
              <a:defRPr b="1" sz="1200">
                <a:latin typeface="Consolas"/>
                <a:ea typeface="Consolas"/>
                <a:cs typeface="Consolas"/>
                <a:sym typeface="Consolas"/>
              </a:defRPr>
            </a:pPr>
            <a:r>
              <a:t>@endforeach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947" y="-26634"/>
            <a:ext cx="11036035" cy="66263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Marcador de texto 2"/>
          <p:cNvGrpSpPr/>
          <p:nvPr/>
        </p:nvGrpSpPr>
        <p:grpSpPr>
          <a:xfrm>
            <a:off x="222663" y="1135489"/>
            <a:ext cx="3068479" cy="2776221"/>
            <a:chOff x="0" y="0"/>
            <a:chExt cx="3068478" cy="2776219"/>
          </a:xfrm>
        </p:grpSpPr>
        <p:sp>
          <p:nvSpPr>
            <p:cNvPr id="199" name="Rectángulo"/>
            <p:cNvSpPr/>
            <p:nvPr/>
          </p:nvSpPr>
          <p:spPr>
            <a:xfrm>
              <a:off x="0" y="0"/>
              <a:ext cx="3068479" cy="20729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atOff val="32564"/>
                    <a:lumOff val="18006"/>
                  </a:schemeClr>
                </a:gs>
                <a:gs pos="35000">
                  <a:srgbClr val="D7F2F2"/>
                </a:gs>
                <a:gs pos="100000">
                  <a:schemeClr val="accent2">
                    <a:satOff val="37332"/>
                    <a:lumOff val="28182"/>
                  </a:schemeClr>
                </a:gs>
              </a:gsLst>
              <a:lin ang="16200000" scaled="0"/>
            </a:gradFill>
            <a:ln w="9525" cap="flat">
              <a:solidFill>
                <a:srgbClr val="98BAB9"/>
              </a:solidFill>
              <a:prstDash val="solid"/>
              <a:round/>
            </a:ln>
            <a:effectLst>
              <a:outerShdw sx="100000" sy="100000" kx="0" ky="0" algn="b" rotWithShape="0" blurRad="508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90000"/>
                </a:lnSpc>
                <a:spcBef>
                  <a:spcPts val="1200"/>
                </a:spcBef>
                <a:defRPr sz="22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00" name="MAIL_DRIVER=smtp…"/>
            <p:cNvSpPr txBox="1"/>
            <p:nvPr/>
          </p:nvSpPr>
          <p:spPr>
            <a:xfrm>
              <a:off x="0" y="0"/>
              <a:ext cx="3068479" cy="2776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MAIL_DRIVER=smtp</a:t>
              </a:r>
            </a:p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MAIL_HOST=smtp.mailtrap.io</a:t>
              </a:r>
              <a:endParaRPr sz="2200">
                <a:latin typeface="Tw Cen MT"/>
                <a:ea typeface="Tw Cen MT"/>
                <a:cs typeface="Tw Cen MT"/>
                <a:sym typeface="Tw Cen MT"/>
              </a:endParaRPr>
            </a:p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MAIL_PORT=2525</a:t>
              </a:r>
              <a:endParaRPr sz="2200">
                <a:latin typeface="Tw Cen MT"/>
                <a:ea typeface="Tw Cen MT"/>
                <a:cs typeface="Tw Cen MT"/>
                <a:sym typeface="Tw Cen MT"/>
              </a:endParaRPr>
            </a:p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MAIL_USERNAME=0253c56344b868</a:t>
              </a:r>
              <a:endParaRPr sz="2200">
                <a:latin typeface="Tw Cen MT"/>
                <a:ea typeface="Tw Cen MT"/>
                <a:cs typeface="Tw Cen MT"/>
                <a:sym typeface="Tw Cen MT"/>
              </a:endParaRPr>
            </a:p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MAIL_PASSWORD=b72bb25378c83c</a:t>
              </a:r>
              <a:endParaRPr sz="2200">
                <a:latin typeface="Tw Cen MT"/>
                <a:ea typeface="Tw Cen MT"/>
                <a:cs typeface="Tw Cen MT"/>
                <a:sym typeface="Tw Cen MT"/>
              </a:endParaRPr>
            </a:p>
            <a:p>
              <a:pPr marL="91438" indent="-91438" defTabSz="914400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100000"/>
                <a:buFont typeface="Tw Cen MT"/>
                <a:buChar char=" "/>
                <a:defRPr sz="14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MAIL_ENCRYPTION=tls</a:t>
              </a:r>
            </a:p>
          </p:txBody>
        </p:sp>
      </p:grpSp>
      <p:pic>
        <p:nvPicPr>
          <p:cNvPr id="202" name="Imagen 5" descr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729" y="3286543"/>
            <a:ext cx="5838826" cy="233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n 6" descr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192" y="5412787"/>
            <a:ext cx="58293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ángulo 3"/>
          <p:cNvSpPr/>
          <p:nvPr/>
        </p:nvSpPr>
        <p:spPr>
          <a:xfrm>
            <a:off x="2954354" y="5581058"/>
            <a:ext cx="5249417" cy="939166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Route</a:t>
            </a:r>
            <a:r>
              <a:rPr i="0">
                <a:solidFill>
                  <a:srgbClr val="225588"/>
                </a:solidFill>
              </a:rPr>
              <a:t>::</a:t>
            </a:r>
            <a:r>
              <a:rPr i="0">
                <a:solidFill>
                  <a:srgbClr val="2E2B21"/>
                </a:solidFill>
              </a:rPr>
              <a:t>group</a:t>
            </a:r>
            <a:r>
              <a:rPr i="0">
                <a:solidFill>
                  <a:srgbClr val="6688CC"/>
                </a:solidFill>
              </a:rPr>
              <a:t>([</a:t>
            </a:r>
            <a:r>
              <a:rPr i="0">
                <a:solidFill>
                  <a:srgbClr val="22AA44"/>
                </a:solidFill>
              </a:rPr>
              <a:t>'middleware'</a:t>
            </a:r>
            <a:r>
              <a:rPr i="0">
                <a:solidFill>
                  <a:srgbClr val="6688CC"/>
                </a:solidFill>
              </a:rPr>
              <a:t> </a:t>
            </a:r>
            <a:r>
              <a:rPr i="0">
                <a:solidFill>
                  <a:srgbClr val="225588"/>
                </a:solidFill>
              </a:rPr>
              <a:t>=&gt;</a:t>
            </a:r>
            <a:r>
              <a:rPr i="0">
                <a:solidFill>
                  <a:srgbClr val="6688CC"/>
                </a:solidFill>
              </a:rPr>
              <a:t> </a:t>
            </a:r>
            <a:r>
              <a:rPr i="0">
                <a:solidFill>
                  <a:srgbClr val="22AA44"/>
                </a:solidFill>
              </a:rPr>
              <a:t>'auth'</a:t>
            </a:r>
            <a:r>
              <a:rPr i="0">
                <a:solidFill>
                  <a:srgbClr val="6688CC"/>
                </a:solidFill>
              </a:rPr>
              <a:t>], </a:t>
            </a:r>
            <a:r>
              <a:t>function</a:t>
            </a:r>
            <a:r>
              <a:rPr i="0">
                <a:solidFill>
                  <a:srgbClr val="6688CC"/>
                </a:solidFill>
              </a:rPr>
              <a:t>() {</a:t>
            </a:r>
            <a:endParaRPr i="0">
              <a:solidFill>
                <a:srgbClr val="6688CC"/>
              </a:solidFill>
            </a:endParaRPr>
          </a:p>
          <a:p>
            <a:pPr>
              <a:defRPr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…</a:t>
            </a:r>
          </a:p>
          <a:p>
            <a:pPr>
              <a:defRPr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} </a:t>
            </a:r>
          </a:p>
        </p:txBody>
      </p:sp>
      <p:sp>
        <p:nvSpPr>
          <p:cNvPr id="206" name="CuadroTexto 4"/>
          <p:cNvSpPr txBox="1"/>
          <p:nvPr/>
        </p:nvSpPr>
        <p:spPr>
          <a:xfrm>
            <a:off x="135903" y="2413336"/>
            <a:ext cx="2054089" cy="13074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sp>
        <p:nvSpPr>
          <p:cNvPr id="207" name="Rectángulo 5"/>
          <p:cNvSpPr/>
          <p:nvPr/>
        </p:nvSpPr>
        <p:spPr>
          <a:xfrm>
            <a:off x="2954354" y="723827"/>
            <a:ext cx="5281946" cy="939165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Route</a:t>
            </a:r>
            <a:r>
              <a:rPr i="0">
                <a:solidFill>
                  <a:srgbClr val="225588"/>
                </a:solidFill>
              </a:rPr>
              <a:t>::</a:t>
            </a:r>
            <a:r>
              <a:rPr i="0">
                <a:solidFill>
                  <a:srgbClr val="2E2B21"/>
                </a:solidFill>
              </a:rPr>
              <a:t>group</a:t>
            </a:r>
            <a:r>
              <a:rPr i="0">
                <a:solidFill>
                  <a:srgbClr val="6688CC"/>
                </a:solidFill>
              </a:rPr>
              <a:t>([</a:t>
            </a:r>
            <a:r>
              <a:rPr i="0">
                <a:solidFill>
                  <a:srgbClr val="22AA44"/>
                </a:solidFill>
              </a:rPr>
              <a:t>'middleware'</a:t>
            </a:r>
            <a:r>
              <a:rPr i="0">
                <a:solidFill>
                  <a:srgbClr val="6688CC"/>
                </a:solidFill>
              </a:rPr>
              <a:t> </a:t>
            </a:r>
            <a:r>
              <a:rPr i="0">
                <a:solidFill>
                  <a:srgbClr val="225588"/>
                </a:solidFill>
              </a:rPr>
              <a:t>=&gt;</a:t>
            </a:r>
            <a:r>
              <a:rPr i="0">
                <a:solidFill>
                  <a:srgbClr val="6688CC"/>
                </a:solidFill>
              </a:rPr>
              <a:t> </a:t>
            </a:r>
            <a:r>
              <a:rPr i="0">
                <a:solidFill>
                  <a:srgbClr val="22AA44"/>
                </a:solidFill>
              </a:rPr>
              <a:t>'admin'</a:t>
            </a:r>
            <a:r>
              <a:rPr i="0">
                <a:solidFill>
                  <a:srgbClr val="6688CC"/>
                </a:solidFill>
              </a:rPr>
              <a:t>], </a:t>
            </a:r>
            <a:r>
              <a:t>function</a:t>
            </a:r>
            <a:r>
              <a:rPr i="0">
                <a:solidFill>
                  <a:srgbClr val="6688CC"/>
                </a:solidFill>
              </a:rPr>
              <a:t>() {</a:t>
            </a:r>
            <a:endParaRPr i="0">
              <a:solidFill>
                <a:srgbClr val="6688CC"/>
              </a:solidFill>
            </a:endParaRPr>
          </a:p>
          <a:p>
            <a:pPr>
              <a:defRPr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…</a:t>
            </a:r>
          </a:p>
          <a:p>
            <a:pPr>
              <a:defRPr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}</a:t>
            </a:r>
          </a:p>
        </p:txBody>
      </p:sp>
      <p:sp>
        <p:nvSpPr>
          <p:cNvPr id="208" name="Rectángulo 6"/>
          <p:cNvSpPr txBox="1"/>
          <p:nvPr/>
        </p:nvSpPr>
        <p:spPr>
          <a:xfrm>
            <a:off x="2900285" y="5042473"/>
            <a:ext cx="69894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Droid Sans Mono"/>
                <a:ea typeface="Droid Sans Mono"/>
                <a:cs typeface="Droid Sans Mono"/>
                <a:sym typeface="Droid Sans Mono"/>
              </a:defRPr>
            </a:lvl1pPr>
          </a:lstStyle>
          <a:p>
            <a:pPr/>
            <a:r>
              <a:t>Rutas para usuarios autenticados (administrador y clientes):</a:t>
            </a:r>
          </a:p>
        </p:txBody>
      </p:sp>
      <p:sp>
        <p:nvSpPr>
          <p:cNvPr id="209" name="Rectángulo 7"/>
          <p:cNvSpPr txBox="1"/>
          <p:nvPr/>
        </p:nvSpPr>
        <p:spPr>
          <a:xfrm>
            <a:off x="2900285" y="341579"/>
            <a:ext cx="40331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Droid Sans Mono"/>
                <a:ea typeface="Droid Sans Mono"/>
                <a:cs typeface="Droid Sans Mono"/>
                <a:sym typeface="Droid Sans Mono"/>
              </a:defRPr>
            </a:lvl1pPr>
          </a:lstStyle>
          <a:p>
            <a:pPr/>
            <a:r>
              <a:t>Rutas para usuario administrador</a:t>
            </a:r>
          </a:p>
        </p:txBody>
      </p:sp>
      <p:sp>
        <p:nvSpPr>
          <p:cNvPr id="210" name="CuadroTexto 8"/>
          <p:cNvSpPr txBox="1"/>
          <p:nvPr/>
        </p:nvSpPr>
        <p:spPr>
          <a:xfrm>
            <a:off x="2954354" y="1755032"/>
            <a:ext cx="7140362" cy="3123564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&lt;?php</a:t>
            </a:r>
            <a:br/>
            <a:r>
              <a:rPr>
                <a:solidFill>
                  <a:srgbClr val="225588"/>
                </a:solidFill>
              </a:rPr>
              <a:t>namespace</a:t>
            </a:r>
            <a:r>
              <a:t> </a:t>
            </a:r>
            <a:r>
              <a:rPr u="sng">
                <a:solidFill>
                  <a:srgbClr val="2E2B21"/>
                </a:solidFill>
              </a:rPr>
              <a:t>App\Http\Middleware</a:t>
            </a:r>
            <a:r>
              <a:t>;</a:t>
            </a:r>
            <a:br/>
            <a:r>
              <a:rPr>
                <a:solidFill>
                  <a:srgbClr val="225588"/>
                </a:solidFill>
              </a:rPr>
              <a:t>use</a:t>
            </a:r>
            <a:r>
              <a:t> </a:t>
            </a:r>
            <a:r>
              <a:rPr i="1">
                <a:solidFill>
                  <a:srgbClr val="9966B8"/>
                </a:solidFill>
              </a:rPr>
              <a:t>Closure</a:t>
            </a:r>
            <a:r>
              <a:t>;</a:t>
            </a:r>
            <a:br/>
            <a:r>
              <a:rPr i="1">
                <a:solidFill>
                  <a:srgbClr val="9966B8"/>
                </a:solidFill>
              </a:rPr>
              <a:t>class</a:t>
            </a:r>
            <a:r>
              <a:t> </a:t>
            </a:r>
            <a:r>
              <a:rPr u="sng">
                <a:solidFill>
                  <a:srgbClr val="2E2B21"/>
                </a:solidFill>
              </a:rPr>
              <a:t>AdminMiddleware</a:t>
            </a:r>
          </a:p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{</a:t>
            </a:r>
            <a:endParaRPr>
              <a:solidFill>
                <a:srgbClr val="BBBBBB"/>
              </a:solidFill>
            </a:endParaRPr>
          </a:p>
          <a:p>
            <a:pPr>
              <a:defRPr sz="1400">
                <a:solidFill>
                  <a:srgbClr val="384887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…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558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public</a:t>
            </a:r>
            <a:r>
              <a:rPr>
                <a:solidFill>
                  <a:srgbClr val="6688CC"/>
                </a:solidFill>
              </a:rPr>
              <a:t> </a:t>
            </a:r>
            <a:r>
              <a:rPr i="1">
                <a:solidFill>
                  <a:srgbClr val="9966B8"/>
                </a:solidFill>
              </a:rPr>
              <a:t>function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E2B21"/>
                </a:solidFill>
              </a:rPr>
              <a:t>handle</a:t>
            </a:r>
            <a:r>
              <a:rPr>
                <a:solidFill>
                  <a:srgbClr val="6688CC"/>
                </a:solidFill>
              </a:rPr>
              <a:t>($request, </a:t>
            </a:r>
            <a:r>
              <a:rPr i="1">
                <a:solidFill>
                  <a:srgbClr val="9966B8"/>
                </a:solidFill>
              </a:rPr>
              <a:t>Closure</a:t>
            </a:r>
            <a:r>
              <a:rPr>
                <a:solidFill>
                  <a:srgbClr val="6688CC"/>
                </a:solidFill>
              </a:rPr>
              <a:t> $next)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{</a:t>
            </a:r>
            <a:endParaRPr>
              <a:solidFill>
                <a:srgbClr val="BBBBBB"/>
              </a:solidFill>
            </a:endParaRPr>
          </a:p>
          <a:p>
            <a:pPr lvl="2" indent="914400">
              <a:defRPr sz="1400">
                <a:solidFill>
                  <a:srgbClr val="22558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if</a:t>
            </a:r>
            <a:r>
              <a:rPr>
                <a:solidFill>
                  <a:srgbClr val="6688CC"/>
                </a:solidFill>
              </a:rPr>
              <a:t> (</a:t>
            </a:r>
            <a:r>
              <a:rPr>
                <a:solidFill>
                  <a:srgbClr val="2E2B21"/>
                </a:solidFill>
              </a:rPr>
              <a:t>auth</a:t>
            </a:r>
            <a:r>
              <a:rPr>
                <a:solidFill>
                  <a:srgbClr val="6688CC"/>
                </a:solidFill>
              </a:rPr>
              <a:t>()</a:t>
            </a:r>
            <a:r>
              <a:t>-&gt;</a:t>
            </a:r>
            <a:r>
              <a:rPr>
                <a:solidFill>
                  <a:srgbClr val="2E2B21"/>
                </a:solidFill>
              </a:rPr>
              <a:t>check</a:t>
            </a:r>
            <a:r>
              <a:rPr>
                <a:solidFill>
                  <a:srgbClr val="6688CC"/>
                </a:solidFill>
              </a:rPr>
              <a:t>() </a:t>
            </a:r>
            <a:r>
              <a:t>&amp;&amp;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E2B21"/>
                </a:solidFill>
              </a:rPr>
              <a:t>auth</a:t>
            </a:r>
            <a:r>
              <a:rPr>
                <a:solidFill>
                  <a:srgbClr val="6688CC"/>
                </a:solidFill>
              </a:rPr>
              <a:t>()</a:t>
            </a:r>
            <a:r>
              <a:t>-&gt;</a:t>
            </a:r>
            <a:r>
              <a:rPr>
                <a:solidFill>
                  <a:srgbClr val="2E2B21"/>
                </a:solidFill>
              </a:rPr>
              <a:t>user</a:t>
            </a:r>
            <a:r>
              <a:rPr>
                <a:solidFill>
                  <a:srgbClr val="6688CC"/>
                </a:solidFill>
              </a:rPr>
              <a:t>()</a:t>
            </a:r>
            <a:r>
              <a:t>-&gt;</a:t>
            </a:r>
            <a:r>
              <a:rPr>
                <a:solidFill>
                  <a:srgbClr val="6688CC"/>
                </a:solidFill>
              </a:rPr>
              <a:t>esAdmin)</a:t>
            </a:r>
            <a:endParaRPr>
              <a:solidFill>
                <a:srgbClr val="BBBBBB"/>
              </a:solidFill>
            </a:endParaRPr>
          </a:p>
          <a:p>
            <a:pPr lvl="2" indent="914400">
              <a:defRPr sz="1400">
                <a:solidFill>
                  <a:srgbClr val="22558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return</a:t>
            </a:r>
            <a:r>
              <a:rPr>
                <a:solidFill>
                  <a:srgbClr val="6688CC"/>
                </a:solidFill>
              </a:rPr>
              <a:t> $next($request);</a:t>
            </a:r>
            <a:endParaRPr>
              <a:solidFill>
                <a:srgbClr val="BBBBBB"/>
              </a:solidFill>
            </a:endParaRPr>
          </a:p>
          <a:p>
            <a:pPr lvl="2" indent="914400">
              <a:defRPr sz="1400">
                <a:solidFill>
                  <a:srgbClr val="BBBBB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br/>
            <a:r>
              <a:t>		</a:t>
            </a:r>
            <a:r>
              <a:rPr>
                <a:solidFill>
                  <a:srgbClr val="225588"/>
                </a:solidFill>
              </a:rPr>
              <a:t>return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E2B21"/>
                </a:solidFill>
              </a:rPr>
              <a:t>redirect</a:t>
            </a:r>
            <a:r>
              <a:rPr>
                <a:solidFill>
                  <a:srgbClr val="6688CC"/>
                </a:solidFill>
              </a:rPr>
              <a:t>(</a:t>
            </a:r>
            <a:r>
              <a:rPr>
                <a:solidFill>
                  <a:srgbClr val="22AA44"/>
                </a:solidFill>
              </a:rPr>
              <a:t>'/login’</a:t>
            </a:r>
            <a:r>
              <a:rPr>
                <a:solidFill>
                  <a:srgbClr val="6688CC"/>
                </a:solidFill>
              </a:rPr>
              <a:t>);</a:t>
            </a:r>
          </a:p>
          <a:p>
            <a:pPr lvl="1" indent="457200"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}</a:t>
            </a:r>
            <a:endParaRPr>
              <a:solidFill>
                <a:srgbClr val="BBBBBB"/>
              </a:solidFill>
            </a:endParaRPr>
          </a:p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1426" y="154757"/>
            <a:ext cx="4543426" cy="635317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CuadroTexto 2"/>
          <p:cNvSpPr txBox="1"/>
          <p:nvPr/>
        </p:nvSpPr>
        <p:spPr>
          <a:xfrm>
            <a:off x="497148" y="4476608"/>
            <a:ext cx="6258760" cy="2044064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22558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return</a:t>
            </a:r>
            <a:r>
              <a:rPr>
                <a:solidFill>
                  <a:srgbClr val="6688CC"/>
                </a:solidFill>
              </a:rPr>
              <a:t> </a:t>
            </a:r>
            <a:r>
              <a:rPr i="1">
                <a:solidFill>
                  <a:srgbClr val="9966B8"/>
                </a:solidFill>
              </a:rPr>
              <a:t>Validator</a:t>
            </a:r>
            <a:r>
              <a:t>::</a:t>
            </a:r>
            <a:r>
              <a:rPr>
                <a:solidFill>
                  <a:srgbClr val="2E2B21"/>
                </a:solidFill>
              </a:rPr>
              <a:t>make</a:t>
            </a:r>
            <a:r>
              <a:rPr>
                <a:solidFill>
                  <a:srgbClr val="6688CC"/>
                </a:solidFill>
              </a:rPr>
              <a:t>($data, [				</a:t>
            </a:r>
            <a:r>
              <a:rPr>
                <a:solidFill>
                  <a:srgbClr val="2E2B21"/>
                </a:solidFill>
              </a:rPr>
              <a:t>RegisterController.php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'name'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'string'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'max:255'</a:t>
            </a:r>
            <a:r>
              <a:rPr>
                <a:solidFill>
                  <a:srgbClr val="6688CC"/>
                </a:solidFill>
              </a:rPr>
              <a:t>],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'apellidos'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'string'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'max:255'</a:t>
            </a:r>
            <a:r>
              <a:rPr>
                <a:solidFill>
                  <a:srgbClr val="6688CC"/>
                </a:solidFill>
              </a:rPr>
              <a:t>,],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'email'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'string'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'email'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'max:255'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'unique:users'</a:t>
            </a:r>
            <a:r>
              <a:rPr>
                <a:solidFill>
                  <a:srgbClr val="6688CC"/>
                </a:solidFill>
              </a:rPr>
              <a:t>],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'password'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'string'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'min:6'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'confirmed'</a:t>
            </a:r>
            <a:r>
              <a:rPr>
                <a:solidFill>
                  <a:srgbClr val="6688CC"/>
                </a:solidFill>
              </a:rPr>
              <a:t>],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'dni' =&gt; ['required', 'nif'],</a:t>
            </a: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'fechaNto'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'date'</a:t>
            </a:r>
            <a:r>
              <a:rPr>
                <a:solidFill>
                  <a:srgbClr val="6688CC"/>
                </a:solidFill>
              </a:rPr>
              <a:t>],</a:t>
            </a:r>
            <a:endParaRPr>
              <a:solidFill>
                <a:srgbClr val="BBBBBB"/>
              </a:solidFill>
            </a:endParaRPr>
          </a:p>
          <a:p>
            <a:pPr lvl="1" indent="457200"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'telefono'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</a:t>
            </a:r>
            <a:r>
              <a:t>'required'</a:t>
            </a:r>
            <a:r>
              <a:rPr>
                <a:solidFill>
                  <a:srgbClr val="6688CC"/>
                </a:solidFill>
              </a:rPr>
              <a:t>, </a:t>
            </a:r>
            <a:r>
              <a:t>'numeric'</a:t>
            </a:r>
            <a:r>
              <a:rPr>
                <a:solidFill>
                  <a:srgbClr val="6688CC"/>
                </a:solidFill>
              </a:rPr>
              <a:t>]</a:t>
            </a:r>
            <a:endParaRPr>
              <a:solidFill>
                <a:srgbClr val="BBBBBB"/>
              </a:solidFill>
            </a:endParaRPr>
          </a:p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]);</a:t>
            </a:r>
          </a:p>
        </p:txBody>
      </p:sp>
      <p:sp>
        <p:nvSpPr>
          <p:cNvPr id="214" name="CuadroTexto 3"/>
          <p:cNvSpPr txBox="1"/>
          <p:nvPr/>
        </p:nvSpPr>
        <p:spPr>
          <a:xfrm>
            <a:off x="497148" y="1279937"/>
            <a:ext cx="5761609" cy="1612264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 sz="1400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"require"</a:t>
            </a:r>
            <a:r>
              <a:rPr i="0">
                <a:solidFill>
                  <a:srgbClr val="2E2B21"/>
                </a:solidFill>
              </a:rPr>
              <a:t>: {								</a:t>
            </a:r>
            <a:r>
              <a:rPr>
                <a:solidFill>
                  <a:srgbClr val="2E2B21"/>
                </a:solidFill>
              </a:rPr>
              <a:t>composer.json</a:t>
            </a:r>
          </a:p>
          <a:p>
            <a:pPr lvl="1" indent="457200">
              <a:defRPr i="1" sz="1400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"php"</a:t>
            </a:r>
            <a:r>
              <a:rPr i="0">
                <a:solidFill>
                  <a:srgbClr val="BBBBBB"/>
                </a:solidFill>
              </a:rPr>
              <a:t>: </a:t>
            </a:r>
            <a:r>
              <a:rPr i="0">
                <a:solidFill>
                  <a:srgbClr val="22AA44"/>
                </a:solidFill>
              </a:rPr>
              <a:t>"^7.1.3"</a:t>
            </a:r>
            <a:r>
              <a:rPr i="0">
                <a:solidFill>
                  <a:srgbClr val="BBBBBB"/>
                </a:solidFill>
              </a:rPr>
              <a:t>,</a:t>
            </a:r>
            <a:endParaRPr i="0">
              <a:solidFill>
                <a:srgbClr val="BBBBBB"/>
              </a:solidFill>
            </a:endParaRPr>
          </a:p>
          <a:p>
            <a:pPr lvl="1" indent="457200">
              <a:defRPr i="1" sz="1400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"fideloper/proxy"</a:t>
            </a:r>
            <a:r>
              <a:rPr i="0">
                <a:solidFill>
                  <a:srgbClr val="BBBBBB"/>
                </a:solidFill>
              </a:rPr>
              <a:t>: </a:t>
            </a:r>
            <a:r>
              <a:rPr i="0">
                <a:solidFill>
                  <a:srgbClr val="22AA44"/>
                </a:solidFill>
              </a:rPr>
              <a:t>"^4.0"</a:t>
            </a:r>
            <a:r>
              <a:rPr i="0">
                <a:solidFill>
                  <a:srgbClr val="BBBBBB"/>
                </a:solidFill>
              </a:rPr>
              <a:t>,</a:t>
            </a:r>
            <a:endParaRPr i="0">
              <a:solidFill>
                <a:srgbClr val="BBBBBB"/>
              </a:solidFill>
            </a:endParaRPr>
          </a:p>
          <a:p>
            <a:pPr lvl="1" indent="457200">
              <a:defRPr i="1" sz="1400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"laravel/framework"</a:t>
            </a:r>
            <a:r>
              <a:rPr i="0">
                <a:solidFill>
                  <a:srgbClr val="BBBBBB"/>
                </a:solidFill>
              </a:rPr>
              <a:t>: </a:t>
            </a:r>
            <a:r>
              <a:rPr i="0">
                <a:solidFill>
                  <a:srgbClr val="22AA44"/>
                </a:solidFill>
              </a:rPr>
              <a:t>"5.7.*"</a:t>
            </a:r>
            <a:r>
              <a:rPr i="0">
                <a:solidFill>
                  <a:srgbClr val="BBBBBB"/>
                </a:solidFill>
              </a:rPr>
              <a:t>,</a:t>
            </a:r>
            <a:endParaRPr i="0">
              <a:solidFill>
                <a:srgbClr val="BBBBBB"/>
              </a:solidFill>
            </a:endParaRPr>
          </a:p>
          <a:p>
            <a:pPr lvl="1" indent="457200">
              <a:defRPr i="1" sz="1400">
                <a:solidFill>
                  <a:srgbClr val="9966B8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"laravel/tinker"</a:t>
            </a:r>
            <a:r>
              <a:rPr i="0">
                <a:solidFill>
                  <a:srgbClr val="BBBBBB"/>
                </a:solidFill>
              </a:rPr>
              <a:t>: </a:t>
            </a:r>
            <a:r>
              <a:rPr i="0">
                <a:solidFill>
                  <a:srgbClr val="22AA44"/>
                </a:solidFill>
              </a:rPr>
              <a:t>"^1.0"</a:t>
            </a:r>
            <a:r>
              <a:rPr i="0">
                <a:solidFill>
                  <a:srgbClr val="BBBBBB"/>
                </a:solidFill>
              </a:rPr>
              <a:t>,</a:t>
            </a:r>
            <a:endParaRPr i="0">
              <a:solidFill>
                <a:srgbClr val="BBBBBB"/>
              </a:solidFill>
            </a:endParaRPr>
          </a:p>
          <a:p>
            <a:pPr lvl="1" indent="457200">
              <a:defRPr i="1" sz="1400">
                <a:solidFill>
                  <a:srgbClr val="FFFFFF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"mpijierro/identity"</a:t>
            </a:r>
            <a:r>
              <a:rPr i="0"/>
              <a:t>: "dev-master"</a:t>
            </a:r>
            <a:endParaRPr i="0"/>
          </a:p>
          <a:p>
            <a:pPr>
              <a:defRPr sz="1400"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},</a:t>
            </a:r>
          </a:p>
        </p:txBody>
      </p:sp>
      <p:sp>
        <p:nvSpPr>
          <p:cNvPr id="215" name="CuadroTexto 4"/>
          <p:cNvSpPr txBox="1"/>
          <p:nvPr/>
        </p:nvSpPr>
        <p:spPr>
          <a:xfrm>
            <a:off x="497148" y="3093717"/>
            <a:ext cx="5832631" cy="1180464"/>
          </a:xfrm>
          <a:prstGeom prst="rect">
            <a:avLst/>
          </a:prstGeom>
          <a:gradFill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22AA44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'providers'</a:t>
            </a:r>
            <a:r>
              <a:rPr>
                <a:solidFill>
                  <a:srgbClr val="6688CC"/>
                </a:solidFill>
              </a:rPr>
              <a:t> </a:t>
            </a:r>
            <a:r>
              <a:rPr>
                <a:solidFill>
                  <a:srgbClr val="225588"/>
                </a:solidFill>
              </a:rPr>
              <a:t>=&gt;</a:t>
            </a:r>
            <a:r>
              <a:rPr>
                <a:solidFill>
                  <a:srgbClr val="6688CC"/>
                </a:solidFill>
              </a:rPr>
              <a:t> [								</a:t>
            </a:r>
            <a:r>
              <a:rPr>
                <a:solidFill>
                  <a:srgbClr val="2E2B21"/>
                </a:solidFill>
              </a:rPr>
              <a:t>app.php</a:t>
            </a:r>
            <a:endParaRPr>
              <a:solidFill>
                <a:srgbClr val="BBBBBB"/>
              </a:solidFill>
            </a:endParaRPr>
          </a:p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…</a:t>
            </a:r>
          </a:p>
          <a:p>
            <a:pPr>
              <a:defRPr sz="1400">
                <a:solidFill>
                  <a:srgbClr val="6688CC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r>
              <a:t>	\MPijierro\Identity\</a:t>
            </a:r>
            <a:r>
              <a:rPr i="1">
                <a:solidFill>
                  <a:srgbClr val="9966B8"/>
                </a:solidFill>
              </a:rPr>
              <a:t>IdentityServiceProvider</a:t>
            </a:r>
            <a:r>
              <a:rPr>
                <a:solidFill>
                  <a:srgbClr val="225588"/>
                </a:solidFill>
              </a:rPr>
              <a:t>::class</a:t>
            </a:r>
            <a:r>
              <a:t>,</a:t>
            </a:r>
            <a:endParaRPr>
              <a:solidFill>
                <a:srgbClr val="BBBBBB"/>
              </a:solidFill>
            </a:endParaRPr>
          </a:p>
          <a:p>
            <a:pPr>
              <a:defRPr sz="1400">
                <a:solidFill>
                  <a:srgbClr val="BBBBBB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pPr>
            <a:br/>
            <a:r>
              <a:rPr>
                <a:solidFill>
                  <a:srgbClr val="6688CC"/>
                </a:solidFill>
              </a:rPr>
              <a:t>],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Conclusiones.</a:t>
            </a:r>
          </a:p>
        </p:txBody>
      </p:sp>
      <p:sp>
        <p:nvSpPr>
          <p:cNvPr id="218" name="CuadroTexto 4"/>
          <p:cNvSpPr txBox="1"/>
          <p:nvPr/>
        </p:nvSpPr>
        <p:spPr>
          <a:xfrm>
            <a:off x="135903" y="2413336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sp>
        <p:nvSpPr>
          <p:cNvPr id="219" name="Marcador de contenido 2"/>
          <p:cNvSpPr txBox="1"/>
          <p:nvPr>
            <p:ph type="body" sz="quarter" idx="1"/>
          </p:nvPr>
        </p:nvSpPr>
        <p:spPr>
          <a:xfrm>
            <a:off x="2190749" y="1852614"/>
            <a:ext cx="8945565" cy="15763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 typeface="Arial"/>
              <a:buChar char="•"/>
              <a:defRPr sz="2000"/>
            </a:pPr>
            <a:r>
              <a:t> Fácil manejo de la plataforma escogida (Laravel)</a:t>
            </a:r>
            <a:r>
              <a:t> y gran documentación</a:t>
            </a:r>
            <a:r>
              <a:t>.</a:t>
            </a:r>
          </a:p>
          <a:p>
            <a:pPr>
              <a:lnSpc>
                <a:spcPct val="81000"/>
              </a:lnSpc>
              <a:buFont typeface="Arial"/>
              <a:buChar char="•"/>
              <a:defRPr sz="2000"/>
            </a:pPr>
            <a:r>
              <a:t> Integración entre Laravel, Visual Code y Github.</a:t>
            </a:r>
          </a:p>
          <a:p>
            <a:pPr>
              <a:lnSpc>
                <a:spcPct val="81000"/>
              </a:lnSpc>
              <a:buFont typeface="Arial"/>
              <a:buChar char="•"/>
              <a:defRPr sz="2000"/>
            </a:pPr>
            <a:r>
              <a:t> Buena organización</a:t>
            </a:r>
            <a:r>
              <a:t> y comunicación</a:t>
            </a:r>
            <a:r>
              <a:t> de</a:t>
            </a:r>
            <a:r>
              <a:t>l</a:t>
            </a:r>
            <a:r>
              <a:t> equipo</a:t>
            </a:r>
            <a:r>
              <a:t> </a:t>
            </a:r>
            <a:r>
              <a:t>.</a:t>
            </a:r>
          </a:p>
          <a:p>
            <a:pPr>
              <a:lnSpc>
                <a:spcPct val="81000"/>
              </a:lnSpc>
              <a:buFont typeface="Arial"/>
              <a:buChar char="•"/>
              <a:defRPr sz="2000"/>
            </a:pPr>
            <a:r>
              <a:t> Buena etodología de trabajo utilizada en las prácticas </a:t>
            </a:r>
          </a:p>
        </p:txBody>
      </p:sp>
      <p:sp>
        <p:nvSpPr>
          <p:cNvPr id="220" name="Marcador de contenido 2"/>
          <p:cNvSpPr txBox="1"/>
          <p:nvPr/>
        </p:nvSpPr>
        <p:spPr>
          <a:xfrm>
            <a:off x="2189991" y="3647652"/>
            <a:ext cx="3905252" cy="292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91438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200">
                <a:latin typeface="Tw Cen MT"/>
                <a:ea typeface="Tw Cen MT"/>
                <a:cs typeface="Tw Cen MT"/>
                <a:sym typeface="Tw Cen MT"/>
              </a:defRPr>
            </a:pPr>
            <a:r>
              <a:t> </a:t>
            </a:r>
            <a:r>
              <a:rPr b="1"/>
              <a:t>Problemas</a:t>
            </a:r>
            <a:r>
              <a:t>: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200">
                <a:latin typeface="Tw Cen MT"/>
                <a:ea typeface="Tw Cen MT"/>
                <a:cs typeface="Tw Cen MT"/>
                <a:sym typeface="Tw Cen MT"/>
              </a:defRPr>
            </a:pPr>
            <a:r>
              <a:t> Consultas entre diferentes tablas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200">
                <a:latin typeface="Tw Cen MT"/>
                <a:ea typeface="Tw Cen MT"/>
                <a:cs typeface="Tw Cen MT"/>
                <a:sym typeface="Tw Cen MT"/>
              </a:defRPr>
            </a:pPr>
            <a:r>
              <a:t> Value del option del select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200">
                <a:latin typeface="Tw Cen MT"/>
                <a:ea typeface="Tw Cen MT"/>
                <a:cs typeface="Tw Cen MT"/>
                <a:sym typeface="Tw Cen MT"/>
              </a:defRPr>
            </a:pPr>
            <a:r>
              <a:t>Grupos de rutas(Middleware)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200">
                <a:latin typeface="Tw Cen MT"/>
                <a:ea typeface="Tw Cen MT"/>
                <a:cs typeface="Tw Cen MT"/>
                <a:sym typeface="Tw Cen MT"/>
              </a:defRPr>
            </a:pPr>
            <a:r>
              <a:t>Fechas</a:t>
            </a:r>
          </a:p>
        </p:txBody>
      </p:sp>
      <p:sp>
        <p:nvSpPr>
          <p:cNvPr id="221" name="Marcador de contenido 2"/>
          <p:cNvSpPr txBox="1"/>
          <p:nvPr/>
        </p:nvSpPr>
        <p:spPr>
          <a:xfrm>
            <a:off x="6663531" y="3647650"/>
            <a:ext cx="3905252" cy="2920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91438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b="1"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Posibles mejoras :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Mejorar estilo de la interfaz.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Añadir más opciones al buscador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Ofrecer ofertas de vuelos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Roles y usuarios</a:t>
            </a:r>
          </a:p>
          <a:p>
            <a:pPr lvl="1" marL="219454" indent="-91438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Arial"/>
              <a:buChar char="•"/>
              <a:defRPr sz="2000">
                <a:latin typeface="Tw Cen MT"/>
                <a:ea typeface="Tw Cen MT"/>
                <a:cs typeface="Tw Cen MT"/>
                <a:sym typeface="Tw Cen MT"/>
              </a:defRPr>
            </a:pPr>
            <a:r>
              <a:t> Reasignar a pasajeros por    cancelación de vuelos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Diseño uml. </a:t>
            </a:r>
            <a:br/>
          </a:p>
        </p:txBody>
      </p:sp>
      <p:sp>
        <p:nvSpPr>
          <p:cNvPr id="109" name="CuadroTexto 5"/>
          <p:cNvSpPr txBox="1"/>
          <p:nvPr/>
        </p:nvSpPr>
        <p:spPr>
          <a:xfrm>
            <a:off x="135903" y="2413336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pic>
        <p:nvPicPr>
          <p:cNvPr id="110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538" y="373530"/>
            <a:ext cx="6838124" cy="6119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</a:p>
        </p:txBody>
      </p:sp>
      <p:sp>
        <p:nvSpPr>
          <p:cNvPr id="113" name="Marcador de contenido 2"/>
          <p:cNvSpPr txBox="1"/>
          <p:nvPr>
            <p:ph type="body" idx="1"/>
          </p:nvPr>
        </p:nvSpPr>
        <p:spPr>
          <a:xfrm>
            <a:off x="2495549" y="1932824"/>
            <a:ext cx="8945565" cy="4195764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Buscador de vuelos con carrusel</a:t>
            </a:r>
          </a:p>
          <a:p>
            <a:pPr>
              <a:buFont typeface="Arial"/>
              <a:buChar char="•"/>
            </a:pPr>
            <a:r>
              <a:t>Validación y Autentificación de usuarios</a:t>
            </a:r>
          </a:p>
          <a:p>
            <a:pPr>
              <a:buFont typeface="Arial"/>
              <a:buChar char="•"/>
            </a:pPr>
            <a:r>
              <a:t>Comprar un vuelo</a:t>
            </a:r>
          </a:p>
          <a:p>
            <a:pPr>
              <a:buFont typeface="Arial"/>
              <a:buChar char="•"/>
            </a:pPr>
            <a:r>
              <a:t>Mejora del diseño</a:t>
            </a:r>
          </a:p>
          <a:p>
            <a:pPr>
              <a:buFont typeface="Arial"/>
              <a:buChar char="•"/>
            </a:pPr>
            <a:r>
              <a:t>Parte pública y privada</a:t>
            </a:r>
          </a:p>
          <a:p>
            <a:pPr>
              <a:buFont typeface="Arial"/>
              <a:buChar char="•"/>
            </a:pPr>
            <a:r>
              <a:t>Validación formularios</a:t>
            </a:r>
          </a:p>
          <a:p>
            <a:pPr>
              <a:buFont typeface="Arial"/>
              <a:buChar char="•"/>
            </a:pPr>
            <a:r>
              <a:t>Interfaz responsive</a:t>
            </a:r>
          </a:p>
          <a:p>
            <a:pPr>
              <a:buFont typeface="Arial"/>
              <a:buChar char="•"/>
            </a:pPr>
            <a:r>
              <a:t>Capa de servicios</a:t>
            </a:r>
          </a:p>
        </p:txBody>
      </p:sp>
      <p:sp>
        <p:nvSpPr>
          <p:cNvPr id="114" name="CuadroTexto 7"/>
          <p:cNvSpPr txBox="1"/>
          <p:nvPr/>
        </p:nvSpPr>
        <p:spPr>
          <a:xfrm>
            <a:off x="135903" y="2413336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17" name="Rectángulo 4"/>
          <p:cNvSpPr txBox="1"/>
          <p:nvPr/>
        </p:nvSpPr>
        <p:spPr>
          <a:xfrm>
            <a:off x="5564666" y="1483916"/>
            <a:ext cx="179419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Buscador vuelos</a:t>
            </a:r>
          </a:p>
        </p:txBody>
      </p:sp>
      <p:sp>
        <p:nvSpPr>
          <p:cNvPr id="118" name="CuadroTexto 5"/>
          <p:cNvSpPr txBox="1"/>
          <p:nvPr/>
        </p:nvSpPr>
        <p:spPr>
          <a:xfrm>
            <a:off x="213264" y="1834577"/>
            <a:ext cx="2054089" cy="1307464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UML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Funcionalidades</a:t>
            </a:r>
          </a:p>
          <a:p>
            <a:pPr marL="285750" indent="-285750">
              <a:buSzPct val="100000"/>
              <a:buFont typeface="Tw Cen MT"/>
              <a:buChar char="❑"/>
              <a:defRPr b="1">
                <a:latin typeface="Tw Cen MT"/>
                <a:ea typeface="Tw Cen MT"/>
                <a:cs typeface="Tw Cen MT"/>
                <a:sym typeface="Tw Cen MT"/>
              </a:defRPr>
            </a:pPr>
            <a:r>
              <a:t>Demostración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Aspectos</a:t>
            </a:r>
          </a:p>
          <a:p>
            <a:pPr marL="285750" indent="-285750">
              <a:buSzPct val="100000"/>
              <a:buFont typeface="Tw Cen MT"/>
              <a:buChar char="❑"/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t>Conclusiones</a:t>
            </a:r>
          </a:p>
        </p:txBody>
      </p:sp>
      <p:pic>
        <p:nvPicPr>
          <p:cNvPr id="119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" y="3429000"/>
            <a:ext cx="11982450" cy="323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22" name="Rectángulo 4"/>
          <p:cNvSpPr txBox="1"/>
          <p:nvPr/>
        </p:nvSpPr>
        <p:spPr>
          <a:xfrm>
            <a:off x="5564666" y="1483916"/>
            <a:ext cx="179419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Buscador vuelos</a:t>
            </a:r>
          </a:p>
        </p:txBody>
      </p:sp>
      <p:pic>
        <p:nvPicPr>
          <p:cNvPr id="123" name="Imagen 5" descr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614" y="2084833"/>
            <a:ext cx="11042772" cy="4707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mostración funcional del proyecto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26" name="Rectángulo 4"/>
          <p:cNvSpPr txBox="1"/>
          <p:nvPr/>
        </p:nvSpPr>
        <p:spPr>
          <a:xfrm>
            <a:off x="4711789" y="1534716"/>
            <a:ext cx="276842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Vista de Ticket del usuario</a:t>
            </a:r>
          </a:p>
        </p:txBody>
      </p:sp>
      <p:pic>
        <p:nvPicPr>
          <p:cNvPr id="127" name="Captura de pantalla 2019-05-20 a las 20.38.09.png" descr="Captura de pantalla 2019-05-20 a las 20.3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1447" y="2265187"/>
            <a:ext cx="6009106" cy="4236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30" name="Rectángulo 4"/>
          <p:cNvSpPr txBox="1"/>
          <p:nvPr/>
        </p:nvSpPr>
        <p:spPr>
          <a:xfrm>
            <a:off x="5564666" y="1483916"/>
            <a:ext cx="171762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Comprar vuelos</a:t>
            </a:r>
          </a:p>
        </p:txBody>
      </p:sp>
      <p:pic>
        <p:nvPicPr>
          <p:cNvPr id="131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3252" y="2084833"/>
            <a:ext cx="5321825" cy="387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"/>
          <p:cNvSpPr txBox="1"/>
          <p:nvPr>
            <p:ph type="title"/>
          </p:nvPr>
        </p:nvSpPr>
        <p:spPr>
          <a:xfrm>
            <a:off x="1024128" y="585216"/>
            <a:ext cx="9720072" cy="1499618"/>
          </a:xfrm>
          <a:prstGeom prst="rect">
            <a:avLst/>
          </a:prstGeom>
        </p:spPr>
        <p:txBody>
          <a:bodyPr/>
          <a:lstStyle/>
          <a:p>
            <a:pPr defTabSz="886967">
              <a:defRPr spc="0" sz="3700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34" name="Rectángulo 4"/>
          <p:cNvSpPr txBox="1"/>
          <p:nvPr/>
        </p:nvSpPr>
        <p:spPr>
          <a:xfrm>
            <a:off x="5564666" y="1483916"/>
            <a:ext cx="249327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Configuración del vuelo</a:t>
            </a:r>
          </a:p>
        </p:txBody>
      </p:sp>
      <p:pic>
        <p:nvPicPr>
          <p:cNvPr id="135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2695" y="2084833"/>
            <a:ext cx="4336203" cy="3871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