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064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59672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02420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064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59672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2e2b21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024200" y="585360"/>
            <a:ext cx="9719640" cy="6951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064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59672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102420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064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59672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2e2b21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1024200" y="585360"/>
            <a:ext cx="9719640" cy="6951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31064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759672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102420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431064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759672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2e2b21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1024200" y="585360"/>
            <a:ext cx="9719640" cy="6951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31064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7596720" y="228600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102420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431064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7596720" y="4387320"/>
            <a:ext cx="312948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2e2b21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024200" y="585360"/>
            <a:ext cx="9719640" cy="6951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4023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04800" y="438732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s-ES" sz="1800" spc="-1" strike="noStrike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0242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04800" y="2286000"/>
            <a:ext cx="474300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024200" y="4387320"/>
            <a:ext cx="9719640" cy="1918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 flipV="1">
            <a:off x="761760" y="826200"/>
            <a:ext cx="0" cy="914400"/>
          </a:xfrm>
          <a:prstGeom prst="line">
            <a:avLst/>
          </a:prstGeom>
          <a:ln w="1908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2191760" cy="4571640"/>
          </a:xfrm>
          <a:prstGeom prst="rect">
            <a:avLst/>
          </a:prstGeom>
          <a:solidFill>
            <a:schemeClr val="accent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4960080"/>
            <a:ext cx="7772040" cy="1462680"/>
          </a:xfrm>
          <a:prstGeom prst="rect">
            <a:avLst/>
          </a:prstGeom>
        </p:spPr>
        <p:txBody>
          <a:bodyPr lIns="45720" rIns="45720" anchor="ctr">
            <a:noAutofit/>
          </a:bodyPr>
          <a:p>
            <a:pPr algn="r">
              <a:lnSpc>
                <a:spcPct val="80000"/>
              </a:lnSpc>
            </a:pPr>
            <a:r>
              <a:rPr b="1" lang="es-ES" sz="5000" spc="199" strike="noStrike" cap="all">
                <a:solidFill>
                  <a:srgbClr val="474233"/>
                </a:solidFill>
                <a:latin typeface="Tw Cen MT Condensed"/>
                <a:ea typeface="Tw Cen MT Condensed"/>
              </a:rPr>
              <a:t>Texto del título</a:t>
            </a:r>
            <a:endParaRPr b="0" lang="es-ES" sz="5000" spc="-1" strike="noStrike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8610480" y="4960080"/>
            <a:ext cx="3200040" cy="1462680"/>
          </a:xfrm>
          <a:prstGeom prst="rect">
            <a:avLst/>
          </a:prstGeom>
        </p:spPr>
        <p:txBody>
          <a:bodyPr lIns="45720" rIns="45720" anchor="ctr">
            <a:noAutofit/>
          </a:bodyPr>
          <a:p>
            <a:pPr>
              <a:lnSpc>
                <a:spcPct val="100000"/>
              </a:lnSpc>
              <a:spcBef>
                <a:spcPts val="201"/>
              </a:spcBef>
            </a:pPr>
            <a:r>
              <a:rPr b="0" lang="es-ES" sz="1800" spc="-1" strike="noStrike">
                <a:solidFill>
                  <a:srgbClr val="474233"/>
                </a:solidFill>
                <a:latin typeface="Tw Cen MT"/>
                <a:ea typeface="Tw Cen MT"/>
              </a:rPr>
              <a:t>Nivel de texto 1</a:t>
            </a:r>
            <a:endParaRPr b="0" lang="es-ES" sz="1800" spc="-1" strike="noStrike">
              <a:solidFill>
                <a:srgbClr val="2e2b21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b="0" lang="es-ES" sz="1800" spc="-1" strike="noStrike">
                <a:solidFill>
                  <a:srgbClr val="474233"/>
                </a:solidFill>
                <a:latin typeface="Tw Cen MT"/>
                <a:ea typeface="Tw Cen MT"/>
              </a:rPr>
              <a:t>Nivel de texto 2</a:t>
            </a:r>
            <a:endParaRPr b="0" lang="es-ES" sz="1800" spc="-1" strike="noStrike">
              <a:solidFill>
                <a:srgbClr val="2e2b21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b="0" lang="es-ES" sz="1800" spc="-1" strike="noStrike">
                <a:solidFill>
                  <a:srgbClr val="474233"/>
                </a:solidFill>
                <a:latin typeface="Tw Cen MT"/>
                <a:ea typeface="Tw Cen MT"/>
              </a:rPr>
              <a:t>Nivel de texto 3</a:t>
            </a:r>
            <a:endParaRPr b="0" lang="es-ES" sz="1800" spc="-1" strike="noStrike">
              <a:solidFill>
                <a:srgbClr val="2e2b21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b="0" lang="es-ES" sz="1800" spc="-1" strike="noStrike">
                <a:solidFill>
                  <a:srgbClr val="474233"/>
                </a:solidFill>
                <a:latin typeface="Tw Cen MT"/>
                <a:ea typeface="Tw Cen MT"/>
              </a:rPr>
              <a:t>Nivel de texto 4</a:t>
            </a:r>
            <a:endParaRPr b="0" lang="es-ES" sz="1800" spc="-1" strike="noStrike">
              <a:solidFill>
                <a:srgbClr val="2e2b21"/>
              </a:solidFill>
              <a:latin typeface="Tw Cen MT"/>
            </a:endParaRPr>
          </a:p>
          <a:p>
            <a:pPr>
              <a:lnSpc>
                <a:spcPct val="100000"/>
              </a:lnSpc>
              <a:spcBef>
                <a:spcPts val="201"/>
              </a:spcBef>
            </a:pPr>
            <a:r>
              <a:rPr b="0" lang="es-ES" sz="1800" spc="-1" strike="noStrike">
                <a:solidFill>
                  <a:srgbClr val="474233"/>
                </a:solidFill>
                <a:latin typeface="Tw Cen MT"/>
                <a:ea typeface="Tw Cen MT"/>
              </a:rPr>
              <a:t>Nivel de texto 5</a:t>
            </a:r>
            <a:endParaRPr b="0" lang="es-ES" sz="18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4" name="Line 5"/>
          <p:cNvSpPr/>
          <p:nvPr/>
        </p:nvSpPr>
        <p:spPr>
          <a:xfrm flipV="1">
            <a:off x="8386560" y="5263920"/>
            <a:ext cx="0" cy="914400"/>
          </a:xfrm>
          <a:prstGeom prst="line">
            <a:avLst/>
          </a:prstGeom>
          <a:ln w="1908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10837440" y="6492240"/>
            <a:ext cx="244080" cy="230760"/>
          </a:xfrm>
          <a:prstGeom prst="rect">
            <a:avLst/>
          </a:prstGeom>
        </p:spPr>
        <p:txBody>
          <a:bodyPr lIns="45720" rIns="45720" anchor="ctr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ine 1"/>
          <p:cNvSpPr/>
          <p:nvPr/>
        </p:nvSpPr>
        <p:spPr>
          <a:xfrm flipV="1">
            <a:off x="761760" y="826200"/>
            <a:ext cx="0" cy="914400"/>
          </a:xfrm>
          <a:prstGeom prst="line">
            <a:avLst/>
          </a:prstGeom>
          <a:ln w="1908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45720" rIns="45720" anchor="ctr">
            <a:noAutofit/>
          </a:bodyPr>
          <a:p>
            <a:pPr>
              <a:lnSpc>
                <a:spcPct val="80000"/>
              </a:lnSpc>
            </a:pPr>
            <a:r>
              <a:rPr b="0" lang="es-ES" sz="5000" spc="97" strike="noStrike" cap="all">
                <a:solidFill>
                  <a:srgbClr val="474233"/>
                </a:solidFill>
                <a:latin typeface="Tw Cen MT Condensed"/>
                <a:ea typeface="Tw Cen MT Condensed"/>
              </a:rPr>
              <a:t>Texto del título</a:t>
            </a:r>
            <a:endParaRPr b="0" lang="es-ES" sz="5000" spc="-1" strike="noStrike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1024200" y="2286000"/>
            <a:ext cx="9719640" cy="4023000"/>
          </a:xfrm>
          <a:prstGeom prst="rect">
            <a:avLst/>
          </a:prstGeom>
        </p:spPr>
        <p:txBody>
          <a:bodyPr lIns="45720" rIns="4572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Tw Cen MT"/>
              <a:buChar char=" "/>
            </a:pPr>
            <a:r>
              <a:rPr b="0" lang="es-ES" sz="2200" spc="-1" strike="noStrike">
                <a:solidFill>
                  <a:srgbClr val="2e2b21"/>
                </a:solidFill>
                <a:latin typeface="Tw Cen MT"/>
                <a:ea typeface="Tw Cen MT"/>
              </a:rPr>
              <a:t>Nivel de texto 1</a:t>
            </a:r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  <a:p>
            <a:pPr lvl="1" marL="295560" indent="-16740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Tw Cen MT"/>
              <a:buChar char="­"/>
            </a:pPr>
            <a:r>
              <a:rPr b="0" lang="es-ES" sz="2200" spc="-1" strike="noStrike">
                <a:solidFill>
                  <a:srgbClr val="2e2b21"/>
                </a:solidFill>
                <a:latin typeface="Tw Cen MT"/>
                <a:ea typeface="Tw Cen MT"/>
              </a:rPr>
              <a:t>Nivel de texto 2</a:t>
            </a:r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  <a:p>
            <a:pPr lvl="2" marL="526320" indent="-2152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Tw Cen MT"/>
              <a:buChar char="­"/>
            </a:pPr>
            <a:r>
              <a:rPr b="0" lang="es-ES" sz="2200" spc="-1" strike="noStrike">
                <a:solidFill>
                  <a:srgbClr val="2e2b21"/>
                </a:solidFill>
                <a:latin typeface="Tw Cen MT"/>
                <a:ea typeface="Tw Cen MT"/>
              </a:rPr>
              <a:t>Nivel de texto 3</a:t>
            </a:r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  <a:p>
            <a:pPr lvl="3" marL="672840" indent="-2152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Tw Cen MT"/>
              <a:buChar char="­"/>
            </a:pPr>
            <a:r>
              <a:rPr b="0" lang="es-ES" sz="2200" spc="-1" strike="noStrike">
                <a:solidFill>
                  <a:srgbClr val="2e2b21"/>
                </a:solidFill>
                <a:latin typeface="Tw Cen MT"/>
                <a:ea typeface="Tw Cen MT"/>
              </a:rPr>
              <a:t>Nivel de texto 4</a:t>
            </a:r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  <a:p>
            <a:pPr lvl="4" marL="855720" indent="-2152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Tw Cen MT"/>
              <a:buChar char="­"/>
            </a:pPr>
            <a:r>
              <a:rPr b="0" lang="es-ES" sz="2200" spc="-1" strike="noStrike">
                <a:solidFill>
                  <a:srgbClr val="2e2b21"/>
                </a:solidFill>
                <a:latin typeface="Tw Cen MT"/>
                <a:ea typeface="Tw Cen MT"/>
              </a:rPr>
              <a:t>Nivel de texto 5</a:t>
            </a:r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sldNum"/>
          </p:nvPr>
        </p:nvSpPr>
        <p:spPr>
          <a:xfrm>
            <a:off x="10837440" y="6492240"/>
            <a:ext cx="244080" cy="230760"/>
          </a:xfrm>
          <a:prstGeom prst="rect">
            <a:avLst/>
          </a:prstGeom>
        </p:spPr>
        <p:txBody>
          <a:bodyPr lIns="45720" rIns="45720" anchor="ctr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Line 1"/>
          <p:cNvSpPr/>
          <p:nvPr/>
        </p:nvSpPr>
        <p:spPr>
          <a:xfrm flipV="1">
            <a:off x="761760" y="826200"/>
            <a:ext cx="0" cy="914400"/>
          </a:xfrm>
          <a:prstGeom prst="line">
            <a:avLst/>
          </a:prstGeom>
          <a:ln w="1908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1024200" y="585360"/>
            <a:ext cx="9719640" cy="1499400"/>
          </a:xfrm>
          <a:prstGeom prst="rect">
            <a:avLst/>
          </a:prstGeom>
        </p:spPr>
        <p:txBody>
          <a:bodyPr lIns="45720" rIns="45720" anchor="ctr">
            <a:noAutofit/>
          </a:bodyPr>
          <a:p>
            <a:pPr>
              <a:lnSpc>
                <a:spcPct val="80000"/>
              </a:lnSpc>
            </a:pPr>
            <a:r>
              <a:rPr b="0" lang="es-ES" sz="5000" spc="97" strike="noStrike" cap="all">
                <a:solidFill>
                  <a:srgbClr val="474233"/>
                </a:solidFill>
                <a:latin typeface="Tw Cen MT Condensed"/>
                <a:ea typeface="Tw Cen MT Condensed"/>
              </a:rPr>
              <a:t>Texto del título</a:t>
            </a:r>
            <a:endParaRPr b="0" lang="es-ES" sz="5000" spc="-1" strike="noStrike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/>
          </p:nvPr>
        </p:nvSpPr>
        <p:spPr>
          <a:xfrm>
            <a:off x="10837440" y="6492240"/>
            <a:ext cx="244080" cy="230760"/>
          </a:xfrm>
          <a:prstGeom prst="rect">
            <a:avLst/>
          </a:prstGeom>
        </p:spPr>
        <p:txBody>
          <a:bodyPr lIns="45720" rIns="45720" anchor="ctr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200" spc="-1" strike="noStrike">
                <a:solidFill>
                  <a:srgbClr val="2e2b21"/>
                </a:solidFill>
                <a:latin typeface="Tw Cen MT"/>
              </a:rPr>
              <a:t>Pulse para editar el formato de esquema del texto</a:t>
            </a:r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200" spc="-1" strike="noStrike">
                <a:solidFill>
                  <a:srgbClr val="2e2b21"/>
                </a:solidFill>
                <a:latin typeface="Tw Cen MT"/>
              </a:rPr>
              <a:t>Segundo nivel del esquema</a:t>
            </a:r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200" spc="-1" strike="noStrike">
                <a:solidFill>
                  <a:srgbClr val="2e2b21"/>
                </a:solidFill>
                <a:latin typeface="Tw Cen MT"/>
              </a:rPr>
              <a:t>Tercer nivel del esquema</a:t>
            </a:r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200" spc="-1" strike="noStrike">
                <a:solidFill>
                  <a:srgbClr val="2e2b21"/>
                </a:solidFill>
                <a:latin typeface="Tw Cen MT"/>
              </a:rPr>
              <a:t>Cuarto nivel del esquema</a:t>
            </a:r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2e2b21"/>
                </a:solidFill>
                <a:latin typeface="Tw Cen MT"/>
              </a:rPr>
              <a:t>Quinto nivel del esquema</a:t>
            </a:r>
            <a:endParaRPr b="0" lang="es-ES" sz="2000" spc="-1" strike="noStrike">
              <a:solidFill>
                <a:srgbClr val="2e2b21"/>
              </a:solidFill>
              <a:latin typeface="Tw Cen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2e2b21"/>
                </a:solidFill>
                <a:latin typeface="Tw Cen MT"/>
              </a:rPr>
              <a:t>Sexto nivel del esquema</a:t>
            </a:r>
            <a:endParaRPr b="0" lang="es-ES" sz="2000" spc="-1" strike="noStrike">
              <a:solidFill>
                <a:srgbClr val="2e2b21"/>
              </a:solidFill>
              <a:latin typeface="Tw Cen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2e2b21"/>
                </a:solidFill>
                <a:latin typeface="Tw Cen MT"/>
              </a:rPr>
              <a:t>Séptimo nivel del esquema</a:t>
            </a:r>
            <a:endParaRPr b="0" lang="es-ES" sz="2000" spc="-1" strike="noStrike">
              <a:solidFill>
                <a:srgbClr val="2e2b21"/>
              </a:solid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Line 1"/>
          <p:cNvSpPr/>
          <p:nvPr/>
        </p:nvSpPr>
        <p:spPr>
          <a:xfrm flipV="1">
            <a:off x="761760" y="826200"/>
            <a:ext cx="0" cy="914400"/>
          </a:xfrm>
          <a:prstGeom prst="line">
            <a:avLst/>
          </a:prstGeom>
          <a:ln w="1908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PlaceHolder 2"/>
          <p:cNvSpPr>
            <a:spLocks noGrp="1"/>
          </p:cNvSpPr>
          <p:nvPr>
            <p:ph type="sldNum"/>
          </p:nvPr>
        </p:nvSpPr>
        <p:spPr>
          <a:xfrm>
            <a:off x="10837440" y="6492240"/>
            <a:ext cx="244080" cy="230760"/>
          </a:xfrm>
          <a:prstGeom prst="rect">
            <a:avLst/>
          </a:prstGeom>
        </p:spPr>
        <p:txBody>
          <a:bodyPr lIns="45720" rIns="45720" anchor="ctr">
            <a:noAutofit/>
          </a:bodyPr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rgbClr val="2e2b21"/>
                </a:solidFill>
                <a:latin typeface="Calibri"/>
              </a:rPr>
              <a:t>Pulse para editar el formato del texto de título</a:t>
            </a:r>
            <a:endParaRPr b="0" lang="es-ES" sz="1800" spc="-1" strike="noStrike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200" spc="-1" strike="noStrike">
                <a:solidFill>
                  <a:srgbClr val="2e2b21"/>
                </a:solidFill>
                <a:latin typeface="Tw Cen MT"/>
              </a:rPr>
              <a:t>Pulse para editar el formato de esquema del texto</a:t>
            </a:r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200" spc="-1" strike="noStrike">
                <a:solidFill>
                  <a:srgbClr val="2e2b21"/>
                </a:solidFill>
                <a:latin typeface="Tw Cen MT"/>
              </a:rPr>
              <a:t>Segundo nivel del esquema</a:t>
            </a:r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200" spc="-1" strike="noStrike">
                <a:solidFill>
                  <a:srgbClr val="2e2b21"/>
                </a:solidFill>
                <a:latin typeface="Tw Cen MT"/>
              </a:rPr>
              <a:t>Tercer nivel del esquema</a:t>
            </a:r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200" spc="-1" strike="noStrike">
                <a:solidFill>
                  <a:srgbClr val="2e2b21"/>
                </a:solidFill>
                <a:latin typeface="Tw Cen MT"/>
              </a:rPr>
              <a:t>Cuarto nivel del esquema</a:t>
            </a:r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2e2b21"/>
                </a:solidFill>
                <a:latin typeface="Tw Cen MT"/>
              </a:rPr>
              <a:t>Quinto nivel del esquema</a:t>
            </a:r>
            <a:endParaRPr b="0" lang="es-ES" sz="2000" spc="-1" strike="noStrike">
              <a:solidFill>
                <a:srgbClr val="2e2b21"/>
              </a:solidFill>
              <a:latin typeface="Tw Cen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2e2b21"/>
                </a:solidFill>
                <a:latin typeface="Tw Cen MT"/>
              </a:rPr>
              <a:t>Sexto nivel del esquema</a:t>
            </a:r>
            <a:endParaRPr b="0" lang="es-ES" sz="2000" spc="-1" strike="noStrike">
              <a:solidFill>
                <a:srgbClr val="2e2b21"/>
              </a:solidFill>
              <a:latin typeface="Tw Cen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2e2b21"/>
                </a:solidFill>
                <a:latin typeface="Tw Cen MT"/>
              </a:rPr>
              <a:t>Séptimo nivel del esquema</a:t>
            </a:r>
            <a:endParaRPr b="0" lang="es-ES" sz="2000" spc="-1" strike="noStrike">
              <a:solidFill>
                <a:srgbClr val="2e2b21"/>
              </a:solid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3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3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45320" y="5394960"/>
            <a:ext cx="2550960" cy="1462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Autofit/>
          </a:bodyPr>
          <a:p>
            <a:pPr>
              <a:lnSpc>
                <a:spcPct val="80000"/>
              </a:lnSpc>
            </a:pPr>
            <a:r>
              <a:rPr b="0" lang="es-ES" sz="5000" spc="97" strike="noStrike" cap="all">
                <a:solidFill>
                  <a:srgbClr val="474233"/>
                </a:solidFill>
                <a:latin typeface="Tw Cen MT Condensed"/>
                <a:ea typeface="Tw Cen MT Condensed"/>
              </a:rPr>
              <a:t>AIRDSS </a:t>
            </a:r>
            <a:br/>
            <a:endParaRPr b="0" lang="es-ES" sz="5000" spc="-1" strike="noStrike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3475800" y="5112360"/>
            <a:ext cx="3200040" cy="1462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2e2b21"/>
              </a:buClr>
              <a:buFont typeface="Tw Cen MT"/>
              <a:buChar char=" "/>
            </a:pPr>
            <a:r>
              <a:rPr b="0" i="1" lang="es-ES" sz="1900" spc="-1" strike="noStrike">
                <a:solidFill>
                  <a:srgbClr val="2e2b21"/>
                </a:solidFill>
                <a:latin typeface="Tw Cen MT"/>
                <a:ea typeface="Tw Cen MT"/>
              </a:rPr>
              <a:t>Le damos vuelo a tus sueños</a:t>
            </a:r>
            <a:endParaRPr b="0" lang="es-ES" sz="19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8431200" y="4759560"/>
            <a:ext cx="3760560" cy="1793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spAutoFit/>
          </a:bodyPr>
          <a:p>
            <a:pPr>
              <a:lnSpc>
                <a:spcPct val="100000"/>
              </a:lnSpc>
              <a:buClr>
                <a:srgbClr val="2e2b21"/>
              </a:buClr>
              <a:buFont typeface="StarSymbol"/>
              <a:buChar char="▪"/>
            </a:pPr>
            <a:r>
              <a:rPr b="0" lang="es-ES" sz="1600" spc="-1" strike="noStrike">
                <a:solidFill>
                  <a:srgbClr val="2e2b21"/>
                </a:solidFill>
                <a:latin typeface="Tw Cen MT"/>
                <a:ea typeface="Tw Cen MT"/>
              </a:rPr>
              <a:t>Abraham Jezael Pérez Ramos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2e2b21"/>
              </a:buClr>
              <a:buFont typeface="StarSymbol"/>
              <a:buChar char="▪"/>
            </a:pPr>
            <a:r>
              <a:rPr b="0" lang="es-ES" sz="1600" spc="-1" strike="noStrike">
                <a:solidFill>
                  <a:srgbClr val="2e2b21"/>
                </a:solidFill>
                <a:latin typeface="Tw Cen MT"/>
                <a:ea typeface="Tw Cen MT"/>
              </a:rPr>
              <a:t>Alejandro Panagiotidis Arrizabalaga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2e2b21"/>
              </a:buClr>
              <a:buFont typeface="StarSymbol"/>
              <a:buChar char="▪"/>
            </a:pPr>
            <a:r>
              <a:rPr b="0" lang="es-ES" sz="1600" spc="-1" strike="noStrike">
                <a:solidFill>
                  <a:srgbClr val="2e2b21"/>
                </a:solidFill>
                <a:latin typeface="Tw Cen MT"/>
                <a:ea typeface="Tw Cen MT"/>
              </a:rPr>
              <a:t>Berta Murcia Morales</a:t>
            </a: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600" spc="-1" strike="noStrike">
              <a:latin typeface="Arial"/>
            </a:endParaRPr>
          </a:p>
          <a:p>
            <a:pPr>
              <a:lnSpc>
                <a:spcPct val="100000"/>
              </a:lnSpc>
              <a:buClr>
                <a:srgbClr val="2e2b21"/>
              </a:buClr>
              <a:buFont typeface="StarSymbol"/>
              <a:buChar char="▪"/>
            </a:pPr>
            <a:r>
              <a:rPr b="0" lang="es-ES" sz="1600" spc="-1" strike="noStrike">
                <a:solidFill>
                  <a:srgbClr val="2e2b21"/>
                </a:solidFill>
                <a:latin typeface="Tw Cen MT"/>
                <a:ea typeface="Tw Cen MT"/>
              </a:rPr>
              <a:t>Daniel Allhoff Finn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65" name="Line 4"/>
          <p:cNvSpPr/>
          <p:nvPr/>
        </p:nvSpPr>
        <p:spPr>
          <a:xfrm>
            <a:off x="2728800" y="5258880"/>
            <a:ext cx="0" cy="1043280"/>
          </a:xfrm>
          <a:prstGeom prst="line">
            <a:avLst/>
          </a:prstGeom>
          <a:ln>
            <a:solidFill>
              <a:srgbClr val="98bab9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Autofit/>
          </a:bodyPr>
          <a:p>
            <a:pPr>
              <a:lnSpc>
                <a:spcPct val="80000"/>
              </a:lnSpc>
            </a:pPr>
            <a:r>
              <a:rPr b="0" lang="es-ES" sz="3700" spc="-1" strike="noStrike" cap="all">
                <a:solidFill>
                  <a:srgbClr val="474233"/>
                </a:solidFill>
                <a:latin typeface="Arial"/>
                <a:ea typeface="Arial"/>
              </a:rPr>
              <a:t>Demostración funcional del proyecto.</a:t>
            </a:r>
            <a:br/>
            <a:endParaRPr b="0" lang="es-ES" sz="3700" spc="-1" strike="noStrike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572080" y="1483920"/>
            <a:ext cx="1308600" cy="365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2e2b21"/>
                </a:solidFill>
                <a:latin typeface="Arial"/>
                <a:ea typeface="Arial"/>
              </a:rPr>
              <a:t>Pagar vuelo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92" name="Imagen 2" descr=""/>
          <p:cNvPicPr/>
          <p:nvPr/>
        </p:nvPicPr>
        <p:blipFill>
          <a:blip r:embed="rId1"/>
          <a:stretch/>
        </p:blipFill>
        <p:spPr>
          <a:xfrm>
            <a:off x="3159720" y="2084760"/>
            <a:ext cx="3264840" cy="3871080"/>
          </a:xfrm>
          <a:prstGeom prst="rect">
            <a:avLst/>
          </a:prstGeom>
          <a:ln w="12600">
            <a:noFill/>
          </a:ln>
        </p:spPr>
      </p:pic>
      <p:pic>
        <p:nvPicPr>
          <p:cNvPr id="193" name="Imagen 3" descr=""/>
          <p:cNvPicPr/>
          <p:nvPr/>
        </p:nvPicPr>
        <p:blipFill>
          <a:blip r:embed="rId2"/>
          <a:stretch/>
        </p:blipFill>
        <p:spPr>
          <a:xfrm>
            <a:off x="6530040" y="3806280"/>
            <a:ext cx="3372120" cy="42840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Autofit/>
          </a:bodyPr>
          <a:p>
            <a:pPr>
              <a:lnSpc>
                <a:spcPct val="80000"/>
              </a:lnSpc>
            </a:pPr>
            <a:r>
              <a:rPr b="0" lang="es-ES" sz="3700" spc="-1" strike="noStrike" cap="all">
                <a:solidFill>
                  <a:srgbClr val="474233"/>
                </a:solidFill>
                <a:latin typeface="Arial"/>
                <a:ea typeface="Arial"/>
              </a:rPr>
              <a:t>Demostración funcional del proyecto.</a:t>
            </a:r>
            <a:br/>
            <a:endParaRPr b="0" lang="es-ES" sz="3700" spc="-1" strike="noStrike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4314600" y="1715400"/>
            <a:ext cx="3933000" cy="365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2e2b21"/>
                </a:solidFill>
                <a:latin typeface="Arial"/>
                <a:ea typeface="Arial"/>
              </a:rPr>
              <a:t>Lógica de capa de servicio de compra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1278360" y="2352600"/>
            <a:ext cx="9356760" cy="2559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2e2b21"/>
                </a:solidFill>
                <a:latin typeface="Tw Cen MT"/>
                <a:ea typeface="Tw Cen MT"/>
              </a:rPr>
              <a:t>Llamada a capa de servicios con transacciones para efectuar compra: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2e2b21"/>
                </a:solidFill>
                <a:latin typeface="Tw Cen MT"/>
                <a:ea typeface="Tw Cen MT"/>
              </a:rPr>
              <a:t>Se pasa id del vuelo, del cliente, si tiene paquete y el asiento.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2e2b21"/>
                </a:solidFill>
                <a:latin typeface="Tw Cen MT"/>
                <a:ea typeface="Tw Cen MT"/>
              </a:rPr>
              <a:t>Comprobación de si los datos son correctos: vuelo y cliente existe, asiento no ocupado.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2e2b21"/>
                </a:solidFill>
                <a:latin typeface="Tw Cen MT"/>
                <a:ea typeface="Tw Cen MT"/>
              </a:rPr>
              <a:t>Se simula la compra.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2e2b21"/>
                </a:solidFill>
                <a:latin typeface="Tw Cen MT"/>
                <a:ea typeface="Tw Cen MT"/>
              </a:rPr>
              <a:t>Inserción de los nuevos datos: se crea ticket y un boardingPass, actualización de cliente y flight.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2e2b21"/>
                </a:solidFill>
                <a:latin typeface="Tw Cen MT"/>
                <a:ea typeface="Tw Cen MT"/>
              </a:rPr>
              <a:t>Se devuelve el ticket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2e2b21"/>
                </a:solidFill>
                <a:latin typeface="Tw Cen MT"/>
                <a:ea typeface="Tw Cen MT"/>
              </a:rPr>
              <a:t>Si falla alguna cosa: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2e2b21"/>
                </a:solidFill>
                <a:latin typeface="Tw Cen MT"/>
                <a:ea typeface="Tw Cen MT"/>
              </a:rPr>
              <a:t>Se realiza un rollBack de las transacciones y se devuelve ticket nulo.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Autofit/>
          </a:bodyPr>
          <a:p>
            <a:pPr>
              <a:lnSpc>
                <a:spcPct val="80000"/>
              </a:lnSpc>
            </a:pPr>
            <a:r>
              <a:rPr b="0" lang="es-ES" sz="3700" spc="-1" strike="noStrike" cap="all">
                <a:solidFill>
                  <a:srgbClr val="474233"/>
                </a:solidFill>
                <a:latin typeface="Arial"/>
                <a:ea typeface="Arial"/>
              </a:rPr>
              <a:t>Demostración funcional del proyecto.</a:t>
            </a:r>
            <a:br/>
            <a:endParaRPr b="0" lang="es-ES" sz="3700" spc="-1" strike="noStrike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5121720" y="1900080"/>
            <a:ext cx="1942560" cy="365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2e2b21"/>
                </a:solidFill>
                <a:latin typeface="Arial"/>
                <a:ea typeface="Arial"/>
              </a:rPr>
              <a:t>Resultado compra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99" name="Imagen 2" descr=""/>
          <p:cNvPicPr/>
          <p:nvPr/>
        </p:nvPicPr>
        <p:blipFill>
          <a:blip r:embed="rId1"/>
          <a:stretch/>
        </p:blipFill>
        <p:spPr>
          <a:xfrm>
            <a:off x="3336120" y="2510280"/>
            <a:ext cx="5394960" cy="226224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Autofit/>
          </a:bodyPr>
          <a:p>
            <a:pPr>
              <a:lnSpc>
                <a:spcPct val="80000"/>
              </a:lnSpc>
            </a:pPr>
            <a:r>
              <a:rPr b="0" lang="es-ES" sz="3700" spc="-1" strike="noStrike" cap="all">
                <a:solidFill>
                  <a:srgbClr val="474233"/>
                </a:solidFill>
                <a:latin typeface="Arial"/>
                <a:ea typeface="Arial"/>
              </a:rPr>
              <a:t>Demostración funcional del proyecto.</a:t>
            </a:r>
            <a:br/>
            <a:endParaRPr b="0" lang="es-ES" sz="3700" spc="-1" strike="noStrike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5571000" y="1483920"/>
            <a:ext cx="1348200" cy="365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2e2b21"/>
                </a:solidFill>
                <a:latin typeface="Arial"/>
                <a:ea typeface="Arial"/>
              </a:rPr>
              <a:t>Información 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202" name="Imagen 2" descr=""/>
          <p:cNvPicPr/>
          <p:nvPr/>
        </p:nvPicPr>
        <p:blipFill>
          <a:blip r:embed="rId1"/>
          <a:stretch/>
        </p:blipFill>
        <p:spPr>
          <a:xfrm>
            <a:off x="0" y="2569680"/>
            <a:ext cx="12191760" cy="351936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Autofit/>
          </a:bodyPr>
          <a:p>
            <a:pPr>
              <a:lnSpc>
                <a:spcPct val="80000"/>
              </a:lnSpc>
            </a:pPr>
            <a:r>
              <a:rPr b="0" lang="es-ES" sz="3700" spc="-1" strike="noStrike" cap="all">
                <a:solidFill>
                  <a:srgbClr val="474233"/>
                </a:solidFill>
                <a:latin typeface="Arial"/>
                <a:ea typeface="Arial"/>
              </a:rPr>
              <a:t>Demostración funcional del proyecto.</a:t>
            </a:r>
            <a:br/>
            <a:endParaRPr b="0" lang="es-ES" sz="3700" spc="-1" strike="noStrike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5571000" y="1483920"/>
            <a:ext cx="1005480" cy="365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2e2b21"/>
                </a:solidFill>
                <a:latin typeface="Arial"/>
                <a:ea typeface="Arial"/>
              </a:rPr>
              <a:t>Contacto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205" name="Imagen 3" descr=""/>
          <p:cNvPicPr/>
          <p:nvPr/>
        </p:nvPicPr>
        <p:blipFill>
          <a:blip r:embed="rId1"/>
          <a:stretch/>
        </p:blipFill>
        <p:spPr>
          <a:xfrm>
            <a:off x="2560320" y="2084760"/>
            <a:ext cx="8915040" cy="4106160"/>
          </a:xfrm>
          <a:prstGeom prst="rect">
            <a:avLst/>
          </a:prstGeom>
          <a:ln w="12600">
            <a:noFill/>
          </a:ln>
        </p:spPr>
      </p:pic>
      <p:sp>
        <p:nvSpPr>
          <p:cNvPr id="206" name="CustomShape 3"/>
          <p:cNvSpPr/>
          <p:nvPr/>
        </p:nvSpPr>
        <p:spPr>
          <a:xfrm>
            <a:off x="227160" y="2498400"/>
            <a:ext cx="2053800" cy="1462680"/>
          </a:xfrm>
          <a:prstGeom prst="rect">
            <a:avLst/>
          </a:prstGeom>
          <a:noFill/>
          <a:ln>
            <a:solidFill>
              <a:srgbClr val="2e2b21"/>
            </a:solidFill>
          </a:ln>
        </p:spPr>
        <p:style>
          <a:lnRef idx="0"/>
          <a:fillRef idx="0"/>
          <a:effectRef idx="0"/>
          <a:fontRef idx="minor"/>
        </p:style>
        <p:txBody>
          <a:bodyPr lIns="45720" rIns="45720">
            <a:spAutoFit/>
          </a:bodyPr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b="0" lang="es-ES" sz="1800" spc="-1" strike="noStrike">
                <a:solidFill>
                  <a:srgbClr val="2e2b21"/>
                </a:solidFill>
                <a:latin typeface="Tw Cen MT"/>
                <a:ea typeface="Tw Cen MT"/>
              </a:rPr>
              <a:t>UML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b="0" lang="es-ES" sz="1800" spc="-1" strike="noStrike">
                <a:solidFill>
                  <a:srgbClr val="2e2b21"/>
                </a:solidFill>
                <a:latin typeface="Tw Cen MT"/>
                <a:ea typeface="Tw Cen MT"/>
              </a:rPr>
              <a:t>Funcionalidades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b="1" lang="es-ES" sz="1800" spc="-1" strike="noStrike">
                <a:solidFill>
                  <a:srgbClr val="2e2b21"/>
                </a:solidFill>
                <a:latin typeface="Tw Cen MT"/>
                <a:ea typeface="Tw Cen MT"/>
              </a:rPr>
              <a:t>Demostración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b="0" lang="es-ES" sz="1800" spc="-1" strike="noStrike">
                <a:solidFill>
                  <a:srgbClr val="2e2b21"/>
                </a:solidFill>
                <a:latin typeface="Tw Cen MT"/>
                <a:ea typeface="Tw Cen MT"/>
              </a:rPr>
              <a:t>Aspectos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b="0" lang="es-ES" sz="1800" spc="-1" strike="noStrike">
                <a:solidFill>
                  <a:srgbClr val="2e2b21"/>
                </a:solidFill>
                <a:latin typeface="Tw Cen MT"/>
                <a:ea typeface="Tw Cen MT"/>
              </a:rPr>
              <a:t>Conclusiones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Autofit/>
          </a:bodyPr>
          <a:p>
            <a:pPr>
              <a:lnSpc>
                <a:spcPct val="80000"/>
              </a:lnSpc>
            </a:pPr>
            <a:r>
              <a:rPr b="0" lang="es-ES" sz="3700" spc="-1" strike="noStrike" cap="all">
                <a:solidFill>
                  <a:srgbClr val="474233"/>
                </a:solidFill>
                <a:latin typeface="Arial"/>
                <a:ea typeface="Arial"/>
              </a:rPr>
              <a:t>Demostración funcional del proyecto.</a:t>
            </a:r>
            <a:br/>
            <a:endParaRPr b="0" lang="es-ES" sz="3700" spc="-1" strike="noStrike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5571000" y="1483920"/>
            <a:ext cx="891000" cy="365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2e2b21"/>
                </a:solidFill>
                <a:latin typeface="Arial"/>
                <a:ea typeface="Arial"/>
              </a:rPr>
              <a:t>Mi perfil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209" name="Imagen 2" descr=""/>
          <p:cNvPicPr/>
          <p:nvPr/>
        </p:nvPicPr>
        <p:blipFill>
          <a:blip r:embed="rId1"/>
          <a:stretch/>
        </p:blipFill>
        <p:spPr>
          <a:xfrm>
            <a:off x="2663280" y="2248920"/>
            <a:ext cx="7934040" cy="3457080"/>
          </a:xfrm>
          <a:prstGeom prst="rect">
            <a:avLst/>
          </a:prstGeom>
          <a:ln w="12600">
            <a:noFill/>
          </a:ln>
        </p:spPr>
      </p:pic>
      <p:sp>
        <p:nvSpPr>
          <p:cNvPr id="210" name="CustomShape 3"/>
          <p:cNvSpPr/>
          <p:nvPr/>
        </p:nvSpPr>
        <p:spPr>
          <a:xfrm>
            <a:off x="227160" y="2498400"/>
            <a:ext cx="2053800" cy="1462680"/>
          </a:xfrm>
          <a:prstGeom prst="rect">
            <a:avLst/>
          </a:prstGeom>
          <a:noFill/>
          <a:ln>
            <a:solidFill>
              <a:srgbClr val="2e2b21"/>
            </a:solidFill>
          </a:ln>
        </p:spPr>
        <p:style>
          <a:lnRef idx="0"/>
          <a:fillRef idx="0"/>
          <a:effectRef idx="0"/>
          <a:fontRef idx="minor"/>
        </p:style>
        <p:txBody>
          <a:bodyPr lIns="45720" rIns="45720">
            <a:spAutoFit/>
          </a:bodyPr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b="0" lang="es-ES" sz="1800" spc="-1" strike="noStrike">
                <a:solidFill>
                  <a:srgbClr val="2e2b21"/>
                </a:solidFill>
                <a:latin typeface="Tw Cen MT"/>
                <a:ea typeface="Tw Cen MT"/>
              </a:rPr>
              <a:t>UML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b="0" lang="es-ES" sz="1800" spc="-1" strike="noStrike">
                <a:solidFill>
                  <a:srgbClr val="2e2b21"/>
                </a:solidFill>
                <a:latin typeface="Tw Cen MT"/>
                <a:ea typeface="Tw Cen MT"/>
              </a:rPr>
              <a:t>Funcionalidades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b="1" lang="es-ES" sz="1800" spc="-1" strike="noStrike">
                <a:solidFill>
                  <a:srgbClr val="2e2b21"/>
                </a:solidFill>
                <a:latin typeface="Tw Cen MT"/>
                <a:ea typeface="Tw Cen MT"/>
              </a:rPr>
              <a:t>Demostración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b="0" lang="es-ES" sz="1800" spc="-1" strike="noStrike">
                <a:solidFill>
                  <a:srgbClr val="2e2b21"/>
                </a:solidFill>
                <a:latin typeface="Tw Cen MT"/>
                <a:ea typeface="Tw Cen MT"/>
              </a:rPr>
              <a:t>Aspectos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b="0" lang="es-ES" sz="1800" spc="-1" strike="noStrike">
                <a:solidFill>
                  <a:srgbClr val="2e2b21"/>
                </a:solidFill>
                <a:latin typeface="Tw Cen MT"/>
                <a:ea typeface="Tw Cen MT"/>
              </a:rPr>
              <a:t>Conclusiones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Autofit/>
          </a:bodyPr>
          <a:p>
            <a:pPr>
              <a:lnSpc>
                <a:spcPct val="80000"/>
              </a:lnSpc>
            </a:pPr>
            <a:r>
              <a:rPr b="0" lang="es-ES" sz="3700" spc="-1" strike="noStrike" cap="all">
                <a:solidFill>
                  <a:srgbClr val="474233"/>
                </a:solidFill>
                <a:latin typeface="Arial"/>
                <a:ea typeface="Arial"/>
              </a:rPr>
              <a:t>Demostración funcional del proyecto.</a:t>
            </a:r>
            <a:br/>
            <a:endParaRPr b="0" lang="es-ES" sz="3700" spc="-1" strike="noStrike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5571000" y="1483920"/>
            <a:ext cx="891000" cy="365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2e2b21"/>
                </a:solidFill>
                <a:latin typeface="Arial"/>
                <a:ea typeface="Arial"/>
              </a:rPr>
              <a:t>Mi perfil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227160" y="2498400"/>
            <a:ext cx="2053800" cy="1462680"/>
          </a:xfrm>
          <a:prstGeom prst="rect">
            <a:avLst/>
          </a:prstGeom>
          <a:noFill/>
          <a:ln>
            <a:solidFill>
              <a:srgbClr val="2e2b21"/>
            </a:solidFill>
          </a:ln>
        </p:spPr>
        <p:style>
          <a:lnRef idx="0"/>
          <a:fillRef idx="0"/>
          <a:effectRef idx="0"/>
          <a:fontRef idx="minor"/>
        </p:style>
        <p:txBody>
          <a:bodyPr lIns="45720" rIns="45720">
            <a:spAutoFit/>
          </a:bodyPr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b="0" lang="es-ES" sz="1800" spc="-1" strike="noStrike">
                <a:solidFill>
                  <a:srgbClr val="2e2b21"/>
                </a:solidFill>
                <a:latin typeface="Tw Cen MT"/>
                <a:ea typeface="Tw Cen MT"/>
              </a:rPr>
              <a:t>UML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b="0" lang="es-ES" sz="1800" spc="-1" strike="noStrike">
                <a:solidFill>
                  <a:srgbClr val="2e2b21"/>
                </a:solidFill>
                <a:latin typeface="Tw Cen MT"/>
                <a:ea typeface="Tw Cen MT"/>
              </a:rPr>
              <a:t>Funcionalidades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b="1" lang="es-ES" sz="1800" spc="-1" strike="noStrike">
                <a:solidFill>
                  <a:srgbClr val="2e2b21"/>
                </a:solidFill>
                <a:latin typeface="Tw Cen MT"/>
                <a:ea typeface="Tw Cen MT"/>
              </a:rPr>
              <a:t>Demostración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b="0" lang="es-ES" sz="1800" spc="-1" strike="noStrike">
                <a:solidFill>
                  <a:srgbClr val="2e2b21"/>
                </a:solidFill>
                <a:latin typeface="Tw Cen MT"/>
                <a:ea typeface="Tw Cen MT"/>
              </a:rPr>
              <a:t>Aspectos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b="0" lang="es-ES" sz="1800" spc="-1" strike="noStrike">
                <a:solidFill>
                  <a:srgbClr val="2e2b21"/>
                </a:solidFill>
                <a:latin typeface="Tw Cen MT"/>
                <a:ea typeface="Tw Cen MT"/>
              </a:rPr>
              <a:t>Conclusiones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214" name="Imagen 3" descr=""/>
          <p:cNvPicPr/>
          <p:nvPr/>
        </p:nvPicPr>
        <p:blipFill>
          <a:blip r:embed="rId1"/>
          <a:stretch/>
        </p:blipFill>
        <p:spPr>
          <a:xfrm>
            <a:off x="4200480" y="2405520"/>
            <a:ext cx="3790440" cy="386676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Autofit/>
          </a:bodyPr>
          <a:p>
            <a:pPr>
              <a:lnSpc>
                <a:spcPct val="80000"/>
              </a:lnSpc>
            </a:pPr>
            <a:r>
              <a:rPr b="0" lang="es-ES" sz="3700" spc="-1" strike="noStrike" cap="all">
                <a:solidFill>
                  <a:srgbClr val="474233"/>
                </a:solidFill>
                <a:latin typeface="Arial"/>
                <a:ea typeface="Arial"/>
              </a:rPr>
              <a:t>Demostración funcional del proyecto.</a:t>
            </a:r>
            <a:br/>
            <a:endParaRPr b="0" lang="es-ES" sz="3700" spc="-1" strike="noStrike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5009400" y="1738080"/>
            <a:ext cx="2172960" cy="365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2e2b21"/>
                </a:solidFill>
                <a:latin typeface="Arial"/>
                <a:ea typeface="Arial"/>
              </a:rPr>
              <a:t>Área  administrativa 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227160" y="2498400"/>
            <a:ext cx="2053800" cy="1462680"/>
          </a:xfrm>
          <a:prstGeom prst="rect">
            <a:avLst/>
          </a:prstGeom>
          <a:noFill/>
          <a:ln>
            <a:solidFill>
              <a:srgbClr val="2e2b21"/>
            </a:solidFill>
          </a:ln>
        </p:spPr>
        <p:style>
          <a:lnRef idx="0"/>
          <a:fillRef idx="0"/>
          <a:effectRef idx="0"/>
          <a:fontRef idx="minor"/>
        </p:style>
        <p:txBody>
          <a:bodyPr lIns="45720" rIns="45720">
            <a:spAutoFit/>
          </a:bodyPr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b="0" lang="es-ES" sz="1800" spc="-1" strike="noStrike">
                <a:solidFill>
                  <a:srgbClr val="2e2b21"/>
                </a:solidFill>
                <a:latin typeface="Tw Cen MT"/>
                <a:ea typeface="Tw Cen MT"/>
              </a:rPr>
              <a:t>UML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b="0" lang="es-ES" sz="1800" spc="-1" strike="noStrike">
                <a:solidFill>
                  <a:srgbClr val="2e2b21"/>
                </a:solidFill>
                <a:latin typeface="Tw Cen MT"/>
                <a:ea typeface="Tw Cen MT"/>
              </a:rPr>
              <a:t>Funcionalidades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b="1" lang="es-ES" sz="1800" spc="-1" strike="noStrike">
                <a:solidFill>
                  <a:srgbClr val="2e2b21"/>
                </a:solidFill>
                <a:latin typeface="Tw Cen MT"/>
                <a:ea typeface="Tw Cen MT"/>
              </a:rPr>
              <a:t>Demostración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b="0" lang="es-ES" sz="1800" spc="-1" strike="noStrike">
                <a:solidFill>
                  <a:srgbClr val="2e2b21"/>
                </a:solidFill>
                <a:latin typeface="Tw Cen MT"/>
                <a:ea typeface="Tw Cen MT"/>
              </a:rPr>
              <a:t>Aspectos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b="0" lang="es-ES" sz="1800" spc="-1" strike="noStrike">
                <a:solidFill>
                  <a:srgbClr val="2e2b21"/>
                </a:solidFill>
                <a:latin typeface="Tw Cen MT"/>
                <a:ea typeface="Tw Cen MT"/>
              </a:rPr>
              <a:t>Conclusiones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218" name="Captura de pantalla 2019-05-20 a las 20.15.51.png" descr=""/>
          <p:cNvPicPr/>
          <p:nvPr/>
        </p:nvPicPr>
        <p:blipFill>
          <a:blip r:embed="rId1"/>
          <a:stretch/>
        </p:blipFill>
        <p:spPr>
          <a:xfrm>
            <a:off x="3269520" y="2317320"/>
            <a:ext cx="6912360" cy="3964680"/>
          </a:xfrm>
          <a:prstGeom prst="rect">
            <a:avLst/>
          </a:prstGeom>
          <a:ln w="25560">
            <a:solidFill>
              <a:srgbClr val="dddddd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Autofit/>
          </a:bodyPr>
          <a:p>
            <a:pPr>
              <a:lnSpc>
                <a:spcPct val="80000"/>
              </a:lnSpc>
            </a:pPr>
            <a:r>
              <a:rPr b="0" lang="es-ES" sz="4400" spc="97" strike="noStrike" cap="all">
                <a:solidFill>
                  <a:srgbClr val="474233"/>
                </a:solidFill>
                <a:latin typeface="Tw Cen MT Condensed"/>
                <a:ea typeface="Tw Cen MT Condensed"/>
              </a:rPr>
              <a:t>Aspectos a resaltar:</a:t>
            </a:r>
            <a:endParaRPr b="0" lang="es-ES" sz="4400" spc="-1" strike="noStrike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136080" y="2413440"/>
            <a:ext cx="2053800" cy="1461240"/>
          </a:xfrm>
          <a:prstGeom prst="rect">
            <a:avLst/>
          </a:prstGeom>
          <a:noFill/>
          <a:ln>
            <a:solidFill>
              <a:srgbClr val="2e2b21"/>
            </a:solidFill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StarSymbol"/>
              <a:buChar char="❑"/>
            </a:pPr>
            <a:r>
              <a:rPr b="0" lang="es-ES" sz="1800" spc="-1" strike="noStrike">
                <a:solidFill>
                  <a:srgbClr val="2e2b21"/>
                </a:solidFill>
                <a:latin typeface="Tw Cen MT"/>
                <a:ea typeface="Tw Cen MT"/>
              </a:rPr>
              <a:t>UML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StarSymbol"/>
              <a:buChar char="❑"/>
            </a:pPr>
            <a:r>
              <a:rPr b="0" lang="es-ES" sz="1800" spc="-1" strike="noStrike">
                <a:solidFill>
                  <a:srgbClr val="2e2b21"/>
                </a:solidFill>
                <a:latin typeface="Tw Cen MT"/>
                <a:ea typeface="Tw Cen MT"/>
              </a:rPr>
              <a:t>Funcionalidades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StarSymbol"/>
              <a:buChar char="❑"/>
            </a:pPr>
            <a:r>
              <a:rPr b="0" lang="es-ES" sz="1800" spc="-1" strike="noStrike">
                <a:solidFill>
                  <a:srgbClr val="2e2b21"/>
                </a:solidFill>
                <a:latin typeface="Tw Cen MT"/>
                <a:ea typeface="Tw Cen MT"/>
              </a:rPr>
              <a:t>Demostración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StarSymbol"/>
              <a:buChar char="❑"/>
            </a:pPr>
            <a:r>
              <a:rPr b="1" lang="es-ES" sz="1800" spc="-1" strike="noStrike">
                <a:solidFill>
                  <a:srgbClr val="2e2b21"/>
                </a:solidFill>
                <a:latin typeface="Tw Cen MT"/>
                <a:ea typeface="Tw Cen MT"/>
              </a:rPr>
              <a:t>Aspectos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StarSymbol"/>
              <a:buChar char="❑"/>
            </a:pPr>
            <a:r>
              <a:rPr b="0" lang="es-ES" sz="1800" spc="-1" strike="noStrike">
                <a:solidFill>
                  <a:srgbClr val="2e2b21"/>
                </a:solidFill>
                <a:latin typeface="Tw Cen MT"/>
                <a:ea typeface="Tw Cen MT"/>
              </a:rPr>
              <a:t>Conclusiones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21" name="TextShape 3"/>
          <p:cNvSpPr txBox="1"/>
          <p:nvPr/>
        </p:nvSpPr>
        <p:spPr>
          <a:xfrm>
            <a:off x="2321280" y="2286000"/>
            <a:ext cx="8422560" cy="40230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2e2b21"/>
                </a:solidFill>
                <a:latin typeface="Tw Cen MT"/>
                <a:ea typeface="Tw Cen MT"/>
              </a:rPr>
              <a:t>Diseño responsive : Bootstrap </a:t>
            </a:r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2e2b21"/>
                </a:solidFill>
                <a:latin typeface="Tw Cen MT"/>
                <a:ea typeface="Tw Cen MT"/>
              </a:rPr>
              <a:t>Capa de servicios y UML</a:t>
            </a:r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2e2b21"/>
                </a:solidFill>
                <a:latin typeface="Tw Cen MT"/>
                <a:ea typeface="Tw Cen MT"/>
              </a:rPr>
              <a:t>Notificaciones al administrador</a:t>
            </a:r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2e2b21"/>
                </a:solidFill>
                <a:latin typeface="Tw Cen MT"/>
                <a:ea typeface="Tw Cen MT"/>
              </a:rPr>
              <a:t>Correo de reseteo de contraseñas</a:t>
            </a:r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2e2b21"/>
                </a:solidFill>
                <a:latin typeface="Tw Cen MT"/>
                <a:ea typeface="Tw Cen MT"/>
              </a:rPr>
              <a:t>Middleware para controlar el acceso a los usuarios a diferentes páginas o secciones de las mismas.</a:t>
            </a:r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2e2b21"/>
                </a:solidFill>
                <a:latin typeface="Tw Cen MT"/>
                <a:ea typeface="Tw Cen MT"/>
              </a:rPr>
              <a:t>Validación de dni.</a:t>
            </a:r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2e2b21"/>
                </a:solidFill>
                <a:latin typeface="Tw Cen MT"/>
                <a:ea typeface="Tw Cen MT"/>
              </a:rPr>
              <a:t>Buscador de vuelos con carrusel de fotografías.</a:t>
            </a:r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2e2b21"/>
                </a:solidFill>
                <a:latin typeface="Tw Cen MT"/>
                <a:ea typeface="Tw Cen MT"/>
              </a:rPr>
              <a:t>En contacto geolocalización integrada con Google maps</a:t>
            </a:r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Autofit/>
          </a:bodyPr>
          <a:p>
            <a:pPr>
              <a:lnSpc>
                <a:spcPct val="80000"/>
              </a:lnSpc>
            </a:pPr>
            <a:r>
              <a:rPr b="0" lang="es-ES" sz="5000" spc="97" strike="noStrike" cap="all">
                <a:solidFill>
                  <a:srgbClr val="474233"/>
                </a:solidFill>
                <a:latin typeface="Tw Cen MT Condensed"/>
                <a:ea typeface="Tw Cen MT Condensed"/>
              </a:rPr>
              <a:t>Diseño responsive</a:t>
            </a:r>
            <a:endParaRPr b="0" lang="es-ES" sz="5000" spc="-1" strike="noStrike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2230560" y="1899720"/>
            <a:ext cx="9719640" cy="7362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Tw Cen MT"/>
              <a:buChar char=" "/>
            </a:pPr>
            <a:r>
              <a:rPr b="0" lang="es-ES" sz="2200" spc="-1" strike="noStrike">
                <a:solidFill>
                  <a:srgbClr val="2e2b21"/>
                </a:solidFill>
                <a:latin typeface="Tw Cen MT"/>
                <a:ea typeface="Tw Cen MT"/>
              </a:rPr>
              <a:t>Añadimos bootstrap al proyecto utilizando CDN (Content Delivery Network) permitiéndonos mejorar el aspecto de la interfaz.</a:t>
            </a:r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pic>
        <p:nvPicPr>
          <p:cNvPr id="224" name="Captura de pantalla 2019-05-20 a las 19.24.16.png" descr=""/>
          <p:cNvPicPr/>
          <p:nvPr/>
        </p:nvPicPr>
        <p:blipFill>
          <a:blip r:embed="rId1"/>
          <a:stretch/>
        </p:blipFill>
        <p:spPr>
          <a:xfrm>
            <a:off x="2290680" y="2754720"/>
            <a:ext cx="8649720" cy="736200"/>
          </a:xfrm>
          <a:prstGeom prst="rect">
            <a:avLst/>
          </a:prstGeom>
          <a:ln w="12600">
            <a:noFill/>
          </a:ln>
        </p:spPr>
      </p:pic>
      <p:pic>
        <p:nvPicPr>
          <p:cNvPr id="225" name="Captura de pantalla 2019-05-20 a las 20.29.51.png" descr=""/>
          <p:cNvPicPr/>
          <p:nvPr/>
        </p:nvPicPr>
        <p:blipFill>
          <a:blip r:embed="rId2"/>
          <a:stretch/>
        </p:blipFill>
        <p:spPr>
          <a:xfrm>
            <a:off x="2298960" y="3610080"/>
            <a:ext cx="2903760" cy="2923560"/>
          </a:xfrm>
          <a:prstGeom prst="rect">
            <a:avLst/>
          </a:prstGeom>
          <a:ln w="25560">
            <a:solidFill>
              <a:srgbClr val="dddddd"/>
            </a:solidFill>
            <a:miter/>
          </a:ln>
        </p:spPr>
      </p:pic>
      <p:pic>
        <p:nvPicPr>
          <p:cNvPr id="226" name="Captura de pantalla 2019-05-20 a las 20.30.00.png" descr=""/>
          <p:cNvPicPr/>
          <p:nvPr/>
        </p:nvPicPr>
        <p:blipFill>
          <a:blip r:embed="rId3"/>
          <a:stretch/>
        </p:blipFill>
        <p:spPr>
          <a:xfrm>
            <a:off x="7892640" y="3602880"/>
            <a:ext cx="2903760" cy="2715840"/>
          </a:xfrm>
          <a:prstGeom prst="rect">
            <a:avLst/>
          </a:prstGeom>
          <a:ln w="25560">
            <a:solidFill>
              <a:srgbClr val="dddddd"/>
            </a:solidFill>
            <a:miter/>
          </a:ln>
        </p:spPr>
      </p:pic>
      <p:sp>
        <p:nvSpPr>
          <p:cNvPr id="227" name="Line 3"/>
          <p:cNvSpPr/>
          <p:nvPr/>
        </p:nvSpPr>
        <p:spPr>
          <a:xfrm>
            <a:off x="5817600" y="4960800"/>
            <a:ext cx="1269720" cy="0"/>
          </a:xfrm>
          <a:prstGeom prst="line">
            <a:avLst/>
          </a:prstGeom>
          <a:ln w="63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4"/>
          <p:cNvSpPr/>
          <p:nvPr/>
        </p:nvSpPr>
        <p:spPr>
          <a:xfrm>
            <a:off x="136080" y="2413440"/>
            <a:ext cx="2053800" cy="1461240"/>
          </a:xfrm>
          <a:prstGeom prst="rect">
            <a:avLst/>
          </a:prstGeom>
          <a:noFill/>
          <a:ln>
            <a:solidFill>
              <a:srgbClr val="2e2b21"/>
            </a:solidFill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StarSymbol"/>
              <a:buChar char="❑"/>
            </a:pPr>
            <a:r>
              <a:rPr b="0" lang="es-ES" sz="1800" spc="-1" strike="noStrike">
                <a:solidFill>
                  <a:srgbClr val="2e2b21"/>
                </a:solidFill>
                <a:latin typeface="Tw Cen MT"/>
                <a:ea typeface="Tw Cen MT"/>
              </a:rPr>
              <a:t>UML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StarSymbol"/>
              <a:buChar char="❑"/>
            </a:pPr>
            <a:r>
              <a:rPr b="0" lang="es-ES" sz="1800" spc="-1" strike="noStrike">
                <a:solidFill>
                  <a:srgbClr val="2e2b21"/>
                </a:solidFill>
                <a:latin typeface="Tw Cen MT"/>
                <a:ea typeface="Tw Cen MT"/>
              </a:rPr>
              <a:t>Funcionalidades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StarSymbol"/>
              <a:buChar char="❑"/>
            </a:pPr>
            <a:r>
              <a:rPr b="0" lang="es-ES" sz="1800" spc="-1" strike="noStrike">
                <a:solidFill>
                  <a:srgbClr val="2e2b21"/>
                </a:solidFill>
                <a:latin typeface="Tw Cen MT"/>
                <a:ea typeface="Tw Cen MT"/>
              </a:rPr>
              <a:t>Demostración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StarSymbol"/>
              <a:buChar char="❑"/>
            </a:pPr>
            <a:r>
              <a:rPr b="1" lang="es-ES" sz="1800" spc="-1" strike="noStrike">
                <a:solidFill>
                  <a:srgbClr val="2e2b21"/>
                </a:solidFill>
                <a:latin typeface="Tw Cen MT"/>
                <a:ea typeface="Tw Cen MT"/>
              </a:rPr>
              <a:t>Aspectos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StarSymbol"/>
              <a:buChar char="❑"/>
            </a:pPr>
            <a:r>
              <a:rPr b="0" lang="es-ES" sz="1800" spc="-1" strike="noStrike">
                <a:solidFill>
                  <a:srgbClr val="2e2b21"/>
                </a:solidFill>
                <a:latin typeface="Tw Cen MT"/>
                <a:ea typeface="Tw Cen MT"/>
              </a:rPr>
              <a:t>Conclusiones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Autofit/>
          </a:bodyPr>
          <a:p>
            <a:pPr>
              <a:lnSpc>
                <a:spcPct val="80000"/>
              </a:lnSpc>
            </a:pPr>
            <a:r>
              <a:rPr b="0" lang="es-ES" sz="5000" spc="97" strike="noStrike" cap="all">
                <a:solidFill>
                  <a:srgbClr val="474233"/>
                </a:solidFill>
                <a:latin typeface="Tw Cen MT Condensed"/>
                <a:ea typeface="Tw Cen MT Condensed"/>
              </a:rPr>
              <a:t>Índice</a:t>
            </a:r>
            <a:endParaRPr b="0" lang="es-ES" sz="5000" spc="-1" strike="noStrike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1024200" y="2286000"/>
            <a:ext cx="9719640" cy="40230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Autofit/>
          </a:bodyPr>
          <a:p>
            <a:pPr marL="457200" indent="-45684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Tw Cen MT"/>
              <a:buAutoNum type="arabicPeriod"/>
            </a:pPr>
            <a:r>
              <a:rPr b="0" lang="es-ES" sz="2200" spc="-1" strike="noStrike">
                <a:solidFill>
                  <a:srgbClr val="2e2b21"/>
                </a:solidFill>
                <a:latin typeface="Tw Cen MT"/>
                <a:ea typeface="Tw Cen MT"/>
              </a:rPr>
              <a:t>Diseño UML</a:t>
            </a:r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Tw Cen MT"/>
              <a:buAutoNum type="arabicPeriod"/>
            </a:pPr>
            <a:r>
              <a:rPr b="0" lang="es-ES" sz="2200" spc="-1" strike="noStrike">
                <a:solidFill>
                  <a:srgbClr val="2e2b21"/>
                </a:solidFill>
                <a:latin typeface="Tw Cen MT"/>
                <a:ea typeface="Tw Cen MT"/>
              </a:rPr>
              <a:t>Funcionalidades</a:t>
            </a:r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Tw Cen MT"/>
              <a:buAutoNum type="arabicPeriod"/>
            </a:pPr>
            <a:r>
              <a:rPr b="0" lang="es-ES" sz="2200" spc="-1" strike="noStrike">
                <a:solidFill>
                  <a:srgbClr val="2e2b21"/>
                </a:solidFill>
                <a:latin typeface="Tw Cen MT"/>
                <a:ea typeface="Tw Cen MT"/>
              </a:rPr>
              <a:t>Demostración funcional del proyecto.</a:t>
            </a:r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Tw Cen MT"/>
              <a:buAutoNum type="arabicPeriod"/>
            </a:pPr>
            <a:r>
              <a:rPr b="0" lang="es-ES" sz="2200" spc="-1" strike="noStrike">
                <a:solidFill>
                  <a:srgbClr val="2e2b21"/>
                </a:solidFill>
                <a:latin typeface="Tw Cen MT"/>
                <a:ea typeface="Tw Cen MT"/>
              </a:rPr>
              <a:t>Aspectos a resaltar.</a:t>
            </a:r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  <a:p>
            <a:pPr marL="457200" indent="-45684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Tw Cen MT"/>
              <a:buAutoNum type="arabicPeriod"/>
            </a:pPr>
            <a:r>
              <a:rPr b="0" lang="es-ES" sz="2200" spc="-1" strike="noStrike">
                <a:solidFill>
                  <a:srgbClr val="2e2b21"/>
                </a:solidFill>
                <a:latin typeface="Tw Cen MT"/>
                <a:ea typeface="Tw Cen MT"/>
              </a:rPr>
              <a:t>Conclusiones.</a:t>
            </a:r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973440" y="946080"/>
            <a:ext cx="9719640" cy="8193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Tw Cen MT"/>
              <a:buChar char=" "/>
            </a:pPr>
            <a:r>
              <a:rPr b="0" lang="es-ES" sz="2200" spc="-1" strike="noStrike">
                <a:solidFill>
                  <a:srgbClr val="2e2b21"/>
                </a:solidFill>
                <a:latin typeface="Tw Cen MT"/>
                <a:ea typeface="Tw Cen MT"/>
              </a:rPr>
              <a:t>También pudimos probar la pagina web en un dispositivo móvil utilizando el siguiente comando: </a:t>
            </a:r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2700000" y="1528920"/>
            <a:ext cx="6792120" cy="426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>
            <a:spAutoFit/>
          </a:bodyPr>
          <a:p>
            <a:pPr>
              <a:lnSpc>
                <a:spcPct val="100000"/>
              </a:lnSpc>
              <a:spcBef>
                <a:spcPts val="201"/>
              </a:spcBef>
            </a:pPr>
            <a:r>
              <a:rPr b="0" lang="es-ES" sz="2200" spc="-1" strike="noStrike">
                <a:solidFill>
                  <a:srgbClr val="000000"/>
                </a:solidFill>
                <a:latin typeface="Tw Cen MT"/>
                <a:ea typeface="Tw Cen MT"/>
              </a:rPr>
              <a:t>$ php artisan serve --host= some.other.domain --port=8001</a:t>
            </a:r>
            <a:endParaRPr b="0" lang="es-ES" sz="2200" spc="-1" strike="noStrike">
              <a:latin typeface="Arial"/>
            </a:endParaRPr>
          </a:p>
        </p:txBody>
      </p:sp>
      <p:pic>
        <p:nvPicPr>
          <p:cNvPr id="231" name="IMG_3574.PNG" descr=""/>
          <p:cNvPicPr/>
          <p:nvPr/>
        </p:nvPicPr>
        <p:blipFill>
          <a:blip r:embed="rId1"/>
          <a:stretch/>
        </p:blipFill>
        <p:spPr>
          <a:xfrm>
            <a:off x="879480" y="2349360"/>
            <a:ext cx="2459880" cy="4375800"/>
          </a:xfrm>
          <a:prstGeom prst="rect">
            <a:avLst/>
          </a:prstGeom>
          <a:ln w="25560">
            <a:solidFill>
              <a:srgbClr val="dddddd"/>
            </a:solidFill>
            <a:miter/>
          </a:ln>
        </p:spPr>
      </p:pic>
      <p:pic>
        <p:nvPicPr>
          <p:cNvPr id="232" name="IMG_3575.PNG" descr=""/>
          <p:cNvPicPr/>
          <p:nvPr/>
        </p:nvPicPr>
        <p:blipFill>
          <a:blip r:embed="rId2"/>
          <a:stretch/>
        </p:blipFill>
        <p:spPr>
          <a:xfrm>
            <a:off x="4640760" y="2319120"/>
            <a:ext cx="2459880" cy="4375800"/>
          </a:xfrm>
          <a:prstGeom prst="rect">
            <a:avLst/>
          </a:prstGeom>
          <a:ln w="25560">
            <a:solidFill>
              <a:srgbClr val="dddddd"/>
            </a:solidFill>
            <a:miter/>
          </a:ln>
        </p:spPr>
      </p:pic>
      <p:pic>
        <p:nvPicPr>
          <p:cNvPr id="233" name="IMG_3576.PNG" descr=""/>
          <p:cNvPicPr/>
          <p:nvPr/>
        </p:nvPicPr>
        <p:blipFill>
          <a:blip r:embed="rId3"/>
          <a:stretch/>
        </p:blipFill>
        <p:spPr>
          <a:xfrm>
            <a:off x="8569800" y="2349360"/>
            <a:ext cx="2459880" cy="4375800"/>
          </a:xfrm>
          <a:prstGeom prst="rect">
            <a:avLst/>
          </a:prstGeom>
          <a:ln w="25560">
            <a:solidFill>
              <a:srgbClr val="dddddd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Imagen 3" descr=""/>
          <p:cNvPicPr/>
          <p:nvPr/>
        </p:nvPicPr>
        <p:blipFill>
          <a:blip r:embed="rId1"/>
          <a:srcRect l="27308" t="0" r="25950" b="0"/>
          <a:stretch/>
        </p:blipFill>
        <p:spPr>
          <a:xfrm>
            <a:off x="5504040" y="-7920"/>
            <a:ext cx="6687360" cy="6522480"/>
          </a:xfrm>
          <a:prstGeom prst="rect">
            <a:avLst/>
          </a:prstGeom>
          <a:ln w="12600">
            <a:noFill/>
          </a:ln>
        </p:spPr>
      </p:pic>
      <p:sp>
        <p:nvSpPr>
          <p:cNvPr id="235" name="CustomShape 1"/>
          <p:cNvSpPr/>
          <p:nvPr/>
        </p:nvSpPr>
        <p:spPr>
          <a:xfrm>
            <a:off x="227880" y="119880"/>
            <a:ext cx="4781520" cy="2159280"/>
          </a:xfrm>
          <a:prstGeom prst="rect">
            <a:avLst/>
          </a:prstGeom>
          <a:gradFill rotWithShape="0">
            <a:gsLst>
              <a:gs pos="0">
                <a:schemeClr val="accent2">
                  <a:satOff val="32564"/>
                  <a:lumOff val="18006"/>
                </a:schemeClr>
              </a:gs>
              <a:gs pos="35000">
                <a:srgbClr val="d7f2f2"/>
              </a:gs>
              <a:gs pos="100000">
                <a:schemeClr val="accent2">
                  <a:satOff val="37332"/>
                  <a:lumOff val="28182"/>
                </a:schemeClr>
              </a:gs>
            </a:gsLst>
            <a:lin ang="16200000"/>
          </a:gradFill>
          <a:ln>
            <a:solidFill>
              <a:srgbClr val="98bab9"/>
            </a:solidFill>
          </a:ln>
          <a:effectLst>
            <a:outerShdw algn="b" blurRad="50800" dir="5400000" dist="12600" kx="0" ky="0" rotWithShape="0" sx="100000" sy="10000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>
              <a:lnSpc>
                <a:spcPct val="27000"/>
              </a:lnSpc>
              <a:spcBef>
                <a:spcPts val="1100"/>
              </a:spcBef>
            </a:pPr>
            <a:endParaRPr b="0" lang="es-ES" sz="1800" spc="-1" strike="noStrike">
              <a:latin typeface="Arial"/>
            </a:endParaRPr>
          </a:p>
          <a:p>
            <a:pPr marL="84960" indent="-84600">
              <a:lnSpc>
                <a:spcPct val="27000"/>
              </a:lnSpc>
              <a:spcBef>
                <a:spcPts val="1100"/>
              </a:spcBef>
              <a:buClr>
                <a:srgbClr val="2e2b21"/>
              </a:buClr>
              <a:buFont typeface="Tw Cen MT"/>
              <a:buChar char=" "/>
            </a:pPr>
            <a:r>
              <a:rPr b="1" i="1" lang="es-ES" sz="1120" spc="-1" strike="noStrike">
                <a:solidFill>
                  <a:srgbClr val="2e2b21"/>
                </a:solidFill>
                <a:latin typeface="Consolas"/>
                <a:ea typeface="Consolas"/>
              </a:rPr>
              <a:t>class</a:t>
            </a:r>
            <a:r>
              <a:rPr b="1" lang="es-ES" sz="1120" spc="-1" strike="noStrike">
                <a:solidFill>
                  <a:srgbClr val="2e2b21"/>
                </a:solidFill>
                <a:latin typeface="Consolas"/>
                <a:ea typeface="Consolas"/>
              </a:rPr>
              <a:t> </a:t>
            </a:r>
            <a:r>
              <a:rPr b="1" lang="es-ES" sz="1120" spc="-1" strike="noStrike" u="sng">
                <a:solidFill>
                  <a:srgbClr val="2e2b21"/>
                </a:solidFill>
                <a:uFillTx/>
                <a:latin typeface="Consolas"/>
                <a:ea typeface="Consolas"/>
              </a:rPr>
              <a:t>AvisosAdminServices</a:t>
            </a:r>
            <a:endParaRPr b="0" lang="es-ES" sz="1120" spc="-1" strike="noStrike">
              <a:latin typeface="Arial"/>
            </a:endParaRPr>
          </a:p>
          <a:p>
            <a:pPr marL="84960" indent="-84600">
              <a:lnSpc>
                <a:spcPct val="27000"/>
              </a:lnSpc>
              <a:spcBef>
                <a:spcPts val="1100"/>
              </a:spcBef>
              <a:buClr>
                <a:srgbClr val="2e2b21"/>
              </a:buClr>
              <a:buFont typeface="Tw Cen MT"/>
              <a:buChar char=" "/>
            </a:pPr>
            <a:r>
              <a:rPr b="1" lang="es-ES" sz="1120" spc="-1" strike="noStrike">
                <a:solidFill>
                  <a:srgbClr val="2e2b21"/>
                </a:solidFill>
                <a:latin typeface="Consolas"/>
                <a:ea typeface="Consolas"/>
              </a:rPr>
              <a:t>{</a:t>
            </a:r>
            <a:endParaRPr b="0" lang="es-ES" sz="1120" spc="-1" strike="noStrike">
              <a:latin typeface="Arial"/>
            </a:endParaRPr>
          </a:p>
          <a:p>
            <a:pPr marL="84960" indent="-84600">
              <a:lnSpc>
                <a:spcPct val="27000"/>
              </a:lnSpc>
              <a:spcBef>
                <a:spcPts val="1100"/>
              </a:spcBef>
              <a:buClr>
                <a:srgbClr val="2e2b21"/>
              </a:buClr>
              <a:buFont typeface="Tw Cen MT"/>
              <a:buChar char=" "/>
            </a:pPr>
            <a:r>
              <a:rPr b="1" lang="es-ES" sz="1120" spc="-1" strike="noStrike">
                <a:solidFill>
                  <a:srgbClr val="2e2b21"/>
                </a:solidFill>
                <a:latin typeface="Consolas"/>
                <a:ea typeface="Consolas"/>
              </a:rPr>
              <a:t>// función que cancela un vuelo aleatoriamente</a:t>
            </a:r>
            <a:endParaRPr b="0" lang="es-ES" sz="1120" spc="-1" strike="noStrike">
              <a:latin typeface="Arial"/>
            </a:endParaRPr>
          </a:p>
          <a:p>
            <a:pPr>
              <a:lnSpc>
                <a:spcPct val="27000"/>
              </a:lnSpc>
              <a:spcBef>
                <a:spcPts val="1100"/>
              </a:spcBef>
            </a:pPr>
            <a:r>
              <a:rPr b="1" lang="es-ES" sz="1120" spc="-1" strike="noStrike">
                <a:solidFill>
                  <a:srgbClr val="2e2b21"/>
                </a:solidFill>
                <a:latin typeface="Consolas"/>
                <a:ea typeface="Consolas"/>
              </a:rPr>
              <a:t>static public </a:t>
            </a:r>
            <a:r>
              <a:rPr b="1" i="1" lang="es-ES" sz="1120" spc="-1" strike="noStrike">
                <a:solidFill>
                  <a:srgbClr val="2e2b21"/>
                </a:solidFill>
                <a:latin typeface="Consolas"/>
                <a:ea typeface="Consolas"/>
              </a:rPr>
              <a:t>function</a:t>
            </a:r>
            <a:r>
              <a:rPr b="1" lang="es-ES" sz="1120" spc="-1" strike="noStrike">
                <a:solidFill>
                  <a:srgbClr val="2e2b21"/>
                </a:solidFill>
                <a:latin typeface="Consolas"/>
                <a:ea typeface="Consolas"/>
              </a:rPr>
              <a:t> notificarCancelacionAvion()</a:t>
            </a:r>
            <a:endParaRPr b="0" lang="es-ES" sz="1120" spc="-1" strike="noStrike">
              <a:latin typeface="Arial"/>
            </a:endParaRPr>
          </a:p>
          <a:p>
            <a:pPr>
              <a:lnSpc>
                <a:spcPct val="27000"/>
              </a:lnSpc>
              <a:spcBef>
                <a:spcPts val="1100"/>
              </a:spcBef>
            </a:pPr>
            <a:r>
              <a:rPr b="1" lang="es-ES" sz="1120" spc="-1" strike="noStrike">
                <a:solidFill>
                  <a:srgbClr val="2e2b21"/>
                </a:solidFill>
                <a:latin typeface="Consolas"/>
                <a:ea typeface="Consolas"/>
              </a:rPr>
              <a:t>{</a:t>
            </a:r>
            <a:endParaRPr b="0" lang="es-ES" sz="1120" spc="-1" strike="noStrike">
              <a:latin typeface="Arial"/>
            </a:endParaRPr>
          </a:p>
          <a:p>
            <a:pPr>
              <a:lnSpc>
                <a:spcPct val="27000"/>
              </a:lnSpc>
              <a:spcBef>
                <a:spcPts val="1100"/>
              </a:spcBef>
            </a:pPr>
            <a:r>
              <a:rPr b="1" lang="es-ES" sz="1120" spc="-1" strike="noStrike">
                <a:solidFill>
                  <a:srgbClr val="2e2b21"/>
                </a:solidFill>
                <a:latin typeface="Consolas"/>
                <a:ea typeface="Consolas"/>
              </a:rPr>
              <a:t>$max = </a:t>
            </a:r>
            <a:r>
              <a:rPr b="1" i="1" lang="es-ES" sz="1120" spc="-1" strike="noStrike">
                <a:solidFill>
                  <a:srgbClr val="2e2b21"/>
                </a:solidFill>
                <a:latin typeface="Consolas"/>
                <a:ea typeface="Consolas"/>
              </a:rPr>
              <a:t>F</a:t>
            </a:r>
            <a:r>
              <a:rPr b="1" lang="es-ES" sz="1120" spc="-1" strike="noStrike">
                <a:solidFill>
                  <a:srgbClr val="2e2b21"/>
                </a:solidFill>
                <a:latin typeface="Consolas"/>
                <a:ea typeface="Consolas"/>
              </a:rPr>
              <a:t>::totalVuelos();</a:t>
            </a:r>
            <a:endParaRPr b="0" lang="es-ES" sz="1120" spc="-1" strike="noStrike">
              <a:latin typeface="Arial"/>
            </a:endParaRPr>
          </a:p>
          <a:p>
            <a:pPr>
              <a:lnSpc>
                <a:spcPct val="27000"/>
              </a:lnSpc>
              <a:spcBef>
                <a:spcPts val="1100"/>
              </a:spcBef>
            </a:pPr>
            <a:r>
              <a:rPr b="1" lang="es-ES" sz="1120" spc="-1" strike="noStrike">
                <a:solidFill>
                  <a:srgbClr val="2e2b21"/>
                </a:solidFill>
                <a:latin typeface="Consolas"/>
                <a:ea typeface="Consolas"/>
              </a:rPr>
              <a:t>$id = rand(1,$max);</a:t>
            </a:r>
            <a:endParaRPr b="0" lang="es-ES" sz="1120" spc="-1" strike="noStrike">
              <a:latin typeface="Arial"/>
            </a:endParaRPr>
          </a:p>
          <a:p>
            <a:pPr>
              <a:lnSpc>
                <a:spcPct val="27000"/>
              </a:lnSpc>
              <a:spcBef>
                <a:spcPts val="1100"/>
              </a:spcBef>
            </a:pPr>
            <a:r>
              <a:rPr b="1" i="1" lang="es-ES" sz="1120" spc="-1" strike="noStrike">
                <a:solidFill>
                  <a:srgbClr val="2e2b21"/>
                </a:solidFill>
                <a:latin typeface="Consolas"/>
                <a:ea typeface="Consolas"/>
              </a:rPr>
              <a:t>Util</a:t>
            </a:r>
            <a:r>
              <a:rPr b="1" lang="es-ES" sz="1120" spc="-1" strike="noStrike">
                <a:solidFill>
                  <a:srgbClr val="2e2b21"/>
                </a:solidFill>
                <a:latin typeface="Consolas"/>
                <a:ea typeface="Consolas"/>
              </a:rPr>
              <a:t>::cancelarVuelo($id);</a:t>
            </a:r>
            <a:endParaRPr b="0" lang="es-ES" sz="1120" spc="-1" strike="noStrike">
              <a:latin typeface="Arial"/>
            </a:endParaRPr>
          </a:p>
          <a:p>
            <a:pPr>
              <a:lnSpc>
                <a:spcPct val="27000"/>
              </a:lnSpc>
              <a:spcBef>
                <a:spcPts val="1100"/>
              </a:spcBef>
            </a:pPr>
            <a:r>
              <a:rPr b="1" lang="es-ES" sz="1120" spc="-1" strike="noStrike">
                <a:solidFill>
                  <a:srgbClr val="2e2b21"/>
                </a:solidFill>
                <a:latin typeface="Consolas"/>
                <a:ea typeface="Consolas"/>
              </a:rPr>
              <a:t>} </a:t>
            </a:r>
            <a:endParaRPr b="0" lang="es-ES" sz="1120" spc="-1" strike="noStrike">
              <a:latin typeface="Arial"/>
            </a:endParaRPr>
          </a:p>
          <a:p>
            <a:pPr marL="84960" indent="-84600">
              <a:lnSpc>
                <a:spcPct val="27000"/>
              </a:lnSpc>
              <a:spcBef>
                <a:spcPts val="1100"/>
              </a:spcBef>
              <a:buClr>
                <a:srgbClr val="2e2b21"/>
              </a:buClr>
              <a:buFont typeface="Tw Cen MT"/>
              <a:buChar char=" "/>
            </a:pPr>
            <a:r>
              <a:rPr b="1" lang="es-ES" sz="1120" spc="-1" strike="noStrike">
                <a:solidFill>
                  <a:srgbClr val="2e2b21"/>
                </a:solidFill>
                <a:latin typeface="Consolas"/>
                <a:ea typeface="Consolas"/>
              </a:rPr>
              <a:t>}</a:t>
            </a:r>
            <a:endParaRPr b="0" lang="es-ES" sz="112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227880" y="2426400"/>
            <a:ext cx="3953160" cy="1738440"/>
          </a:xfrm>
          <a:prstGeom prst="rect">
            <a:avLst/>
          </a:prstGeom>
          <a:gradFill rotWithShape="0">
            <a:gsLst>
              <a:gs pos="0">
                <a:schemeClr val="accent2">
                  <a:satOff val="32564"/>
                  <a:lumOff val="18006"/>
                </a:schemeClr>
              </a:gs>
              <a:gs pos="35000">
                <a:srgbClr val="d7f2f2"/>
              </a:gs>
              <a:gs pos="100000">
                <a:schemeClr val="accent2">
                  <a:satOff val="37332"/>
                  <a:lumOff val="28182"/>
                </a:schemeClr>
              </a:gs>
            </a:gsLst>
            <a:lin ang="16200000"/>
          </a:gradFill>
          <a:ln>
            <a:solidFill>
              <a:srgbClr val="98bab9"/>
            </a:solidFill>
          </a:ln>
          <a:effectLst>
            <a:outerShdw algn="b" blurRad="50800" dir="5400000" dist="12600" kx="0" ky="0" rotWithShape="0" sx="100000" sy="10000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normAutofit/>
          </a:bodyPr>
          <a:p>
            <a:pPr>
              <a:lnSpc>
                <a:spcPct val="24000"/>
              </a:lnSpc>
              <a:spcBef>
                <a:spcPts val="901"/>
              </a:spcBef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24000"/>
              </a:lnSpc>
              <a:spcBef>
                <a:spcPts val="901"/>
              </a:spcBef>
            </a:pPr>
            <a:r>
              <a:rPr b="1" i="1" lang="es-ES" sz="989" spc="-1" strike="noStrike">
                <a:solidFill>
                  <a:srgbClr val="2e2b21"/>
                </a:solidFill>
                <a:latin typeface="Consolas"/>
                <a:ea typeface="Consolas"/>
              </a:rPr>
              <a:t>class Util</a:t>
            </a:r>
            <a:endParaRPr b="0" lang="es-ES" sz="989" spc="-1" strike="noStrike">
              <a:latin typeface="Arial"/>
            </a:endParaRPr>
          </a:p>
          <a:p>
            <a:pPr>
              <a:lnSpc>
                <a:spcPct val="24000"/>
              </a:lnSpc>
              <a:spcBef>
                <a:spcPts val="901"/>
              </a:spcBef>
            </a:pPr>
            <a:r>
              <a:rPr b="1" i="1" lang="es-ES" sz="989" spc="-1" strike="noStrike">
                <a:solidFill>
                  <a:srgbClr val="2e2b21"/>
                </a:solidFill>
                <a:latin typeface="Consolas"/>
                <a:ea typeface="Consolas"/>
              </a:rPr>
              <a:t>{</a:t>
            </a:r>
            <a:endParaRPr b="0" lang="es-ES" sz="989" spc="-1" strike="noStrike">
              <a:latin typeface="Arial"/>
            </a:endParaRPr>
          </a:p>
          <a:p>
            <a:pPr>
              <a:lnSpc>
                <a:spcPct val="24000"/>
              </a:lnSpc>
              <a:spcBef>
                <a:spcPts val="901"/>
              </a:spcBef>
            </a:pPr>
            <a:r>
              <a:rPr b="1" lang="es-ES" sz="989" spc="-1" strike="noStrike">
                <a:solidFill>
                  <a:srgbClr val="2e2b21"/>
                </a:solidFill>
                <a:latin typeface="Consolas"/>
                <a:ea typeface="Consolas"/>
              </a:rPr>
              <a:t>static public function cancelarVuelo($id)</a:t>
            </a:r>
            <a:endParaRPr b="0" lang="es-ES" sz="989" spc="-1" strike="noStrike">
              <a:latin typeface="Arial"/>
            </a:endParaRPr>
          </a:p>
          <a:p>
            <a:pPr>
              <a:lnSpc>
                <a:spcPct val="24000"/>
              </a:lnSpc>
              <a:spcBef>
                <a:spcPts val="901"/>
              </a:spcBef>
            </a:pPr>
            <a:r>
              <a:rPr b="1" lang="es-ES" sz="989" spc="-1" strike="noStrike">
                <a:solidFill>
                  <a:srgbClr val="2e2b21"/>
                </a:solidFill>
                <a:latin typeface="Consolas"/>
                <a:ea typeface="Consolas"/>
              </a:rPr>
              <a:t>{</a:t>
            </a:r>
            <a:endParaRPr b="0" lang="es-ES" sz="989" spc="-1" strike="noStrike">
              <a:latin typeface="Arial"/>
            </a:endParaRPr>
          </a:p>
          <a:p>
            <a:pPr>
              <a:lnSpc>
                <a:spcPct val="24000"/>
              </a:lnSpc>
              <a:spcBef>
                <a:spcPts val="901"/>
              </a:spcBef>
            </a:pPr>
            <a:r>
              <a:rPr b="1" lang="es-ES" sz="989" spc="-1" strike="noStrike">
                <a:solidFill>
                  <a:srgbClr val="2e2b21"/>
                </a:solidFill>
                <a:latin typeface="Consolas"/>
                <a:ea typeface="Consolas"/>
              </a:rPr>
              <a:t>$flight = Flight::findOrFail($id);</a:t>
            </a:r>
            <a:endParaRPr b="0" lang="es-ES" sz="989" spc="-1" strike="noStrike">
              <a:latin typeface="Arial"/>
            </a:endParaRPr>
          </a:p>
          <a:p>
            <a:pPr>
              <a:lnSpc>
                <a:spcPct val="24000"/>
              </a:lnSpc>
              <a:spcBef>
                <a:spcPts val="901"/>
              </a:spcBef>
            </a:pPr>
            <a:br/>
            <a:r>
              <a:rPr b="1" lang="es-ES" sz="989" spc="-1" strike="noStrike">
                <a:solidFill>
                  <a:srgbClr val="2e2b21"/>
                </a:solidFill>
                <a:latin typeface="Consolas"/>
                <a:ea typeface="Consolas"/>
              </a:rPr>
              <a:t>$flight-&gt;cancelado = 1;</a:t>
            </a:r>
            <a:endParaRPr b="0" lang="es-ES" sz="989" spc="-1" strike="noStrike">
              <a:latin typeface="Arial"/>
            </a:endParaRPr>
          </a:p>
          <a:p>
            <a:pPr>
              <a:lnSpc>
                <a:spcPct val="24000"/>
              </a:lnSpc>
              <a:spcBef>
                <a:spcPts val="901"/>
              </a:spcBef>
            </a:pPr>
            <a:r>
              <a:rPr b="1" lang="es-ES" sz="989" spc="-1" strike="noStrike">
                <a:solidFill>
                  <a:srgbClr val="2e2b21"/>
                </a:solidFill>
                <a:latin typeface="Consolas"/>
                <a:ea typeface="Consolas"/>
              </a:rPr>
              <a:t>$flight-&gt;save();</a:t>
            </a:r>
            <a:endParaRPr b="0" lang="es-ES" sz="989" spc="-1" strike="noStrike">
              <a:latin typeface="Arial"/>
            </a:endParaRPr>
          </a:p>
          <a:p>
            <a:pPr>
              <a:lnSpc>
                <a:spcPct val="24000"/>
              </a:lnSpc>
              <a:spcBef>
                <a:spcPts val="901"/>
              </a:spcBef>
            </a:pPr>
            <a:r>
              <a:rPr b="1" lang="es-ES" sz="989" spc="-1" strike="noStrike">
                <a:solidFill>
                  <a:srgbClr val="2e2b21"/>
                </a:solidFill>
                <a:latin typeface="Consolas"/>
                <a:ea typeface="Consolas"/>
              </a:rPr>
              <a:t>}</a:t>
            </a:r>
            <a:endParaRPr b="0" lang="es-ES" sz="989" spc="-1" strike="noStrike">
              <a:latin typeface="Arial"/>
            </a:endParaRPr>
          </a:p>
          <a:p>
            <a:pPr>
              <a:lnSpc>
                <a:spcPct val="24000"/>
              </a:lnSpc>
              <a:spcBef>
                <a:spcPts val="901"/>
              </a:spcBef>
            </a:pPr>
            <a:r>
              <a:rPr b="1" i="1" lang="es-ES" sz="989" spc="-1" strike="noStrike">
                <a:solidFill>
                  <a:srgbClr val="2e2b21"/>
                </a:solidFill>
                <a:latin typeface="Consolas"/>
                <a:ea typeface="Consolas"/>
              </a:rPr>
              <a:t>}</a:t>
            </a:r>
            <a:endParaRPr b="0" lang="es-ES" sz="989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489960" y="4311720"/>
            <a:ext cx="4618800" cy="1186200"/>
          </a:xfrm>
          <a:prstGeom prst="rect">
            <a:avLst/>
          </a:prstGeom>
          <a:gradFill rotWithShape="0">
            <a:gsLst>
              <a:gs pos="0">
                <a:schemeClr val="accent2">
                  <a:satOff val="32564"/>
                  <a:lumOff val="18006"/>
                </a:schemeClr>
              </a:gs>
              <a:gs pos="35000">
                <a:srgbClr val="d7f2f2"/>
              </a:gs>
              <a:gs pos="100000">
                <a:schemeClr val="accent2">
                  <a:satOff val="37332"/>
                  <a:lumOff val="28182"/>
                </a:schemeClr>
              </a:gs>
            </a:gsLst>
            <a:lin ang="16200000"/>
          </a:gradFill>
          <a:ln>
            <a:solidFill>
              <a:srgbClr val="98bab9"/>
            </a:solidFill>
          </a:ln>
          <a:effectLst>
            <a:outerShdw algn="b" blurRad="50800" dir="5400000" dist="12600" kx="0" ky="0" rotWithShape="0" sx="100000" sy="10000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45720" rIns="45720">
            <a:spAutoFit/>
          </a:bodyPr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2e2b21"/>
                </a:solidFill>
                <a:latin typeface="Consolas"/>
                <a:ea typeface="Consolas"/>
              </a:rPr>
              <a:t>// busca de entre todos los vuelos cual está cancelado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2e2b21"/>
                </a:solidFill>
                <a:latin typeface="Consolas"/>
                <a:ea typeface="Consolas"/>
              </a:rPr>
              <a:t>static public </a:t>
            </a:r>
            <a:r>
              <a:rPr b="1" i="1" lang="es-ES" sz="1200" spc="-1" strike="noStrike">
                <a:solidFill>
                  <a:srgbClr val="2e2b21"/>
                </a:solidFill>
                <a:latin typeface="Consolas"/>
                <a:ea typeface="Consolas"/>
              </a:rPr>
              <a:t>function</a:t>
            </a:r>
            <a:r>
              <a:rPr b="1" lang="es-ES" sz="1200" spc="-1" strike="noStrike">
                <a:solidFill>
                  <a:srgbClr val="2e2b21"/>
                </a:solidFill>
                <a:latin typeface="Consolas"/>
                <a:ea typeface="Consolas"/>
              </a:rPr>
              <a:t> allFlight()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2e2b21"/>
                </a:solidFill>
                <a:latin typeface="Consolas"/>
                <a:ea typeface="Consolas"/>
              </a:rPr>
              <a:t>{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2e2b21"/>
                </a:solidFill>
                <a:latin typeface="Consolas"/>
                <a:ea typeface="Consolas"/>
              </a:rPr>
              <a:t>$flight = </a:t>
            </a:r>
            <a:r>
              <a:rPr b="1" i="1" lang="es-ES" sz="1200" spc="-1" strike="noStrike">
                <a:solidFill>
                  <a:srgbClr val="2e2b21"/>
                </a:solidFill>
                <a:latin typeface="Consolas"/>
                <a:ea typeface="Consolas"/>
              </a:rPr>
              <a:t>F</a:t>
            </a:r>
            <a:r>
              <a:rPr b="1" lang="es-ES" sz="1200" spc="-1" strike="noStrike">
                <a:solidFill>
                  <a:srgbClr val="2e2b21"/>
                </a:solidFill>
                <a:latin typeface="Consolas"/>
                <a:ea typeface="Consolas"/>
              </a:rPr>
              <a:t>::all()-&gt;where('cancelado', '=', 1);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2e2b21"/>
                </a:solidFill>
                <a:latin typeface="Consolas"/>
                <a:ea typeface="Consolas"/>
              </a:rPr>
              <a:t>return $flight;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2e2b21"/>
                </a:solidFill>
                <a:latin typeface="Consolas"/>
                <a:ea typeface="Consolas"/>
              </a:rPr>
              <a:t>}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227880" y="5722200"/>
            <a:ext cx="7137360" cy="1004400"/>
          </a:xfrm>
          <a:prstGeom prst="rect">
            <a:avLst/>
          </a:prstGeom>
          <a:gradFill rotWithShape="0">
            <a:gsLst>
              <a:gs pos="0">
                <a:schemeClr val="accent2">
                  <a:satOff val="32564"/>
                  <a:lumOff val="18006"/>
                </a:schemeClr>
              </a:gs>
              <a:gs pos="35000">
                <a:srgbClr val="d7f2f2"/>
              </a:gs>
              <a:gs pos="100000">
                <a:schemeClr val="accent2">
                  <a:satOff val="37332"/>
                  <a:lumOff val="28182"/>
                </a:schemeClr>
              </a:gs>
            </a:gsLst>
            <a:lin ang="16200000"/>
          </a:gradFill>
          <a:ln>
            <a:solidFill>
              <a:srgbClr val="98bab9"/>
            </a:solidFill>
          </a:ln>
          <a:effectLst>
            <a:outerShdw algn="b" blurRad="50800" dir="5400000" dist="12600" kx="0" ky="0" rotWithShape="0" sx="100000" sy="10000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45720" rIns="45720">
            <a:spAutoFit/>
          </a:bodyPr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2e2b21"/>
                </a:solidFill>
                <a:latin typeface="Consolas"/>
                <a:ea typeface="Consolas"/>
              </a:rPr>
              <a:t>@foreach ($flights-&gt;all() as $flight)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2e2b21"/>
                </a:solidFill>
                <a:latin typeface="Consolas"/>
                <a:ea typeface="Consolas"/>
              </a:rPr>
              <a:t>	</a:t>
            </a:r>
            <a:r>
              <a:rPr b="1" lang="es-ES" sz="1200" spc="-1" strike="noStrike">
                <a:solidFill>
                  <a:srgbClr val="2e2b21"/>
                </a:solidFill>
                <a:latin typeface="Consolas"/>
                <a:ea typeface="Consolas"/>
              </a:rPr>
              <a:t>&lt;strong&gt;ATENCIÓN,&lt;/strong&gt;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2e2b21"/>
                </a:solidFill>
                <a:latin typeface="Consolas"/>
                <a:ea typeface="Consolas"/>
              </a:rPr>
              <a:t>	</a:t>
            </a:r>
            <a:r>
              <a:rPr b="1" lang="es-ES" sz="1200" spc="-1" strike="noStrike">
                <a:solidFill>
                  <a:srgbClr val="2e2b21"/>
                </a:solidFill>
                <a:latin typeface="Consolas"/>
                <a:ea typeface="Consolas"/>
              </a:rPr>
              <a:t>&lt;p&gt;El vuelo {{$flight-&gt;id}}, {{$flight-&gt;fecha_salida}}, se ha cancelado. Debe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2e2b21"/>
                </a:solidFill>
                <a:latin typeface="Consolas"/>
                <a:ea typeface="Consolas"/>
              </a:rPr>
              <a:t>	</a:t>
            </a:r>
            <a:r>
              <a:rPr b="1" lang="es-ES" sz="1200" spc="-1" strike="noStrike">
                <a:solidFill>
                  <a:srgbClr val="2e2b21"/>
                </a:solidFill>
                <a:latin typeface="Consolas"/>
                <a:ea typeface="Consolas"/>
              </a:rPr>
              <a:t>informar a los pasajeros de la cancelación y posibilidades de reubicación.&lt;/p&gt;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2e2b21"/>
                </a:solidFill>
                <a:latin typeface="Consolas"/>
                <a:ea typeface="Consolas"/>
              </a:rPr>
              <a:t>@endforeach</a:t>
            </a:r>
            <a:endParaRPr b="0" lang="es-E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Imagen 3" descr=""/>
          <p:cNvPicPr/>
          <p:nvPr/>
        </p:nvPicPr>
        <p:blipFill>
          <a:blip r:embed="rId1"/>
          <a:stretch/>
        </p:blipFill>
        <p:spPr>
          <a:xfrm>
            <a:off x="1162800" y="-26640"/>
            <a:ext cx="11035800" cy="6626160"/>
          </a:xfrm>
          <a:prstGeom prst="rect">
            <a:avLst/>
          </a:prstGeom>
          <a:ln w="12600">
            <a:noFill/>
          </a:ln>
        </p:spPr>
      </p:pic>
      <p:grpSp>
        <p:nvGrpSpPr>
          <p:cNvPr id="240" name="Group 1"/>
          <p:cNvGrpSpPr/>
          <p:nvPr/>
        </p:nvGrpSpPr>
        <p:grpSpPr>
          <a:xfrm>
            <a:off x="222840" y="1135440"/>
            <a:ext cx="3068280" cy="2072520"/>
            <a:chOff x="222840" y="1135440"/>
            <a:chExt cx="3068280" cy="2072520"/>
          </a:xfrm>
        </p:grpSpPr>
        <p:sp>
          <p:nvSpPr>
            <p:cNvPr id="241" name="CustomShape 2"/>
            <p:cNvSpPr/>
            <p:nvPr/>
          </p:nvSpPr>
          <p:spPr>
            <a:xfrm>
              <a:off x="222840" y="1135440"/>
              <a:ext cx="3068280" cy="2072520"/>
            </a:xfrm>
            <a:prstGeom prst="rect">
              <a:avLst/>
            </a:prstGeom>
            <a:gradFill rotWithShape="0">
              <a:gsLst>
                <a:gs pos="0">
                  <a:schemeClr val="accent2">
                    <a:satOff val="32564"/>
                    <a:lumOff val="18006"/>
                  </a:schemeClr>
                </a:gs>
                <a:gs pos="35000">
                  <a:srgbClr val="d7f2f2"/>
                </a:gs>
                <a:gs pos="100000">
                  <a:schemeClr val="accent2">
                    <a:satOff val="37332"/>
                    <a:lumOff val="28182"/>
                  </a:schemeClr>
                </a:gs>
              </a:gsLst>
              <a:lin ang="16200000"/>
            </a:gradFill>
            <a:ln w="9360">
              <a:solidFill>
                <a:srgbClr val="98bab9"/>
              </a:solidFill>
              <a:round/>
            </a:ln>
            <a:effectLst>
              <a:outerShdw algn="b" blurRad="50800" dir="5400000" dist="12600" kx="0" ky="0" rotWithShape="0" sx="100000" sy="100000">
                <a:srgbClr val="000000">
                  <a:alpha val="5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CustomShape 3"/>
            <p:cNvSpPr/>
            <p:nvPr/>
          </p:nvSpPr>
          <p:spPr>
            <a:xfrm>
              <a:off x="222840" y="1135440"/>
              <a:ext cx="3068280" cy="20023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>
              <a:spAutoFit/>
            </a:bodyPr>
            <a:p>
              <a:pPr marL="91440" indent="-91080">
                <a:lnSpc>
                  <a:spcPct val="90000"/>
                </a:lnSpc>
                <a:spcBef>
                  <a:spcPts val="1199"/>
                </a:spcBef>
                <a:buClr>
                  <a:srgbClr val="2e2b21"/>
                </a:buClr>
                <a:buFont typeface="Tw Cen MT"/>
                <a:buChar char=" "/>
              </a:pPr>
              <a:r>
                <a:rPr b="0" lang="es-ES" sz="1400" spc="-1" strike="noStrike">
                  <a:solidFill>
                    <a:srgbClr val="2e2b21"/>
                  </a:solidFill>
                  <a:latin typeface="Consolas"/>
                  <a:ea typeface="Consolas"/>
                </a:rPr>
                <a:t>MAIL_DRIVER=smtp</a:t>
              </a:r>
              <a:endParaRPr b="0" lang="es-ES" sz="1400" spc="-1" strike="noStrike">
                <a:latin typeface="Arial"/>
              </a:endParaRPr>
            </a:p>
            <a:p>
              <a:pPr marL="91440" indent="-91080">
                <a:lnSpc>
                  <a:spcPct val="90000"/>
                </a:lnSpc>
                <a:spcBef>
                  <a:spcPts val="1199"/>
                </a:spcBef>
                <a:buClr>
                  <a:srgbClr val="2e2b21"/>
                </a:buClr>
                <a:buFont typeface="Tw Cen MT"/>
                <a:buChar char=" "/>
              </a:pPr>
              <a:r>
                <a:rPr b="0" lang="es-ES" sz="1400" spc="-1" strike="noStrike">
                  <a:solidFill>
                    <a:srgbClr val="2e2b21"/>
                  </a:solidFill>
                  <a:latin typeface="Consolas"/>
                  <a:ea typeface="Consolas"/>
                </a:rPr>
                <a:t>MAIL_HOST=smtp.mailtrap.io</a:t>
              </a:r>
              <a:endParaRPr b="0" lang="es-ES" sz="1400" spc="-1" strike="noStrike">
                <a:latin typeface="Arial"/>
              </a:endParaRPr>
            </a:p>
            <a:p>
              <a:pPr marL="91440" indent="-91080">
                <a:lnSpc>
                  <a:spcPct val="90000"/>
                </a:lnSpc>
                <a:spcBef>
                  <a:spcPts val="1199"/>
                </a:spcBef>
                <a:buClr>
                  <a:srgbClr val="2e2b21"/>
                </a:buClr>
                <a:buFont typeface="Tw Cen MT"/>
                <a:buChar char=" "/>
              </a:pPr>
              <a:r>
                <a:rPr b="0" lang="es-ES" sz="1400" spc="-1" strike="noStrike">
                  <a:solidFill>
                    <a:srgbClr val="2e2b21"/>
                  </a:solidFill>
                  <a:latin typeface="Consolas"/>
                  <a:ea typeface="Consolas"/>
                </a:rPr>
                <a:t>MAIL_PORT=2525</a:t>
              </a:r>
              <a:endParaRPr b="0" lang="es-ES" sz="1400" spc="-1" strike="noStrike">
                <a:latin typeface="Arial"/>
              </a:endParaRPr>
            </a:p>
            <a:p>
              <a:pPr marL="91440" indent="-91080">
                <a:lnSpc>
                  <a:spcPct val="90000"/>
                </a:lnSpc>
                <a:spcBef>
                  <a:spcPts val="1199"/>
                </a:spcBef>
                <a:buClr>
                  <a:srgbClr val="2e2b21"/>
                </a:buClr>
                <a:buFont typeface="Tw Cen MT"/>
                <a:buChar char=" "/>
              </a:pPr>
              <a:r>
                <a:rPr b="0" lang="es-ES" sz="1400" spc="-1" strike="noStrike">
                  <a:solidFill>
                    <a:srgbClr val="2e2b21"/>
                  </a:solidFill>
                  <a:latin typeface="Consolas"/>
                  <a:ea typeface="Consolas"/>
                </a:rPr>
                <a:t>MAIL_USERNAME=0253c56344b868</a:t>
              </a:r>
              <a:endParaRPr b="0" lang="es-ES" sz="1400" spc="-1" strike="noStrike">
                <a:latin typeface="Arial"/>
              </a:endParaRPr>
            </a:p>
            <a:p>
              <a:pPr marL="91440" indent="-91080">
                <a:lnSpc>
                  <a:spcPct val="90000"/>
                </a:lnSpc>
                <a:spcBef>
                  <a:spcPts val="1199"/>
                </a:spcBef>
                <a:buClr>
                  <a:srgbClr val="2e2b21"/>
                </a:buClr>
                <a:buFont typeface="Tw Cen MT"/>
                <a:buChar char=" "/>
              </a:pPr>
              <a:r>
                <a:rPr b="0" lang="es-ES" sz="1400" spc="-1" strike="noStrike">
                  <a:solidFill>
                    <a:srgbClr val="2e2b21"/>
                  </a:solidFill>
                  <a:latin typeface="Consolas"/>
                  <a:ea typeface="Consolas"/>
                </a:rPr>
                <a:t>MAIL_PASSWORD=b72bb25378c83c</a:t>
              </a:r>
              <a:endParaRPr b="0" lang="es-ES" sz="1400" spc="-1" strike="noStrike">
                <a:latin typeface="Arial"/>
              </a:endParaRPr>
            </a:p>
            <a:p>
              <a:pPr marL="91440" indent="-91080">
                <a:lnSpc>
                  <a:spcPct val="90000"/>
                </a:lnSpc>
                <a:spcBef>
                  <a:spcPts val="1199"/>
                </a:spcBef>
                <a:buClr>
                  <a:srgbClr val="2e2b21"/>
                </a:buClr>
                <a:buFont typeface="Tw Cen MT"/>
                <a:buChar char=" "/>
              </a:pPr>
              <a:r>
                <a:rPr b="0" lang="es-ES" sz="1400" spc="-1" strike="noStrike">
                  <a:solidFill>
                    <a:srgbClr val="2e2b21"/>
                  </a:solidFill>
                  <a:latin typeface="Consolas"/>
                  <a:ea typeface="Consolas"/>
                </a:rPr>
                <a:t>MAIL_ENCRYPTION=tls</a:t>
              </a:r>
              <a:endParaRPr b="0" lang="es-ES" sz="1400" spc="-1" strike="noStrike">
                <a:latin typeface="Arial"/>
              </a:endParaRPr>
            </a:p>
          </p:txBody>
        </p:sp>
      </p:grpSp>
      <p:pic>
        <p:nvPicPr>
          <p:cNvPr id="243" name="Imagen 5" descr=""/>
          <p:cNvPicPr/>
          <p:nvPr/>
        </p:nvPicPr>
        <p:blipFill>
          <a:blip r:embed="rId2"/>
          <a:stretch/>
        </p:blipFill>
        <p:spPr>
          <a:xfrm>
            <a:off x="371880" y="3286440"/>
            <a:ext cx="5838480" cy="2333160"/>
          </a:xfrm>
          <a:prstGeom prst="rect">
            <a:avLst/>
          </a:prstGeom>
          <a:ln w="12600">
            <a:noFill/>
          </a:ln>
        </p:spPr>
      </p:pic>
      <p:pic>
        <p:nvPicPr>
          <p:cNvPr id="244" name="Imagen 6" descr=""/>
          <p:cNvPicPr/>
          <p:nvPr/>
        </p:nvPicPr>
        <p:blipFill>
          <a:blip r:embed="rId3"/>
          <a:stretch/>
        </p:blipFill>
        <p:spPr>
          <a:xfrm>
            <a:off x="580320" y="5412960"/>
            <a:ext cx="5829120" cy="140940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2954520" y="5581080"/>
            <a:ext cx="5249160" cy="1186920"/>
          </a:xfrm>
          <a:prstGeom prst="rect">
            <a:avLst/>
          </a:prstGeom>
          <a:gradFill rotWithShape="0">
            <a:gsLst>
              <a:gs pos="0">
                <a:schemeClr val="accent4">
                  <a:hueOff val="-35408"/>
                  <a:satOff val="9996"/>
                  <a:lumOff val="22177"/>
                </a:schemeClr>
              </a:gs>
              <a:gs pos="35000">
                <a:srgbClr val="dce6e1"/>
              </a:gs>
              <a:gs pos="100000">
                <a:schemeClr val="accent4">
                  <a:hueOff val="-44759"/>
                  <a:satOff val="11209"/>
                  <a:lumOff val="34195"/>
                </a:schemeClr>
              </a:gs>
            </a:gsLst>
            <a:lin ang="16200000"/>
          </a:gradFill>
          <a:ln>
            <a:solidFill>
              <a:srgbClr val="91a099"/>
            </a:solidFill>
          </a:ln>
          <a:effectLst>
            <a:outerShdw algn="b" blurRad="50800" dir="5400000" dist="12600" kx="0" ky="0" rotWithShape="0" sx="100000" sy="10000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s-ES" sz="1800" spc="-1" strike="noStrike">
                <a:solidFill>
                  <a:srgbClr val="9966b8"/>
                </a:solidFill>
                <a:latin typeface="Droid Sans Mono"/>
                <a:ea typeface="Droid Sans Mono"/>
              </a:rPr>
              <a:t>Route</a:t>
            </a:r>
            <a:r>
              <a:rPr b="0" lang="es-ES" sz="1800" spc="-1" strike="noStrike">
                <a:solidFill>
                  <a:srgbClr val="225588"/>
                </a:solidFill>
                <a:latin typeface="Droid Sans Mono"/>
                <a:ea typeface="Droid Sans Mono"/>
              </a:rPr>
              <a:t>::</a:t>
            </a:r>
            <a:r>
              <a:rPr b="0" lang="es-ES" sz="1800" spc="-1" strike="noStrike">
                <a:solidFill>
                  <a:srgbClr val="2e2b21"/>
                </a:solidFill>
                <a:latin typeface="Droid Sans Mono"/>
                <a:ea typeface="Droid Sans Mono"/>
              </a:rPr>
              <a:t>group</a:t>
            </a:r>
            <a:r>
              <a:rPr b="0" lang="es-ES" sz="18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([</a:t>
            </a:r>
            <a:r>
              <a:rPr b="0" lang="es-ES" sz="1800" spc="-1" strike="noStrike">
                <a:solidFill>
                  <a:srgbClr val="22aa44"/>
                </a:solidFill>
                <a:latin typeface="Droid Sans Mono"/>
                <a:ea typeface="Droid Sans Mono"/>
              </a:rPr>
              <a:t>'middleware'</a:t>
            </a:r>
            <a:r>
              <a:rPr b="0" lang="es-ES" sz="18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 </a:t>
            </a:r>
            <a:r>
              <a:rPr b="0" lang="es-ES" sz="1800" spc="-1" strike="noStrike">
                <a:solidFill>
                  <a:srgbClr val="225588"/>
                </a:solidFill>
                <a:latin typeface="Droid Sans Mono"/>
                <a:ea typeface="Droid Sans Mono"/>
              </a:rPr>
              <a:t>=&gt;</a:t>
            </a:r>
            <a:r>
              <a:rPr b="0" lang="es-ES" sz="18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 </a:t>
            </a:r>
            <a:r>
              <a:rPr b="0" lang="es-ES" sz="1800" spc="-1" strike="noStrike">
                <a:solidFill>
                  <a:srgbClr val="22aa44"/>
                </a:solidFill>
                <a:latin typeface="Droid Sans Mono"/>
                <a:ea typeface="Droid Sans Mono"/>
              </a:rPr>
              <a:t>'auth'</a:t>
            </a:r>
            <a:r>
              <a:rPr b="0" lang="es-ES" sz="18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], </a:t>
            </a:r>
            <a:r>
              <a:rPr b="0" i="1" lang="es-ES" sz="1800" spc="-1" strike="noStrike">
                <a:solidFill>
                  <a:srgbClr val="9966b8"/>
                </a:solidFill>
                <a:latin typeface="Droid Sans Mono"/>
                <a:ea typeface="Droid Sans Mono"/>
              </a:rPr>
              <a:t>function</a:t>
            </a:r>
            <a:r>
              <a:rPr b="0" lang="es-ES" sz="18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() {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	</a:t>
            </a:r>
            <a:r>
              <a:rPr b="0" lang="es-ES" sz="18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…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} 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136080" y="2413440"/>
            <a:ext cx="2053800" cy="1461240"/>
          </a:xfrm>
          <a:prstGeom prst="rect">
            <a:avLst/>
          </a:prstGeom>
          <a:noFill/>
          <a:ln>
            <a:solidFill>
              <a:srgbClr val="2e2b21"/>
            </a:solidFill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spAutoFit/>
          </a:bodyPr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StarSymbol"/>
              <a:buChar char="❑"/>
            </a:pPr>
            <a:r>
              <a:rPr b="0" lang="es-ES" sz="1800" spc="-1" strike="noStrike">
                <a:solidFill>
                  <a:srgbClr val="2e2b21"/>
                </a:solidFill>
                <a:latin typeface="Tw Cen MT"/>
                <a:ea typeface="Tw Cen MT"/>
              </a:rPr>
              <a:t>UML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StarSymbol"/>
              <a:buChar char="❑"/>
            </a:pPr>
            <a:r>
              <a:rPr b="0" lang="es-ES" sz="1800" spc="-1" strike="noStrike">
                <a:solidFill>
                  <a:srgbClr val="2e2b21"/>
                </a:solidFill>
                <a:latin typeface="Tw Cen MT"/>
                <a:ea typeface="Tw Cen MT"/>
              </a:rPr>
              <a:t>Funcionalidades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StarSymbol"/>
              <a:buChar char="❑"/>
            </a:pPr>
            <a:r>
              <a:rPr b="0" lang="es-ES" sz="1800" spc="-1" strike="noStrike">
                <a:solidFill>
                  <a:srgbClr val="2e2b21"/>
                </a:solidFill>
                <a:latin typeface="Tw Cen MT"/>
                <a:ea typeface="Tw Cen MT"/>
              </a:rPr>
              <a:t>Demostración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StarSymbol"/>
              <a:buChar char="❑"/>
            </a:pPr>
            <a:r>
              <a:rPr b="1" lang="es-ES" sz="1800" spc="-1" strike="noStrike">
                <a:solidFill>
                  <a:srgbClr val="2e2b21"/>
                </a:solidFill>
                <a:latin typeface="Tw Cen MT"/>
                <a:ea typeface="Tw Cen MT"/>
              </a:rPr>
              <a:t>Aspectos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StarSymbol"/>
              <a:buChar char="❑"/>
            </a:pPr>
            <a:r>
              <a:rPr b="0" lang="es-ES" sz="1800" spc="-1" strike="noStrike">
                <a:solidFill>
                  <a:srgbClr val="2e2b21"/>
                </a:solidFill>
                <a:latin typeface="Tw Cen MT"/>
                <a:ea typeface="Tw Cen MT"/>
              </a:rPr>
              <a:t>Conclusiones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2300760" y="723960"/>
            <a:ext cx="6589440" cy="913320"/>
          </a:xfrm>
          <a:prstGeom prst="rect">
            <a:avLst/>
          </a:prstGeom>
          <a:gradFill rotWithShape="0">
            <a:gsLst>
              <a:gs pos="0">
                <a:schemeClr val="accent4">
                  <a:hueOff val="-35408"/>
                  <a:satOff val="9996"/>
                  <a:lumOff val="22177"/>
                </a:schemeClr>
              </a:gs>
              <a:gs pos="35000">
                <a:srgbClr val="dce6e1"/>
              </a:gs>
              <a:gs pos="100000">
                <a:schemeClr val="accent4">
                  <a:hueOff val="-44759"/>
                  <a:satOff val="11209"/>
                  <a:lumOff val="34195"/>
                </a:schemeClr>
              </a:gs>
            </a:gsLst>
            <a:lin ang="16200000"/>
          </a:gradFill>
          <a:ln>
            <a:solidFill>
              <a:srgbClr val="91a099"/>
            </a:solidFill>
          </a:ln>
          <a:effectLst>
            <a:outerShdw algn="b" blurRad="50800" dir="5400000" dist="12600" kx="0" ky="0" rotWithShape="0" sx="100000" sy="10000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45720" rIns="4572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s-ES" sz="1800" spc="-1" strike="noStrike">
                <a:solidFill>
                  <a:srgbClr val="9966b8"/>
                </a:solidFill>
                <a:latin typeface="Droid Sans Mono"/>
                <a:ea typeface="Droid Sans Mono"/>
              </a:rPr>
              <a:t>Route</a:t>
            </a:r>
            <a:r>
              <a:rPr b="0" lang="es-ES" sz="1800" spc="-1" strike="noStrike">
                <a:solidFill>
                  <a:srgbClr val="225588"/>
                </a:solidFill>
                <a:latin typeface="Droid Sans Mono"/>
                <a:ea typeface="Droid Sans Mono"/>
              </a:rPr>
              <a:t>::</a:t>
            </a:r>
            <a:r>
              <a:rPr b="0" lang="es-ES" sz="1800" spc="-1" strike="noStrike">
                <a:solidFill>
                  <a:srgbClr val="2e2b21"/>
                </a:solidFill>
                <a:latin typeface="Droid Sans Mono"/>
                <a:ea typeface="Droid Sans Mono"/>
              </a:rPr>
              <a:t>group</a:t>
            </a:r>
            <a:r>
              <a:rPr b="0" lang="es-ES" sz="18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([</a:t>
            </a:r>
            <a:r>
              <a:rPr b="0" lang="es-ES" sz="1800" spc="-1" strike="noStrike">
                <a:solidFill>
                  <a:srgbClr val="22aa44"/>
                </a:solidFill>
                <a:latin typeface="Droid Sans Mono"/>
                <a:ea typeface="Droid Sans Mono"/>
              </a:rPr>
              <a:t>'middleware'</a:t>
            </a:r>
            <a:r>
              <a:rPr b="0" lang="es-ES" sz="18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 </a:t>
            </a:r>
            <a:r>
              <a:rPr b="0" lang="es-ES" sz="1800" spc="-1" strike="noStrike">
                <a:solidFill>
                  <a:srgbClr val="225588"/>
                </a:solidFill>
                <a:latin typeface="Droid Sans Mono"/>
                <a:ea typeface="Droid Sans Mono"/>
              </a:rPr>
              <a:t>=&gt;</a:t>
            </a:r>
            <a:r>
              <a:rPr b="0" lang="es-ES" sz="18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 </a:t>
            </a:r>
            <a:r>
              <a:rPr b="0" lang="es-ES" sz="1800" spc="-1" strike="noStrike">
                <a:solidFill>
                  <a:srgbClr val="22aa44"/>
                </a:solidFill>
                <a:latin typeface="Droid Sans Mono"/>
                <a:ea typeface="Droid Sans Mono"/>
              </a:rPr>
              <a:t>'admin'</a:t>
            </a:r>
            <a:r>
              <a:rPr b="0" lang="es-ES" sz="18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], </a:t>
            </a:r>
            <a:r>
              <a:rPr b="0" i="1" lang="es-ES" sz="1800" spc="-1" strike="noStrike">
                <a:solidFill>
                  <a:srgbClr val="9966b8"/>
                </a:solidFill>
                <a:latin typeface="Droid Sans Mono"/>
                <a:ea typeface="Droid Sans Mono"/>
              </a:rPr>
              <a:t>function</a:t>
            </a:r>
            <a:r>
              <a:rPr b="0" lang="es-ES" sz="18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() {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	</a:t>
            </a:r>
            <a:r>
              <a:rPr b="0" lang="es-ES" sz="18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…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}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48" name="CustomShape 4"/>
          <p:cNvSpPr/>
          <p:nvPr/>
        </p:nvSpPr>
        <p:spPr>
          <a:xfrm>
            <a:off x="2900160" y="5042520"/>
            <a:ext cx="6989040" cy="63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2e2b21"/>
                </a:solidFill>
                <a:latin typeface="Droid Sans Mono"/>
                <a:ea typeface="Droid Sans Mono"/>
              </a:rPr>
              <a:t>Rutas para usuarios autenticados (administrador y clientes):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49" name="CustomShape 5"/>
          <p:cNvSpPr/>
          <p:nvPr/>
        </p:nvSpPr>
        <p:spPr>
          <a:xfrm>
            <a:off x="2900160" y="341640"/>
            <a:ext cx="4032720" cy="638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2e2b21"/>
                </a:solidFill>
                <a:latin typeface="Droid Sans Mono"/>
                <a:ea typeface="Droid Sans Mono"/>
              </a:rPr>
              <a:t>Rutas para usuario administrador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50" name="CustomShape 6"/>
          <p:cNvSpPr/>
          <p:nvPr/>
        </p:nvSpPr>
        <p:spPr>
          <a:xfrm>
            <a:off x="2954520" y="1755000"/>
            <a:ext cx="7139880" cy="3075480"/>
          </a:xfrm>
          <a:prstGeom prst="rect">
            <a:avLst/>
          </a:prstGeom>
          <a:gradFill rotWithShape="0">
            <a:gsLst>
              <a:gs pos="0">
                <a:schemeClr val="accent4">
                  <a:hueOff val="-35408"/>
                  <a:satOff val="9996"/>
                  <a:lumOff val="22177"/>
                </a:schemeClr>
              </a:gs>
              <a:gs pos="35000">
                <a:srgbClr val="dce6e1"/>
              </a:gs>
              <a:gs pos="100000">
                <a:schemeClr val="accent4">
                  <a:hueOff val="-44759"/>
                  <a:satOff val="11209"/>
                  <a:lumOff val="34195"/>
                </a:schemeClr>
              </a:gs>
            </a:gsLst>
            <a:lin ang="16200000"/>
          </a:gradFill>
          <a:ln>
            <a:solidFill>
              <a:srgbClr val="91a099"/>
            </a:solidFill>
          </a:ln>
          <a:effectLst>
            <a:outerShdw algn="b" blurRad="50800" dir="5400000" dist="12600" kx="0" ky="0" rotWithShape="0" sx="100000" sy="10000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45720" rIns="45720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&lt;?php</a:t>
            </a:r>
            <a:br/>
            <a:r>
              <a:rPr b="0" lang="es-ES" sz="1400" spc="-1" strike="noStrike">
                <a:solidFill>
                  <a:srgbClr val="225588"/>
                </a:solidFill>
                <a:latin typeface="Droid Sans Mono"/>
                <a:ea typeface="Droid Sans Mono"/>
              </a:rPr>
              <a:t>namespace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 </a:t>
            </a:r>
            <a:r>
              <a:rPr b="0" lang="es-ES" sz="1400" spc="-1" strike="noStrike" u="sng">
                <a:solidFill>
                  <a:srgbClr val="2e2b21"/>
                </a:solidFill>
                <a:uFillTx/>
                <a:latin typeface="Droid Sans Mono"/>
                <a:ea typeface="Droid Sans Mono"/>
              </a:rPr>
              <a:t>App\Http\Middleware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;</a:t>
            </a:r>
            <a:br/>
            <a:r>
              <a:rPr b="0" lang="es-ES" sz="1400" spc="-1" strike="noStrike">
                <a:solidFill>
                  <a:srgbClr val="225588"/>
                </a:solidFill>
                <a:latin typeface="Droid Sans Mono"/>
                <a:ea typeface="Droid Sans Mono"/>
              </a:rPr>
              <a:t>use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 </a:t>
            </a:r>
            <a:r>
              <a:rPr b="0" i="1" lang="es-ES" sz="1400" spc="-1" strike="noStrike">
                <a:solidFill>
                  <a:srgbClr val="9966b8"/>
                </a:solidFill>
                <a:latin typeface="Droid Sans Mono"/>
                <a:ea typeface="Droid Sans Mono"/>
              </a:rPr>
              <a:t>Closure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;</a:t>
            </a:r>
            <a:br/>
            <a:r>
              <a:rPr b="0" i="1" lang="es-ES" sz="1400" spc="-1" strike="noStrike">
                <a:solidFill>
                  <a:srgbClr val="9966b8"/>
                </a:solidFill>
                <a:latin typeface="Droid Sans Mono"/>
                <a:ea typeface="Droid Sans Mono"/>
              </a:rPr>
              <a:t>class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 </a:t>
            </a:r>
            <a:r>
              <a:rPr b="0" lang="es-ES" sz="1400" spc="-1" strike="noStrike" u="sng">
                <a:solidFill>
                  <a:srgbClr val="2e2b21"/>
                </a:solidFill>
                <a:uFillTx/>
                <a:latin typeface="Droid Sans Mono"/>
                <a:ea typeface="Droid Sans Mono"/>
              </a:rPr>
              <a:t>AdminMiddleware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{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384887"/>
                </a:solidFill>
                <a:latin typeface="Droid Sans Mono"/>
                <a:ea typeface="Droid Sans Mono"/>
              </a:rPr>
              <a:t>	</a:t>
            </a:r>
            <a:r>
              <a:rPr b="0" lang="es-ES" sz="1400" spc="-1" strike="noStrike">
                <a:solidFill>
                  <a:srgbClr val="384887"/>
                </a:solidFill>
                <a:latin typeface="Droid Sans Mono"/>
                <a:ea typeface="Droid Sans Mono"/>
              </a:rPr>
              <a:t>…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225588"/>
                </a:solidFill>
                <a:latin typeface="Droid Sans Mono"/>
                <a:ea typeface="Droid Sans Mono"/>
              </a:rPr>
              <a:t>public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 </a:t>
            </a:r>
            <a:r>
              <a:rPr b="0" i="1" lang="es-ES" sz="1400" spc="-1" strike="noStrike">
                <a:solidFill>
                  <a:srgbClr val="9966b8"/>
                </a:solidFill>
                <a:latin typeface="Droid Sans Mono"/>
                <a:ea typeface="Droid Sans Mono"/>
              </a:rPr>
              <a:t>function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 </a:t>
            </a:r>
            <a:r>
              <a:rPr b="0" lang="es-ES" sz="1400" spc="-1" strike="noStrike">
                <a:solidFill>
                  <a:srgbClr val="2e2b21"/>
                </a:solidFill>
                <a:latin typeface="Droid Sans Mono"/>
                <a:ea typeface="Droid Sans Mono"/>
              </a:rPr>
              <a:t>handle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($request, </a:t>
            </a:r>
            <a:r>
              <a:rPr b="0" i="1" lang="es-ES" sz="1400" spc="-1" strike="noStrike">
                <a:solidFill>
                  <a:srgbClr val="9966b8"/>
                </a:solidFill>
                <a:latin typeface="Droid Sans Mono"/>
                <a:ea typeface="Droid Sans Mono"/>
              </a:rPr>
              <a:t>Closure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 $next)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{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225588"/>
                </a:solidFill>
                <a:latin typeface="Droid Sans Mono"/>
                <a:ea typeface="Droid Sans Mono"/>
              </a:rPr>
              <a:t>if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 (</a:t>
            </a:r>
            <a:r>
              <a:rPr b="0" lang="es-ES" sz="1400" spc="-1" strike="noStrike">
                <a:solidFill>
                  <a:srgbClr val="2e2b21"/>
                </a:solidFill>
                <a:latin typeface="Droid Sans Mono"/>
                <a:ea typeface="Droid Sans Mono"/>
              </a:rPr>
              <a:t>auth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()</a:t>
            </a:r>
            <a:r>
              <a:rPr b="0" lang="es-ES" sz="1400" spc="-1" strike="noStrike">
                <a:solidFill>
                  <a:srgbClr val="225588"/>
                </a:solidFill>
                <a:latin typeface="Droid Sans Mono"/>
                <a:ea typeface="Droid Sans Mono"/>
              </a:rPr>
              <a:t>-&gt;</a:t>
            </a:r>
            <a:r>
              <a:rPr b="0" lang="es-ES" sz="1400" spc="-1" strike="noStrike">
                <a:solidFill>
                  <a:srgbClr val="2e2b21"/>
                </a:solidFill>
                <a:latin typeface="Droid Sans Mono"/>
                <a:ea typeface="Droid Sans Mono"/>
              </a:rPr>
              <a:t>check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() </a:t>
            </a:r>
            <a:r>
              <a:rPr b="0" lang="es-ES" sz="1400" spc="-1" strike="noStrike">
                <a:solidFill>
                  <a:srgbClr val="225588"/>
                </a:solidFill>
                <a:latin typeface="Droid Sans Mono"/>
                <a:ea typeface="Droid Sans Mono"/>
              </a:rPr>
              <a:t>&amp;&amp;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 </a:t>
            </a:r>
            <a:r>
              <a:rPr b="0" lang="es-ES" sz="1400" spc="-1" strike="noStrike">
                <a:solidFill>
                  <a:srgbClr val="2e2b21"/>
                </a:solidFill>
                <a:latin typeface="Droid Sans Mono"/>
                <a:ea typeface="Droid Sans Mono"/>
              </a:rPr>
              <a:t>auth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()</a:t>
            </a:r>
            <a:r>
              <a:rPr b="0" lang="es-ES" sz="1400" spc="-1" strike="noStrike">
                <a:solidFill>
                  <a:srgbClr val="225588"/>
                </a:solidFill>
                <a:latin typeface="Droid Sans Mono"/>
                <a:ea typeface="Droid Sans Mono"/>
              </a:rPr>
              <a:t>-&gt;</a:t>
            </a:r>
            <a:r>
              <a:rPr b="0" lang="es-ES" sz="1400" spc="-1" strike="noStrike">
                <a:solidFill>
                  <a:srgbClr val="2e2b21"/>
                </a:solidFill>
                <a:latin typeface="Droid Sans Mono"/>
                <a:ea typeface="Droid Sans Mono"/>
              </a:rPr>
              <a:t>user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()</a:t>
            </a:r>
            <a:r>
              <a:rPr b="0" lang="es-ES" sz="1400" spc="-1" strike="noStrike">
                <a:solidFill>
                  <a:srgbClr val="225588"/>
                </a:solidFill>
                <a:latin typeface="Droid Sans Mono"/>
                <a:ea typeface="Droid Sans Mono"/>
              </a:rPr>
              <a:t>-&gt;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esAdmin)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225588"/>
                </a:solidFill>
                <a:latin typeface="Droid Sans Mono"/>
                <a:ea typeface="Droid Sans Mono"/>
              </a:rPr>
              <a:t>	</a:t>
            </a:r>
            <a:r>
              <a:rPr b="0" lang="es-ES" sz="1400" spc="-1" strike="noStrike">
                <a:solidFill>
                  <a:srgbClr val="225588"/>
                </a:solidFill>
                <a:latin typeface="Droid Sans Mono"/>
                <a:ea typeface="Droid Sans Mono"/>
              </a:rPr>
              <a:t>return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 $next($request);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s-ES" sz="1400" spc="-1" strike="noStrike">
                <a:solidFill>
                  <a:srgbClr val="bbbbbb"/>
                </a:solidFill>
                <a:latin typeface="Droid Sans Mono"/>
                <a:ea typeface="Droid Sans Mono"/>
              </a:rPr>
              <a:t>	</a:t>
            </a:r>
            <a:r>
              <a:rPr b="0" lang="es-ES" sz="1400" spc="-1" strike="noStrike">
                <a:solidFill>
                  <a:srgbClr val="bbbbbb"/>
                </a:solidFill>
                <a:latin typeface="Droid Sans Mono"/>
                <a:ea typeface="Droid Sans Mono"/>
              </a:rPr>
              <a:t>	</a:t>
            </a:r>
            <a:r>
              <a:rPr b="0" lang="es-ES" sz="1400" spc="-1" strike="noStrike">
                <a:solidFill>
                  <a:srgbClr val="225588"/>
                </a:solidFill>
                <a:latin typeface="Droid Sans Mono"/>
                <a:ea typeface="Droid Sans Mono"/>
              </a:rPr>
              <a:t>return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 </a:t>
            </a:r>
            <a:r>
              <a:rPr b="0" lang="es-ES" sz="1400" spc="-1" strike="noStrike">
                <a:solidFill>
                  <a:srgbClr val="2e2b21"/>
                </a:solidFill>
                <a:latin typeface="Droid Sans Mono"/>
                <a:ea typeface="Droid Sans Mono"/>
              </a:rPr>
              <a:t>redirect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(</a:t>
            </a:r>
            <a:r>
              <a:rPr b="0" lang="es-ES" sz="1400" spc="-1" strike="noStrike">
                <a:solidFill>
                  <a:srgbClr val="22aa44"/>
                </a:solidFill>
                <a:latin typeface="Droid Sans Mono"/>
                <a:ea typeface="Droid Sans Mono"/>
              </a:rPr>
              <a:t>'/login’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);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}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}</a:t>
            </a:r>
            <a:endParaRPr b="0" lang="es-E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Imagen 1" descr=""/>
          <p:cNvPicPr/>
          <p:nvPr/>
        </p:nvPicPr>
        <p:blipFill>
          <a:blip r:embed="rId1"/>
          <a:stretch/>
        </p:blipFill>
        <p:spPr>
          <a:xfrm>
            <a:off x="7151400" y="154800"/>
            <a:ext cx="4543200" cy="6352920"/>
          </a:xfrm>
          <a:prstGeom prst="rect">
            <a:avLst/>
          </a:prstGeom>
          <a:ln w="12600">
            <a:noFill/>
          </a:ln>
        </p:spPr>
      </p:pic>
      <p:sp>
        <p:nvSpPr>
          <p:cNvPr id="252" name="CustomShape 1"/>
          <p:cNvSpPr/>
          <p:nvPr/>
        </p:nvSpPr>
        <p:spPr>
          <a:xfrm>
            <a:off x="497160" y="4476600"/>
            <a:ext cx="6258240" cy="2648520"/>
          </a:xfrm>
          <a:prstGeom prst="rect">
            <a:avLst/>
          </a:prstGeom>
          <a:gradFill rotWithShape="0">
            <a:gsLst>
              <a:gs pos="0">
                <a:schemeClr val="accent4">
                  <a:hueOff val="-35408"/>
                  <a:satOff val="9996"/>
                  <a:lumOff val="22177"/>
                </a:schemeClr>
              </a:gs>
              <a:gs pos="35000">
                <a:srgbClr val="dce6e1"/>
              </a:gs>
              <a:gs pos="100000">
                <a:schemeClr val="accent4">
                  <a:hueOff val="-44759"/>
                  <a:satOff val="11209"/>
                  <a:lumOff val="34195"/>
                </a:schemeClr>
              </a:gs>
            </a:gsLst>
            <a:lin ang="16200000"/>
          </a:gradFill>
          <a:ln>
            <a:solidFill>
              <a:srgbClr val="91a099"/>
            </a:solidFill>
          </a:ln>
          <a:effectLst>
            <a:outerShdw algn="b" blurRad="50800" dir="5400000" dist="12600" kx="0" ky="0" rotWithShape="0" sx="100000" sy="10000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45720" rIns="45720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225588"/>
                </a:solidFill>
                <a:latin typeface="Droid Sans Mono"/>
                <a:ea typeface="Droid Sans Mono"/>
              </a:rPr>
              <a:t>return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 </a:t>
            </a:r>
            <a:r>
              <a:rPr b="0" i="1" lang="es-ES" sz="1400" spc="-1" strike="noStrike">
                <a:solidFill>
                  <a:srgbClr val="9966b8"/>
                </a:solidFill>
                <a:latin typeface="Droid Sans Mono"/>
                <a:ea typeface="Droid Sans Mono"/>
              </a:rPr>
              <a:t>Validator</a:t>
            </a:r>
            <a:r>
              <a:rPr b="0" lang="es-ES" sz="1400" spc="-1" strike="noStrike">
                <a:solidFill>
                  <a:srgbClr val="225588"/>
                </a:solidFill>
                <a:latin typeface="Droid Sans Mono"/>
                <a:ea typeface="Droid Sans Mono"/>
              </a:rPr>
              <a:t>::</a:t>
            </a:r>
            <a:r>
              <a:rPr b="0" lang="es-ES" sz="1400" spc="-1" strike="noStrike">
                <a:solidFill>
                  <a:srgbClr val="2e2b21"/>
                </a:solidFill>
                <a:latin typeface="Droid Sans Mono"/>
                <a:ea typeface="Droid Sans Mono"/>
              </a:rPr>
              <a:t>make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($data, [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	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	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	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	</a:t>
            </a:r>
            <a:r>
              <a:rPr b="0" lang="es-ES" sz="1400" spc="-1" strike="noStrike">
                <a:solidFill>
                  <a:srgbClr val="2e2b21"/>
                </a:solidFill>
                <a:latin typeface="Droid Sans Mono"/>
                <a:ea typeface="Droid Sans Mono"/>
              </a:rPr>
              <a:t>RegisterController.php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22aa44"/>
                </a:solidFill>
                <a:latin typeface="Droid Sans Mono"/>
                <a:ea typeface="Droid Sans Mono"/>
              </a:rPr>
              <a:t>'name'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 </a:t>
            </a:r>
            <a:r>
              <a:rPr b="0" lang="es-ES" sz="1400" spc="-1" strike="noStrike">
                <a:solidFill>
                  <a:srgbClr val="225588"/>
                </a:solidFill>
                <a:latin typeface="Droid Sans Mono"/>
                <a:ea typeface="Droid Sans Mono"/>
              </a:rPr>
              <a:t>=&gt;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 [</a:t>
            </a:r>
            <a:r>
              <a:rPr b="0" lang="es-ES" sz="1400" spc="-1" strike="noStrike">
                <a:solidFill>
                  <a:srgbClr val="22aa44"/>
                </a:solidFill>
                <a:latin typeface="Droid Sans Mono"/>
                <a:ea typeface="Droid Sans Mono"/>
              </a:rPr>
              <a:t>'required'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, </a:t>
            </a:r>
            <a:r>
              <a:rPr b="0" lang="es-ES" sz="1400" spc="-1" strike="noStrike">
                <a:solidFill>
                  <a:srgbClr val="22aa44"/>
                </a:solidFill>
                <a:latin typeface="Droid Sans Mono"/>
                <a:ea typeface="Droid Sans Mono"/>
              </a:rPr>
              <a:t>'string'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, </a:t>
            </a:r>
            <a:r>
              <a:rPr b="0" lang="es-ES" sz="1400" spc="-1" strike="noStrike">
                <a:solidFill>
                  <a:srgbClr val="22aa44"/>
                </a:solidFill>
                <a:latin typeface="Droid Sans Mono"/>
                <a:ea typeface="Droid Sans Mono"/>
              </a:rPr>
              <a:t>'max:255'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],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22aa44"/>
                </a:solidFill>
                <a:latin typeface="Droid Sans Mono"/>
                <a:ea typeface="Droid Sans Mono"/>
              </a:rPr>
              <a:t>'apellidos'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 </a:t>
            </a:r>
            <a:r>
              <a:rPr b="0" lang="es-ES" sz="1400" spc="-1" strike="noStrike">
                <a:solidFill>
                  <a:srgbClr val="225588"/>
                </a:solidFill>
                <a:latin typeface="Droid Sans Mono"/>
                <a:ea typeface="Droid Sans Mono"/>
              </a:rPr>
              <a:t>=&gt;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 [</a:t>
            </a:r>
            <a:r>
              <a:rPr b="0" lang="es-ES" sz="1400" spc="-1" strike="noStrike">
                <a:solidFill>
                  <a:srgbClr val="22aa44"/>
                </a:solidFill>
                <a:latin typeface="Droid Sans Mono"/>
                <a:ea typeface="Droid Sans Mono"/>
              </a:rPr>
              <a:t>'required'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, </a:t>
            </a:r>
            <a:r>
              <a:rPr b="0" lang="es-ES" sz="1400" spc="-1" strike="noStrike">
                <a:solidFill>
                  <a:srgbClr val="22aa44"/>
                </a:solidFill>
                <a:latin typeface="Droid Sans Mono"/>
                <a:ea typeface="Droid Sans Mono"/>
              </a:rPr>
              <a:t>'string'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, </a:t>
            </a:r>
            <a:r>
              <a:rPr b="0" lang="es-ES" sz="1400" spc="-1" strike="noStrike">
                <a:solidFill>
                  <a:srgbClr val="22aa44"/>
                </a:solidFill>
                <a:latin typeface="Droid Sans Mono"/>
                <a:ea typeface="Droid Sans Mono"/>
              </a:rPr>
              <a:t>'max:255'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,],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22aa44"/>
                </a:solidFill>
                <a:latin typeface="Droid Sans Mono"/>
                <a:ea typeface="Droid Sans Mono"/>
              </a:rPr>
              <a:t>'email'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 </a:t>
            </a:r>
            <a:r>
              <a:rPr b="0" lang="es-ES" sz="1400" spc="-1" strike="noStrike">
                <a:solidFill>
                  <a:srgbClr val="225588"/>
                </a:solidFill>
                <a:latin typeface="Droid Sans Mono"/>
                <a:ea typeface="Droid Sans Mono"/>
              </a:rPr>
              <a:t>=&gt;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 [</a:t>
            </a:r>
            <a:r>
              <a:rPr b="0" lang="es-ES" sz="1400" spc="-1" strike="noStrike">
                <a:solidFill>
                  <a:srgbClr val="22aa44"/>
                </a:solidFill>
                <a:latin typeface="Droid Sans Mono"/>
                <a:ea typeface="Droid Sans Mono"/>
              </a:rPr>
              <a:t>'required'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, </a:t>
            </a:r>
            <a:r>
              <a:rPr b="0" lang="es-ES" sz="1400" spc="-1" strike="noStrike">
                <a:solidFill>
                  <a:srgbClr val="22aa44"/>
                </a:solidFill>
                <a:latin typeface="Droid Sans Mono"/>
                <a:ea typeface="Droid Sans Mono"/>
              </a:rPr>
              <a:t>'string'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, </a:t>
            </a:r>
            <a:r>
              <a:rPr b="0" lang="es-ES" sz="1400" spc="-1" strike="noStrike">
                <a:solidFill>
                  <a:srgbClr val="22aa44"/>
                </a:solidFill>
                <a:latin typeface="Droid Sans Mono"/>
                <a:ea typeface="Droid Sans Mono"/>
              </a:rPr>
              <a:t>'email'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, </a:t>
            </a:r>
            <a:r>
              <a:rPr b="0" lang="es-ES" sz="1400" spc="-1" strike="noStrike">
                <a:solidFill>
                  <a:srgbClr val="22aa44"/>
                </a:solidFill>
                <a:latin typeface="Droid Sans Mono"/>
                <a:ea typeface="Droid Sans Mono"/>
              </a:rPr>
              <a:t>'max:255'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, </a:t>
            </a:r>
            <a:r>
              <a:rPr b="0" lang="es-ES" sz="1400" spc="-1" strike="noStrike">
                <a:solidFill>
                  <a:srgbClr val="22aa44"/>
                </a:solidFill>
                <a:latin typeface="Droid Sans Mono"/>
                <a:ea typeface="Droid Sans Mono"/>
              </a:rPr>
              <a:t>'unique:users'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],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22aa44"/>
                </a:solidFill>
                <a:latin typeface="Droid Sans Mono"/>
                <a:ea typeface="Droid Sans Mono"/>
              </a:rPr>
              <a:t>'password'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 </a:t>
            </a:r>
            <a:r>
              <a:rPr b="0" lang="es-ES" sz="1400" spc="-1" strike="noStrike">
                <a:solidFill>
                  <a:srgbClr val="225588"/>
                </a:solidFill>
                <a:latin typeface="Droid Sans Mono"/>
                <a:ea typeface="Droid Sans Mono"/>
              </a:rPr>
              <a:t>=&gt;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 [</a:t>
            </a:r>
            <a:r>
              <a:rPr b="0" lang="es-ES" sz="1400" spc="-1" strike="noStrike">
                <a:solidFill>
                  <a:srgbClr val="22aa44"/>
                </a:solidFill>
                <a:latin typeface="Droid Sans Mono"/>
                <a:ea typeface="Droid Sans Mono"/>
              </a:rPr>
              <a:t>'required'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, </a:t>
            </a:r>
            <a:r>
              <a:rPr b="0" lang="es-ES" sz="1400" spc="-1" strike="noStrike">
                <a:solidFill>
                  <a:srgbClr val="22aa44"/>
                </a:solidFill>
                <a:latin typeface="Droid Sans Mono"/>
                <a:ea typeface="Droid Sans Mono"/>
              </a:rPr>
              <a:t>'string'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, </a:t>
            </a:r>
            <a:r>
              <a:rPr b="0" lang="es-ES" sz="1400" spc="-1" strike="noStrike">
                <a:solidFill>
                  <a:srgbClr val="22aa44"/>
                </a:solidFill>
                <a:latin typeface="Droid Sans Mono"/>
                <a:ea typeface="Droid Sans Mono"/>
              </a:rPr>
              <a:t>'min:6'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, </a:t>
            </a:r>
            <a:r>
              <a:rPr b="0" lang="es-ES" sz="1400" spc="-1" strike="noStrike">
                <a:solidFill>
                  <a:srgbClr val="22aa44"/>
                </a:solidFill>
                <a:latin typeface="Droid Sans Mono"/>
                <a:ea typeface="Droid Sans Mono"/>
              </a:rPr>
              <a:t>'confirmed'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],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ffffff"/>
                </a:solidFill>
                <a:latin typeface="Droid Sans Mono"/>
                <a:ea typeface="Droid Sans Mono"/>
              </a:rPr>
              <a:t>'dni' =&gt; ['required', 'nif'],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22aa44"/>
                </a:solidFill>
                <a:latin typeface="Droid Sans Mono"/>
                <a:ea typeface="Droid Sans Mono"/>
              </a:rPr>
              <a:t>'fechaNto'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 </a:t>
            </a:r>
            <a:r>
              <a:rPr b="0" lang="es-ES" sz="1400" spc="-1" strike="noStrike">
                <a:solidFill>
                  <a:srgbClr val="225588"/>
                </a:solidFill>
                <a:latin typeface="Droid Sans Mono"/>
                <a:ea typeface="Droid Sans Mono"/>
              </a:rPr>
              <a:t>=&gt;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 [</a:t>
            </a:r>
            <a:r>
              <a:rPr b="0" lang="es-ES" sz="1400" spc="-1" strike="noStrike">
                <a:solidFill>
                  <a:srgbClr val="22aa44"/>
                </a:solidFill>
                <a:latin typeface="Droid Sans Mono"/>
                <a:ea typeface="Droid Sans Mono"/>
              </a:rPr>
              <a:t>'required'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, </a:t>
            </a:r>
            <a:r>
              <a:rPr b="0" lang="es-ES" sz="1400" spc="-1" strike="noStrike">
                <a:solidFill>
                  <a:srgbClr val="22aa44"/>
                </a:solidFill>
                <a:latin typeface="Droid Sans Mono"/>
                <a:ea typeface="Droid Sans Mono"/>
              </a:rPr>
              <a:t>'date'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],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22aa44"/>
                </a:solidFill>
                <a:latin typeface="Droid Sans Mono"/>
                <a:ea typeface="Droid Sans Mono"/>
              </a:rPr>
              <a:t>'telefono'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 </a:t>
            </a:r>
            <a:r>
              <a:rPr b="0" lang="es-ES" sz="1400" spc="-1" strike="noStrike">
                <a:solidFill>
                  <a:srgbClr val="225588"/>
                </a:solidFill>
                <a:latin typeface="Droid Sans Mono"/>
                <a:ea typeface="Droid Sans Mono"/>
              </a:rPr>
              <a:t>=&gt;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 [</a:t>
            </a:r>
            <a:r>
              <a:rPr b="0" lang="es-ES" sz="1400" spc="-1" strike="noStrike">
                <a:solidFill>
                  <a:srgbClr val="22aa44"/>
                </a:solidFill>
                <a:latin typeface="Droid Sans Mono"/>
                <a:ea typeface="Droid Sans Mono"/>
              </a:rPr>
              <a:t>'required'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, </a:t>
            </a:r>
            <a:r>
              <a:rPr b="0" lang="es-ES" sz="1400" spc="-1" strike="noStrike">
                <a:solidFill>
                  <a:srgbClr val="22aa44"/>
                </a:solidFill>
                <a:latin typeface="Droid Sans Mono"/>
                <a:ea typeface="Droid Sans Mono"/>
              </a:rPr>
              <a:t>'numeric'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]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]);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497160" y="1279800"/>
            <a:ext cx="5761080" cy="1796040"/>
          </a:xfrm>
          <a:prstGeom prst="rect">
            <a:avLst/>
          </a:prstGeom>
          <a:gradFill rotWithShape="0">
            <a:gsLst>
              <a:gs pos="0">
                <a:schemeClr val="accent4">
                  <a:hueOff val="-35408"/>
                  <a:satOff val="9996"/>
                  <a:lumOff val="22177"/>
                </a:schemeClr>
              </a:gs>
              <a:gs pos="35000">
                <a:srgbClr val="dce6e1"/>
              </a:gs>
              <a:gs pos="100000">
                <a:schemeClr val="accent4">
                  <a:hueOff val="-44759"/>
                  <a:satOff val="11209"/>
                  <a:lumOff val="34195"/>
                </a:schemeClr>
              </a:gs>
            </a:gsLst>
            <a:lin ang="16200000"/>
          </a:gradFill>
          <a:ln>
            <a:solidFill>
              <a:srgbClr val="91a099"/>
            </a:solidFill>
          </a:ln>
          <a:effectLst>
            <a:outerShdw algn="b" blurRad="50800" dir="5400000" dist="12600" kx="0" ky="0" rotWithShape="0" sx="100000" sy="10000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45720" rIns="45720">
            <a:spAutoFit/>
          </a:bodyPr>
          <a:p>
            <a:pPr>
              <a:lnSpc>
                <a:spcPct val="100000"/>
              </a:lnSpc>
            </a:pPr>
            <a:r>
              <a:rPr b="0" i="1" lang="es-ES" sz="1400" spc="-1" strike="noStrike">
                <a:solidFill>
                  <a:srgbClr val="9966b8"/>
                </a:solidFill>
                <a:latin typeface="Droid Sans Mono"/>
                <a:ea typeface="Droid Sans Mono"/>
              </a:rPr>
              <a:t>"require"</a:t>
            </a:r>
            <a:r>
              <a:rPr b="0" lang="es-ES" sz="1400" spc="-1" strike="noStrike">
                <a:solidFill>
                  <a:srgbClr val="2e2b21"/>
                </a:solidFill>
                <a:latin typeface="Droid Sans Mono"/>
                <a:ea typeface="Droid Sans Mono"/>
              </a:rPr>
              <a:t>: {</a:t>
            </a:r>
            <a:r>
              <a:rPr b="0" lang="es-ES" sz="1400" spc="-1" strike="noStrike">
                <a:solidFill>
                  <a:srgbClr val="2e2b21"/>
                </a:solidFill>
                <a:latin typeface="Droid Sans Mono"/>
                <a:ea typeface="Droid Sans Mono"/>
              </a:rPr>
              <a:t>	</a:t>
            </a:r>
            <a:r>
              <a:rPr b="0" lang="es-ES" sz="1400" spc="-1" strike="noStrike">
                <a:solidFill>
                  <a:srgbClr val="2e2b21"/>
                </a:solidFill>
                <a:latin typeface="Droid Sans Mono"/>
                <a:ea typeface="Droid Sans Mono"/>
              </a:rPr>
              <a:t>	</a:t>
            </a:r>
            <a:r>
              <a:rPr b="0" lang="es-ES" sz="1400" spc="-1" strike="noStrike">
                <a:solidFill>
                  <a:srgbClr val="2e2b21"/>
                </a:solidFill>
                <a:latin typeface="Droid Sans Mono"/>
                <a:ea typeface="Droid Sans Mono"/>
              </a:rPr>
              <a:t>	</a:t>
            </a:r>
            <a:r>
              <a:rPr b="0" lang="es-ES" sz="1400" spc="-1" strike="noStrike">
                <a:solidFill>
                  <a:srgbClr val="2e2b21"/>
                </a:solidFill>
                <a:latin typeface="Droid Sans Mono"/>
                <a:ea typeface="Droid Sans Mono"/>
              </a:rPr>
              <a:t>	</a:t>
            </a:r>
            <a:r>
              <a:rPr b="0" lang="es-ES" sz="1400" spc="-1" strike="noStrike">
                <a:solidFill>
                  <a:srgbClr val="2e2b21"/>
                </a:solidFill>
                <a:latin typeface="Droid Sans Mono"/>
                <a:ea typeface="Droid Sans Mono"/>
              </a:rPr>
              <a:t>	</a:t>
            </a:r>
            <a:r>
              <a:rPr b="0" lang="es-ES" sz="1400" spc="-1" strike="noStrike">
                <a:solidFill>
                  <a:srgbClr val="2e2b21"/>
                </a:solidFill>
                <a:latin typeface="Droid Sans Mono"/>
                <a:ea typeface="Droid Sans Mono"/>
              </a:rPr>
              <a:t>	</a:t>
            </a:r>
            <a:r>
              <a:rPr b="0" lang="es-ES" sz="1400" spc="-1" strike="noStrike">
                <a:solidFill>
                  <a:srgbClr val="2e2b21"/>
                </a:solidFill>
                <a:latin typeface="Droid Sans Mono"/>
                <a:ea typeface="Droid Sans Mono"/>
              </a:rPr>
              <a:t>	</a:t>
            </a:r>
            <a:r>
              <a:rPr b="0" lang="es-ES" sz="1400" spc="-1" strike="noStrike">
                <a:solidFill>
                  <a:srgbClr val="2e2b21"/>
                </a:solidFill>
                <a:latin typeface="Droid Sans Mono"/>
                <a:ea typeface="Droid Sans Mono"/>
              </a:rPr>
              <a:t>	</a:t>
            </a:r>
            <a:r>
              <a:rPr b="0" i="1" lang="es-ES" sz="1400" spc="-1" strike="noStrike">
                <a:solidFill>
                  <a:srgbClr val="2e2b21"/>
                </a:solidFill>
                <a:latin typeface="Droid Sans Mono"/>
                <a:ea typeface="Droid Sans Mono"/>
              </a:rPr>
              <a:t>composer.json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s-ES" sz="1400" spc="-1" strike="noStrike">
                <a:solidFill>
                  <a:srgbClr val="9966b8"/>
                </a:solidFill>
                <a:latin typeface="Droid Sans Mono"/>
                <a:ea typeface="Droid Sans Mono"/>
              </a:rPr>
              <a:t>"php"</a:t>
            </a:r>
            <a:r>
              <a:rPr b="0" lang="es-ES" sz="1400" spc="-1" strike="noStrike">
                <a:solidFill>
                  <a:srgbClr val="bbbbbb"/>
                </a:solidFill>
                <a:latin typeface="Droid Sans Mono"/>
                <a:ea typeface="Droid Sans Mono"/>
              </a:rPr>
              <a:t>: </a:t>
            </a:r>
            <a:r>
              <a:rPr b="0" lang="es-ES" sz="1400" spc="-1" strike="noStrike">
                <a:solidFill>
                  <a:srgbClr val="22aa44"/>
                </a:solidFill>
                <a:latin typeface="Droid Sans Mono"/>
                <a:ea typeface="Droid Sans Mono"/>
              </a:rPr>
              <a:t>"^7.1.3"</a:t>
            </a:r>
            <a:r>
              <a:rPr b="0" lang="es-ES" sz="1400" spc="-1" strike="noStrike">
                <a:solidFill>
                  <a:srgbClr val="bbbbbb"/>
                </a:solidFill>
                <a:latin typeface="Droid Sans Mono"/>
                <a:ea typeface="Droid Sans Mono"/>
              </a:rPr>
              <a:t>,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s-ES" sz="1400" spc="-1" strike="noStrike">
                <a:solidFill>
                  <a:srgbClr val="9966b8"/>
                </a:solidFill>
                <a:latin typeface="Droid Sans Mono"/>
                <a:ea typeface="Droid Sans Mono"/>
              </a:rPr>
              <a:t>"fideloper/proxy"</a:t>
            </a:r>
            <a:r>
              <a:rPr b="0" lang="es-ES" sz="1400" spc="-1" strike="noStrike">
                <a:solidFill>
                  <a:srgbClr val="bbbbbb"/>
                </a:solidFill>
                <a:latin typeface="Droid Sans Mono"/>
                <a:ea typeface="Droid Sans Mono"/>
              </a:rPr>
              <a:t>: </a:t>
            </a:r>
            <a:r>
              <a:rPr b="0" lang="es-ES" sz="1400" spc="-1" strike="noStrike">
                <a:solidFill>
                  <a:srgbClr val="22aa44"/>
                </a:solidFill>
                <a:latin typeface="Droid Sans Mono"/>
                <a:ea typeface="Droid Sans Mono"/>
              </a:rPr>
              <a:t>"^4.0"</a:t>
            </a:r>
            <a:r>
              <a:rPr b="0" lang="es-ES" sz="1400" spc="-1" strike="noStrike">
                <a:solidFill>
                  <a:srgbClr val="bbbbbb"/>
                </a:solidFill>
                <a:latin typeface="Droid Sans Mono"/>
                <a:ea typeface="Droid Sans Mono"/>
              </a:rPr>
              <a:t>,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s-ES" sz="1400" spc="-1" strike="noStrike">
                <a:solidFill>
                  <a:srgbClr val="9966b8"/>
                </a:solidFill>
                <a:latin typeface="Droid Sans Mono"/>
                <a:ea typeface="Droid Sans Mono"/>
              </a:rPr>
              <a:t>"laravel/framework"</a:t>
            </a:r>
            <a:r>
              <a:rPr b="0" lang="es-ES" sz="1400" spc="-1" strike="noStrike">
                <a:solidFill>
                  <a:srgbClr val="bbbbbb"/>
                </a:solidFill>
                <a:latin typeface="Droid Sans Mono"/>
                <a:ea typeface="Droid Sans Mono"/>
              </a:rPr>
              <a:t>: </a:t>
            </a:r>
            <a:r>
              <a:rPr b="0" lang="es-ES" sz="1400" spc="-1" strike="noStrike">
                <a:solidFill>
                  <a:srgbClr val="22aa44"/>
                </a:solidFill>
                <a:latin typeface="Droid Sans Mono"/>
                <a:ea typeface="Droid Sans Mono"/>
              </a:rPr>
              <a:t>"5.7.*"</a:t>
            </a:r>
            <a:r>
              <a:rPr b="0" lang="es-ES" sz="1400" spc="-1" strike="noStrike">
                <a:solidFill>
                  <a:srgbClr val="bbbbbb"/>
                </a:solidFill>
                <a:latin typeface="Droid Sans Mono"/>
                <a:ea typeface="Droid Sans Mono"/>
              </a:rPr>
              <a:t>,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s-ES" sz="1400" spc="-1" strike="noStrike">
                <a:solidFill>
                  <a:srgbClr val="9966b8"/>
                </a:solidFill>
                <a:latin typeface="Droid Sans Mono"/>
                <a:ea typeface="Droid Sans Mono"/>
              </a:rPr>
              <a:t>"laravel/tinker"</a:t>
            </a:r>
            <a:r>
              <a:rPr b="0" lang="es-ES" sz="1400" spc="-1" strike="noStrike">
                <a:solidFill>
                  <a:srgbClr val="bbbbbb"/>
                </a:solidFill>
                <a:latin typeface="Droid Sans Mono"/>
                <a:ea typeface="Droid Sans Mono"/>
              </a:rPr>
              <a:t>: </a:t>
            </a:r>
            <a:r>
              <a:rPr b="0" lang="es-ES" sz="1400" spc="-1" strike="noStrike">
                <a:solidFill>
                  <a:srgbClr val="22aa44"/>
                </a:solidFill>
                <a:latin typeface="Droid Sans Mono"/>
                <a:ea typeface="Droid Sans Mono"/>
              </a:rPr>
              <a:t>"^1.0"</a:t>
            </a:r>
            <a:r>
              <a:rPr b="0" lang="es-ES" sz="1400" spc="-1" strike="noStrike">
                <a:solidFill>
                  <a:srgbClr val="bbbbbb"/>
                </a:solidFill>
                <a:latin typeface="Droid Sans Mono"/>
                <a:ea typeface="Droid Sans Mono"/>
              </a:rPr>
              <a:t>,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s-ES" sz="1400" spc="-1" strike="noStrike">
                <a:solidFill>
                  <a:srgbClr val="ffffff"/>
                </a:solidFill>
                <a:latin typeface="Droid Sans Mono"/>
                <a:ea typeface="Droid Sans Mono"/>
              </a:rPr>
              <a:t>"mpijierro/identity"</a:t>
            </a:r>
            <a:r>
              <a:rPr b="0" lang="es-ES" sz="1400" spc="-1" strike="noStrike">
                <a:solidFill>
                  <a:srgbClr val="ffffff"/>
                </a:solidFill>
                <a:latin typeface="Droid Sans Mono"/>
                <a:ea typeface="Droid Sans Mono"/>
              </a:rPr>
              <a:t>: "dev-master"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2e2b21"/>
                </a:solidFill>
                <a:latin typeface="Droid Sans Mono"/>
                <a:ea typeface="Droid Sans Mono"/>
              </a:rPr>
              <a:t>},</a:t>
            </a:r>
            <a:endParaRPr b="0" lang="es-ES" sz="1400" spc="-1" strike="noStrike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497160" y="3093840"/>
            <a:ext cx="5832360" cy="1157400"/>
          </a:xfrm>
          <a:prstGeom prst="rect">
            <a:avLst/>
          </a:prstGeom>
          <a:gradFill rotWithShape="0">
            <a:gsLst>
              <a:gs pos="0">
                <a:schemeClr val="accent4">
                  <a:hueOff val="-35408"/>
                  <a:satOff val="9996"/>
                  <a:lumOff val="22177"/>
                </a:schemeClr>
              </a:gs>
              <a:gs pos="35000">
                <a:srgbClr val="dce6e1"/>
              </a:gs>
              <a:gs pos="100000">
                <a:schemeClr val="accent4">
                  <a:hueOff val="-44759"/>
                  <a:satOff val="11209"/>
                  <a:lumOff val="34195"/>
                </a:schemeClr>
              </a:gs>
            </a:gsLst>
            <a:lin ang="16200000"/>
          </a:gradFill>
          <a:ln>
            <a:solidFill>
              <a:srgbClr val="91a099"/>
            </a:solidFill>
          </a:ln>
          <a:effectLst>
            <a:outerShdw algn="b" blurRad="50800" dir="5400000" dist="12600" kx="0" ky="0" rotWithShape="0" sx="100000" sy="10000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45720" rIns="45720">
            <a:spAutoFit/>
          </a:bodyPr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22aa44"/>
                </a:solidFill>
                <a:latin typeface="Droid Sans Mono"/>
                <a:ea typeface="Droid Sans Mono"/>
              </a:rPr>
              <a:t>'providers'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 </a:t>
            </a:r>
            <a:r>
              <a:rPr b="0" lang="es-ES" sz="1400" spc="-1" strike="noStrike">
                <a:solidFill>
                  <a:srgbClr val="225588"/>
                </a:solidFill>
                <a:latin typeface="Droid Sans Mono"/>
                <a:ea typeface="Droid Sans Mono"/>
              </a:rPr>
              <a:t>=&gt;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 [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	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	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	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	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	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	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	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	</a:t>
            </a:r>
            <a:r>
              <a:rPr b="0" lang="es-ES" sz="1400" spc="-1" strike="noStrike">
                <a:solidFill>
                  <a:srgbClr val="2e2b21"/>
                </a:solidFill>
                <a:latin typeface="Droid Sans Mono"/>
                <a:ea typeface="Droid Sans Mono"/>
              </a:rPr>
              <a:t>app.php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	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…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	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\MPijierro\Identity\</a:t>
            </a:r>
            <a:r>
              <a:rPr b="0" i="1" lang="es-ES" sz="1400" spc="-1" strike="noStrike">
                <a:solidFill>
                  <a:srgbClr val="9966b8"/>
                </a:solidFill>
                <a:latin typeface="Droid Sans Mono"/>
                <a:ea typeface="Droid Sans Mono"/>
              </a:rPr>
              <a:t>IdentityServiceProvider</a:t>
            </a:r>
            <a:r>
              <a:rPr b="0" lang="es-ES" sz="1400" spc="-1" strike="noStrike">
                <a:solidFill>
                  <a:srgbClr val="225588"/>
                </a:solidFill>
                <a:latin typeface="Droid Sans Mono"/>
                <a:ea typeface="Droid Sans Mono"/>
              </a:rPr>
              <a:t>::class</a:t>
            </a:r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,</a:t>
            </a:r>
            <a:endParaRPr b="0" lang="es-E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r>
              <a:rPr b="0" lang="es-ES" sz="1400" spc="-1" strike="noStrike">
                <a:solidFill>
                  <a:srgbClr val="6688cc"/>
                </a:solidFill>
                <a:latin typeface="Droid Sans Mono"/>
                <a:ea typeface="Droid Sans Mono"/>
              </a:rPr>
              <a:t>],</a:t>
            </a:r>
            <a:endParaRPr b="0" lang="es-E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Autofit/>
          </a:bodyPr>
          <a:p>
            <a:pPr>
              <a:lnSpc>
                <a:spcPct val="80000"/>
              </a:lnSpc>
            </a:pPr>
            <a:r>
              <a:rPr b="0" lang="es-ES" sz="4400" spc="97" strike="noStrike" cap="all">
                <a:solidFill>
                  <a:srgbClr val="474233"/>
                </a:solidFill>
                <a:latin typeface="Arial"/>
                <a:ea typeface="Arial"/>
              </a:rPr>
              <a:t>Conclusiones.</a:t>
            </a:r>
            <a:endParaRPr b="0" lang="es-ES" sz="4400" spc="-1" strike="noStrike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136080" y="2413440"/>
            <a:ext cx="2053800" cy="1462680"/>
          </a:xfrm>
          <a:prstGeom prst="rect">
            <a:avLst/>
          </a:prstGeom>
          <a:noFill/>
          <a:ln>
            <a:solidFill>
              <a:srgbClr val="2e2b21"/>
            </a:solidFill>
          </a:ln>
        </p:spPr>
        <p:style>
          <a:lnRef idx="0"/>
          <a:fillRef idx="0"/>
          <a:effectRef idx="0"/>
          <a:fontRef idx="minor"/>
        </p:style>
        <p:txBody>
          <a:bodyPr lIns="45720" rIns="45720">
            <a:spAutoFit/>
          </a:bodyPr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b="0" lang="es-ES" sz="1800" spc="-1" strike="noStrike">
                <a:solidFill>
                  <a:srgbClr val="2e2b21"/>
                </a:solidFill>
                <a:latin typeface="Tw Cen MT"/>
                <a:ea typeface="Tw Cen MT"/>
              </a:rPr>
              <a:t>UML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b="0" lang="es-ES" sz="1800" spc="-1" strike="noStrike">
                <a:solidFill>
                  <a:srgbClr val="2e2b21"/>
                </a:solidFill>
                <a:latin typeface="Tw Cen MT"/>
                <a:ea typeface="Tw Cen MT"/>
              </a:rPr>
              <a:t>Funcionalidades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b="0" lang="es-ES" sz="1800" spc="-1" strike="noStrike">
                <a:solidFill>
                  <a:srgbClr val="2e2b21"/>
                </a:solidFill>
                <a:latin typeface="Tw Cen MT"/>
                <a:ea typeface="Tw Cen MT"/>
              </a:rPr>
              <a:t>Demostración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b="0" lang="es-ES" sz="1800" spc="-1" strike="noStrike">
                <a:solidFill>
                  <a:srgbClr val="2e2b21"/>
                </a:solidFill>
                <a:latin typeface="Tw Cen MT"/>
                <a:ea typeface="Tw Cen MT"/>
              </a:rPr>
              <a:t>Aspectos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b="1" lang="es-ES" sz="1800" spc="-1" strike="noStrike">
                <a:solidFill>
                  <a:srgbClr val="2e2b21"/>
                </a:solidFill>
                <a:latin typeface="Tw Cen MT"/>
                <a:ea typeface="Tw Cen MT"/>
              </a:rPr>
              <a:t>Conclusiones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57" name="TextShape 3"/>
          <p:cNvSpPr txBox="1"/>
          <p:nvPr/>
        </p:nvSpPr>
        <p:spPr>
          <a:xfrm>
            <a:off x="2190600" y="1852560"/>
            <a:ext cx="8945280" cy="15760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Autofit/>
          </a:bodyPr>
          <a:p>
            <a:pPr marL="91440" indent="-91080">
              <a:lnSpc>
                <a:spcPct val="81000"/>
              </a:lnSpc>
              <a:spcBef>
                <a:spcPts val="1199"/>
              </a:spcBef>
              <a:buClr>
                <a:srgbClr val="9cbebd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2e2b21"/>
                </a:solidFill>
                <a:latin typeface="Tw Cen MT"/>
                <a:ea typeface="Tw Cen MT"/>
              </a:rPr>
              <a:t> </a:t>
            </a:r>
            <a:r>
              <a:rPr b="0" lang="es-ES" sz="2000" spc="-1" strike="noStrike">
                <a:solidFill>
                  <a:srgbClr val="2e2b21"/>
                </a:solidFill>
                <a:latin typeface="Tw Cen MT"/>
                <a:ea typeface="Tw Cen MT"/>
              </a:rPr>
              <a:t>Fácil manejo de la plataforma escogida (Laravel) y gran documentación.</a:t>
            </a:r>
            <a:endParaRPr b="0" lang="es-ES" sz="2000" spc="-1" strike="noStrike">
              <a:solidFill>
                <a:srgbClr val="2e2b21"/>
              </a:solidFill>
              <a:latin typeface="Tw Cen MT"/>
            </a:endParaRPr>
          </a:p>
          <a:p>
            <a:pPr marL="91440" indent="-91080">
              <a:lnSpc>
                <a:spcPct val="81000"/>
              </a:lnSpc>
              <a:spcBef>
                <a:spcPts val="1199"/>
              </a:spcBef>
              <a:buClr>
                <a:srgbClr val="9cbebd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2e2b21"/>
                </a:solidFill>
                <a:latin typeface="Tw Cen MT"/>
                <a:ea typeface="Tw Cen MT"/>
              </a:rPr>
              <a:t> </a:t>
            </a:r>
            <a:r>
              <a:rPr b="0" lang="es-ES" sz="2000" spc="-1" strike="noStrike">
                <a:solidFill>
                  <a:srgbClr val="2e2b21"/>
                </a:solidFill>
                <a:latin typeface="Tw Cen MT"/>
                <a:ea typeface="Tw Cen MT"/>
              </a:rPr>
              <a:t>Integración entre Laravel, Visual Code y Github.</a:t>
            </a:r>
            <a:endParaRPr b="0" lang="es-ES" sz="2000" spc="-1" strike="noStrike">
              <a:solidFill>
                <a:srgbClr val="2e2b21"/>
              </a:solidFill>
              <a:latin typeface="Tw Cen MT"/>
            </a:endParaRPr>
          </a:p>
          <a:p>
            <a:pPr marL="91440" indent="-91080">
              <a:lnSpc>
                <a:spcPct val="81000"/>
              </a:lnSpc>
              <a:spcBef>
                <a:spcPts val="1199"/>
              </a:spcBef>
              <a:buClr>
                <a:srgbClr val="9cbebd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2e2b21"/>
                </a:solidFill>
                <a:latin typeface="Tw Cen MT"/>
                <a:ea typeface="Tw Cen MT"/>
              </a:rPr>
              <a:t> </a:t>
            </a:r>
            <a:r>
              <a:rPr b="0" lang="es-ES" sz="2000" spc="-1" strike="noStrike">
                <a:solidFill>
                  <a:srgbClr val="2e2b21"/>
                </a:solidFill>
                <a:latin typeface="Tw Cen MT"/>
                <a:ea typeface="Tw Cen MT"/>
              </a:rPr>
              <a:t>Buena organización y comunicación del equipo .</a:t>
            </a:r>
            <a:endParaRPr b="0" lang="es-ES" sz="2000" spc="-1" strike="noStrike">
              <a:solidFill>
                <a:srgbClr val="2e2b21"/>
              </a:solidFill>
              <a:latin typeface="Tw Cen MT"/>
            </a:endParaRPr>
          </a:p>
          <a:p>
            <a:pPr marL="91440" indent="-91080">
              <a:lnSpc>
                <a:spcPct val="81000"/>
              </a:lnSpc>
              <a:spcBef>
                <a:spcPts val="1199"/>
              </a:spcBef>
              <a:buClr>
                <a:srgbClr val="9cbebd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2e2b21"/>
                </a:solidFill>
                <a:latin typeface="Tw Cen MT"/>
                <a:ea typeface="Tw Cen MT"/>
              </a:rPr>
              <a:t> </a:t>
            </a:r>
            <a:r>
              <a:rPr b="0" lang="es-ES" sz="2000" spc="-1" strike="noStrike">
                <a:solidFill>
                  <a:srgbClr val="2e2b21"/>
                </a:solidFill>
                <a:latin typeface="Tw Cen MT"/>
                <a:ea typeface="Tw Cen MT"/>
              </a:rPr>
              <a:t>Buena etodología de trabajo utilizada en las prácticas </a:t>
            </a:r>
            <a:endParaRPr b="0" lang="es-ES" sz="20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258" name="CustomShape 4"/>
          <p:cNvSpPr/>
          <p:nvPr/>
        </p:nvSpPr>
        <p:spPr>
          <a:xfrm>
            <a:off x="2189880" y="3647520"/>
            <a:ext cx="3904920" cy="292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>
            <a:norm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2e2b21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2e2b21"/>
                </a:solidFill>
                <a:latin typeface="Tw Cen MT"/>
                <a:ea typeface="Tw Cen MT"/>
              </a:rPr>
              <a:t> </a:t>
            </a:r>
            <a:r>
              <a:rPr b="1" lang="es-ES" sz="2200" spc="-1" strike="noStrike">
                <a:solidFill>
                  <a:srgbClr val="2e2b21"/>
                </a:solidFill>
                <a:latin typeface="Tw Cen MT"/>
                <a:ea typeface="Tw Cen MT"/>
              </a:rPr>
              <a:t>Problemas</a:t>
            </a:r>
            <a:r>
              <a:rPr b="0" lang="es-ES" sz="2200" spc="-1" strike="noStrike">
                <a:solidFill>
                  <a:srgbClr val="2e2b21"/>
                </a:solidFill>
                <a:latin typeface="Tw Cen MT"/>
                <a:ea typeface="Tw Cen MT"/>
              </a:rPr>
              <a:t>:</a:t>
            </a:r>
            <a:endParaRPr b="0" lang="es-ES" sz="2200" spc="-1" strike="noStrike">
              <a:latin typeface="Arial"/>
            </a:endParaRPr>
          </a:p>
          <a:p>
            <a:pPr lvl="1" marL="219600" indent="-91080">
              <a:lnSpc>
                <a:spcPct val="90000"/>
              </a:lnSpc>
              <a:spcBef>
                <a:spcPts val="1199"/>
              </a:spcBef>
              <a:buClr>
                <a:srgbClr val="2e2b21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2e2b21"/>
                </a:solidFill>
                <a:latin typeface="Tw Cen MT"/>
                <a:ea typeface="Tw Cen MT"/>
              </a:rPr>
              <a:t> </a:t>
            </a:r>
            <a:r>
              <a:rPr b="0" lang="es-ES" sz="2200" spc="-1" strike="noStrike">
                <a:solidFill>
                  <a:srgbClr val="2e2b21"/>
                </a:solidFill>
                <a:latin typeface="Tw Cen MT"/>
                <a:ea typeface="Tw Cen MT"/>
              </a:rPr>
              <a:t>Consultas entre diferentes tablas</a:t>
            </a:r>
            <a:endParaRPr b="0" lang="es-ES" sz="2200" spc="-1" strike="noStrike">
              <a:latin typeface="Arial"/>
            </a:endParaRPr>
          </a:p>
          <a:p>
            <a:pPr lvl="1" marL="219600" indent="-91080">
              <a:lnSpc>
                <a:spcPct val="90000"/>
              </a:lnSpc>
              <a:spcBef>
                <a:spcPts val="1199"/>
              </a:spcBef>
              <a:buClr>
                <a:srgbClr val="2e2b21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2e2b21"/>
                </a:solidFill>
                <a:latin typeface="Tw Cen MT"/>
                <a:ea typeface="Tw Cen MT"/>
              </a:rPr>
              <a:t> </a:t>
            </a:r>
            <a:r>
              <a:rPr b="0" lang="es-ES" sz="2200" spc="-1" strike="noStrike">
                <a:solidFill>
                  <a:srgbClr val="2e2b21"/>
                </a:solidFill>
                <a:latin typeface="Tw Cen MT"/>
                <a:ea typeface="Tw Cen MT"/>
              </a:rPr>
              <a:t>Value del option del select</a:t>
            </a:r>
            <a:endParaRPr b="0" lang="es-ES" sz="2200" spc="-1" strike="noStrike">
              <a:latin typeface="Arial"/>
            </a:endParaRPr>
          </a:p>
          <a:p>
            <a:pPr lvl="1" marL="219600" indent="-91080">
              <a:lnSpc>
                <a:spcPct val="90000"/>
              </a:lnSpc>
              <a:spcBef>
                <a:spcPts val="1199"/>
              </a:spcBef>
              <a:buClr>
                <a:srgbClr val="2e2b21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2e2b21"/>
                </a:solidFill>
                <a:latin typeface="Tw Cen MT"/>
                <a:ea typeface="Tw Cen MT"/>
              </a:rPr>
              <a:t>Grupos de rutas(Middleware)</a:t>
            </a:r>
            <a:endParaRPr b="0" lang="es-ES" sz="2200" spc="-1" strike="noStrike">
              <a:latin typeface="Arial"/>
            </a:endParaRPr>
          </a:p>
          <a:p>
            <a:pPr lvl="1" marL="219600" indent="-91080">
              <a:lnSpc>
                <a:spcPct val="90000"/>
              </a:lnSpc>
              <a:spcBef>
                <a:spcPts val="1199"/>
              </a:spcBef>
              <a:buClr>
                <a:srgbClr val="2e2b21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2e2b21"/>
                </a:solidFill>
                <a:latin typeface="Tw Cen MT"/>
                <a:ea typeface="Tw Cen MT"/>
              </a:rPr>
              <a:t>Fechas</a:t>
            </a:r>
            <a:endParaRPr b="0" lang="es-ES" sz="2200" spc="-1" strike="noStrike">
              <a:latin typeface="Arial"/>
            </a:endParaRPr>
          </a:p>
        </p:txBody>
      </p:sp>
      <p:sp>
        <p:nvSpPr>
          <p:cNvPr id="259" name="CustomShape 5"/>
          <p:cNvSpPr/>
          <p:nvPr/>
        </p:nvSpPr>
        <p:spPr>
          <a:xfrm>
            <a:off x="6663600" y="3647520"/>
            <a:ext cx="3904920" cy="2920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>
            <a:norm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2e2b21"/>
              </a:buClr>
              <a:buFont typeface="Arial"/>
              <a:buChar char="•"/>
            </a:pPr>
            <a:r>
              <a:rPr b="1" lang="es-ES" sz="2000" spc="-1" strike="noStrike">
                <a:solidFill>
                  <a:srgbClr val="2e2b21"/>
                </a:solidFill>
                <a:latin typeface="Tw Cen MT"/>
                <a:ea typeface="Tw Cen MT"/>
              </a:rPr>
              <a:t> </a:t>
            </a:r>
            <a:r>
              <a:rPr b="1" lang="es-ES" sz="2000" spc="-1" strike="noStrike">
                <a:solidFill>
                  <a:srgbClr val="2e2b21"/>
                </a:solidFill>
                <a:latin typeface="Tw Cen MT"/>
                <a:ea typeface="Tw Cen MT"/>
              </a:rPr>
              <a:t>Posibles mejoras :</a:t>
            </a:r>
            <a:endParaRPr b="0" lang="es-ES" sz="2000" spc="-1" strike="noStrike">
              <a:latin typeface="Arial"/>
            </a:endParaRPr>
          </a:p>
          <a:p>
            <a:pPr lvl="1" marL="219600" indent="-91080">
              <a:lnSpc>
                <a:spcPct val="90000"/>
              </a:lnSpc>
              <a:spcBef>
                <a:spcPts val="1199"/>
              </a:spcBef>
              <a:buClr>
                <a:srgbClr val="2e2b21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2e2b21"/>
                </a:solidFill>
                <a:latin typeface="Tw Cen MT"/>
                <a:ea typeface="Tw Cen MT"/>
              </a:rPr>
              <a:t> </a:t>
            </a:r>
            <a:r>
              <a:rPr b="0" lang="es-ES" sz="2000" spc="-1" strike="noStrike">
                <a:solidFill>
                  <a:srgbClr val="2e2b21"/>
                </a:solidFill>
                <a:latin typeface="Tw Cen MT"/>
                <a:ea typeface="Tw Cen MT"/>
              </a:rPr>
              <a:t>Mejorar estilo de la interfaz.</a:t>
            </a:r>
            <a:endParaRPr b="0" lang="es-ES" sz="2000" spc="-1" strike="noStrike">
              <a:latin typeface="Arial"/>
            </a:endParaRPr>
          </a:p>
          <a:p>
            <a:pPr lvl="1" marL="219600" indent="-91080">
              <a:lnSpc>
                <a:spcPct val="90000"/>
              </a:lnSpc>
              <a:spcBef>
                <a:spcPts val="1199"/>
              </a:spcBef>
              <a:buClr>
                <a:srgbClr val="2e2b21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2e2b21"/>
                </a:solidFill>
                <a:latin typeface="Tw Cen MT"/>
                <a:ea typeface="Tw Cen MT"/>
              </a:rPr>
              <a:t> </a:t>
            </a:r>
            <a:r>
              <a:rPr b="0" lang="es-ES" sz="2000" spc="-1" strike="noStrike">
                <a:solidFill>
                  <a:srgbClr val="2e2b21"/>
                </a:solidFill>
                <a:latin typeface="Tw Cen MT"/>
                <a:ea typeface="Tw Cen MT"/>
              </a:rPr>
              <a:t>Añadir más opciones al buscador</a:t>
            </a:r>
            <a:endParaRPr b="0" lang="es-ES" sz="2000" spc="-1" strike="noStrike">
              <a:latin typeface="Arial"/>
            </a:endParaRPr>
          </a:p>
          <a:p>
            <a:pPr lvl="1" marL="219600" indent="-91080">
              <a:lnSpc>
                <a:spcPct val="90000"/>
              </a:lnSpc>
              <a:spcBef>
                <a:spcPts val="1199"/>
              </a:spcBef>
              <a:buClr>
                <a:srgbClr val="2e2b21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2e2b21"/>
                </a:solidFill>
                <a:latin typeface="Tw Cen MT"/>
                <a:ea typeface="Tw Cen MT"/>
              </a:rPr>
              <a:t> </a:t>
            </a:r>
            <a:r>
              <a:rPr b="0" lang="es-ES" sz="2000" spc="-1" strike="noStrike">
                <a:solidFill>
                  <a:srgbClr val="2e2b21"/>
                </a:solidFill>
                <a:latin typeface="Tw Cen MT"/>
                <a:ea typeface="Tw Cen MT"/>
              </a:rPr>
              <a:t>Ofrecer ofertas de vuelos</a:t>
            </a:r>
            <a:endParaRPr b="0" lang="es-ES" sz="2000" spc="-1" strike="noStrike">
              <a:latin typeface="Arial"/>
            </a:endParaRPr>
          </a:p>
          <a:p>
            <a:pPr lvl="1" marL="219600" indent="-91080">
              <a:lnSpc>
                <a:spcPct val="90000"/>
              </a:lnSpc>
              <a:spcBef>
                <a:spcPts val="1199"/>
              </a:spcBef>
              <a:buClr>
                <a:srgbClr val="2e2b21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2e2b21"/>
                </a:solidFill>
                <a:latin typeface="Tw Cen MT"/>
                <a:ea typeface="Tw Cen MT"/>
              </a:rPr>
              <a:t> </a:t>
            </a:r>
            <a:r>
              <a:rPr b="0" lang="es-ES" sz="2000" spc="-1" strike="noStrike">
                <a:solidFill>
                  <a:srgbClr val="2e2b21"/>
                </a:solidFill>
                <a:latin typeface="Tw Cen MT"/>
                <a:ea typeface="Tw Cen MT"/>
              </a:rPr>
              <a:t>Roles y usuarios</a:t>
            </a:r>
            <a:endParaRPr b="0" lang="es-ES" sz="2000" spc="-1" strike="noStrike">
              <a:latin typeface="Arial"/>
            </a:endParaRPr>
          </a:p>
          <a:p>
            <a:pPr lvl="1" marL="219600" indent="-91080">
              <a:lnSpc>
                <a:spcPct val="90000"/>
              </a:lnSpc>
              <a:spcBef>
                <a:spcPts val="1199"/>
              </a:spcBef>
              <a:buClr>
                <a:srgbClr val="2e2b21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2e2b21"/>
                </a:solidFill>
                <a:latin typeface="Tw Cen MT"/>
                <a:ea typeface="Tw Cen MT"/>
              </a:rPr>
              <a:t> </a:t>
            </a:r>
            <a:r>
              <a:rPr b="0" lang="es-ES" sz="2000" spc="-1" strike="noStrike">
                <a:solidFill>
                  <a:srgbClr val="2e2b21"/>
                </a:solidFill>
                <a:latin typeface="Tw Cen MT"/>
                <a:ea typeface="Tw Cen MT"/>
              </a:rPr>
              <a:t>Reasignar a pasajeros por    cancelación de vuelos</a:t>
            </a:r>
            <a:endParaRPr b="0" lang="es-E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Autofit/>
          </a:bodyPr>
          <a:p>
            <a:pPr>
              <a:lnSpc>
                <a:spcPct val="80000"/>
              </a:lnSpc>
            </a:pPr>
            <a:r>
              <a:rPr b="0" lang="es-ES" sz="3700" spc="-1" strike="noStrike" cap="all">
                <a:solidFill>
                  <a:srgbClr val="2e2b21"/>
                </a:solidFill>
                <a:latin typeface="Arial"/>
                <a:ea typeface="Arial"/>
              </a:rPr>
              <a:t>Diseño uml. </a:t>
            </a:r>
            <a:br/>
            <a:endParaRPr b="0" lang="es-ES" sz="3700" spc="-1" strike="noStrike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136080" y="2413440"/>
            <a:ext cx="2053800" cy="1462680"/>
          </a:xfrm>
          <a:prstGeom prst="rect">
            <a:avLst/>
          </a:prstGeom>
          <a:noFill/>
          <a:ln>
            <a:solidFill>
              <a:srgbClr val="2e2b21"/>
            </a:solidFill>
          </a:ln>
        </p:spPr>
        <p:style>
          <a:lnRef idx="0"/>
          <a:fillRef idx="0"/>
          <a:effectRef idx="0"/>
          <a:fontRef idx="minor"/>
        </p:style>
        <p:txBody>
          <a:bodyPr lIns="45720" rIns="45720">
            <a:spAutoFit/>
          </a:bodyPr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b="1" lang="es-ES" sz="1800" spc="-1" strike="noStrike">
                <a:solidFill>
                  <a:srgbClr val="2e2b21"/>
                </a:solidFill>
                <a:latin typeface="Tw Cen MT"/>
                <a:ea typeface="Tw Cen MT"/>
              </a:rPr>
              <a:t>UML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b="0" lang="es-ES" sz="1800" spc="-1" strike="noStrike">
                <a:solidFill>
                  <a:srgbClr val="2e2b21"/>
                </a:solidFill>
                <a:latin typeface="Tw Cen MT"/>
                <a:ea typeface="Tw Cen MT"/>
              </a:rPr>
              <a:t>Funcionalidades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b="0" lang="es-ES" sz="1800" spc="-1" strike="noStrike">
                <a:solidFill>
                  <a:srgbClr val="2e2b21"/>
                </a:solidFill>
                <a:latin typeface="Tw Cen MT"/>
                <a:ea typeface="Tw Cen MT"/>
              </a:rPr>
              <a:t>Demostración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b="0" lang="es-ES" sz="1800" spc="-1" strike="noStrike">
                <a:solidFill>
                  <a:srgbClr val="2e2b21"/>
                </a:solidFill>
                <a:latin typeface="Tw Cen MT"/>
                <a:ea typeface="Tw Cen MT"/>
              </a:rPr>
              <a:t>Aspectos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b="0" lang="es-ES" sz="1800" spc="-1" strike="noStrike">
                <a:solidFill>
                  <a:srgbClr val="2e2b21"/>
                </a:solidFill>
                <a:latin typeface="Tw Cen MT"/>
                <a:ea typeface="Tw Cen MT"/>
              </a:rPr>
              <a:t>Conclusiones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70" name="Imagen 4" descr=""/>
          <p:cNvPicPr/>
          <p:nvPr/>
        </p:nvPicPr>
        <p:blipFill>
          <a:blip r:embed="rId1"/>
          <a:stretch/>
        </p:blipFill>
        <p:spPr>
          <a:xfrm>
            <a:off x="4810680" y="373680"/>
            <a:ext cx="6837840" cy="611964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Autofit/>
          </a:bodyPr>
          <a:p>
            <a:pPr>
              <a:lnSpc>
                <a:spcPct val="80000"/>
              </a:lnSpc>
            </a:pPr>
            <a:r>
              <a:rPr b="0" lang="es-ES" sz="3700" spc="-1" strike="noStrike" cap="all">
                <a:solidFill>
                  <a:srgbClr val="474233"/>
                </a:solidFill>
                <a:latin typeface="Arial"/>
                <a:ea typeface="Arial"/>
              </a:rPr>
              <a:t>Funcionalidades que se van a presentar.</a:t>
            </a:r>
            <a:br/>
            <a:endParaRPr b="0" lang="es-ES" sz="3700" spc="-1" strike="noStrike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2495520" y="1932840"/>
            <a:ext cx="8945280" cy="41954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>
            <a:noAutofit/>
          </a:bodyPr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2e2b21"/>
                </a:solidFill>
                <a:latin typeface="Tw Cen MT"/>
                <a:ea typeface="Tw Cen MT"/>
              </a:rPr>
              <a:t>Buscador de vuelos con carrusel</a:t>
            </a:r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2e2b21"/>
                </a:solidFill>
                <a:latin typeface="Tw Cen MT"/>
                <a:ea typeface="Tw Cen MT"/>
              </a:rPr>
              <a:t>Validación y Autentificación de usuarios</a:t>
            </a:r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2e2b21"/>
                </a:solidFill>
                <a:latin typeface="Tw Cen MT"/>
                <a:ea typeface="Tw Cen MT"/>
              </a:rPr>
              <a:t>Comprar un vuelo</a:t>
            </a:r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2e2b21"/>
                </a:solidFill>
                <a:latin typeface="Tw Cen MT"/>
                <a:ea typeface="Tw Cen MT"/>
              </a:rPr>
              <a:t>Mejora del diseño</a:t>
            </a:r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2e2b21"/>
                </a:solidFill>
                <a:latin typeface="Tw Cen MT"/>
                <a:ea typeface="Tw Cen MT"/>
              </a:rPr>
              <a:t>Parte pública y privada</a:t>
            </a:r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2e2b21"/>
                </a:solidFill>
                <a:latin typeface="Tw Cen MT"/>
                <a:ea typeface="Tw Cen MT"/>
              </a:rPr>
              <a:t>Validación formularios</a:t>
            </a:r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2e2b21"/>
                </a:solidFill>
                <a:latin typeface="Tw Cen MT"/>
                <a:ea typeface="Tw Cen MT"/>
              </a:rPr>
              <a:t>Interfaz responsive</a:t>
            </a:r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  <a:p>
            <a:pPr marL="91440" indent="-91080">
              <a:lnSpc>
                <a:spcPct val="90000"/>
              </a:lnSpc>
              <a:spcBef>
                <a:spcPts val="1199"/>
              </a:spcBef>
              <a:buClr>
                <a:srgbClr val="9cbebd"/>
              </a:buClr>
              <a:buFont typeface="Arial"/>
              <a:buChar char="•"/>
            </a:pPr>
            <a:r>
              <a:rPr b="0" lang="es-ES" sz="2200" spc="-1" strike="noStrike">
                <a:solidFill>
                  <a:srgbClr val="2e2b21"/>
                </a:solidFill>
                <a:latin typeface="Tw Cen MT"/>
                <a:ea typeface="Tw Cen MT"/>
              </a:rPr>
              <a:t>Capa de servicios</a:t>
            </a:r>
            <a:endParaRPr b="0" lang="es-ES" sz="2200" spc="-1" strike="noStrike">
              <a:solidFill>
                <a:srgbClr val="2e2b21"/>
              </a:solidFill>
              <a:latin typeface="Tw Cen MT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136080" y="2413440"/>
            <a:ext cx="2053800" cy="1462680"/>
          </a:xfrm>
          <a:prstGeom prst="rect">
            <a:avLst/>
          </a:prstGeom>
          <a:noFill/>
          <a:ln>
            <a:solidFill>
              <a:srgbClr val="2e2b21"/>
            </a:solidFill>
          </a:ln>
        </p:spPr>
        <p:style>
          <a:lnRef idx="0"/>
          <a:fillRef idx="0"/>
          <a:effectRef idx="0"/>
          <a:fontRef idx="minor"/>
        </p:style>
        <p:txBody>
          <a:bodyPr lIns="45720" rIns="45720">
            <a:spAutoFit/>
          </a:bodyPr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b="0" lang="es-ES" sz="1800" spc="-1" strike="noStrike">
                <a:solidFill>
                  <a:srgbClr val="2e2b21"/>
                </a:solidFill>
                <a:latin typeface="Tw Cen MT"/>
                <a:ea typeface="Tw Cen MT"/>
              </a:rPr>
              <a:t>UML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b="1" lang="es-ES" sz="1800" spc="-1" strike="noStrike">
                <a:solidFill>
                  <a:srgbClr val="2e2b21"/>
                </a:solidFill>
                <a:latin typeface="Tw Cen MT"/>
                <a:ea typeface="Tw Cen MT"/>
              </a:rPr>
              <a:t>Funcionalidades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b="0" lang="es-ES" sz="1800" spc="-1" strike="noStrike">
                <a:solidFill>
                  <a:srgbClr val="2e2b21"/>
                </a:solidFill>
                <a:latin typeface="Tw Cen MT"/>
                <a:ea typeface="Tw Cen MT"/>
              </a:rPr>
              <a:t>Demostración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b="0" lang="es-ES" sz="1800" spc="-1" strike="noStrike">
                <a:solidFill>
                  <a:srgbClr val="2e2b21"/>
                </a:solidFill>
                <a:latin typeface="Tw Cen MT"/>
                <a:ea typeface="Tw Cen MT"/>
              </a:rPr>
              <a:t>Aspectos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b="0" lang="es-ES" sz="1800" spc="-1" strike="noStrike">
                <a:solidFill>
                  <a:srgbClr val="2e2b21"/>
                </a:solidFill>
                <a:latin typeface="Tw Cen MT"/>
                <a:ea typeface="Tw Cen MT"/>
              </a:rPr>
              <a:t>Conclusiones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Autofit/>
          </a:bodyPr>
          <a:p>
            <a:pPr>
              <a:lnSpc>
                <a:spcPct val="80000"/>
              </a:lnSpc>
            </a:pPr>
            <a:r>
              <a:rPr b="0" lang="es-ES" sz="3700" spc="-1" strike="noStrike" cap="all">
                <a:solidFill>
                  <a:srgbClr val="474233"/>
                </a:solidFill>
                <a:latin typeface="Arial"/>
                <a:ea typeface="Arial"/>
              </a:rPr>
              <a:t>Demostración funcional del proyecto.</a:t>
            </a:r>
            <a:br/>
            <a:endParaRPr b="0" lang="es-ES" sz="3700" spc="-1" strike="noStrike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5572440" y="1483920"/>
            <a:ext cx="1778040" cy="365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2e2b21"/>
                </a:solidFill>
                <a:latin typeface="Arial"/>
                <a:ea typeface="Arial"/>
              </a:rPr>
              <a:t>Buscador vuelos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213120" y="1834560"/>
            <a:ext cx="2053800" cy="1462680"/>
          </a:xfrm>
          <a:prstGeom prst="rect">
            <a:avLst/>
          </a:prstGeom>
          <a:noFill/>
          <a:ln>
            <a:solidFill>
              <a:srgbClr val="2e2b21"/>
            </a:solidFill>
          </a:ln>
        </p:spPr>
        <p:style>
          <a:lnRef idx="0"/>
          <a:fillRef idx="0"/>
          <a:effectRef idx="0"/>
          <a:fontRef idx="minor"/>
        </p:style>
        <p:txBody>
          <a:bodyPr lIns="45720" rIns="45720">
            <a:spAutoFit/>
          </a:bodyPr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b="0" lang="es-ES" sz="1800" spc="-1" strike="noStrike">
                <a:solidFill>
                  <a:srgbClr val="2e2b21"/>
                </a:solidFill>
                <a:latin typeface="Tw Cen MT"/>
                <a:ea typeface="Tw Cen MT"/>
              </a:rPr>
              <a:t>UML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b="0" lang="es-ES" sz="1800" spc="-1" strike="noStrike">
                <a:solidFill>
                  <a:srgbClr val="2e2b21"/>
                </a:solidFill>
                <a:latin typeface="Tw Cen MT"/>
                <a:ea typeface="Tw Cen MT"/>
              </a:rPr>
              <a:t>Funcionalidades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b="1" lang="es-ES" sz="1800" spc="-1" strike="noStrike">
                <a:solidFill>
                  <a:srgbClr val="2e2b21"/>
                </a:solidFill>
                <a:latin typeface="Tw Cen MT"/>
                <a:ea typeface="Tw Cen MT"/>
              </a:rPr>
              <a:t>Demostración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b="0" lang="es-ES" sz="1800" spc="-1" strike="noStrike">
                <a:solidFill>
                  <a:srgbClr val="2e2b21"/>
                </a:solidFill>
                <a:latin typeface="Tw Cen MT"/>
                <a:ea typeface="Tw Cen MT"/>
              </a:rPr>
              <a:t>Aspectos</a:t>
            </a:r>
            <a:endParaRPr b="0" lang="es-E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2e2b21"/>
              </a:buClr>
              <a:buFont typeface="Tw Cen MT"/>
              <a:buChar char="❑"/>
            </a:pPr>
            <a:r>
              <a:rPr b="0" lang="es-ES" sz="1800" spc="-1" strike="noStrike">
                <a:solidFill>
                  <a:srgbClr val="2e2b21"/>
                </a:solidFill>
                <a:latin typeface="Tw Cen MT"/>
                <a:ea typeface="Tw Cen MT"/>
              </a:rPr>
              <a:t>Conclusiones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76680" y="3456000"/>
            <a:ext cx="12153600" cy="3266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Autofit/>
          </a:bodyPr>
          <a:p>
            <a:pPr>
              <a:lnSpc>
                <a:spcPct val="80000"/>
              </a:lnSpc>
            </a:pPr>
            <a:r>
              <a:rPr b="0" lang="es-ES" sz="3700" spc="-1" strike="noStrike" cap="all">
                <a:solidFill>
                  <a:srgbClr val="474233"/>
                </a:solidFill>
                <a:latin typeface="Arial"/>
                <a:ea typeface="Arial"/>
              </a:rPr>
              <a:t>Demostración funcional del proyecto.</a:t>
            </a:r>
            <a:br/>
            <a:endParaRPr b="0" lang="es-ES" sz="3700" spc="-1" strike="noStrike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5572440" y="1483920"/>
            <a:ext cx="1778040" cy="365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2e2b21"/>
                </a:solidFill>
                <a:latin typeface="Arial"/>
                <a:ea typeface="Arial"/>
              </a:rPr>
              <a:t>Buscador vuelos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144000" y="1944000"/>
            <a:ext cx="11880000" cy="504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Autofit/>
          </a:bodyPr>
          <a:p>
            <a:pPr>
              <a:lnSpc>
                <a:spcPct val="80000"/>
              </a:lnSpc>
            </a:pPr>
            <a:r>
              <a:rPr b="0" lang="es-ES" sz="3700" spc="-1" strike="noStrike" cap="all">
                <a:solidFill>
                  <a:srgbClr val="474233"/>
                </a:solidFill>
                <a:latin typeface="Arial"/>
                <a:ea typeface="Arial"/>
              </a:rPr>
              <a:t>Demostración funcional del proyecto.</a:t>
            </a:r>
            <a:br/>
            <a:endParaRPr b="0" lang="es-ES" sz="3700" spc="-1" strike="noStrike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4720320" y="1534680"/>
            <a:ext cx="2750400" cy="365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2e2b21"/>
                </a:solidFill>
                <a:latin typeface="Arial"/>
                <a:ea typeface="Arial"/>
              </a:rPr>
              <a:t>Vista de Ticket del usuario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83" name="Captura de pantalla 2019-05-20 a las 20.38.09.png" descr=""/>
          <p:cNvPicPr/>
          <p:nvPr/>
        </p:nvPicPr>
        <p:blipFill>
          <a:blip r:embed="rId1"/>
          <a:stretch/>
        </p:blipFill>
        <p:spPr>
          <a:xfrm>
            <a:off x="3091320" y="2265120"/>
            <a:ext cx="6008760" cy="423612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Autofit/>
          </a:bodyPr>
          <a:p>
            <a:pPr>
              <a:lnSpc>
                <a:spcPct val="80000"/>
              </a:lnSpc>
            </a:pPr>
            <a:r>
              <a:rPr b="0" lang="es-ES" sz="3700" spc="-1" strike="noStrike" cap="all">
                <a:solidFill>
                  <a:srgbClr val="474233"/>
                </a:solidFill>
                <a:latin typeface="Arial"/>
                <a:ea typeface="Arial"/>
              </a:rPr>
              <a:t>Demostración funcional del proyecto.</a:t>
            </a:r>
            <a:br/>
            <a:endParaRPr b="0" lang="es-ES" sz="3700" spc="-1" strike="noStrike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5572080" y="1483920"/>
            <a:ext cx="1701720" cy="365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2e2b21"/>
                </a:solidFill>
                <a:latin typeface="Arial"/>
                <a:ea typeface="Arial"/>
              </a:rPr>
              <a:t>Comprar vuelos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86" name="Imagen 2" descr=""/>
          <p:cNvPicPr/>
          <p:nvPr/>
        </p:nvPicPr>
        <p:blipFill>
          <a:blip r:embed="rId1"/>
          <a:stretch/>
        </p:blipFill>
        <p:spPr>
          <a:xfrm>
            <a:off x="3223080" y="2084760"/>
            <a:ext cx="5321520" cy="387108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1024200" y="585360"/>
            <a:ext cx="9719640" cy="1499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anchor="ctr">
            <a:noAutofit/>
          </a:bodyPr>
          <a:p>
            <a:pPr>
              <a:lnSpc>
                <a:spcPct val="80000"/>
              </a:lnSpc>
            </a:pPr>
            <a:r>
              <a:rPr b="0" lang="es-ES" sz="3700" spc="-1" strike="noStrike" cap="all">
                <a:solidFill>
                  <a:srgbClr val="474233"/>
                </a:solidFill>
                <a:latin typeface="Arial"/>
                <a:ea typeface="Arial"/>
              </a:rPr>
              <a:t>Demostración funcional del proyecto.</a:t>
            </a:r>
            <a:br/>
            <a:endParaRPr b="0" lang="es-ES" sz="3700" spc="-1" strike="noStrike">
              <a:solidFill>
                <a:srgbClr val="2e2b21"/>
              </a:solidFill>
              <a:latin typeface="Calibri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5574600" y="1483920"/>
            <a:ext cx="2472840" cy="365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2e2b21"/>
                </a:solidFill>
                <a:latin typeface="Arial"/>
                <a:ea typeface="Arial"/>
              </a:rPr>
              <a:t>Configuración del vuelo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189" name="Imagen 2" descr=""/>
          <p:cNvPicPr/>
          <p:nvPr/>
        </p:nvPicPr>
        <p:blipFill>
          <a:blip r:embed="rId1"/>
          <a:stretch/>
        </p:blipFill>
        <p:spPr>
          <a:xfrm>
            <a:off x="3742560" y="2084760"/>
            <a:ext cx="4335840" cy="3871080"/>
          </a:xfrm>
          <a:prstGeom prst="rect">
            <a:avLst/>
          </a:prstGeom>
          <a:ln w="126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LibreOffice/6.1.4.2$Windows_X86_64 LibreOffice_project/9d0f32d1f0b509096fd65e0d4bec26ddd1938fd3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dcterms:modified xsi:type="dcterms:W3CDTF">2019-05-20T22:17:13Z</dcterms:modified>
  <cp:revision>1</cp:revision>
  <dc:subject/>
  <dc:title/>
</cp:coreProperties>
</file>