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Century Gothic Paneuropean Bold" charset="1" panose="020B0702020202020204"/>
      <p:regular r:id="rId24"/>
    </p:embeddedFont>
    <p:embeddedFont>
      <p:font typeface="Canva Sans Bold" charset="1" panose="020B0803030501040103"/>
      <p:regular r:id="rId25"/>
    </p:embeddedFont>
    <p:embeddedFont>
      <p:font typeface="Open Sans Bold" charset="1" panose="00000000000000000000"/>
      <p:regular r:id="rId26"/>
    </p:embeddedFont>
    <p:embeddedFont>
      <p:font typeface="Open Sans Bold Italics" charset="1" panose="00000000000000000000"/>
      <p:regular r:id="rId27"/>
    </p:embeddedFont>
    <p:embeddedFont>
      <p:font typeface="Open Sans" charset="1" panose="00000000000000000000"/>
      <p:regular r:id="rId28"/>
    </p:embeddedFont>
    <p:embeddedFont>
      <p:font typeface="Roboto Bold" charset="1" panose="02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2.png" Type="http://schemas.openxmlformats.org/officeDocument/2006/relationships/image"/><Relationship Id="rId4" Target="../media/image16.png" Type="http://schemas.openxmlformats.org/officeDocument/2006/relationships/image"/><Relationship Id="rId5" Target="../media/image4.png" Type="http://schemas.openxmlformats.org/officeDocument/2006/relationships/image"/><Relationship Id="rId6" Target="../media/image17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9.jpe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96820" y="7377461"/>
            <a:ext cx="23881639" cy="8483892"/>
            <a:chOff x="0" y="0"/>
            <a:chExt cx="1492697" cy="5302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2697" cy="530277"/>
            </a:xfrm>
            <a:custGeom>
              <a:avLst/>
              <a:gdLst/>
              <a:ahLst/>
              <a:cxnLst/>
              <a:rect r="r" b="b" t="t" l="l"/>
              <a:pathLst>
                <a:path h="530277" w="1492697">
                  <a:moveTo>
                    <a:pt x="746349" y="0"/>
                  </a:moveTo>
                  <a:cubicBezTo>
                    <a:pt x="334152" y="0"/>
                    <a:pt x="0" y="118707"/>
                    <a:pt x="0" y="265138"/>
                  </a:cubicBezTo>
                  <a:cubicBezTo>
                    <a:pt x="0" y="411570"/>
                    <a:pt x="334152" y="530277"/>
                    <a:pt x="746349" y="530277"/>
                  </a:cubicBezTo>
                  <a:cubicBezTo>
                    <a:pt x="1158546" y="530277"/>
                    <a:pt x="1492697" y="411570"/>
                    <a:pt x="1492697" y="265138"/>
                  </a:cubicBezTo>
                  <a:cubicBezTo>
                    <a:pt x="1492697" y="118707"/>
                    <a:pt x="1158546" y="0"/>
                    <a:pt x="7463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B00FF">
                    <a:alpha val="100000"/>
                  </a:srgbClr>
                </a:gs>
                <a:gs pos="100000">
                  <a:srgbClr val="001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39940" y="11613"/>
              <a:ext cx="1212817" cy="468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2183873" y="6525197"/>
            <a:ext cx="1901176" cy="3761803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7547" t="-7464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202952" y="6525197"/>
            <a:ext cx="1901176" cy="3761803"/>
            <a:chOff x="0" y="0"/>
            <a:chExt cx="2620010" cy="51841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1337" t="-9630" r="-8378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0187121" y="5635672"/>
            <a:ext cx="2350733" cy="4651328"/>
            <a:chOff x="0" y="0"/>
            <a:chExt cx="2620010" cy="518414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7982" t="-9502" r="-1605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5750147" y="5635672"/>
            <a:ext cx="2350733" cy="4651328"/>
            <a:chOff x="0" y="0"/>
            <a:chExt cx="2620010" cy="518414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9372" r="-9457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45" id="45"/>
          <p:cNvGrpSpPr>
            <a:grpSpLocks noChangeAspect="true"/>
          </p:cNvGrpSpPr>
          <p:nvPr/>
        </p:nvGrpSpPr>
        <p:grpSpPr>
          <a:xfrm rot="0">
            <a:off x="7673549" y="4467921"/>
            <a:ext cx="2940901" cy="5819079"/>
            <a:chOff x="0" y="0"/>
            <a:chExt cx="2620010" cy="518414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38" t="0" r="-38" b="0"/>
              </a:stretch>
            </a:blip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53" id="5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TextBox 55" id="55"/>
          <p:cNvSpPr txBox="true"/>
          <p:nvPr/>
        </p:nvSpPr>
        <p:spPr>
          <a:xfrm rot="0">
            <a:off x="950880" y="819150"/>
            <a:ext cx="16386241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0"/>
              </a:lnSpc>
            </a:pPr>
            <a:r>
              <a:rPr lang="en-US" sz="5000" b="true">
                <a:solidFill>
                  <a:srgbClr val="1F202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 COMMUNITY-BASED LOCAL SERVICES </a:t>
            </a:r>
          </a:p>
          <a:p>
            <a:pPr algn="ctr">
              <a:lnSpc>
                <a:spcPts val="6150"/>
              </a:lnSpc>
            </a:pPr>
            <a:r>
              <a:rPr lang="en-US" b="true" sz="5000">
                <a:solidFill>
                  <a:srgbClr val="1F202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AND AMENITIES LOCATOR APP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045861" y="2607780"/>
            <a:ext cx="573330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1F20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project by Daniel Allotey &amp; Mohammed Muniru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36809" y="0"/>
            <a:ext cx="5397464" cy="10287000"/>
            <a:chOff x="0" y="0"/>
            <a:chExt cx="142155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155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21554">
                  <a:moveTo>
                    <a:pt x="0" y="0"/>
                  </a:moveTo>
                  <a:lnTo>
                    <a:pt x="1421554" y="0"/>
                  </a:lnTo>
                  <a:lnTo>
                    <a:pt x="1421554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DB00FF">
                    <a:alpha val="100000"/>
                  </a:srgbClr>
                </a:gs>
                <a:gs pos="100000">
                  <a:srgbClr val="001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2155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1632384">
            <a:off x="-5556968" y="4639824"/>
            <a:ext cx="8821274" cy="7082523"/>
            <a:chOff x="0" y="0"/>
            <a:chExt cx="7467600" cy="59956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2"/>
              <a:stretch>
                <a:fillRect l="0" t="-5" r="0" b="-5"/>
              </a:stretch>
            </a:blipFill>
          </p:spPr>
        </p:sp>
      </p:grpSp>
      <p:sp>
        <p:nvSpPr>
          <p:cNvPr name="AutoShape 10" id="10"/>
          <p:cNvSpPr/>
          <p:nvPr/>
        </p:nvSpPr>
        <p:spPr>
          <a:xfrm>
            <a:off x="2631005" y="600075"/>
            <a:ext cx="1046042" cy="0"/>
          </a:xfrm>
          <a:prstGeom prst="line">
            <a:avLst/>
          </a:prstGeom>
          <a:ln cap="flat" w="38100">
            <a:gradFill>
              <a:gsLst>
                <a:gs pos="0">
                  <a:srgbClr val="DB00FF">
                    <a:alpha val="100000"/>
                  </a:srgbClr>
                </a:gs>
                <a:gs pos="100000">
                  <a:srgbClr val="0019FF">
                    <a:alpha val="100000"/>
                  </a:srgbClr>
                </a:gs>
              </a:gsLst>
              <a:lin ang="2700000"/>
            </a:gra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3154026" y="609600"/>
            <a:ext cx="862366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0"/>
              </a:lnSpc>
            </a:pPr>
            <a:r>
              <a:rPr lang="en-US" sz="5000" b="true">
                <a:solidFill>
                  <a:srgbClr val="1F202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System Design Life Cycle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140236" y="1820970"/>
            <a:ext cx="14134433" cy="895864"/>
            <a:chOff x="0" y="0"/>
            <a:chExt cx="18845910" cy="1194485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3412831" cy="1194485"/>
              <a:chOff x="0" y="0"/>
              <a:chExt cx="812800" cy="284479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284479"/>
              </a:xfrm>
              <a:custGeom>
                <a:avLst/>
                <a:gdLst/>
                <a:ahLst/>
                <a:cxnLst/>
                <a:rect r="r" b="b" t="t" l="l"/>
                <a:pathLst>
                  <a:path h="284479" w="812800">
                    <a:moveTo>
                      <a:pt x="69338" y="0"/>
                    </a:moveTo>
                    <a:lnTo>
                      <a:pt x="743462" y="0"/>
                    </a:lnTo>
                    <a:cubicBezTo>
                      <a:pt x="761852" y="0"/>
                      <a:pt x="779488" y="7305"/>
                      <a:pt x="792491" y="20309"/>
                    </a:cubicBezTo>
                    <a:cubicBezTo>
                      <a:pt x="805495" y="33312"/>
                      <a:pt x="812800" y="50948"/>
                      <a:pt x="812800" y="69338"/>
                    </a:cubicBezTo>
                    <a:lnTo>
                      <a:pt x="812800" y="215141"/>
                    </a:lnTo>
                    <a:cubicBezTo>
                      <a:pt x="812800" y="233530"/>
                      <a:pt x="805495" y="251167"/>
                      <a:pt x="792491" y="264170"/>
                    </a:cubicBezTo>
                    <a:cubicBezTo>
                      <a:pt x="779488" y="277173"/>
                      <a:pt x="761852" y="284479"/>
                      <a:pt x="743462" y="284479"/>
                    </a:cubicBezTo>
                    <a:lnTo>
                      <a:pt x="69338" y="284479"/>
                    </a:lnTo>
                    <a:cubicBezTo>
                      <a:pt x="50948" y="284479"/>
                      <a:pt x="33312" y="277173"/>
                      <a:pt x="20309" y="264170"/>
                    </a:cubicBezTo>
                    <a:cubicBezTo>
                      <a:pt x="7305" y="251167"/>
                      <a:pt x="0" y="233530"/>
                      <a:pt x="0" y="215141"/>
                    </a:cubicBezTo>
                    <a:lnTo>
                      <a:pt x="0" y="69338"/>
                    </a:lnTo>
                    <a:cubicBezTo>
                      <a:pt x="0" y="50948"/>
                      <a:pt x="7305" y="33312"/>
                      <a:pt x="20309" y="20309"/>
                    </a:cubicBezTo>
                    <a:cubicBezTo>
                      <a:pt x="33312" y="7305"/>
                      <a:pt x="50948" y="0"/>
                      <a:pt x="69338" y="0"/>
                    </a:cubicBezTo>
                    <a:close/>
                  </a:path>
                </a:pathLst>
              </a:custGeom>
              <a:solidFill>
                <a:srgbClr val="FF6D4D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812800" cy="3225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448091" y="280492"/>
              <a:ext cx="2516649" cy="5763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0"/>
                </a:lnSpc>
                <a:spcBef>
                  <a:spcPct val="0"/>
                </a:spcBef>
              </a:pPr>
              <a:r>
                <a:rPr lang="en-US" b="true" sz="2578">
                  <a:solidFill>
                    <a:srgbClr val="1F202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Planning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625360" y="31898"/>
              <a:ext cx="15220550" cy="1083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3816" indent="-256908" lvl="1">
                <a:lnSpc>
                  <a:spcPts val="3331"/>
                </a:lnSpc>
                <a:buFont typeface="Arial"/>
                <a:buChar char="•"/>
              </a:pPr>
              <a:r>
                <a:rPr lang="en-US" b="true" sz="2379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Define project scope - Identify stakeholders - Determine resources and timeline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140236" y="2963927"/>
            <a:ext cx="14134433" cy="895864"/>
            <a:chOff x="0" y="0"/>
            <a:chExt cx="18845910" cy="1194485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3412831" cy="1194485"/>
              <a:chOff x="0" y="0"/>
              <a:chExt cx="812800" cy="284479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284479"/>
              </a:xfrm>
              <a:custGeom>
                <a:avLst/>
                <a:gdLst/>
                <a:ahLst/>
                <a:cxnLst/>
                <a:rect r="r" b="b" t="t" l="l"/>
                <a:pathLst>
                  <a:path h="284479" w="812800">
                    <a:moveTo>
                      <a:pt x="69338" y="0"/>
                    </a:moveTo>
                    <a:lnTo>
                      <a:pt x="743462" y="0"/>
                    </a:lnTo>
                    <a:cubicBezTo>
                      <a:pt x="761852" y="0"/>
                      <a:pt x="779488" y="7305"/>
                      <a:pt x="792491" y="20309"/>
                    </a:cubicBezTo>
                    <a:cubicBezTo>
                      <a:pt x="805495" y="33312"/>
                      <a:pt x="812800" y="50948"/>
                      <a:pt x="812800" y="69338"/>
                    </a:cubicBezTo>
                    <a:lnTo>
                      <a:pt x="812800" y="215141"/>
                    </a:lnTo>
                    <a:cubicBezTo>
                      <a:pt x="812800" y="233530"/>
                      <a:pt x="805495" y="251167"/>
                      <a:pt x="792491" y="264170"/>
                    </a:cubicBezTo>
                    <a:cubicBezTo>
                      <a:pt x="779488" y="277173"/>
                      <a:pt x="761852" y="284479"/>
                      <a:pt x="743462" y="284479"/>
                    </a:cubicBezTo>
                    <a:lnTo>
                      <a:pt x="69338" y="284479"/>
                    </a:lnTo>
                    <a:cubicBezTo>
                      <a:pt x="50948" y="284479"/>
                      <a:pt x="33312" y="277173"/>
                      <a:pt x="20309" y="264170"/>
                    </a:cubicBezTo>
                    <a:cubicBezTo>
                      <a:pt x="7305" y="251167"/>
                      <a:pt x="0" y="233530"/>
                      <a:pt x="0" y="215141"/>
                    </a:cubicBezTo>
                    <a:lnTo>
                      <a:pt x="0" y="69338"/>
                    </a:lnTo>
                    <a:cubicBezTo>
                      <a:pt x="0" y="50948"/>
                      <a:pt x="7305" y="33312"/>
                      <a:pt x="20309" y="20309"/>
                    </a:cubicBezTo>
                    <a:cubicBezTo>
                      <a:pt x="33312" y="7305"/>
                      <a:pt x="50948" y="0"/>
                      <a:pt x="69338" y="0"/>
                    </a:cubicBezTo>
                    <a:close/>
                  </a:path>
                </a:pathLst>
              </a:custGeom>
              <a:solidFill>
                <a:srgbClr val="FF6D4D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812800" cy="3225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128746" y="280492"/>
              <a:ext cx="3155340" cy="5763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0"/>
                </a:lnSpc>
                <a:spcBef>
                  <a:spcPct val="0"/>
                </a:spcBef>
              </a:pPr>
              <a:r>
                <a:rPr lang="en-US" b="true" sz="2578">
                  <a:solidFill>
                    <a:srgbClr val="1F202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Requ</a:t>
              </a:r>
              <a:r>
                <a:rPr lang="en-US" b="true" sz="2578">
                  <a:solidFill>
                    <a:srgbClr val="1F202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irements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3625360" y="31898"/>
              <a:ext cx="15220550" cy="1083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3816" indent="-256908" lvl="1">
                <a:lnSpc>
                  <a:spcPts val="3331"/>
                </a:lnSpc>
                <a:buFont typeface="Arial"/>
                <a:buChar char="•"/>
              </a:pPr>
              <a:r>
                <a:rPr lang="en-US" b="true" sz="2379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Gather functional and non-functional requirements - Define user roles (</a:t>
              </a:r>
              <a:r>
                <a:rPr lang="en-US" b="true" sz="2379" i="true">
                  <a:solidFill>
                    <a:srgbClr val="1F2020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Admin, Regular User, Business User</a:t>
              </a:r>
              <a:r>
                <a:rPr lang="en-US" b="true" sz="2379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) - Document system specifications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140236" y="4106883"/>
            <a:ext cx="14134433" cy="895864"/>
            <a:chOff x="0" y="0"/>
            <a:chExt cx="18845910" cy="1194485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3412831" cy="1194485"/>
              <a:chOff x="0" y="0"/>
              <a:chExt cx="812800" cy="284479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284479"/>
              </a:xfrm>
              <a:custGeom>
                <a:avLst/>
                <a:gdLst/>
                <a:ahLst/>
                <a:cxnLst/>
                <a:rect r="r" b="b" t="t" l="l"/>
                <a:pathLst>
                  <a:path h="284479" w="812800">
                    <a:moveTo>
                      <a:pt x="69338" y="0"/>
                    </a:moveTo>
                    <a:lnTo>
                      <a:pt x="743462" y="0"/>
                    </a:lnTo>
                    <a:cubicBezTo>
                      <a:pt x="761852" y="0"/>
                      <a:pt x="779488" y="7305"/>
                      <a:pt x="792491" y="20309"/>
                    </a:cubicBezTo>
                    <a:cubicBezTo>
                      <a:pt x="805495" y="33312"/>
                      <a:pt x="812800" y="50948"/>
                      <a:pt x="812800" y="69338"/>
                    </a:cubicBezTo>
                    <a:lnTo>
                      <a:pt x="812800" y="215141"/>
                    </a:lnTo>
                    <a:cubicBezTo>
                      <a:pt x="812800" y="233530"/>
                      <a:pt x="805495" y="251167"/>
                      <a:pt x="792491" y="264170"/>
                    </a:cubicBezTo>
                    <a:cubicBezTo>
                      <a:pt x="779488" y="277173"/>
                      <a:pt x="761852" y="284479"/>
                      <a:pt x="743462" y="284479"/>
                    </a:cubicBezTo>
                    <a:lnTo>
                      <a:pt x="69338" y="284479"/>
                    </a:lnTo>
                    <a:cubicBezTo>
                      <a:pt x="50948" y="284479"/>
                      <a:pt x="33312" y="277173"/>
                      <a:pt x="20309" y="264170"/>
                    </a:cubicBezTo>
                    <a:cubicBezTo>
                      <a:pt x="7305" y="251167"/>
                      <a:pt x="0" y="233530"/>
                      <a:pt x="0" y="215141"/>
                    </a:cubicBezTo>
                    <a:lnTo>
                      <a:pt x="0" y="69338"/>
                    </a:lnTo>
                    <a:cubicBezTo>
                      <a:pt x="0" y="50948"/>
                      <a:pt x="7305" y="33312"/>
                      <a:pt x="20309" y="20309"/>
                    </a:cubicBezTo>
                    <a:cubicBezTo>
                      <a:pt x="33312" y="7305"/>
                      <a:pt x="50948" y="0"/>
                      <a:pt x="69338" y="0"/>
                    </a:cubicBezTo>
                    <a:close/>
                  </a:path>
                </a:pathLst>
              </a:custGeom>
              <a:solidFill>
                <a:srgbClr val="FF6D4D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812800" cy="3225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448091" y="280492"/>
              <a:ext cx="2516649" cy="5763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0"/>
                </a:lnSpc>
                <a:spcBef>
                  <a:spcPct val="0"/>
                </a:spcBef>
              </a:pPr>
              <a:r>
                <a:rPr lang="en-US" b="true" sz="2578">
                  <a:solidFill>
                    <a:srgbClr val="1F202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Des</a:t>
              </a:r>
              <a:r>
                <a:rPr lang="en-US" b="true" sz="2578">
                  <a:solidFill>
                    <a:srgbClr val="1F202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ign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3625360" y="31898"/>
              <a:ext cx="15220550" cy="1083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3816" indent="-256908" lvl="1">
                <a:lnSpc>
                  <a:spcPts val="3331"/>
                </a:lnSpc>
                <a:buFont typeface="Arial"/>
                <a:buChar char="•"/>
              </a:pPr>
              <a:r>
                <a:rPr lang="en-US" b="true" sz="2379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Plan system architecture - Design database schema (Firebase structure)         - Define navigation flow and UX strategy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140236" y="5249840"/>
            <a:ext cx="14134433" cy="895864"/>
            <a:chOff x="0" y="0"/>
            <a:chExt cx="18845910" cy="1194485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3412831" cy="1194485"/>
              <a:chOff x="0" y="0"/>
              <a:chExt cx="812800" cy="284479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284479"/>
              </a:xfrm>
              <a:custGeom>
                <a:avLst/>
                <a:gdLst/>
                <a:ahLst/>
                <a:cxnLst/>
                <a:rect r="r" b="b" t="t" l="l"/>
                <a:pathLst>
                  <a:path h="284479" w="812800">
                    <a:moveTo>
                      <a:pt x="69338" y="0"/>
                    </a:moveTo>
                    <a:lnTo>
                      <a:pt x="743462" y="0"/>
                    </a:lnTo>
                    <a:cubicBezTo>
                      <a:pt x="761852" y="0"/>
                      <a:pt x="779488" y="7305"/>
                      <a:pt x="792491" y="20309"/>
                    </a:cubicBezTo>
                    <a:cubicBezTo>
                      <a:pt x="805495" y="33312"/>
                      <a:pt x="812800" y="50948"/>
                      <a:pt x="812800" y="69338"/>
                    </a:cubicBezTo>
                    <a:lnTo>
                      <a:pt x="812800" y="215141"/>
                    </a:lnTo>
                    <a:cubicBezTo>
                      <a:pt x="812800" y="233530"/>
                      <a:pt x="805495" y="251167"/>
                      <a:pt x="792491" y="264170"/>
                    </a:cubicBezTo>
                    <a:cubicBezTo>
                      <a:pt x="779488" y="277173"/>
                      <a:pt x="761852" y="284479"/>
                      <a:pt x="743462" y="284479"/>
                    </a:cubicBezTo>
                    <a:lnTo>
                      <a:pt x="69338" y="284479"/>
                    </a:lnTo>
                    <a:cubicBezTo>
                      <a:pt x="50948" y="284479"/>
                      <a:pt x="33312" y="277173"/>
                      <a:pt x="20309" y="264170"/>
                    </a:cubicBezTo>
                    <a:cubicBezTo>
                      <a:pt x="7305" y="251167"/>
                      <a:pt x="0" y="233530"/>
                      <a:pt x="0" y="215141"/>
                    </a:cubicBezTo>
                    <a:lnTo>
                      <a:pt x="0" y="69338"/>
                    </a:lnTo>
                    <a:cubicBezTo>
                      <a:pt x="0" y="50948"/>
                      <a:pt x="7305" y="33312"/>
                      <a:pt x="20309" y="20309"/>
                    </a:cubicBezTo>
                    <a:cubicBezTo>
                      <a:pt x="33312" y="7305"/>
                      <a:pt x="50948" y="0"/>
                      <a:pt x="69338" y="0"/>
                    </a:cubicBezTo>
                    <a:close/>
                  </a:path>
                </a:pathLst>
              </a:custGeom>
              <a:solidFill>
                <a:srgbClr val="FF6D4D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38100"/>
                <a:ext cx="812800" cy="3225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243382" y="280492"/>
              <a:ext cx="2926066" cy="5763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0"/>
                </a:lnSpc>
                <a:spcBef>
                  <a:spcPct val="0"/>
                </a:spcBef>
              </a:pPr>
              <a:r>
                <a:rPr lang="en-US" b="true" sz="2578">
                  <a:solidFill>
                    <a:srgbClr val="1F202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Deve</a:t>
              </a:r>
              <a:r>
                <a:rPr lang="en-US" b="true" sz="2578">
                  <a:solidFill>
                    <a:srgbClr val="1F202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lopment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3625360" y="31898"/>
              <a:ext cx="15220550" cy="1083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3816" indent="-256908" lvl="1">
                <a:lnSpc>
                  <a:spcPts val="3331"/>
                </a:lnSpc>
                <a:buFont typeface="Arial"/>
                <a:buChar char="•"/>
              </a:pPr>
              <a:r>
                <a:rPr lang="en-US" b="true" sz="2379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Implement frontend (</a:t>
              </a:r>
              <a:r>
                <a:rPr lang="en-US" b="true" sz="2379" i="true">
                  <a:solidFill>
                    <a:srgbClr val="1F2020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Flutter for mobile, React for Admin</a:t>
              </a:r>
              <a:r>
                <a:rPr lang="en-US" b="true" sz="2379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) - Integrate Firebase services (</a:t>
              </a:r>
              <a:r>
                <a:rPr lang="en-US" b="true" sz="2379" i="true">
                  <a:solidFill>
                    <a:srgbClr val="1F2020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Auth, Firestore, Storage</a:t>
              </a:r>
              <a:r>
                <a:rPr lang="en-US" b="true" sz="2379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)  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140236" y="6392796"/>
            <a:ext cx="14134433" cy="895864"/>
            <a:chOff x="0" y="0"/>
            <a:chExt cx="18845910" cy="1194485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0"/>
              <a:ext cx="3412831" cy="1194485"/>
              <a:chOff x="0" y="0"/>
              <a:chExt cx="812800" cy="284479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12800" cy="284479"/>
              </a:xfrm>
              <a:custGeom>
                <a:avLst/>
                <a:gdLst/>
                <a:ahLst/>
                <a:cxnLst/>
                <a:rect r="r" b="b" t="t" l="l"/>
                <a:pathLst>
                  <a:path h="284479" w="812800">
                    <a:moveTo>
                      <a:pt x="69338" y="0"/>
                    </a:moveTo>
                    <a:lnTo>
                      <a:pt x="743462" y="0"/>
                    </a:lnTo>
                    <a:cubicBezTo>
                      <a:pt x="761852" y="0"/>
                      <a:pt x="779488" y="7305"/>
                      <a:pt x="792491" y="20309"/>
                    </a:cubicBezTo>
                    <a:cubicBezTo>
                      <a:pt x="805495" y="33312"/>
                      <a:pt x="812800" y="50948"/>
                      <a:pt x="812800" y="69338"/>
                    </a:cubicBezTo>
                    <a:lnTo>
                      <a:pt x="812800" y="215141"/>
                    </a:lnTo>
                    <a:cubicBezTo>
                      <a:pt x="812800" y="233530"/>
                      <a:pt x="805495" y="251167"/>
                      <a:pt x="792491" y="264170"/>
                    </a:cubicBezTo>
                    <a:cubicBezTo>
                      <a:pt x="779488" y="277173"/>
                      <a:pt x="761852" y="284479"/>
                      <a:pt x="743462" y="284479"/>
                    </a:cubicBezTo>
                    <a:lnTo>
                      <a:pt x="69338" y="284479"/>
                    </a:lnTo>
                    <a:cubicBezTo>
                      <a:pt x="50948" y="284479"/>
                      <a:pt x="33312" y="277173"/>
                      <a:pt x="20309" y="264170"/>
                    </a:cubicBezTo>
                    <a:cubicBezTo>
                      <a:pt x="7305" y="251167"/>
                      <a:pt x="0" y="233530"/>
                      <a:pt x="0" y="215141"/>
                    </a:cubicBezTo>
                    <a:lnTo>
                      <a:pt x="0" y="69338"/>
                    </a:lnTo>
                    <a:cubicBezTo>
                      <a:pt x="0" y="50948"/>
                      <a:pt x="7305" y="33312"/>
                      <a:pt x="20309" y="20309"/>
                    </a:cubicBezTo>
                    <a:cubicBezTo>
                      <a:pt x="33312" y="7305"/>
                      <a:pt x="50948" y="0"/>
                      <a:pt x="69338" y="0"/>
                    </a:cubicBezTo>
                    <a:close/>
                  </a:path>
                </a:pathLst>
              </a:custGeom>
              <a:solidFill>
                <a:srgbClr val="FF6D4D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38100"/>
                <a:ext cx="812800" cy="3225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0" id="40"/>
            <p:cNvSpPr txBox="true"/>
            <p:nvPr/>
          </p:nvSpPr>
          <p:spPr>
            <a:xfrm rot="0">
              <a:off x="448091" y="280492"/>
              <a:ext cx="2516649" cy="5763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0"/>
                </a:lnSpc>
                <a:spcBef>
                  <a:spcPct val="0"/>
                </a:spcBef>
              </a:pPr>
              <a:r>
                <a:rPr lang="en-US" b="true" sz="2578">
                  <a:solidFill>
                    <a:srgbClr val="1F202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Test</a:t>
              </a:r>
              <a:r>
                <a:rPr lang="en-US" b="true" sz="2578">
                  <a:solidFill>
                    <a:srgbClr val="1F202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ing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3625360" y="34732"/>
              <a:ext cx="15220550" cy="1083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3816" indent="-256908" lvl="1">
                <a:lnSpc>
                  <a:spcPts val="3331"/>
                </a:lnSpc>
                <a:buFont typeface="Arial"/>
                <a:buChar char="•"/>
              </a:pPr>
              <a:r>
                <a:rPr lang="en-US" b="true" sz="2379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Conduct integration testing and functional testing - Fix bugs and refine UI/UX  - Ensure security and data validation 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2140236" y="7535753"/>
            <a:ext cx="14134433" cy="895864"/>
            <a:chOff x="0" y="0"/>
            <a:chExt cx="18845910" cy="1194485"/>
          </a:xfrm>
        </p:grpSpPr>
        <p:grpSp>
          <p:nvGrpSpPr>
            <p:cNvPr name="Group 43" id="43"/>
            <p:cNvGrpSpPr/>
            <p:nvPr/>
          </p:nvGrpSpPr>
          <p:grpSpPr>
            <a:xfrm rot="0">
              <a:off x="0" y="0"/>
              <a:ext cx="3412831" cy="1194485"/>
              <a:chOff x="0" y="0"/>
              <a:chExt cx="812800" cy="284479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812800" cy="284479"/>
              </a:xfrm>
              <a:custGeom>
                <a:avLst/>
                <a:gdLst/>
                <a:ahLst/>
                <a:cxnLst/>
                <a:rect r="r" b="b" t="t" l="l"/>
                <a:pathLst>
                  <a:path h="284479" w="812800">
                    <a:moveTo>
                      <a:pt x="69338" y="0"/>
                    </a:moveTo>
                    <a:lnTo>
                      <a:pt x="743462" y="0"/>
                    </a:lnTo>
                    <a:cubicBezTo>
                      <a:pt x="761852" y="0"/>
                      <a:pt x="779488" y="7305"/>
                      <a:pt x="792491" y="20309"/>
                    </a:cubicBezTo>
                    <a:cubicBezTo>
                      <a:pt x="805495" y="33312"/>
                      <a:pt x="812800" y="50948"/>
                      <a:pt x="812800" y="69338"/>
                    </a:cubicBezTo>
                    <a:lnTo>
                      <a:pt x="812800" y="215141"/>
                    </a:lnTo>
                    <a:cubicBezTo>
                      <a:pt x="812800" y="233530"/>
                      <a:pt x="805495" y="251167"/>
                      <a:pt x="792491" y="264170"/>
                    </a:cubicBezTo>
                    <a:cubicBezTo>
                      <a:pt x="779488" y="277173"/>
                      <a:pt x="761852" y="284479"/>
                      <a:pt x="743462" y="284479"/>
                    </a:cubicBezTo>
                    <a:lnTo>
                      <a:pt x="69338" y="284479"/>
                    </a:lnTo>
                    <a:cubicBezTo>
                      <a:pt x="50948" y="284479"/>
                      <a:pt x="33312" y="277173"/>
                      <a:pt x="20309" y="264170"/>
                    </a:cubicBezTo>
                    <a:cubicBezTo>
                      <a:pt x="7305" y="251167"/>
                      <a:pt x="0" y="233530"/>
                      <a:pt x="0" y="215141"/>
                    </a:cubicBezTo>
                    <a:lnTo>
                      <a:pt x="0" y="69338"/>
                    </a:lnTo>
                    <a:cubicBezTo>
                      <a:pt x="0" y="50948"/>
                      <a:pt x="7305" y="33312"/>
                      <a:pt x="20309" y="20309"/>
                    </a:cubicBezTo>
                    <a:cubicBezTo>
                      <a:pt x="33312" y="7305"/>
                      <a:pt x="50948" y="0"/>
                      <a:pt x="69338" y="0"/>
                    </a:cubicBezTo>
                    <a:close/>
                  </a:path>
                </a:pathLst>
              </a:custGeom>
              <a:solidFill>
                <a:srgbClr val="FF6D4D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38100"/>
                <a:ext cx="812800" cy="3225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6" id="46"/>
            <p:cNvSpPr txBox="true"/>
            <p:nvPr/>
          </p:nvSpPr>
          <p:spPr>
            <a:xfrm rot="0">
              <a:off x="300701" y="280492"/>
              <a:ext cx="2811429" cy="5763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0"/>
                </a:lnSpc>
                <a:spcBef>
                  <a:spcPct val="0"/>
                </a:spcBef>
              </a:pPr>
              <a:r>
                <a:rPr lang="en-US" b="true" sz="2578">
                  <a:solidFill>
                    <a:srgbClr val="1F202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Dep</a:t>
              </a:r>
              <a:r>
                <a:rPr lang="en-US" b="true" sz="2578">
                  <a:solidFill>
                    <a:srgbClr val="1F202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loyment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3625360" y="31898"/>
              <a:ext cx="15220550" cy="1083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3816" indent="-256908" lvl="1">
                <a:lnSpc>
                  <a:spcPts val="3331"/>
                </a:lnSpc>
                <a:buFont typeface="Arial"/>
                <a:buChar char="•"/>
              </a:pPr>
              <a:r>
                <a:rPr lang="en-US" b="true" sz="2379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Deploy admin panel online - Used chrome debug mode for mobile app testing (e.g., APK)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2140236" y="8678709"/>
            <a:ext cx="14134433" cy="895864"/>
            <a:chOff x="0" y="0"/>
            <a:chExt cx="18845910" cy="1194485"/>
          </a:xfrm>
        </p:grpSpPr>
        <p:grpSp>
          <p:nvGrpSpPr>
            <p:cNvPr name="Group 49" id="49"/>
            <p:cNvGrpSpPr/>
            <p:nvPr/>
          </p:nvGrpSpPr>
          <p:grpSpPr>
            <a:xfrm rot="0">
              <a:off x="0" y="0"/>
              <a:ext cx="3412831" cy="1194485"/>
              <a:chOff x="0" y="0"/>
              <a:chExt cx="812800" cy="284479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812800" cy="284479"/>
              </a:xfrm>
              <a:custGeom>
                <a:avLst/>
                <a:gdLst/>
                <a:ahLst/>
                <a:cxnLst/>
                <a:rect r="r" b="b" t="t" l="l"/>
                <a:pathLst>
                  <a:path h="284479" w="812800">
                    <a:moveTo>
                      <a:pt x="69338" y="0"/>
                    </a:moveTo>
                    <a:lnTo>
                      <a:pt x="743462" y="0"/>
                    </a:lnTo>
                    <a:cubicBezTo>
                      <a:pt x="761852" y="0"/>
                      <a:pt x="779488" y="7305"/>
                      <a:pt x="792491" y="20309"/>
                    </a:cubicBezTo>
                    <a:cubicBezTo>
                      <a:pt x="805495" y="33312"/>
                      <a:pt x="812800" y="50948"/>
                      <a:pt x="812800" y="69338"/>
                    </a:cubicBezTo>
                    <a:lnTo>
                      <a:pt x="812800" y="215141"/>
                    </a:lnTo>
                    <a:cubicBezTo>
                      <a:pt x="812800" y="233530"/>
                      <a:pt x="805495" y="251167"/>
                      <a:pt x="792491" y="264170"/>
                    </a:cubicBezTo>
                    <a:cubicBezTo>
                      <a:pt x="779488" y="277173"/>
                      <a:pt x="761852" y="284479"/>
                      <a:pt x="743462" y="284479"/>
                    </a:cubicBezTo>
                    <a:lnTo>
                      <a:pt x="69338" y="284479"/>
                    </a:lnTo>
                    <a:cubicBezTo>
                      <a:pt x="50948" y="284479"/>
                      <a:pt x="33312" y="277173"/>
                      <a:pt x="20309" y="264170"/>
                    </a:cubicBezTo>
                    <a:cubicBezTo>
                      <a:pt x="7305" y="251167"/>
                      <a:pt x="0" y="233530"/>
                      <a:pt x="0" y="215141"/>
                    </a:cubicBezTo>
                    <a:lnTo>
                      <a:pt x="0" y="69338"/>
                    </a:lnTo>
                    <a:cubicBezTo>
                      <a:pt x="0" y="50948"/>
                      <a:pt x="7305" y="33312"/>
                      <a:pt x="20309" y="20309"/>
                    </a:cubicBezTo>
                    <a:cubicBezTo>
                      <a:pt x="33312" y="7305"/>
                      <a:pt x="50948" y="0"/>
                      <a:pt x="69338" y="0"/>
                    </a:cubicBezTo>
                    <a:close/>
                  </a:path>
                </a:pathLst>
              </a:custGeom>
              <a:solidFill>
                <a:srgbClr val="FF6D4D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-38100"/>
                <a:ext cx="812800" cy="3225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52" id="52"/>
            <p:cNvSpPr txBox="true"/>
            <p:nvPr/>
          </p:nvSpPr>
          <p:spPr>
            <a:xfrm rot="0">
              <a:off x="136934" y="280492"/>
              <a:ext cx="3138963" cy="5763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10"/>
                </a:lnSpc>
                <a:spcBef>
                  <a:spcPct val="0"/>
                </a:spcBef>
              </a:pPr>
              <a:r>
                <a:rPr lang="en-US" b="true" sz="2578">
                  <a:solidFill>
                    <a:srgbClr val="1F202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</a:t>
              </a:r>
              <a:r>
                <a:rPr lang="en-US" b="true" sz="2578">
                  <a:solidFill>
                    <a:srgbClr val="1F202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aintenance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3625360" y="31898"/>
              <a:ext cx="15220550" cy="1083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3816" indent="-256908" lvl="1">
                <a:lnSpc>
                  <a:spcPts val="3331"/>
                </a:lnSpc>
                <a:buFont typeface="Arial"/>
                <a:buChar char="•"/>
              </a:pPr>
              <a:r>
                <a:rPr lang="en-US" b="true" sz="2379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Monitor app performance - Apply updates and patches - Collect user feedback and improve features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4293" y="102581"/>
            <a:ext cx="12396640" cy="9904740"/>
          </a:xfrm>
          <a:custGeom>
            <a:avLst/>
            <a:gdLst/>
            <a:ahLst/>
            <a:cxnLst/>
            <a:rect r="r" b="b" t="t" l="l"/>
            <a:pathLst>
              <a:path h="9904740" w="12396640">
                <a:moveTo>
                  <a:pt x="0" y="0"/>
                </a:moveTo>
                <a:lnTo>
                  <a:pt x="12396640" y="0"/>
                </a:lnTo>
                <a:lnTo>
                  <a:pt x="12396640" y="9904740"/>
                </a:lnTo>
                <a:lnTo>
                  <a:pt x="0" y="99047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963" r="-46874" b="-1506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98788" y="9003792"/>
            <a:ext cx="7967863" cy="59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7"/>
              </a:lnSpc>
            </a:pPr>
            <a:r>
              <a:rPr lang="en-US" sz="3900" b="true">
                <a:solidFill>
                  <a:srgbClr val="1F202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Functional Requirement Diagram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036844">
            <a:off x="-104288" y="4495650"/>
            <a:ext cx="3690464" cy="8354098"/>
            <a:chOff x="0" y="0"/>
            <a:chExt cx="971974" cy="22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1974" cy="2200256"/>
            </a:xfrm>
            <a:custGeom>
              <a:avLst/>
              <a:gdLst/>
              <a:ahLst/>
              <a:cxnLst/>
              <a:rect r="r" b="b" t="t" l="l"/>
              <a:pathLst>
                <a:path h="2200256" w="971974">
                  <a:moveTo>
                    <a:pt x="106989" y="0"/>
                  </a:moveTo>
                  <a:lnTo>
                    <a:pt x="864985" y="0"/>
                  </a:lnTo>
                  <a:cubicBezTo>
                    <a:pt x="924074" y="0"/>
                    <a:pt x="971974" y="47900"/>
                    <a:pt x="971974" y="106989"/>
                  </a:cubicBezTo>
                  <a:lnTo>
                    <a:pt x="971974" y="2093268"/>
                  </a:lnTo>
                  <a:cubicBezTo>
                    <a:pt x="971974" y="2121643"/>
                    <a:pt x="960702" y="2148856"/>
                    <a:pt x="940638" y="2168920"/>
                  </a:cubicBezTo>
                  <a:cubicBezTo>
                    <a:pt x="920573" y="2188984"/>
                    <a:pt x="893360" y="2200256"/>
                    <a:pt x="864985" y="2200256"/>
                  </a:cubicBezTo>
                  <a:lnTo>
                    <a:pt x="106989" y="2200256"/>
                  </a:lnTo>
                  <a:cubicBezTo>
                    <a:pt x="47900" y="2200256"/>
                    <a:pt x="0" y="2152356"/>
                    <a:pt x="0" y="2093268"/>
                  </a:cubicBezTo>
                  <a:lnTo>
                    <a:pt x="0" y="106989"/>
                  </a:lnTo>
                  <a:cubicBezTo>
                    <a:pt x="0" y="47900"/>
                    <a:pt x="47900" y="0"/>
                    <a:pt x="1069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B00FF">
                    <a:alpha val="100000"/>
                  </a:srgbClr>
                </a:gs>
                <a:gs pos="100000">
                  <a:srgbClr val="001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71974" cy="2238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2632187" y="-2349947"/>
            <a:ext cx="5866686" cy="11608247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5308297" y="2031204"/>
            <a:ext cx="11951003" cy="6224592"/>
            <a:chOff x="0" y="0"/>
            <a:chExt cx="15934671" cy="829945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04775"/>
              <a:ext cx="11452035" cy="1213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99"/>
                </a:lnSpc>
                <a:spcBef>
                  <a:spcPct val="0"/>
                </a:spcBef>
              </a:pPr>
              <a:r>
                <a:rPr lang="en-US" b="true" sz="5499">
                  <a:solidFill>
                    <a:srgbClr val="1F2020"/>
                  </a:solidFill>
                  <a:latin typeface="Century Gothic Paneuropean Bold"/>
                  <a:ea typeface="Century Gothic Paneuropean Bold"/>
                  <a:cs typeface="Century Gothic Paneuropean Bold"/>
                  <a:sym typeface="Century Gothic Paneuropean Bold"/>
                </a:rPr>
                <a:t>Results and Analysis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732846"/>
              <a:ext cx="15934671" cy="65666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8"/>
                </a:lnSpc>
              </a:pPr>
              <a:r>
                <a:rPr lang="en-US" sz="2791" i="true" b="true">
                  <a:solidFill>
                    <a:srgbClr val="1F2020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Fully working app features:</a:t>
              </a: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Sign-up/login</a:t>
              </a: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User dashboard with business listings</a:t>
              </a: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Account switch (regular to business)</a:t>
              </a: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Admin dashboard</a:t>
              </a:r>
            </a:p>
            <a:p>
              <a:pPr algn="l">
                <a:lnSpc>
                  <a:spcPts val="3908"/>
                </a:lnSpc>
              </a:pPr>
            </a:p>
            <a:p>
              <a:pPr algn="l">
                <a:lnSpc>
                  <a:spcPts val="3908"/>
                </a:lnSpc>
              </a:pPr>
            </a:p>
            <a:p>
              <a:pPr algn="l">
                <a:lnSpc>
                  <a:spcPts val="3908"/>
                </a:lnSpc>
                <a:spcBef>
                  <a:spcPct val="0"/>
                </a:spcBef>
              </a:pPr>
              <a:r>
                <a:rPr lang="en-US" b="true" sz="2791" i="true">
                  <a:solidFill>
                    <a:srgbClr val="1F2020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Found challenges with syncing, Firebase rules, and UI balance between user roles.</a:t>
              </a:r>
            </a:p>
            <a:p>
              <a:pPr algn="l">
                <a:lnSpc>
                  <a:spcPts val="3908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4864" y="1044233"/>
            <a:ext cx="17538272" cy="8198534"/>
          </a:xfrm>
          <a:custGeom>
            <a:avLst/>
            <a:gdLst/>
            <a:ahLst/>
            <a:cxnLst/>
            <a:rect r="r" b="b" t="t" l="l"/>
            <a:pathLst>
              <a:path h="8198534" w="17538272">
                <a:moveTo>
                  <a:pt x="0" y="0"/>
                </a:moveTo>
                <a:lnTo>
                  <a:pt x="17538272" y="0"/>
                </a:lnTo>
                <a:lnTo>
                  <a:pt x="17538272" y="8198534"/>
                </a:lnTo>
                <a:lnTo>
                  <a:pt x="0" y="8198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39" t="-4065" r="-3274" b="-4222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50424" y="2372491"/>
            <a:ext cx="7967863" cy="59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7"/>
              </a:lnSpc>
            </a:pPr>
            <a:r>
              <a:rPr lang="en-US" b="true" sz="3900">
                <a:solidFill>
                  <a:srgbClr val="1F202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Super Admin Diagram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340821" y="2835681"/>
            <a:ext cx="2472837" cy="4892933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621694" y="2835681"/>
            <a:ext cx="2472837" cy="4892933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3903369" y="2835681"/>
            <a:ext cx="2472837" cy="4892933"/>
            <a:chOff x="0" y="0"/>
            <a:chExt cx="2620010" cy="51841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38" t="0" r="-38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059913" y="2835681"/>
            <a:ext cx="2472837" cy="4892933"/>
            <a:chOff x="0" y="0"/>
            <a:chExt cx="2620010" cy="518414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38" t="0" r="-38" b="0"/>
              </a:stretch>
            </a:blip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42" id="42"/>
          <p:cNvGrpSpPr>
            <a:grpSpLocks noChangeAspect="true"/>
          </p:cNvGrpSpPr>
          <p:nvPr/>
        </p:nvGrpSpPr>
        <p:grpSpPr>
          <a:xfrm rot="0">
            <a:off x="12063642" y="2835681"/>
            <a:ext cx="2472837" cy="4892933"/>
            <a:chOff x="0" y="0"/>
            <a:chExt cx="2620010" cy="518414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6"/>
              <a:stretch>
                <a:fillRect l="-38" t="0" r="-38" b="0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52" id="52"/>
          <p:cNvGrpSpPr>
            <a:grpSpLocks noChangeAspect="true"/>
          </p:cNvGrpSpPr>
          <p:nvPr/>
        </p:nvGrpSpPr>
        <p:grpSpPr>
          <a:xfrm rot="0">
            <a:off x="14786463" y="2835681"/>
            <a:ext cx="2472837" cy="4892933"/>
            <a:chOff x="0" y="0"/>
            <a:chExt cx="2620010" cy="518414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4" id="5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7"/>
              <a:stretch>
                <a:fillRect l="-38" t="0" r="-38" b="0"/>
              </a:stretch>
            </a:blip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TextBox 62" id="62"/>
          <p:cNvSpPr txBox="true"/>
          <p:nvPr/>
        </p:nvSpPr>
        <p:spPr>
          <a:xfrm rot="0">
            <a:off x="5139788" y="1305212"/>
            <a:ext cx="7967863" cy="59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7"/>
              </a:lnSpc>
            </a:pPr>
            <a:r>
              <a:rPr lang="en-US" b="true" sz="3900">
                <a:solidFill>
                  <a:srgbClr val="1F202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Creating A business Account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036844">
            <a:off x="-104288" y="4495650"/>
            <a:ext cx="3690464" cy="8354098"/>
            <a:chOff x="0" y="0"/>
            <a:chExt cx="971974" cy="22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1974" cy="2200256"/>
            </a:xfrm>
            <a:custGeom>
              <a:avLst/>
              <a:gdLst/>
              <a:ahLst/>
              <a:cxnLst/>
              <a:rect r="r" b="b" t="t" l="l"/>
              <a:pathLst>
                <a:path h="2200256" w="971974">
                  <a:moveTo>
                    <a:pt x="106989" y="0"/>
                  </a:moveTo>
                  <a:lnTo>
                    <a:pt x="864985" y="0"/>
                  </a:lnTo>
                  <a:cubicBezTo>
                    <a:pt x="924074" y="0"/>
                    <a:pt x="971974" y="47900"/>
                    <a:pt x="971974" y="106989"/>
                  </a:cubicBezTo>
                  <a:lnTo>
                    <a:pt x="971974" y="2093268"/>
                  </a:lnTo>
                  <a:cubicBezTo>
                    <a:pt x="971974" y="2121643"/>
                    <a:pt x="960702" y="2148856"/>
                    <a:pt x="940638" y="2168920"/>
                  </a:cubicBezTo>
                  <a:cubicBezTo>
                    <a:pt x="920573" y="2188984"/>
                    <a:pt x="893360" y="2200256"/>
                    <a:pt x="864985" y="2200256"/>
                  </a:cubicBezTo>
                  <a:lnTo>
                    <a:pt x="106989" y="2200256"/>
                  </a:lnTo>
                  <a:cubicBezTo>
                    <a:pt x="47900" y="2200256"/>
                    <a:pt x="0" y="2152356"/>
                    <a:pt x="0" y="2093268"/>
                  </a:cubicBezTo>
                  <a:lnTo>
                    <a:pt x="0" y="106989"/>
                  </a:lnTo>
                  <a:cubicBezTo>
                    <a:pt x="0" y="47900"/>
                    <a:pt x="47900" y="0"/>
                    <a:pt x="1069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B00FF">
                    <a:alpha val="100000"/>
                  </a:srgbClr>
                </a:gs>
                <a:gs pos="100000">
                  <a:srgbClr val="001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71974" cy="2238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2632187" y="-2349947"/>
            <a:ext cx="5866686" cy="11608247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5308297" y="2031204"/>
            <a:ext cx="11951003" cy="4738692"/>
            <a:chOff x="0" y="0"/>
            <a:chExt cx="15934671" cy="631825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04775"/>
              <a:ext cx="11452035" cy="1213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99"/>
                </a:lnSpc>
                <a:spcBef>
                  <a:spcPct val="0"/>
                </a:spcBef>
              </a:pPr>
              <a:r>
                <a:rPr lang="en-US" b="true" sz="5499">
                  <a:solidFill>
                    <a:srgbClr val="1F2020"/>
                  </a:solidFill>
                  <a:latin typeface="Century Gothic Paneuropean Bold"/>
                  <a:ea typeface="Century Gothic Paneuropean Bold"/>
                  <a:cs typeface="Century Gothic Paneuropean Bold"/>
                  <a:sym typeface="Century Gothic Paneuropean Bold"/>
                </a:rPr>
                <a:t>Conclusion: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732846"/>
              <a:ext cx="15934671" cy="45854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</a:t>
              </a: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ommunity Link effectively solves the problem of local discovery.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Brings users and business owners together in a single digital space.</a:t>
              </a:r>
            </a:p>
            <a:p>
              <a:pPr algn="l">
                <a:lnSpc>
                  <a:spcPts val="3908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036844">
            <a:off x="-104288" y="4495650"/>
            <a:ext cx="3690464" cy="8354098"/>
            <a:chOff x="0" y="0"/>
            <a:chExt cx="971974" cy="22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1974" cy="2200256"/>
            </a:xfrm>
            <a:custGeom>
              <a:avLst/>
              <a:gdLst/>
              <a:ahLst/>
              <a:cxnLst/>
              <a:rect r="r" b="b" t="t" l="l"/>
              <a:pathLst>
                <a:path h="2200256" w="971974">
                  <a:moveTo>
                    <a:pt x="106989" y="0"/>
                  </a:moveTo>
                  <a:lnTo>
                    <a:pt x="864985" y="0"/>
                  </a:lnTo>
                  <a:cubicBezTo>
                    <a:pt x="924074" y="0"/>
                    <a:pt x="971974" y="47900"/>
                    <a:pt x="971974" y="106989"/>
                  </a:cubicBezTo>
                  <a:lnTo>
                    <a:pt x="971974" y="2093268"/>
                  </a:lnTo>
                  <a:cubicBezTo>
                    <a:pt x="971974" y="2121643"/>
                    <a:pt x="960702" y="2148856"/>
                    <a:pt x="940638" y="2168920"/>
                  </a:cubicBezTo>
                  <a:cubicBezTo>
                    <a:pt x="920573" y="2188984"/>
                    <a:pt x="893360" y="2200256"/>
                    <a:pt x="864985" y="2200256"/>
                  </a:cubicBezTo>
                  <a:lnTo>
                    <a:pt x="106989" y="2200256"/>
                  </a:lnTo>
                  <a:cubicBezTo>
                    <a:pt x="47900" y="2200256"/>
                    <a:pt x="0" y="2152356"/>
                    <a:pt x="0" y="2093268"/>
                  </a:cubicBezTo>
                  <a:lnTo>
                    <a:pt x="0" y="106989"/>
                  </a:lnTo>
                  <a:cubicBezTo>
                    <a:pt x="0" y="47900"/>
                    <a:pt x="47900" y="0"/>
                    <a:pt x="1069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B00FF">
                    <a:alpha val="100000"/>
                  </a:srgbClr>
                </a:gs>
                <a:gs pos="100000">
                  <a:srgbClr val="001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71974" cy="2238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2632187" y="-2349947"/>
            <a:ext cx="5866686" cy="11608247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5308297" y="1869279"/>
            <a:ext cx="11951003" cy="5729292"/>
            <a:chOff x="0" y="0"/>
            <a:chExt cx="15934671" cy="763905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04775"/>
              <a:ext cx="11452035" cy="1213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99"/>
                </a:lnSpc>
                <a:spcBef>
                  <a:spcPct val="0"/>
                </a:spcBef>
              </a:pPr>
              <a:r>
                <a:rPr lang="en-US" b="true" sz="5499">
                  <a:solidFill>
                    <a:srgbClr val="1F2020"/>
                  </a:solidFill>
                  <a:latin typeface="Century Gothic Paneuropean Bold"/>
                  <a:ea typeface="Century Gothic Paneuropean Bold"/>
                  <a:cs typeface="Century Gothic Paneuropean Bold"/>
                  <a:sym typeface="Century Gothic Paneuropean Bold"/>
                </a:rPr>
                <a:t>Recommendations: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732846"/>
              <a:ext cx="15934671" cy="59062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Add review/rating features in future versions.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Allow multiple admins or community moderators.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Imp</a:t>
              </a: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rove offline capabilities for low-data areas.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Add push notifications and business promotions.</a:t>
              </a:r>
            </a:p>
            <a:p>
              <a:pPr algn="l">
                <a:lnSpc>
                  <a:spcPts val="3908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036844">
            <a:off x="-104288" y="4495650"/>
            <a:ext cx="3690464" cy="8354098"/>
            <a:chOff x="0" y="0"/>
            <a:chExt cx="971974" cy="22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1974" cy="2200256"/>
            </a:xfrm>
            <a:custGeom>
              <a:avLst/>
              <a:gdLst/>
              <a:ahLst/>
              <a:cxnLst/>
              <a:rect r="r" b="b" t="t" l="l"/>
              <a:pathLst>
                <a:path h="2200256" w="971974">
                  <a:moveTo>
                    <a:pt x="106989" y="0"/>
                  </a:moveTo>
                  <a:lnTo>
                    <a:pt x="864985" y="0"/>
                  </a:lnTo>
                  <a:cubicBezTo>
                    <a:pt x="924074" y="0"/>
                    <a:pt x="971974" y="47900"/>
                    <a:pt x="971974" y="106989"/>
                  </a:cubicBezTo>
                  <a:lnTo>
                    <a:pt x="971974" y="2093268"/>
                  </a:lnTo>
                  <a:cubicBezTo>
                    <a:pt x="971974" y="2121643"/>
                    <a:pt x="960702" y="2148856"/>
                    <a:pt x="940638" y="2168920"/>
                  </a:cubicBezTo>
                  <a:cubicBezTo>
                    <a:pt x="920573" y="2188984"/>
                    <a:pt x="893360" y="2200256"/>
                    <a:pt x="864985" y="2200256"/>
                  </a:cubicBezTo>
                  <a:lnTo>
                    <a:pt x="106989" y="2200256"/>
                  </a:lnTo>
                  <a:cubicBezTo>
                    <a:pt x="47900" y="2200256"/>
                    <a:pt x="0" y="2152356"/>
                    <a:pt x="0" y="2093268"/>
                  </a:cubicBezTo>
                  <a:lnTo>
                    <a:pt x="0" y="106989"/>
                  </a:lnTo>
                  <a:cubicBezTo>
                    <a:pt x="0" y="47900"/>
                    <a:pt x="47900" y="0"/>
                    <a:pt x="1069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B00FF">
                    <a:alpha val="100000"/>
                  </a:srgbClr>
                </a:gs>
                <a:gs pos="100000">
                  <a:srgbClr val="001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71974" cy="2238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2632187" y="-2349947"/>
            <a:ext cx="5866686" cy="11608247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5213047" y="828675"/>
            <a:ext cx="11951003" cy="8205792"/>
            <a:chOff x="0" y="0"/>
            <a:chExt cx="15934671" cy="1094105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04775"/>
              <a:ext cx="11452035" cy="1213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99"/>
                </a:lnSpc>
                <a:spcBef>
                  <a:spcPct val="0"/>
                </a:spcBef>
              </a:pPr>
              <a:r>
                <a:rPr lang="en-US" b="true" sz="5499">
                  <a:solidFill>
                    <a:srgbClr val="1F2020"/>
                  </a:solidFill>
                  <a:latin typeface="Century Gothic Paneuropean Bold"/>
                  <a:ea typeface="Century Gothic Paneuropean Bold"/>
                  <a:cs typeface="Century Gothic Paneuropean Bold"/>
                  <a:sym typeface="Century Gothic Paneuropean Bold"/>
                </a:rPr>
                <a:t>References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732846"/>
              <a:ext cx="15934671" cy="92082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Tiika, B. J., Tang, Z., Dagadu, J. C., &amp; Azaare, J. (2024). Tourists’ adoption of context-aware applications using locator beacons in Mole National Park, Ghana. SAGE Open, 14(2), 1–18.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Kaonga, N. N., Labrique, A., &amp; Levine, O. (2013). Mobile phones and social structures: An exploration of a closed-user group in rural Ghana. BMC Medical Informatics and Decision Making, 13(100), 1–10</a:t>
              </a:r>
              <a:r>
                <a:rPr lang="en-US" sz="2791">
                  <a:solidFill>
                    <a:srgbClr val="1F2020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Courtois, P., &amp; Subervie, J. (2016). An assessment of mobile phone–based dissemination of weather and market information in the Upper West Region of Ghana. Agriculture &amp; Food Security, 5(8), 1–14.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125" t="0" r="-28125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96820" y="6286209"/>
            <a:ext cx="23881639" cy="10444521"/>
            <a:chOff x="0" y="0"/>
            <a:chExt cx="1492697" cy="6528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92697" cy="652824"/>
            </a:xfrm>
            <a:custGeom>
              <a:avLst/>
              <a:gdLst/>
              <a:ahLst/>
              <a:cxnLst/>
              <a:rect r="r" b="b" t="t" l="l"/>
              <a:pathLst>
                <a:path h="652824" w="1492697">
                  <a:moveTo>
                    <a:pt x="746349" y="0"/>
                  </a:moveTo>
                  <a:cubicBezTo>
                    <a:pt x="334152" y="0"/>
                    <a:pt x="0" y="146140"/>
                    <a:pt x="0" y="326412"/>
                  </a:cubicBezTo>
                  <a:cubicBezTo>
                    <a:pt x="0" y="506684"/>
                    <a:pt x="334152" y="652824"/>
                    <a:pt x="746349" y="652824"/>
                  </a:cubicBezTo>
                  <a:cubicBezTo>
                    <a:pt x="1158546" y="652824"/>
                    <a:pt x="1492697" y="506684"/>
                    <a:pt x="1492697" y="326412"/>
                  </a:cubicBezTo>
                  <a:cubicBezTo>
                    <a:pt x="1492697" y="146140"/>
                    <a:pt x="1158546" y="0"/>
                    <a:pt x="7463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B00FF">
                    <a:alpha val="100000"/>
                  </a:srgbClr>
                </a:gs>
                <a:gs pos="100000">
                  <a:srgbClr val="001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139940" y="23102"/>
              <a:ext cx="1212817" cy="568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940615" y="-1132639"/>
            <a:ext cx="10144205" cy="6768276"/>
          </a:xfrm>
          <a:custGeom>
            <a:avLst/>
            <a:gdLst/>
            <a:ahLst/>
            <a:cxnLst/>
            <a:rect r="r" b="b" t="t" l="l"/>
            <a:pathLst>
              <a:path h="6768276" w="10144205">
                <a:moveTo>
                  <a:pt x="0" y="0"/>
                </a:moveTo>
                <a:lnTo>
                  <a:pt x="10144205" y="0"/>
                </a:lnTo>
                <a:lnTo>
                  <a:pt x="10144205" y="6768275"/>
                </a:lnTo>
                <a:lnTo>
                  <a:pt x="0" y="67682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7000"/>
            </a:blip>
            <a:stretch>
              <a:fillRect l="-12709" t="0" r="-5904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8506509" y="2913269"/>
            <a:ext cx="9183974" cy="7373731"/>
            <a:chOff x="0" y="0"/>
            <a:chExt cx="7467600" cy="59956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467600" cy="4513580"/>
            </a:xfrm>
            <a:custGeom>
              <a:avLst/>
              <a:gdLst/>
              <a:ahLst/>
              <a:cxnLst/>
              <a:rect r="r" b="b" t="t" l="l"/>
              <a:pathLst>
                <a:path h="4513580" w="7467600">
                  <a:moveTo>
                    <a:pt x="7127240" y="0"/>
                  </a:moveTo>
                  <a:lnTo>
                    <a:pt x="340360" y="0"/>
                  </a:lnTo>
                  <a:cubicBezTo>
                    <a:pt x="152400" y="0"/>
                    <a:pt x="0" y="152400"/>
                    <a:pt x="0" y="340360"/>
                  </a:cubicBezTo>
                  <a:lnTo>
                    <a:pt x="0" y="4513580"/>
                  </a:lnTo>
                  <a:lnTo>
                    <a:pt x="7467600" y="4513580"/>
                  </a:lnTo>
                  <a:lnTo>
                    <a:pt x="7467600" y="340360"/>
                  </a:lnTo>
                  <a:cubicBezTo>
                    <a:pt x="7467600" y="152400"/>
                    <a:pt x="7315200" y="0"/>
                    <a:pt x="7127240" y="0"/>
                  </a:cubicBezTo>
                  <a:close/>
                  <a:moveTo>
                    <a:pt x="7142480" y="4188460"/>
                  </a:moveTo>
                  <a:lnTo>
                    <a:pt x="314961" y="4188460"/>
                  </a:lnTo>
                  <a:lnTo>
                    <a:pt x="314961" y="353060"/>
                  </a:lnTo>
                  <a:lnTo>
                    <a:pt x="7142480" y="353060"/>
                  </a:lnTo>
                  <a:lnTo>
                    <a:pt x="7142480" y="41884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4514850"/>
              <a:ext cx="7467600" cy="695960"/>
            </a:xfrm>
            <a:custGeom>
              <a:avLst/>
              <a:gdLst/>
              <a:ahLst/>
              <a:cxnLst/>
              <a:rect r="r" b="b" t="t" l="l"/>
              <a:pathLst>
                <a:path h="695960" w="7467600">
                  <a:moveTo>
                    <a:pt x="0" y="355600"/>
                  </a:moveTo>
                  <a:cubicBezTo>
                    <a:pt x="0" y="543560"/>
                    <a:pt x="152400" y="695960"/>
                    <a:pt x="340360" y="695960"/>
                  </a:cubicBezTo>
                  <a:lnTo>
                    <a:pt x="7127240" y="695960"/>
                  </a:lnTo>
                  <a:cubicBezTo>
                    <a:pt x="7315200" y="695960"/>
                    <a:pt x="7467600" y="543560"/>
                    <a:pt x="7467600" y="355600"/>
                  </a:cubicBezTo>
                  <a:lnTo>
                    <a:pt x="7467600" y="0"/>
                  </a:lnTo>
                  <a:lnTo>
                    <a:pt x="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429510" y="5210810"/>
              <a:ext cx="2606040" cy="791210"/>
            </a:xfrm>
            <a:custGeom>
              <a:avLst/>
              <a:gdLst/>
              <a:ahLst/>
              <a:cxnLst/>
              <a:rect r="r" b="b" t="t" l="l"/>
              <a:pathLst>
                <a:path h="791210" w="2606040">
                  <a:moveTo>
                    <a:pt x="1258570" y="0"/>
                  </a:moveTo>
                  <a:lnTo>
                    <a:pt x="453390" y="0"/>
                  </a:lnTo>
                  <a:cubicBezTo>
                    <a:pt x="453390" y="0"/>
                    <a:pt x="429260" y="370840"/>
                    <a:pt x="403860" y="525780"/>
                  </a:cubicBezTo>
                  <a:cubicBezTo>
                    <a:pt x="359410" y="791210"/>
                    <a:pt x="87630" y="706120"/>
                    <a:pt x="10160" y="762000"/>
                  </a:cubicBezTo>
                  <a:cubicBezTo>
                    <a:pt x="0" y="769620"/>
                    <a:pt x="5080" y="786130"/>
                    <a:pt x="17780" y="786130"/>
                  </a:cubicBezTo>
                  <a:lnTo>
                    <a:pt x="2588260" y="786130"/>
                  </a:lnTo>
                  <a:cubicBezTo>
                    <a:pt x="2600960" y="786130"/>
                    <a:pt x="2606040" y="769620"/>
                    <a:pt x="2595880" y="762000"/>
                  </a:cubicBezTo>
                  <a:cubicBezTo>
                    <a:pt x="2518410" y="706120"/>
                    <a:pt x="2246630" y="791210"/>
                    <a:pt x="2202180" y="525780"/>
                  </a:cubicBezTo>
                  <a:cubicBezTo>
                    <a:pt x="2176780" y="370840"/>
                    <a:pt x="2152650" y="0"/>
                    <a:pt x="2152650" y="0"/>
                  </a:cubicBezTo>
                  <a:lnTo>
                    <a:pt x="1258570" y="0"/>
                  </a:lnTo>
                  <a:close/>
                </a:path>
              </a:pathLst>
            </a:custGeom>
            <a:solidFill>
              <a:srgbClr val="BBBBBB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14960" y="353060"/>
              <a:ext cx="6827520" cy="3835400"/>
            </a:xfrm>
            <a:custGeom>
              <a:avLst/>
              <a:gdLst/>
              <a:ahLst/>
              <a:cxnLst/>
              <a:rect r="r" b="b" t="t" l="l"/>
              <a:pathLst>
                <a:path h="3835400" w="6827520">
                  <a:moveTo>
                    <a:pt x="0" y="0"/>
                  </a:moveTo>
                  <a:lnTo>
                    <a:pt x="6827520" y="0"/>
                  </a:lnTo>
                  <a:lnTo>
                    <a:pt x="6827520" y="3835400"/>
                  </a:lnTo>
                  <a:lnTo>
                    <a:pt x="0" y="3835400"/>
                  </a:lnTo>
                  <a:close/>
                </a:path>
              </a:pathLst>
            </a:custGeom>
            <a:blipFill>
              <a:blip r:embed="rId4"/>
              <a:stretch>
                <a:fillRect l="0" t="-5" r="0" b="-5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4915294" y="3985847"/>
            <a:ext cx="2967943" cy="5872585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-4947" t="-10448" r="-5587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044102" y="2913269"/>
            <a:ext cx="6999377" cy="1670737"/>
          </a:xfrm>
          <a:custGeom>
            <a:avLst/>
            <a:gdLst/>
            <a:ahLst/>
            <a:cxnLst/>
            <a:rect r="r" b="b" t="t" l="l"/>
            <a:pathLst>
              <a:path h="1670737" w="6999377">
                <a:moveTo>
                  <a:pt x="0" y="0"/>
                </a:moveTo>
                <a:lnTo>
                  <a:pt x="6999378" y="0"/>
                </a:lnTo>
                <a:lnTo>
                  <a:pt x="6999378" y="1670737"/>
                </a:lnTo>
                <a:lnTo>
                  <a:pt x="0" y="16707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517" t="-199726" r="-9107" b="-19724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376371" y="7576540"/>
            <a:ext cx="6334841" cy="889913"/>
            <a:chOff x="0" y="0"/>
            <a:chExt cx="8446454" cy="1186550"/>
          </a:xfrm>
        </p:grpSpPr>
        <p:sp>
          <p:nvSpPr>
            <p:cNvPr name="AutoShape 24" id="24"/>
            <p:cNvSpPr/>
            <p:nvPr/>
          </p:nvSpPr>
          <p:spPr>
            <a:xfrm>
              <a:off x="27974" y="0"/>
              <a:ext cx="0" cy="1186550"/>
            </a:xfrm>
            <a:prstGeom prst="line">
              <a:avLst/>
            </a:prstGeom>
            <a:ln cap="flat" w="55949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5" id="25"/>
            <p:cNvSpPr txBox="true"/>
            <p:nvPr/>
          </p:nvSpPr>
          <p:spPr>
            <a:xfrm rot="0">
              <a:off x="409952" y="49403"/>
              <a:ext cx="8036503" cy="1030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56"/>
                </a:lnSpc>
              </a:pPr>
              <a:r>
                <a:rPr lang="en-US" sz="2254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Daniel Addotey Allotey       - CSC/21/01/1399</a:t>
              </a:r>
            </a:p>
            <a:p>
              <a:pPr algn="l">
                <a:lnSpc>
                  <a:spcPts val="3156"/>
                </a:lnSpc>
                <a:spcBef>
                  <a:spcPct val="0"/>
                </a:spcBef>
              </a:pPr>
              <a:r>
                <a:rPr lang="en-US" b="true" sz="2254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Mohammed Muniru            - CSC/20/01/2455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28700" y="5751022"/>
            <a:ext cx="5248823" cy="132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91"/>
              </a:lnSpc>
              <a:spcBef>
                <a:spcPct val="0"/>
              </a:spcBef>
            </a:pPr>
            <a:r>
              <a:rPr lang="en-US" b="true" sz="777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036844">
            <a:off x="-104288" y="4495650"/>
            <a:ext cx="3690464" cy="8354098"/>
            <a:chOff x="0" y="0"/>
            <a:chExt cx="971974" cy="22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1974" cy="2200256"/>
            </a:xfrm>
            <a:custGeom>
              <a:avLst/>
              <a:gdLst/>
              <a:ahLst/>
              <a:cxnLst/>
              <a:rect r="r" b="b" t="t" l="l"/>
              <a:pathLst>
                <a:path h="2200256" w="971974">
                  <a:moveTo>
                    <a:pt x="106989" y="0"/>
                  </a:moveTo>
                  <a:lnTo>
                    <a:pt x="864985" y="0"/>
                  </a:lnTo>
                  <a:cubicBezTo>
                    <a:pt x="924074" y="0"/>
                    <a:pt x="971974" y="47900"/>
                    <a:pt x="971974" y="106989"/>
                  </a:cubicBezTo>
                  <a:lnTo>
                    <a:pt x="971974" y="2093268"/>
                  </a:lnTo>
                  <a:cubicBezTo>
                    <a:pt x="971974" y="2121643"/>
                    <a:pt x="960702" y="2148856"/>
                    <a:pt x="940638" y="2168920"/>
                  </a:cubicBezTo>
                  <a:cubicBezTo>
                    <a:pt x="920573" y="2188984"/>
                    <a:pt x="893360" y="2200256"/>
                    <a:pt x="864985" y="2200256"/>
                  </a:cubicBezTo>
                  <a:lnTo>
                    <a:pt x="106989" y="2200256"/>
                  </a:lnTo>
                  <a:cubicBezTo>
                    <a:pt x="47900" y="2200256"/>
                    <a:pt x="0" y="2152356"/>
                    <a:pt x="0" y="2093268"/>
                  </a:cubicBezTo>
                  <a:lnTo>
                    <a:pt x="0" y="106989"/>
                  </a:lnTo>
                  <a:cubicBezTo>
                    <a:pt x="0" y="47900"/>
                    <a:pt x="47900" y="0"/>
                    <a:pt x="1069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B00FF">
                    <a:alpha val="100000"/>
                  </a:srgbClr>
                </a:gs>
                <a:gs pos="100000">
                  <a:srgbClr val="001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71974" cy="2238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2632187" y="-2349947"/>
            <a:ext cx="5866686" cy="11608247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5308297" y="1582897"/>
            <a:ext cx="11951003" cy="7121206"/>
            <a:chOff x="0" y="0"/>
            <a:chExt cx="15934671" cy="949494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04775"/>
              <a:ext cx="11452035" cy="1213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99"/>
                </a:lnSpc>
                <a:spcBef>
                  <a:spcPct val="0"/>
                </a:spcBef>
              </a:pPr>
              <a:r>
                <a:rPr lang="en-US" b="true" sz="5499">
                  <a:solidFill>
                    <a:srgbClr val="1F2020"/>
                  </a:solidFill>
                  <a:latin typeface="Century Gothic Paneuropean Bold"/>
                  <a:ea typeface="Century Gothic Paneuropean Bold"/>
                  <a:cs typeface="Century Gothic Paneuropean Bold"/>
                  <a:sym typeface="Century Gothic Paneuropean Bold"/>
                </a:rPr>
                <a:t>Background of the Study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732846"/>
              <a:ext cx="15934671" cy="7762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New residents and visitors struggle to find local services and amenities.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People often ask around or waste time locating basic services like clinics, electricians, or shops.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 location-based mobile solution can help bridge this information gap.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Community Link app was proposed to offer listings of businesses and social amenities within a local area.</a:t>
              </a:r>
            </a:p>
            <a:p>
              <a:pPr algn="l">
                <a:lnSpc>
                  <a:spcPts val="3908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036844">
            <a:off x="-104288" y="4495650"/>
            <a:ext cx="3690464" cy="8354098"/>
            <a:chOff x="0" y="0"/>
            <a:chExt cx="971974" cy="22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1974" cy="2200256"/>
            </a:xfrm>
            <a:custGeom>
              <a:avLst/>
              <a:gdLst/>
              <a:ahLst/>
              <a:cxnLst/>
              <a:rect r="r" b="b" t="t" l="l"/>
              <a:pathLst>
                <a:path h="2200256" w="971974">
                  <a:moveTo>
                    <a:pt x="106989" y="0"/>
                  </a:moveTo>
                  <a:lnTo>
                    <a:pt x="864985" y="0"/>
                  </a:lnTo>
                  <a:cubicBezTo>
                    <a:pt x="924074" y="0"/>
                    <a:pt x="971974" y="47900"/>
                    <a:pt x="971974" y="106989"/>
                  </a:cubicBezTo>
                  <a:lnTo>
                    <a:pt x="971974" y="2093268"/>
                  </a:lnTo>
                  <a:cubicBezTo>
                    <a:pt x="971974" y="2121643"/>
                    <a:pt x="960702" y="2148856"/>
                    <a:pt x="940638" y="2168920"/>
                  </a:cubicBezTo>
                  <a:cubicBezTo>
                    <a:pt x="920573" y="2188984"/>
                    <a:pt x="893360" y="2200256"/>
                    <a:pt x="864985" y="2200256"/>
                  </a:cubicBezTo>
                  <a:lnTo>
                    <a:pt x="106989" y="2200256"/>
                  </a:lnTo>
                  <a:cubicBezTo>
                    <a:pt x="47900" y="2200256"/>
                    <a:pt x="0" y="2152356"/>
                    <a:pt x="0" y="2093268"/>
                  </a:cubicBezTo>
                  <a:lnTo>
                    <a:pt x="0" y="106989"/>
                  </a:lnTo>
                  <a:cubicBezTo>
                    <a:pt x="0" y="47900"/>
                    <a:pt x="47900" y="0"/>
                    <a:pt x="1069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B00FF">
                    <a:alpha val="100000"/>
                  </a:srgbClr>
                </a:gs>
                <a:gs pos="100000">
                  <a:srgbClr val="001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71974" cy="2238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2632187" y="-2349947"/>
            <a:ext cx="5866686" cy="11608247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5308297" y="2314099"/>
            <a:ext cx="11951003" cy="5658803"/>
            <a:chOff x="0" y="0"/>
            <a:chExt cx="15934671" cy="754507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04775"/>
              <a:ext cx="11452035" cy="1213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99"/>
                </a:lnSpc>
                <a:spcBef>
                  <a:spcPct val="0"/>
                </a:spcBef>
              </a:pPr>
              <a:r>
                <a:rPr lang="en-US" b="true" sz="5499">
                  <a:solidFill>
                    <a:srgbClr val="1F2020"/>
                  </a:solidFill>
                  <a:latin typeface="Century Gothic Paneuropean Bold"/>
                  <a:ea typeface="Century Gothic Paneuropean Bold"/>
                  <a:cs typeface="Century Gothic Paneuropean Bold"/>
                  <a:sym typeface="Century Gothic Paneuropean Bold"/>
                </a:rPr>
                <a:t>Problem Statement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732846"/>
              <a:ext cx="15934671" cy="5812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Lack of a centralized platform for discovering community-based services.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Difficulty in locating trusted local businesses and public amenities.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Small business owners struggle with visibility in their own communities.</a:t>
              </a:r>
            </a:p>
            <a:p>
              <a:pPr algn="l">
                <a:lnSpc>
                  <a:spcPts val="3908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036844">
            <a:off x="-104288" y="4495650"/>
            <a:ext cx="3690464" cy="8354098"/>
            <a:chOff x="0" y="0"/>
            <a:chExt cx="971974" cy="22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1974" cy="2200256"/>
            </a:xfrm>
            <a:custGeom>
              <a:avLst/>
              <a:gdLst/>
              <a:ahLst/>
              <a:cxnLst/>
              <a:rect r="r" b="b" t="t" l="l"/>
              <a:pathLst>
                <a:path h="2200256" w="971974">
                  <a:moveTo>
                    <a:pt x="106989" y="0"/>
                  </a:moveTo>
                  <a:lnTo>
                    <a:pt x="864985" y="0"/>
                  </a:lnTo>
                  <a:cubicBezTo>
                    <a:pt x="924074" y="0"/>
                    <a:pt x="971974" y="47900"/>
                    <a:pt x="971974" y="106989"/>
                  </a:cubicBezTo>
                  <a:lnTo>
                    <a:pt x="971974" y="2093268"/>
                  </a:lnTo>
                  <a:cubicBezTo>
                    <a:pt x="971974" y="2121643"/>
                    <a:pt x="960702" y="2148856"/>
                    <a:pt x="940638" y="2168920"/>
                  </a:cubicBezTo>
                  <a:cubicBezTo>
                    <a:pt x="920573" y="2188984"/>
                    <a:pt x="893360" y="2200256"/>
                    <a:pt x="864985" y="2200256"/>
                  </a:cubicBezTo>
                  <a:lnTo>
                    <a:pt x="106989" y="2200256"/>
                  </a:lnTo>
                  <a:cubicBezTo>
                    <a:pt x="47900" y="2200256"/>
                    <a:pt x="0" y="2152356"/>
                    <a:pt x="0" y="2093268"/>
                  </a:cubicBezTo>
                  <a:lnTo>
                    <a:pt x="0" y="106989"/>
                  </a:lnTo>
                  <a:cubicBezTo>
                    <a:pt x="0" y="47900"/>
                    <a:pt x="47900" y="0"/>
                    <a:pt x="1069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B00FF">
                    <a:alpha val="100000"/>
                  </a:srgbClr>
                </a:gs>
                <a:gs pos="100000">
                  <a:srgbClr val="001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71974" cy="2238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2632187" y="-2349947"/>
            <a:ext cx="5866686" cy="11608247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5308297" y="851695"/>
            <a:ext cx="11951003" cy="8205792"/>
            <a:chOff x="0" y="0"/>
            <a:chExt cx="15934671" cy="1094105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04775"/>
              <a:ext cx="11452035" cy="1213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99"/>
                </a:lnSpc>
                <a:spcBef>
                  <a:spcPct val="0"/>
                </a:spcBef>
              </a:pPr>
              <a:r>
                <a:rPr lang="en-US" b="true" sz="5499">
                  <a:solidFill>
                    <a:srgbClr val="1F2020"/>
                  </a:solidFill>
                  <a:latin typeface="Century Gothic Paneuropean Bold"/>
                  <a:ea typeface="Century Gothic Paneuropean Bold"/>
                  <a:cs typeface="Century Gothic Paneuropean Bold"/>
                  <a:sym typeface="Century Gothic Paneuropean Bold"/>
                </a:rPr>
                <a:t>Objectives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732846"/>
              <a:ext cx="15934671" cy="92082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8"/>
                </a:lnSpc>
              </a:pPr>
              <a:r>
                <a:rPr lang="en-US" sz="2791" i="true" b="true">
                  <a:solidFill>
                    <a:srgbClr val="1F2020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Main Objective:</a:t>
              </a: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To develop a mobile application that helps users discover local services and businesses within their community.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>
                <a:lnSpc>
                  <a:spcPts val="3908"/>
                </a:lnSpc>
              </a:pPr>
              <a:r>
                <a:rPr lang="en-US" sz="2791" i="true" b="true">
                  <a:solidFill>
                    <a:srgbClr val="1F2020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Specific Objectives:</a:t>
              </a: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Enable users to find and save nearby services (clinics, electricians, shops, etc.).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</a:t>
              </a: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llow business owners to register and manage their listings.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Provide an admin dashboard to manage users and content.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Improve community connection through a tech-based solution.</a:t>
              </a:r>
            </a:p>
            <a:p>
              <a:pPr algn="l">
                <a:lnSpc>
                  <a:spcPts val="3908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34707" y="0"/>
            <a:ext cx="8828449" cy="10287000"/>
          </a:xfrm>
          <a:custGeom>
            <a:avLst/>
            <a:gdLst/>
            <a:ahLst/>
            <a:cxnLst/>
            <a:rect r="r" b="b" t="t" l="l"/>
            <a:pathLst>
              <a:path h="10287000" w="8828449">
                <a:moveTo>
                  <a:pt x="0" y="0"/>
                </a:moveTo>
                <a:lnTo>
                  <a:pt x="8828449" y="0"/>
                </a:lnTo>
                <a:lnTo>
                  <a:pt x="882844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7342" b="-4147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21946" y="6804940"/>
            <a:ext cx="7222054" cy="59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7"/>
              </a:lnSpc>
            </a:pPr>
            <a:r>
              <a:rPr lang="en-US" sz="3900" b="true">
                <a:solidFill>
                  <a:srgbClr val="1F202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Decision Tree for System Flow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036844">
            <a:off x="-104288" y="4495650"/>
            <a:ext cx="3690464" cy="8354098"/>
            <a:chOff x="0" y="0"/>
            <a:chExt cx="971974" cy="22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1974" cy="2200256"/>
            </a:xfrm>
            <a:custGeom>
              <a:avLst/>
              <a:gdLst/>
              <a:ahLst/>
              <a:cxnLst/>
              <a:rect r="r" b="b" t="t" l="l"/>
              <a:pathLst>
                <a:path h="2200256" w="971974">
                  <a:moveTo>
                    <a:pt x="106989" y="0"/>
                  </a:moveTo>
                  <a:lnTo>
                    <a:pt x="864985" y="0"/>
                  </a:lnTo>
                  <a:cubicBezTo>
                    <a:pt x="924074" y="0"/>
                    <a:pt x="971974" y="47900"/>
                    <a:pt x="971974" y="106989"/>
                  </a:cubicBezTo>
                  <a:lnTo>
                    <a:pt x="971974" y="2093268"/>
                  </a:lnTo>
                  <a:cubicBezTo>
                    <a:pt x="971974" y="2121643"/>
                    <a:pt x="960702" y="2148856"/>
                    <a:pt x="940638" y="2168920"/>
                  </a:cubicBezTo>
                  <a:cubicBezTo>
                    <a:pt x="920573" y="2188984"/>
                    <a:pt x="893360" y="2200256"/>
                    <a:pt x="864985" y="2200256"/>
                  </a:cubicBezTo>
                  <a:lnTo>
                    <a:pt x="106989" y="2200256"/>
                  </a:lnTo>
                  <a:cubicBezTo>
                    <a:pt x="47900" y="2200256"/>
                    <a:pt x="0" y="2152356"/>
                    <a:pt x="0" y="2093268"/>
                  </a:cubicBezTo>
                  <a:lnTo>
                    <a:pt x="0" y="106989"/>
                  </a:lnTo>
                  <a:cubicBezTo>
                    <a:pt x="0" y="47900"/>
                    <a:pt x="47900" y="0"/>
                    <a:pt x="1069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B00FF">
                    <a:alpha val="100000"/>
                  </a:srgbClr>
                </a:gs>
                <a:gs pos="100000">
                  <a:srgbClr val="001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71974" cy="2238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2632187" y="-2349947"/>
            <a:ext cx="5866686" cy="11608247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5308297" y="1783554"/>
            <a:ext cx="11951003" cy="6719892"/>
            <a:chOff x="0" y="0"/>
            <a:chExt cx="15934671" cy="895985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04775"/>
              <a:ext cx="11452035" cy="1213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99"/>
                </a:lnSpc>
                <a:spcBef>
                  <a:spcPct val="0"/>
                </a:spcBef>
              </a:pPr>
              <a:r>
                <a:rPr lang="en-US" b="true" sz="5499">
                  <a:solidFill>
                    <a:srgbClr val="1F2020"/>
                  </a:solidFill>
                  <a:latin typeface="Century Gothic Paneuropean Bold"/>
                  <a:ea typeface="Century Gothic Paneuropean Bold"/>
                  <a:cs typeface="Century Gothic Paneuropean Bold"/>
                  <a:sym typeface="Century Gothic Paneuropean Bold"/>
                </a:rPr>
                <a:t>Literature Review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732846"/>
              <a:ext cx="15934671" cy="72270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Explored similar platforms like Google Maps and Yelp.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Identified the gap in serving smaller communities and combining social amenities with local business listings.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Bu</a:t>
              </a: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ilt on concepts from location-based services and mobile computing.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</a:t>
              </a: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rameworks guided system features like user roles, search filters, and real-time data.</a:t>
              </a:r>
            </a:p>
            <a:p>
              <a:pPr algn="l">
                <a:lnSpc>
                  <a:spcPts val="3908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967307" y="-2801134"/>
            <a:ext cx="8353385" cy="16394054"/>
          </a:xfrm>
          <a:custGeom>
            <a:avLst/>
            <a:gdLst/>
            <a:ahLst/>
            <a:cxnLst/>
            <a:rect r="r" b="b" t="t" l="l"/>
            <a:pathLst>
              <a:path h="16394054" w="8353385">
                <a:moveTo>
                  <a:pt x="0" y="0"/>
                </a:moveTo>
                <a:lnTo>
                  <a:pt x="8353386" y="0"/>
                </a:lnTo>
                <a:lnTo>
                  <a:pt x="8353386" y="16394054"/>
                </a:lnTo>
                <a:lnTo>
                  <a:pt x="0" y="16394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552" t="0" r="-1905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60069" y="726567"/>
            <a:ext cx="7967863" cy="59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7"/>
              </a:lnSpc>
            </a:pPr>
            <a:r>
              <a:rPr lang="en-US" sz="3900" b="true">
                <a:solidFill>
                  <a:srgbClr val="1F202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Conceptual Framework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036844">
            <a:off x="-104288" y="4495650"/>
            <a:ext cx="3690464" cy="8354098"/>
            <a:chOff x="0" y="0"/>
            <a:chExt cx="971974" cy="22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1974" cy="2200256"/>
            </a:xfrm>
            <a:custGeom>
              <a:avLst/>
              <a:gdLst/>
              <a:ahLst/>
              <a:cxnLst/>
              <a:rect r="r" b="b" t="t" l="l"/>
              <a:pathLst>
                <a:path h="2200256" w="971974">
                  <a:moveTo>
                    <a:pt x="106989" y="0"/>
                  </a:moveTo>
                  <a:lnTo>
                    <a:pt x="864985" y="0"/>
                  </a:lnTo>
                  <a:cubicBezTo>
                    <a:pt x="924074" y="0"/>
                    <a:pt x="971974" y="47900"/>
                    <a:pt x="971974" y="106989"/>
                  </a:cubicBezTo>
                  <a:lnTo>
                    <a:pt x="971974" y="2093268"/>
                  </a:lnTo>
                  <a:cubicBezTo>
                    <a:pt x="971974" y="2121643"/>
                    <a:pt x="960702" y="2148856"/>
                    <a:pt x="940638" y="2168920"/>
                  </a:cubicBezTo>
                  <a:cubicBezTo>
                    <a:pt x="920573" y="2188984"/>
                    <a:pt x="893360" y="2200256"/>
                    <a:pt x="864985" y="2200256"/>
                  </a:cubicBezTo>
                  <a:lnTo>
                    <a:pt x="106989" y="2200256"/>
                  </a:lnTo>
                  <a:cubicBezTo>
                    <a:pt x="47900" y="2200256"/>
                    <a:pt x="0" y="2152356"/>
                    <a:pt x="0" y="2093268"/>
                  </a:cubicBezTo>
                  <a:lnTo>
                    <a:pt x="0" y="106989"/>
                  </a:lnTo>
                  <a:cubicBezTo>
                    <a:pt x="0" y="47900"/>
                    <a:pt x="47900" y="0"/>
                    <a:pt x="1069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B00FF">
                    <a:alpha val="100000"/>
                  </a:srgbClr>
                </a:gs>
                <a:gs pos="100000">
                  <a:srgbClr val="001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71974" cy="2238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2632187" y="-2349947"/>
            <a:ext cx="5866686" cy="11608247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5308297" y="1040604"/>
            <a:ext cx="11951003" cy="8205792"/>
            <a:chOff x="0" y="0"/>
            <a:chExt cx="15934671" cy="1094105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04775"/>
              <a:ext cx="11452035" cy="1213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99"/>
                </a:lnSpc>
                <a:spcBef>
                  <a:spcPct val="0"/>
                </a:spcBef>
              </a:pPr>
              <a:r>
                <a:rPr lang="en-US" b="true" sz="5499">
                  <a:solidFill>
                    <a:srgbClr val="1F2020"/>
                  </a:solidFill>
                  <a:latin typeface="Century Gothic Paneuropean Bold"/>
                  <a:ea typeface="Century Gothic Paneuropean Bold"/>
                  <a:cs typeface="Century Gothic Paneuropean Bold"/>
                  <a:sym typeface="Century Gothic Paneuropean Bold"/>
                </a:rPr>
                <a:t>Methodology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732846"/>
              <a:ext cx="15934671" cy="92082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Design: Mobile-based app built with Flutter and Firebase.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Popula</a:t>
              </a: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tion: Community members – regular users, business users, and one admin.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Sampling: Focused on critical features – login, switching roles, managing listings, admin control.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Instruments: Firebase (backend), Flutter (mobile), React JS (admin panel), GitHub (collaboration).</a:t>
              </a:r>
            </a:p>
            <a:p>
              <a:pPr algn="l">
                <a:lnSpc>
                  <a:spcPts val="3908"/>
                </a:lnSpc>
              </a:pPr>
            </a:p>
            <a:p>
              <a:pPr algn="l" marL="602691" indent="-301346" lvl="1">
                <a:lnSpc>
                  <a:spcPts val="390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791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Development: UI mockups → functional screens → real-time testing and debugging.</a:t>
              </a:r>
            </a:p>
            <a:p>
              <a:pPr algn="l">
                <a:lnSpc>
                  <a:spcPts val="3908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036844">
            <a:off x="-104288" y="4495650"/>
            <a:ext cx="3690464" cy="8354098"/>
            <a:chOff x="0" y="0"/>
            <a:chExt cx="971974" cy="2200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1974" cy="2200256"/>
            </a:xfrm>
            <a:custGeom>
              <a:avLst/>
              <a:gdLst/>
              <a:ahLst/>
              <a:cxnLst/>
              <a:rect r="r" b="b" t="t" l="l"/>
              <a:pathLst>
                <a:path h="2200256" w="971974">
                  <a:moveTo>
                    <a:pt x="106989" y="0"/>
                  </a:moveTo>
                  <a:lnTo>
                    <a:pt x="864985" y="0"/>
                  </a:lnTo>
                  <a:cubicBezTo>
                    <a:pt x="924074" y="0"/>
                    <a:pt x="971974" y="47900"/>
                    <a:pt x="971974" y="106989"/>
                  </a:cubicBezTo>
                  <a:lnTo>
                    <a:pt x="971974" y="2093268"/>
                  </a:lnTo>
                  <a:cubicBezTo>
                    <a:pt x="971974" y="2121643"/>
                    <a:pt x="960702" y="2148856"/>
                    <a:pt x="940638" y="2168920"/>
                  </a:cubicBezTo>
                  <a:cubicBezTo>
                    <a:pt x="920573" y="2188984"/>
                    <a:pt x="893360" y="2200256"/>
                    <a:pt x="864985" y="2200256"/>
                  </a:cubicBezTo>
                  <a:lnTo>
                    <a:pt x="106989" y="2200256"/>
                  </a:lnTo>
                  <a:cubicBezTo>
                    <a:pt x="47900" y="2200256"/>
                    <a:pt x="0" y="2152356"/>
                    <a:pt x="0" y="2093268"/>
                  </a:cubicBezTo>
                  <a:lnTo>
                    <a:pt x="0" y="106989"/>
                  </a:lnTo>
                  <a:cubicBezTo>
                    <a:pt x="0" y="47900"/>
                    <a:pt x="47900" y="0"/>
                    <a:pt x="1069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DB00FF">
                    <a:alpha val="100000"/>
                  </a:srgbClr>
                </a:gs>
                <a:gs pos="100000">
                  <a:srgbClr val="0019F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71974" cy="2238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-3618869" y="-2349947"/>
            <a:ext cx="5866686" cy="11608247"/>
            <a:chOff x="0" y="0"/>
            <a:chExt cx="2620010" cy="5184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2554679" y="2047714"/>
            <a:ext cx="10738448" cy="3838995"/>
          </a:xfrm>
          <a:custGeom>
            <a:avLst/>
            <a:gdLst/>
            <a:ahLst/>
            <a:cxnLst/>
            <a:rect r="r" b="b" t="t" l="l"/>
            <a:pathLst>
              <a:path h="3838995" w="10738448">
                <a:moveTo>
                  <a:pt x="0" y="0"/>
                </a:moveTo>
                <a:lnTo>
                  <a:pt x="10738449" y="0"/>
                </a:lnTo>
                <a:lnTo>
                  <a:pt x="10738449" y="3838995"/>
                </a:lnTo>
                <a:lnTo>
                  <a:pt x="0" y="38389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485943" y="6184002"/>
            <a:ext cx="10807185" cy="2512670"/>
          </a:xfrm>
          <a:custGeom>
            <a:avLst/>
            <a:gdLst/>
            <a:ahLst/>
            <a:cxnLst/>
            <a:rect r="r" b="b" t="t" l="l"/>
            <a:pathLst>
              <a:path h="2512670" w="10807185">
                <a:moveTo>
                  <a:pt x="0" y="0"/>
                </a:moveTo>
                <a:lnTo>
                  <a:pt x="10807185" y="0"/>
                </a:lnTo>
                <a:lnTo>
                  <a:pt x="10807185" y="2512671"/>
                </a:lnTo>
                <a:lnTo>
                  <a:pt x="0" y="25126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467569" y="2063907"/>
            <a:ext cx="4068518" cy="6608792"/>
          </a:xfrm>
          <a:custGeom>
            <a:avLst/>
            <a:gdLst/>
            <a:ahLst/>
            <a:cxnLst/>
            <a:rect r="r" b="b" t="t" l="l"/>
            <a:pathLst>
              <a:path h="6608792" w="4068518">
                <a:moveTo>
                  <a:pt x="0" y="0"/>
                </a:moveTo>
                <a:lnTo>
                  <a:pt x="4068518" y="0"/>
                </a:lnTo>
                <a:lnTo>
                  <a:pt x="4068518" y="6608792"/>
                </a:lnTo>
                <a:lnTo>
                  <a:pt x="0" y="66087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805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247818" y="612399"/>
            <a:ext cx="11951003" cy="158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4744" indent="-247372" lvl="1">
              <a:lnSpc>
                <a:spcPts val="3208"/>
              </a:lnSpc>
              <a:buFont typeface="Arial"/>
              <a:buChar char="•"/>
            </a:pPr>
            <a:r>
              <a:rPr lang="en-US" b="true" sz="229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Adopted Agile development using the Kanban model (Github).</a:t>
            </a:r>
          </a:p>
          <a:p>
            <a:pPr algn="l">
              <a:lnSpc>
                <a:spcPts val="3208"/>
              </a:lnSpc>
            </a:pPr>
          </a:p>
          <a:p>
            <a:pPr algn="l" marL="494744" indent="-247372" lvl="1">
              <a:lnSpc>
                <a:spcPts val="320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9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</a:t>
            </a:r>
            <a:r>
              <a:rPr lang="en-US" b="true" sz="2291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romoted flexibility, continuous delivery, and real-time</a:t>
            </a:r>
          </a:p>
          <a:p>
            <a:pPr algn="l">
              <a:lnSpc>
                <a:spcPts val="320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DAGvUGej9N8</dc:identifier>
  <dcterms:modified xsi:type="dcterms:W3CDTF">2011-08-01T06:04:30Z</dcterms:modified>
  <cp:revision>1</cp:revision>
  <dc:title>ComLink Powerpoint Presentation</dc:title>
</cp:coreProperties>
</file>