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exend Deca" charset="1" panose="00000000000000000000"/>
      <p:regular r:id="rId17"/>
    </p:embeddedFont>
    <p:embeddedFont>
      <p:font typeface="Open Sans" charset="1" panose="020B0606030504020204"/>
      <p:regular r:id="rId18"/>
    </p:embeddedFont>
    <p:embeddedFont>
      <p:font typeface="Clear Sans" charset="1" panose="020B0503030202020304"/>
      <p:regular r:id="rId19"/>
    </p:embeddedFont>
    <p:embeddedFont>
      <p:font typeface="League Spartan" charset="1" panose="00000800000000000000"/>
      <p:regular r:id="rId20"/>
    </p:embeddedFont>
    <p:embeddedFont>
      <p:font typeface="Clear Sans Light" charset="1" panose="020B03030302020203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94184" y="9239250"/>
            <a:ext cx="10512698" cy="9525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90685" y="962025"/>
            <a:ext cx="10708149" cy="1905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54494" y="7126927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5139860" y="5215145"/>
            <a:ext cx="3526257" cy="807787"/>
          </a:xfrm>
          <a:custGeom>
            <a:avLst/>
            <a:gdLst/>
            <a:ahLst/>
            <a:cxnLst/>
            <a:rect r="r" b="b" t="t" l="l"/>
            <a:pathLst>
              <a:path h="807787" w="3526257">
                <a:moveTo>
                  <a:pt x="0" y="0"/>
                </a:moveTo>
                <a:lnTo>
                  <a:pt x="3526257" y="0"/>
                </a:lnTo>
                <a:lnTo>
                  <a:pt x="3526257" y="807787"/>
                </a:lnTo>
                <a:lnTo>
                  <a:pt x="0" y="80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4295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38225" y="942975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-358862" y="4131850"/>
            <a:ext cx="3526257" cy="846214"/>
          </a:xfrm>
          <a:custGeom>
            <a:avLst/>
            <a:gdLst/>
            <a:ahLst/>
            <a:cxnLst/>
            <a:rect r="r" b="b" t="t" l="l"/>
            <a:pathLst>
              <a:path h="846214" w="3526257">
                <a:moveTo>
                  <a:pt x="0" y="0"/>
                </a:moveTo>
                <a:lnTo>
                  <a:pt x="3526257" y="0"/>
                </a:lnTo>
                <a:lnTo>
                  <a:pt x="3526257" y="846214"/>
                </a:lnTo>
                <a:lnTo>
                  <a:pt x="0" y="8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5683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27374" y="4542283"/>
            <a:ext cx="14633252" cy="10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5"/>
              </a:lnSpc>
            </a:pPr>
            <a:r>
              <a:rPr lang="en-US" sz="7335" spc="828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AFERIÇÃO HORA-GRAU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33580" y="3695308"/>
            <a:ext cx="6735696" cy="4778198"/>
            <a:chOff x="0" y="0"/>
            <a:chExt cx="8980929" cy="637093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29461" r="0" b="17334"/>
            <a:stretch>
              <a:fillRect/>
            </a:stretch>
          </p:blipFill>
          <p:spPr>
            <a:xfrm flipH="false" flipV="false">
              <a:off x="0" y="0"/>
              <a:ext cx="8980929" cy="6370931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1684905" y="3695308"/>
            <a:ext cx="6603095" cy="4778198"/>
            <a:chOff x="0" y="0"/>
            <a:chExt cx="8804127" cy="6370931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0" t="12113" r="0" b="12113"/>
            <a:stretch>
              <a:fillRect/>
            </a:stretch>
          </p:blipFill>
          <p:spPr>
            <a:xfrm flipH="false" flipV="false">
              <a:off x="0" y="0"/>
              <a:ext cx="8804127" cy="6370931"/>
            </a:xfrm>
            <a:prstGeom prst="rect">
              <a:avLst/>
            </a:prstGeom>
          </p:spPr>
        </p:pic>
      </p:grpSp>
      <p:sp>
        <p:nvSpPr>
          <p:cNvPr name="AutoShape 6" id="6"/>
          <p:cNvSpPr/>
          <p:nvPr/>
        </p:nvSpPr>
        <p:spPr>
          <a:xfrm rot="0">
            <a:off x="5797761" y="9234488"/>
            <a:ext cx="12490239" cy="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-496502" y="3695308"/>
            <a:ext cx="5887144" cy="4778198"/>
            <a:chOff x="0" y="0"/>
            <a:chExt cx="912073" cy="7402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2073" cy="740268"/>
            </a:xfrm>
            <a:custGeom>
              <a:avLst/>
              <a:gdLst/>
              <a:ahLst/>
              <a:cxnLst/>
              <a:rect r="r" b="b" t="t" l="l"/>
              <a:pathLst>
                <a:path h="740268" w="912073">
                  <a:moveTo>
                    <a:pt x="0" y="0"/>
                  </a:moveTo>
                  <a:lnTo>
                    <a:pt x="912073" y="0"/>
                  </a:lnTo>
                  <a:lnTo>
                    <a:pt x="912073" y="740268"/>
                  </a:lnTo>
                  <a:lnTo>
                    <a:pt x="0" y="740268"/>
                  </a:lnTo>
                  <a:close/>
                </a:path>
              </a:pathLst>
            </a:custGeom>
            <a:blipFill>
              <a:blip r:embed="rId4"/>
              <a:stretch>
                <a:fillRect l="0" t="-32238" r="0" b="-32238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453620" y="503797"/>
            <a:ext cx="17380760" cy="3191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20"/>
              </a:lnSpc>
            </a:pPr>
            <a:r>
              <a:rPr lang="en-US" sz="8000" spc="464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FOTOS DO DESENVOLVIMENTO DO PROJETO: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1333796" y="1442148"/>
            <a:ext cx="15925453" cy="1905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true" rot="0">
            <a:off x="829018" y="1028700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0" y="1175223"/>
                </a:moveTo>
                <a:lnTo>
                  <a:pt x="3122574" y="1175223"/>
                </a:lnTo>
                <a:lnTo>
                  <a:pt x="3122574" y="0"/>
                </a:lnTo>
                <a:lnTo>
                  <a:pt x="0" y="0"/>
                </a:lnTo>
                <a:lnTo>
                  <a:pt x="0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1028751" y="8825802"/>
            <a:ext cx="15925453" cy="1905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true" rot="-10800000">
            <a:off x="14336408" y="8083077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0" y="1175223"/>
                </a:moveTo>
                <a:lnTo>
                  <a:pt x="3122574" y="1175223"/>
                </a:lnTo>
                <a:lnTo>
                  <a:pt x="3122574" y="0"/>
                </a:lnTo>
                <a:lnTo>
                  <a:pt x="0" y="0"/>
                </a:lnTo>
                <a:lnTo>
                  <a:pt x="0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51676" y="2478960"/>
            <a:ext cx="11784647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00"/>
              </a:lnSpc>
            </a:pPr>
            <a:r>
              <a:rPr lang="en-US" sz="13500">
                <a:solidFill>
                  <a:srgbClr val="FFC74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Obrigado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5612" y="4924425"/>
            <a:ext cx="16956775" cy="1892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0"/>
              </a:lnSpc>
            </a:pPr>
            <a:r>
              <a:rPr lang="en-US" sz="11000">
                <a:solidFill>
                  <a:srgbClr val="FFC74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pela atenção de todos!!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680558" y="9201150"/>
            <a:ext cx="15698002" cy="5715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308184" y="1143000"/>
            <a:ext cx="11391745" cy="1775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2"/>
              </a:lnSpc>
            </a:pPr>
            <a:r>
              <a:rPr lang="en-US" sz="6708" spc="389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EQUIPE RESPONSÁVEL DO PROJETO.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94676" y="3699748"/>
            <a:ext cx="3402859" cy="772528"/>
          </a:xfrm>
          <a:custGeom>
            <a:avLst/>
            <a:gdLst/>
            <a:ahLst/>
            <a:cxnLst/>
            <a:rect r="r" b="b" t="t" l="l"/>
            <a:pathLst>
              <a:path h="772528" w="3402859">
                <a:moveTo>
                  <a:pt x="0" y="0"/>
                </a:moveTo>
                <a:lnTo>
                  <a:pt x="3402860" y="0"/>
                </a:lnTo>
                <a:lnTo>
                  <a:pt x="3402860" y="772529"/>
                </a:lnTo>
                <a:lnTo>
                  <a:pt x="0" y="772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578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68908" y="3856355"/>
            <a:ext cx="16319092" cy="6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C74B"/>
                </a:solidFill>
                <a:latin typeface="Open Sans"/>
                <a:ea typeface="Open Sans"/>
                <a:cs typeface="Open Sans"/>
                <a:sym typeface="Open Sans"/>
              </a:rPr>
              <a:t>Scrum master:Eliel Alvez.                                     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C74B"/>
                </a:solidFill>
                <a:latin typeface="Open Sans"/>
                <a:ea typeface="Open Sans"/>
                <a:cs typeface="Open Sans"/>
                <a:sym typeface="Open Sans"/>
              </a:rPr>
              <a:t> PO:Daniel Alves.                                                      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C74B"/>
                </a:solidFill>
                <a:latin typeface="Open Sans"/>
                <a:ea typeface="Open Sans"/>
                <a:cs typeface="Open Sans"/>
                <a:sym typeface="Open Sans"/>
              </a:rPr>
              <a:t>Desenvolvedores:Carlos Gabriel,José Henrique.         Documentação:Ane Graziele,Clara Cristine,Harrison Ambrósio.   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7414" t="0" r="7414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name="AutoShape 4" id="4"/>
          <p:cNvSpPr/>
          <p:nvPr/>
        </p:nvSpPr>
        <p:spPr>
          <a:xfrm rot="-10800000">
            <a:off x="1047807" y="1000125"/>
            <a:ext cx="1763453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399866">
            <a:off x="311309" y="1717546"/>
            <a:ext cx="1472940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821407" y="3868760"/>
            <a:ext cx="5711553" cy="584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Será implementado um algoritmo para realizar o cálculo da Hora-Grau das espécies reofílicas. O cálculo será feito com base no número de horas e na temperatura da água. Cada espécie possui um intervalo específico para o cálculo da Hora-Grau, e a soma das aferições resultará no valor total de Hora-Grau.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21407" y="1810122"/>
            <a:ext cx="6596619" cy="173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O QUE SERÁ FEITO?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74922" y="1925637"/>
            <a:ext cx="6656090" cy="337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</a:pPr>
            <a:r>
              <a:rPr lang="en-US" sz="8000" spc="464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POR QUE SERÁ FEITO?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745047" y="1582737"/>
            <a:ext cx="7352260" cy="8406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3"/>
              </a:lnSpc>
            </a:pPr>
            <a:r>
              <a:rPr lang="en-US" sz="3721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O objetivo dessa atividade é aplicar os conceitos aprendidos sobre Lógica de Programação e Linguagem Python, utilizando-os no desenvolvimento de um algoritmo que calcule a Hora-Grau para diferentes espécies reofílicas, seguindo as regras de negócios definidas.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-4972522" y="3210567"/>
            <a:ext cx="12038317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27587" y="9229725"/>
            <a:ext cx="2131373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733043" y="1028700"/>
            <a:ext cx="3526257" cy="767312"/>
          </a:xfrm>
          <a:custGeom>
            <a:avLst/>
            <a:gdLst/>
            <a:ahLst/>
            <a:cxnLst/>
            <a:rect r="r" b="b" t="t" l="l"/>
            <a:pathLst>
              <a:path h="767312" w="3526257">
                <a:moveTo>
                  <a:pt x="0" y="0"/>
                </a:moveTo>
                <a:lnTo>
                  <a:pt x="3526257" y="0"/>
                </a:lnTo>
                <a:lnTo>
                  <a:pt x="3526257" y="767312"/>
                </a:lnTo>
                <a:lnTo>
                  <a:pt x="0" y="767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2961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870270"/>
            <a:ext cx="7259166" cy="6546460"/>
            <a:chOff x="0" y="0"/>
            <a:chExt cx="9678889" cy="872861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6181" r="0" b="16181"/>
            <a:stretch>
              <a:fillRect/>
            </a:stretch>
          </p:blipFill>
          <p:spPr>
            <a:xfrm flipH="false" flipV="false">
              <a:off x="0" y="0"/>
              <a:ext cx="9678889" cy="8728613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884834" y="1870270"/>
            <a:ext cx="6386353" cy="6546460"/>
            <a:chOff x="0" y="0"/>
            <a:chExt cx="5907123" cy="60552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907123" cy="6055216"/>
            </a:xfrm>
            <a:custGeom>
              <a:avLst/>
              <a:gdLst/>
              <a:ahLst/>
              <a:cxnLst/>
              <a:rect r="r" b="b" t="t" l="l"/>
              <a:pathLst>
                <a:path h="6055216" w="5907123">
                  <a:moveTo>
                    <a:pt x="5782663" y="6055216"/>
                  </a:moveTo>
                  <a:lnTo>
                    <a:pt x="124460" y="6055216"/>
                  </a:lnTo>
                  <a:cubicBezTo>
                    <a:pt x="55880" y="6055216"/>
                    <a:pt x="0" y="5999336"/>
                    <a:pt x="0" y="59307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663" y="0"/>
                  </a:lnTo>
                  <a:cubicBezTo>
                    <a:pt x="5851243" y="0"/>
                    <a:pt x="5907123" y="55880"/>
                    <a:pt x="5907123" y="124460"/>
                  </a:cubicBezTo>
                  <a:lnTo>
                    <a:pt x="5907123" y="5930756"/>
                  </a:lnTo>
                  <a:cubicBezTo>
                    <a:pt x="5907123" y="5999336"/>
                    <a:pt x="5851243" y="6055216"/>
                    <a:pt x="5782663" y="6055216"/>
                  </a:cubicBezTo>
                  <a:close/>
                </a:path>
              </a:pathLst>
            </a:custGeom>
            <a:solidFill>
              <a:srgbClr val="FFC74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798952" y="2700139"/>
            <a:ext cx="831315" cy="574309"/>
          </a:xfrm>
          <a:custGeom>
            <a:avLst/>
            <a:gdLst/>
            <a:ahLst/>
            <a:cxnLst/>
            <a:rect r="r" b="b" t="t" l="l"/>
            <a:pathLst>
              <a:path h="574309" w="831315">
                <a:moveTo>
                  <a:pt x="0" y="0"/>
                </a:moveTo>
                <a:lnTo>
                  <a:pt x="831315" y="0"/>
                </a:lnTo>
                <a:lnTo>
                  <a:pt x="831315" y="574309"/>
                </a:lnTo>
                <a:lnTo>
                  <a:pt x="0" y="5743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5797761" y="9234488"/>
            <a:ext cx="12490239" cy="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613581" y="3442082"/>
            <a:ext cx="4928859" cy="4105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88"/>
              </a:lnSpc>
              <a:spcBef>
                <a:spcPct val="0"/>
              </a:spcBef>
            </a:pPr>
            <a:r>
              <a:rPr lang="en-US" sz="2989" spc="173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•A EQUIPE DE DESENVOLVIMENTO ESCLARECEU AS DÚVIDAS INICIAIS, CRIOU O QUADRO NO TRELLO E ATRIBUIU AS ATIVIDADES. O PROTÓTIPO ESTÁ EM FASE DE DESENVOLVIMENTO.</a:t>
            </a:r>
          </a:p>
        </p:txBody>
      </p:sp>
      <p:sp>
        <p:nvSpPr>
          <p:cNvPr name="Freeform 9" id="9"/>
          <p:cNvSpPr/>
          <p:nvPr/>
        </p:nvSpPr>
        <p:spPr>
          <a:xfrm flipH="true" flipV="true" rot="-10800000">
            <a:off x="16726713" y="1282659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797761" y="159703"/>
            <a:ext cx="579527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AÇÃO 01: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870270"/>
            <a:ext cx="7259166" cy="6546460"/>
            <a:chOff x="0" y="0"/>
            <a:chExt cx="9678889" cy="872861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25915" r="0" b="6448"/>
            <a:stretch>
              <a:fillRect/>
            </a:stretch>
          </p:blipFill>
          <p:spPr>
            <a:xfrm flipH="false" flipV="false">
              <a:off x="0" y="0"/>
              <a:ext cx="9678889" cy="8728613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884834" y="1870270"/>
            <a:ext cx="6386353" cy="6546460"/>
            <a:chOff x="0" y="0"/>
            <a:chExt cx="5907123" cy="60552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907123" cy="6055216"/>
            </a:xfrm>
            <a:custGeom>
              <a:avLst/>
              <a:gdLst/>
              <a:ahLst/>
              <a:cxnLst/>
              <a:rect r="r" b="b" t="t" l="l"/>
              <a:pathLst>
                <a:path h="6055216" w="5907123">
                  <a:moveTo>
                    <a:pt x="5782663" y="6055216"/>
                  </a:moveTo>
                  <a:lnTo>
                    <a:pt x="124460" y="6055216"/>
                  </a:lnTo>
                  <a:cubicBezTo>
                    <a:pt x="55880" y="6055216"/>
                    <a:pt x="0" y="5999336"/>
                    <a:pt x="0" y="59307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663" y="0"/>
                  </a:lnTo>
                  <a:cubicBezTo>
                    <a:pt x="5851243" y="0"/>
                    <a:pt x="5907123" y="55880"/>
                    <a:pt x="5907123" y="124460"/>
                  </a:cubicBezTo>
                  <a:lnTo>
                    <a:pt x="5907123" y="5930756"/>
                  </a:lnTo>
                  <a:cubicBezTo>
                    <a:pt x="5907123" y="5999336"/>
                    <a:pt x="5851243" y="6055216"/>
                    <a:pt x="5782663" y="6055216"/>
                  </a:cubicBezTo>
                  <a:close/>
                </a:path>
              </a:pathLst>
            </a:custGeom>
            <a:solidFill>
              <a:srgbClr val="FFC74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798952" y="2700139"/>
            <a:ext cx="831315" cy="574309"/>
          </a:xfrm>
          <a:custGeom>
            <a:avLst/>
            <a:gdLst/>
            <a:ahLst/>
            <a:cxnLst/>
            <a:rect r="r" b="b" t="t" l="l"/>
            <a:pathLst>
              <a:path h="574309" w="831315">
                <a:moveTo>
                  <a:pt x="0" y="0"/>
                </a:moveTo>
                <a:lnTo>
                  <a:pt x="831315" y="0"/>
                </a:lnTo>
                <a:lnTo>
                  <a:pt x="831315" y="574309"/>
                </a:lnTo>
                <a:lnTo>
                  <a:pt x="0" y="5743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5797761" y="9234488"/>
            <a:ext cx="12490239" cy="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798952" y="3514790"/>
            <a:ext cx="4928859" cy="3285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88"/>
              </a:lnSpc>
              <a:spcBef>
                <a:spcPct val="0"/>
              </a:spcBef>
            </a:pPr>
            <a:r>
              <a:rPr lang="en-US" sz="2989" spc="173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•A EQUIPE IDENTIFICOU INCONSISTÊNCIAS NO CÓDIGO, FEZ CORREÇÕES E AJUSTOU INFORMAÇÕES DA REGRA DE NEGÓCIOS.</a:t>
            </a:r>
          </a:p>
        </p:txBody>
      </p:sp>
      <p:sp>
        <p:nvSpPr>
          <p:cNvPr name="Freeform 9" id="9"/>
          <p:cNvSpPr/>
          <p:nvPr/>
        </p:nvSpPr>
        <p:spPr>
          <a:xfrm flipH="true" flipV="true" rot="-10800000">
            <a:off x="16726713" y="1282659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797761" y="159703"/>
            <a:ext cx="619252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AÇÃO 02: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870270"/>
            <a:ext cx="7259166" cy="6546460"/>
            <a:chOff x="0" y="0"/>
            <a:chExt cx="9678889" cy="872861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6181" r="0" b="16181"/>
            <a:stretch>
              <a:fillRect/>
            </a:stretch>
          </p:blipFill>
          <p:spPr>
            <a:xfrm flipH="false" flipV="false">
              <a:off x="0" y="0"/>
              <a:ext cx="9678889" cy="8728613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884834" y="1870270"/>
            <a:ext cx="6386353" cy="6546460"/>
            <a:chOff x="0" y="0"/>
            <a:chExt cx="5907123" cy="60552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907123" cy="6055216"/>
            </a:xfrm>
            <a:custGeom>
              <a:avLst/>
              <a:gdLst/>
              <a:ahLst/>
              <a:cxnLst/>
              <a:rect r="r" b="b" t="t" l="l"/>
              <a:pathLst>
                <a:path h="6055216" w="5907123">
                  <a:moveTo>
                    <a:pt x="5782663" y="6055216"/>
                  </a:moveTo>
                  <a:lnTo>
                    <a:pt x="124460" y="6055216"/>
                  </a:lnTo>
                  <a:cubicBezTo>
                    <a:pt x="55880" y="6055216"/>
                    <a:pt x="0" y="5999336"/>
                    <a:pt x="0" y="59307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663" y="0"/>
                  </a:lnTo>
                  <a:cubicBezTo>
                    <a:pt x="5851243" y="0"/>
                    <a:pt x="5907123" y="55880"/>
                    <a:pt x="5907123" y="124460"/>
                  </a:cubicBezTo>
                  <a:lnTo>
                    <a:pt x="5907123" y="5930756"/>
                  </a:lnTo>
                  <a:cubicBezTo>
                    <a:pt x="5907123" y="5999336"/>
                    <a:pt x="5851243" y="6055216"/>
                    <a:pt x="5782663" y="6055216"/>
                  </a:cubicBezTo>
                  <a:close/>
                </a:path>
              </a:pathLst>
            </a:custGeom>
            <a:solidFill>
              <a:srgbClr val="FFC74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798952" y="2700139"/>
            <a:ext cx="831315" cy="574309"/>
          </a:xfrm>
          <a:custGeom>
            <a:avLst/>
            <a:gdLst/>
            <a:ahLst/>
            <a:cxnLst/>
            <a:rect r="r" b="b" t="t" l="l"/>
            <a:pathLst>
              <a:path h="574309" w="831315">
                <a:moveTo>
                  <a:pt x="0" y="0"/>
                </a:moveTo>
                <a:lnTo>
                  <a:pt x="831315" y="0"/>
                </a:lnTo>
                <a:lnTo>
                  <a:pt x="831315" y="574309"/>
                </a:lnTo>
                <a:lnTo>
                  <a:pt x="0" y="5743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5797761" y="9234488"/>
            <a:ext cx="12490239" cy="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613581" y="3397032"/>
            <a:ext cx="4928859" cy="5743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8"/>
              </a:lnSpc>
            </a:pPr>
            <a:r>
              <a:rPr lang="en-US" sz="2989" spc="173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•A EQUIPE ATINGIU O OBJETIVO PRINCIPAL DO PROJETO E AGORA ESTÁ REFINANDO O CÓDIGO, ALÉM DE ADICIONAR UMA INTERFACE SIMPLES PARA TORNÁ-LO MAIS AMIGÁVEL AO CLIENTE.</a:t>
            </a:r>
          </a:p>
          <a:p>
            <a:pPr algn="l">
              <a:lnSpc>
                <a:spcPts val="3288"/>
              </a:lnSpc>
            </a:pPr>
            <a:r>
              <a:rPr lang="en-US" sz="2989" spc="173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</a:p>
          <a:p>
            <a:pPr algn="l">
              <a:lnSpc>
                <a:spcPts val="3288"/>
              </a:lnSpc>
            </a:pPr>
          </a:p>
          <a:p>
            <a:pPr algn="l">
              <a:lnSpc>
                <a:spcPts val="3288"/>
              </a:lnSpc>
            </a:pPr>
            <a:r>
              <a:rPr lang="en-US" sz="2989" spc="173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</a:p>
          <a:p>
            <a:pPr algn="l" marL="0" indent="0" lvl="0">
              <a:lnSpc>
                <a:spcPts val="3288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true" flipV="true" rot="-10800000">
            <a:off x="16726713" y="1282659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49169" y="159703"/>
            <a:ext cx="608970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AÇÃO 03: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870270"/>
            <a:ext cx="7259166" cy="6546460"/>
            <a:chOff x="0" y="0"/>
            <a:chExt cx="9678889" cy="872861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21907" r="0" b="10456"/>
            <a:stretch>
              <a:fillRect/>
            </a:stretch>
          </p:blipFill>
          <p:spPr>
            <a:xfrm flipH="false" flipV="false">
              <a:off x="0" y="0"/>
              <a:ext cx="9678889" cy="8728613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884834" y="1870270"/>
            <a:ext cx="6386353" cy="6546460"/>
            <a:chOff x="0" y="0"/>
            <a:chExt cx="5907123" cy="60552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907123" cy="6055216"/>
            </a:xfrm>
            <a:custGeom>
              <a:avLst/>
              <a:gdLst/>
              <a:ahLst/>
              <a:cxnLst/>
              <a:rect r="r" b="b" t="t" l="l"/>
              <a:pathLst>
                <a:path h="6055216" w="5907123">
                  <a:moveTo>
                    <a:pt x="5782663" y="6055216"/>
                  </a:moveTo>
                  <a:lnTo>
                    <a:pt x="124460" y="6055216"/>
                  </a:lnTo>
                  <a:cubicBezTo>
                    <a:pt x="55880" y="6055216"/>
                    <a:pt x="0" y="5999336"/>
                    <a:pt x="0" y="59307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663" y="0"/>
                  </a:lnTo>
                  <a:cubicBezTo>
                    <a:pt x="5851243" y="0"/>
                    <a:pt x="5907123" y="55880"/>
                    <a:pt x="5907123" y="124460"/>
                  </a:cubicBezTo>
                  <a:lnTo>
                    <a:pt x="5907123" y="5930756"/>
                  </a:lnTo>
                  <a:cubicBezTo>
                    <a:pt x="5907123" y="5999336"/>
                    <a:pt x="5851243" y="6055216"/>
                    <a:pt x="5782663" y="6055216"/>
                  </a:cubicBezTo>
                  <a:close/>
                </a:path>
              </a:pathLst>
            </a:custGeom>
            <a:solidFill>
              <a:srgbClr val="FFC74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798952" y="2700139"/>
            <a:ext cx="831315" cy="574309"/>
          </a:xfrm>
          <a:custGeom>
            <a:avLst/>
            <a:gdLst/>
            <a:ahLst/>
            <a:cxnLst/>
            <a:rect r="r" b="b" t="t" l="l"/>
            <a:pathLst>
              <a:path h="574309" w="831315">
                <a:moveTo>
                  <a:pt x="0" y="0"/>
                </a:moveTo>
                <a:lnTo>
                  <a:pt x="831315" y="0"/>
                </a:lnTo>
                <a:lnTo>
                  <a:pt x="831315" y="574309"/>
                </a:lnTo>
                <a:lnTo>
                  <a:pt x="0" y="5743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5797761" y="9234488"/>
            <a:ext cx="12490239" cy="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473832" y="3413058"/>
            <a:ext cx="4928859" cy="4105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88"/>
              </a:lnSpc>
              <a:spcBef>
                <a:spcPct val="0"/>
              </a:spcBef>
            </a:pPr>
            <a:r>
              <a:rPr lang="en-US" sz="2989" spc="173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•A ESSÊNCIA DO PENSAMENTO CRÍTICO É A DISPOSIÇÃO DE QUESTIONAR, DE BUSCAR EVIDÊNCIAS, E DE CONSIDERAR MÚLTIPLAS PERSPECTIVAS ANTES DE FORMAR UM JULGAMENTO.</a:t>
            </a:r>
          </a:p>
        </p:txBody>
      </p:sp>
      <p:sp>
        <p:nvSpPr>
          <p:cNvPr name="Freeform 9" id="9"/>
          <p:cNvSpPr/>
          <p:nvPr/>
        </p:nvSpPr>
        <p:spPr>
          <a:xfrm flipH="true" flipV="true" rot="-10800000">
            <a:off x="16726713" y="1282659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290528" y="303726"/>
            <a:ext cx="609086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AÇÃO 04: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19442" y="3769736"/>
            <a:ext cx="603250" cy="6032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74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895512" y="4576778"/>
            <a:ext cx="661049" cy="66104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74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57422" y="5437851"/>
            <a:ext cx="752703" cy="75270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74B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885574" y="3583467"/>
            <a:ext cx="670987" cy="82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5"/>
              </a:lnSpc>
            </a:pPr>
            <a:r>
              <a:rPr lang="en-US" sz="4430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54536" y="3498768"/>
            <a:ext cx="9035084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999"/>
              </a:lnSpc>
              <a:spcBef>
                <a:spcPct val="0"/>
              </a:spcBef>
            </a:pPr>
            <a:r>
              <a:rPr lang="en-US" sz="39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Precisão:Cálculo exato da Hora-Grau.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19442" y="4424378"/>
            <a:ext cx="628664" cy="781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517"/>
              </a:lnSpc>
              <a:spcBef>
                <a:spcPct val="0"/>
              </a:spcBef>
            </a:pPr>
            <a:r>
              <a:rPr lang="en-US" sz="4151" u="none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54536" y="5247027"/>
            <a:ext cx="9035084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999"/>
              </a:lnSpc>
              <a:spcBef>
                <a:spcPct val="0"/>
              </a:spcBef>
            </a:pPr>
            <a:r>
              <a:rPr lang="en-US" sz="39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Facilidade de uso:Interface intuitiva.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54536" y="4300877"/>
            <a:ext cx="9035084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999"/>
              </a:lnSpc>
              <a:spcBef>
                <a:spcPct val="0"/>
              </a:spcBef>
            </a:pPr>
            <a:r>
              <a:rPr lang="en-US" sz="39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Eficiência:Otimização do processo.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57422" y="5256876"/>
            <a:ext cx="752703" cy="933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02"/>
              </a:lnSpc>
              <a:spcBef>
                <a:spcPct val="0"/>
              </a:spcBef>
            </a:pPr>
            <a:r>
              <a:rPr lang="en-US" sz="4970" u="none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2276083"/>
            <a:ext cx="18192750" cy="124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19"/>
              </a:lnSpc>
              <a:spcBef>
                <a:spcPct val="0"/>
              </a:spcBef>
            </a:pPr>
            <a:r>
              <a:rPr lang="en-US" sz="8182" spc="474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IMPACTO ESPERADO</a:t>
            </a:r>
          </a:p>
        </p:txBody>
      </p:sp>
      <p:sp>
        <p:nvSpPr>
          <p:cNvPr name="AutoShape 15" id="15"/>
          <p:cNvSpPr/>
          <p:nvPr/>
        </p:nvSpPr>
        <p:spPr>
          <a:xfrm>
            <a:off x="1076325" y="7508067"/>
            <a:ext cx="0" cy="176345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1057276" y="9271520"/>
            <a:ext cx="1472940" cy="57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7211675" y="1335932"/>
            <a:ext cx="0" cy="176345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>
            <a:off x="15757784" y="1335875"/>
            <a:ext cx="1472940" cy="57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DAGjQ1csMuo</dc:identifier>
  <dcterms:modified xsi:type="dcterms:W3CDTF">2011-08-01T06:04:30Z</dcterms:modified>
  <cp:revision>1</cp:revision>
  <dc:title>Apresentação de Slides Corporativo Preto e Amarelo</dc:title>
</cp:coreProperties>
</file>