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sldIdLst>
    <p:sldId id="256" r:id="rId2"/>
    <p:sldId id="257" r:id="rId3"/>
    <p:sldId id="258" r:id="rId4"/>
    <p:sldId id="259" r:id="rId5"/>
    <p:sldId id="262" r:id="rId6"/>
    <p:sldId id="273" r:id="rId7"/>
    <p:sldId id="276" r:id="rId8"/>
    <p:sldId id="263" r:id="rId9"/>
    <p:sldId id="278" r:id="rId10"/>
    <p:sldId id="279" r:id="rId11"/>
    <p:sldId id="280" r:id="rId12"/>
    <p:sldId id="282" r:id="rId13"/>
    <p:sldId id="287" r:id="rId14"/>
    <p:sldId id="281" r:id="rId15"/>
    <p:sldId id="288" r:id="rId16"/>
    <p:sldId id="290" r:id="rId17"/>
    <p:sldId id="291" r:id="rId18"/>
    <p:sldId id="292" r:id="rId19"/>
    <p:sldId id="293" r:id="rId20"/>
    <p:sldId id="289" r:id="rId21"/>
    <p:sldId id="294" r:id="rId22"/>
    <p:sldId id="295" r:id="rId23"/>
    <p:sldId id="296" r:id="rId24"/>
    <p:sldId id="269" r:id="rId25"/>
    <p:sldId id="270" r:id="rId26"/>
    <p:sldId id="271" r:id="rId27"/>
    <p:sldId id="311" r:id="rId28"/>
    <p:sldId id="301" r:id="rId29"/>
    <p:sldId id="310" r:id="rId30"/>
    <p:sldId id="309" r:id="rId31"/>
    <p:sldId id="265" r:id="rId32"/>
    <p:sldId id="297" r:id="rId33"/>
    <p:sldId id="267" r:id="rId34"/>
    <p:sldId id="268" r:id="rId35"/>
    <p:sldId id="312" r:id="rId36"/>
    <p:sldId id="305" r:id="rId37"/>
    <p:sldId id="303" r:id="rId38"/>
    <p:sldId id="304" r:id="rId39"/>
    <p:sldId id="306" r:id="rId40"/>
    <p:sldId id="307" r:id="rId41"/>
    <p:sldId id="308" r:id="rId42"/>
    <p:sldId id="31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C630CE-D3FA-4E89-935D-5CF6E9D97648}" v="5" dt="2024-12-12T13:27:15.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5" autoAdjust="0"/>
    <p:restoredTop sz="94660"/>
  </p:normalViewPr>
  <p:slideViewPr>
    <p:cSldViewPr snapToGrid="0">
      <p:cViewPr varScale="1">
        <p:scale>
          <a:sx n="85" d="100"/>
          <a:sy n="85" d="100"/>
        </p:scale>
        <p:origin x="54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C7569-A218-473D-815E-A6D911E4FD7E}" type="datetimeFigureOut">
              <a:rPr lang="it-IT" smtClean="0"/>
              <a:t>19/02/2025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5B651-554D-414E-B2FE-829E62453589}" type="slidenum">
              <a:rPr lang="it-IT" smtClean="0"/>
              <a:t>‹N›</a:t>
            </a:fld>
            <a:endParaRPr lang="it-IT"/>
          </a:p>
        </p:txBody>
      </p:sp>
    </p:spTree>
    <p:extLst>
      <p:ext uri="{BB962C8B-B14F-4D97-AF65-F5344CB8AC3E}">
        <p14:creationId xmlns:p14="http://schemas.microsoft.com/office/powerpoint/2010/main" val="3588412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55B651-554D-414E-B2FE-829E62453589}" type="slidenum">
              <a:rPr lang="it-IT" smtClean="0"/>
              <a:t>5</a:t>
            </a:fld>
            <a:endParaRPr lang="it-IT"/>
          </a:p>
        </p:txBody>
      </p:sp>
    </p:spTree>
    <p:extLst>
      <p:ext uri="{BB962C8B-B14F-4D97-AF65-F5344CB8AC3E}">
        <p14:creationId xmlns:p14="http://schemas.microsoft.com/office/powerpoint/2010/main" val="1296269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7EC27-979D-B748-653E-82F0145B9A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5853121-B53F-7634-2D71-56FAE83B9C2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BACDC6-A3E0-C786-E5B0-947E728FAEC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651DA3A-9575-F614-1A76-3BB7DDA94236}"/>
              </a:ext>
            </a:extLst>
          </p:cNvPr>
          <p:cNvSpPr>
            <a:spLocks noGrp="1"/>
          </p:cNvSpPr>
          <p:nvPr>
            <p:ph type="sldNum" sz="quarter" idx="5"/>
          </p:nvPr>
        </p:nvSpPr>
        <p:spPr/>
        <p:txBody>
          <a:bodyPr/>
          <a:lstStyle/>
          <a:p>
            <a:fld id="{E155B651-554D-414E-B2FE-829E62453589}" type="slidenum">
              <a:rPr lang="it-IT" smtClean="0"/>
              <a:t>6</a:t>
            </a:fld>
            <a:endParaRPr lang="it-IT"/>
          </a:p>
        </p:txBody>
      </p:sp>
    </p:spTree>
    <p:extLst>
      <p:ext uri="{BB962C8B-B14F-4D97-AF65-F5344CB8AC3E}">
        <p14:creationId xmlns:p14="http://schemas.microsoft.com/office/powerpoint/2010/main" val="326975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F244A-3E08-B694-CD0D-77586747FFE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84CEF4-81FD-1B52-B39E-D048033502D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7EEBCB4-8361-ED50-3D4E-6E415C6799F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2BC631A3-6827-E9A5-E32A-75C0363A694C}"/>
              </a:ext>
            </a:extLst>
          </p:cNvPr>
          <p:cNvSpPr>
            <a:spLocks noGrp="1"/>
          </p:cNvSpPr>
          <p:nvPr>
            <p:ph type="sldNum" sz="quarter" idx="5"/>
          </p:nvPr>
        </p:nvSpPr>
        <p:spPr/>
        <p:txBody>
          <a:bodyPr/>
          <a:lstStyle/>
          <a:p>
            <a:fld id="{E155B651-554D-414E-B2FE-829E62453589}" type="slidenum">
              <a:rPr lang="it-IT" smtClean="0"/>
              <a:t>7</a:t>
            </a:fld>
            <a:endParaRPr lang="it-IT"/>
          </a:p>
        </p:txBody>
      </p:sp>
    </p:spTree>
    <p:extLst>
      <p:ext uri="{BB962C8B-B14F-4D97-AF65-F5344CB8AC3E}">
        <p14:creationId xmlns:p14="http://schemas.microsoft.com/office/powerpoint/2010/main" val="2654681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77247D6F-64DC-7E32-6D70-42BF858E55C5}"/>
              </a:ext>
            </a:extLst>
          </p:cNvPr>
          <p:cNvSpPr>
            <a:spLocks noGrp="1"/>
          </p:cNvSpPr>
          <p:nvPr>
            <p:ph type="ctrTitle"/>
          </p:nvPr>
        </p:nvSpPr>
        <p:spPr>
          <a:xfrm>
            <a:off x="1524000" y="810790"/>
            <a:ext cx="9144000" cy="2387600"/>
          </a:xfrm>
          <a:prstGeom prst="rect">
            <a:avLst/>
          </a:prstGeom>
        </p:spPr>
        <p:txBody>
          <a:bodyPr anchor="b"/>
          <a:lstStyle>
            <a:lvl1pPr algn="ctr">
              <a:defRPr sz="6000" b="1">
                <a:latin typeface="Arial Nova" panose="020B0504020202020204" pitchFamily="34" charset="0"/>
                <a:cs typeface="Times New Roman" panose="02020603050405020304" pitchFamily="18" charset="0"/>
              </a:defRPr>
            </a:lvl1pPr>
          </a:lstStyle>
          <a:p>
            <a:r>
              <a:rPr lang="en-US"/>
              <a:t>Click to edit Master title style</a:t>
            </a:r>
            <a:endParaRPr lang="en-US" dirty="0"/>
          </a:p>
        </p:txBody>
      </p:sp>
      <p:sp>
        <p:nvSpPr>
          <p:cNvPr id="52" name="Subtitle 2">
            <a:extLst>
              <a:ext uri="{FF2B5EF4-FFF2-40B4-BE49-F238E27FC236}">
                <a16:creationId xmlns:a16="http://schemas.microsoft.com/office/drawing/2014/main" id="{E04DC642-66E7-C4BD-AE42-0FA38F4CB588}"/>
              </a:ext>
            </a:extLst>
          </p:cNvPr>
          <p:cNvSpPr>
            <a:spLocks noGrp="1"/>
          </p:cNvSpPr>
          <p:nvPr>
            <p:ph type="subTitle" idx="1"/>
          </p:nvPr>
        </p:nvSpPr>
        <p:spPr>
          <a:xfrm>
            <a:off x="1524000" y="3290464"/>
            <a:ext cx="9144000" cy="1570183"/>
          </a:xfrm>
          <a:prstGeom prst="rect">
            <a:avLst/>
          </a:prstGeom>
        </p:spPr>
        <p:txBody>
          <a:bodyPr/>
          <a:lstStyle>
            <a:lvl1pPr marL="0" indent="0" algn="ctr">
              <a:buNone/>
              <a:defRPr sz="2400">
                <a:latin typeface="Arial Nova" panose="020B0504020202020204" pitchFamily="34"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2" name="Group 1">
            <a:extLst>
              <a:ext uri="{FF2B5EF4-FFF2-40B4-BE49-F238E27FC236}">
                <a16:creationId xmlns:a16="http://schemas.microsoft.com/office/drawing/2014/main" id="{8DD7A604-4C97-84E5-F7A2-82DCCBFB7525}"/>
              </a:ext>
            </a:extLst>
          </p:cNvPr>
          <p:cNvGrpSpPr/>
          <p:nvPr/>
        </p:nvGrpSpPr>
        <p:grpSpPr>
          <a:xfrm>
            <a:off x="3490163" y="5171802"/>
            <a:ext cx="5211675" cy="1391455"/>
            <a:chOff x="3757471" y="5171802"/>
            <a:chExt cx="5211675" cy="1391455"/>
          </a:xfrm>
        </p:grpSpPr>
        <p:pic>
          <p:nvPicPr>
            <p:cNvPr id="53" name="Picture 52" descr="Logo&#10;&#10;Description automatically generated with medium confidence">
              <a:extLst>
                <a:ext uri="{FF2B5EF4-FFF2-40B4-BE49-F238E27FC236}">
                  <a16:creationId xmlns:a16="http://schemas.microsoft.com/office/drawing/2014/main" id="{18FE2FBB-6F36-BD4D-008B-1DEAE034C63D}"/>
                </a:ext>
              </a:extLst>
            </p:cNvPr>
            <p:cNvPicPr>
              <a:picLocks noChangeAspect="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12254" r="8941"/>
            <a:stretch/>
          </p:blipFill>
          <p:spPr>
            <a:xfrm>
              <a:off x="3757471" y="5255160"/>
              <a:ext cx="1485900" cy="1308097"/>
            </a:xfrm>
            <a:prstGeom prst="rect">
              <a:avLst/>
            </a:prstGeom>
          </p:spPr>
        </p:pic>
        <p:pic>
          <p:nvPicPr>
            <p:cNvPr id="54" name="Immagine 25">
              <a:extLst>
                <a:ext uri="{FF2B5EF4-FFF2-40B4-BE49-F238E27FC236}">
                  <a16:creationId xmlns:a16="http://schemas.microsoft.com/office/drawing/2014/main" id="{D681BA9A-746B-F2B0-9861-1F2403AC2749}"/>
                </a:ext>
              </a:extLst>
            </p:cNvPr>
            <p:cNvPicPr>
              <a:picLocks noChangeAspect="1"/>
            </p:cNvPicPr>
            <p:nvPr/>
          </p:nvPicPr>
          <p:blipFill rotWithShape="1">
            <a:blip r:embed="rId3">
              <a:extLst>
                <a:ext uri="{28A0092B-C50C-407E-A947-70E740481C1C}">
                  <a14:useLocalDpi xmlns:a14="http://schemas.microsoft.com/office/drawing/2010/main" val="0"/>
                </a:ext>
              </a:extLst>
            </a:blip>
            <a:srcRect l="3616" r="17621"/>
            <a:stretch/>
          </p:blipFill>
          <p:spPr bwMode="auto">
            <a:xfrm>
              <a:off x="5961786" y="5171802"/>
              <a:ext cx="3007360" cy="1348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5" name="Straight Connector 54">
            <a:extLst>
              <a:ext uri="{FF2B5EF4-FFF2-40B4-BE49-F238E27FC236}">
                <a16:creationId xmlns:a16="http://schemas.microsoft.com/office/drawing/2014/main" id="{514BE348-134A-4A88-049D-C423063B81BD}"/>
              </a:ext>
            </a:extLst>
          </p:cNvPr>
          <p:cNvCxnSpPr>
            <a:cxnSpLocks/>
          </p:cNvCxnSpPr>
          <p:nvPr/>
        </p:nvCxnSpPr>
        <p:spPr>
          <a:xfrm>
            <a:off x="0" y="6758746"/>
            <a:ext cx="12192000" cy="0"/>
          </a:xfrm>
          <a:prstGeom prst="line">
            <a:avLst/>
          </a:prstGeom>
          <a:ln w="203200">
            <a:gradFill flip="none" rotWithShape="1">
              <a:gsLst>
                <a:gs pos="100000">
                  <a:srgbClr val="DEB853"/>
                </a:gs>
                <a:gs pos="75000">
                  <a:srgbClr val="9C4090"/>
                </a:gs>
                <a:gs pos="50000">
                  <a:srgbClr val="D9382C"/>
                </a:gs>
                <a:gs pos="0">
                  <a:srgbClr val="50AE60"/>
                </a:gs>
                <a:gs pos="25000">
                  <a:srgbClr val="364C9A"/>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7" name="Rettangolo 5">
            <a:extLst>
              <a:ext uri="{FF2B5EF4-FFF2-40B4-BE49-F238E27FC236}">
                <a16:creationId xmlns:a16="http://schemas.microsoft.com/office/drawing/2014/main" id="{CA6148B4-8DFF-FA37-B08C-EA648F46CD5D}"/>
              </a:ext>
            </a:extLst>
          </p:cNvPr>
          <p:cNvSpPr/>
          <p:nvPr/>
        </p:nvSpPr>
        <p:spPr>
          <a:xfrm>
            <a:off x="8572217" y="377"/>
            <a:ext cx="3623690" cy="715483"/>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0152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C432-02B0-493C-8C08-1878C53F0750}"/>
              </a:ext>
            </a:extLst>
          </p:cNvPr>
          <p:cNvSpPr>
            <a:spLocks noGrp="1"/>
          </p:cNvSpPr>
          <p:nvPr>
            <p:ph type="title"/>
          </p:nvPr>
        </p:nvSpPr>
        <p:spPr>
          <a:xfrm>
            <a:off x="397508" y="579997"/>
            <a:ext cx="11396982" cy="657559"/>
          </a:xfrm>
          <a:prstGeom prst="rect">
            <a:avLst/>
          </a:prstGeom>
        </p:spPr>
        <p:txBody>
          <a:bodyPr/>
          <a:lstStyle>
            <a:lvl1pPr algn="ctr">
              <a:defRPr b="1">
                <a:latin typeface="Arial Nova" panose="020B0504020202020204" pitchFamily="34" charset="0"/>
                <a:cs typeface="Times New Roman" panose="020206030504050203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041E8712-B7DC-49F2-A484-8F69E12F9294}"/>
              </a:ext>
            </a:extLst>
          </p:cNvPr>
          <p:cNvSpPr>
            <a:spLocks noGrp="1"/>
          </p:cNvSpPr>
          <p:nvPr>
            <p:ph idx="1"/>
          </p:nvPr>
        </p:nvSpPr>
        <p:spPr>
          <a:xfrm>
            <a:off x="397507" y="1322984"/>
            <a:ext cx="11396983" cy="5064269"/>
          </a:xfrm>
          <a:prstGeom prst="rect">
            <a:avLst/>
          </a:prstGeom>
        </p:spPr>
        <p:txBody>
          <a:bodyPr/>
          <a:lstStyle>
            <a:lvl1pPr>
              <a:defRPr>
                <a:latin typeface="Arial" panose="020B0604020202020204" pitchFamily="34" charset="0"/>
                <a:cs typeface="Arial" panose="020B0604020202020204" pitchFamily="34" charset="0"/>
              </a:defRPr>
            </a:lvl1pPr>
            <a:lvl2pPr>
              <a:defRPr>
                <a:solidFill>
                  <a:schemeClr val="tx1">
                    <a:lumMod val="75000"/>
                    <a:lumOff val="25000"/>
                  </a:schemeClr>
                </a:solidFill>
                <a:latin typeface="Arial" panose="020B0604020202020204" pitchFamily="34" charset="0"/>
                <a:cs typeface="Arial" panose="020B0604020202020204" pitchFamily="34" charset="0"/>
              </a:defRPr>
            </a:lvl2pPr>
            <a:lvl3pPr>
              <a:defRPr>
                <a:solidFill>
                  <a:schemeClr val="tx1">
                    <a:lumMod val="65000"/>
                    <a:lumOff val="35000"/>
                  </a:schemeClr>
                </a:solidFill>
                <a:latin typeface="Arial" panose="020B0604020202020204" pitchFamily="34" charset="0"/>
                <a:cs typeface="Arial" panose="020B0604020202020204" pitchFamily="34" charset="0"/>
              </a:defRPr>
            </a:lvl3pPr>
            <a:lvl4pPr>
              <a:defRPr>
                <a:solidFill>
                  <a:schemeClr val="tx1">
                    <a:lumMod val="50000"/>
                    <a:lumOff val="50000"/>
                  </a:schemeClr>
                </a:solidFill>
                <a:latin typeface="Arial" panose="020B0604020202020204" pitchFamily="34" charset="0"/>
                <a:cs typeface="Arial" panose="020B0604020202020204" pitchFamily="34" charset="0"/>
              </a:defRPr>
            </a:lvl4pPr>
            <a:lvl5pPr>
              <a:defRPr>
                <a:solidFill>
                  <a:schemeClr val="tx1">
                    <a:lumMod val="50000"/>
                    <a:lumOff val="50000"/>
                  </a:schemeClr>
                </a:solidFill>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76DA0-A185-403B-B86B-AD1D0A90CDA9}"/>
              </a:ext>
            </a:extLst>
          </p:cNvPr>
          <p:cNvSpPr>
            <a:spLocks noGrp="1"/>
          </p:cNvSpPr>
          <p:nvPr>
            <p:ph type="dt" sz="half" idx="10"/>
          </p:nvPr>
        </p:nvSpPr>
        <p:spPr>
          <a:xfrm>
            <a:off x="397507" y="6457951"/>
            <a:ext cx="1404200" cy="365125"/>
          </a:xfrm>
          <a:prstGeom prst="rect">
            <a:avLst/>
          </a:prstGeom>
        </p:spPr>
        <p:txBody>
          <a:bodyPr tIns="0" rIns="0" bIns="0"/>
          <a:lstStyle/>
          <a:p>
            <a:endParaRPr lang="en-US" dirty="0"/>
          </a:p>
        </p:txBody>
      </p:sp>
      <p:sp>
        <p:nvSpPr>
          <p:cNvPr id="5" name="Footer Placeholder 4">
            <a:extLst>
              <a:ext uri="{FF2B5EF4-FFF2-40B4-BE49-F238E27FC236}">
                <a16:creationId xmlns:a16="http://schemas.microsoft.com/office/drawing/2014/main" id="{E7BE9505-BDD2-4A37-BB30-187BEEABABE7}"/>
              </a:ext>
            </a:extLst>
          </p:cNvPr>
          <p:cNvSpPr>
            <a:spLocks noGrp="1"/>
          </p:cNvSpPr>
          <p:nvPr>
            <p:ph type="ftr" sz="quarter" idx="11"/>
          </p:nvPr>
        </p:nvSpPr>
        <p:spPr>
          <a:xfrm>
            <a:off x="2136140" y="6457951"/>
            <a:ext cx="7919720" cy="365125"/>
          </a:xfrm>
          <a:prstGeom prst="rect">
            <a:avLst/>
          </a:prstGeom>
        </p:spPr>
        <p:txBody>
          <a:bodyPr tIns="0" rIns="0" bIns="0"/>
          <a:lstStyle/>
          <a:p>
            <a:endParaRPr lang="en-US" dirty="0"/>
          </a:p>
        </p:txBody>
      </p:sp>
      <p:sp>
        <p:nvSpPr>
          <p:cNvPr id="6" name="Slide Number Placeholder 5">
            <a:extLst>
              <a:ext uri="{FF2B5EF4-FFF2-40B4-BE49-F238E27FC236}">
                <a16:creationId xmlns:a16="http://schemas.microsoft.com/office/drawing/2014/main" id="{4A53189C-F3E2-40EF-9B80-F45E3FD6F396}"/>
              </a:ext>
            </a:extLst>
          </p:cNvPr>
          <p:cNvSpPr>
            <a:spLocks noGrp="1"/>
          </p:cNvSpPr>
          <p:nvPr>
            <p:ph type="sldNum" sz="quarter" idx="12"/>
          </p:nvPr>
        </p:nvSpPr>
        <p:spPr>
          <a:xfrm>
            <a:off x="10993120" y="6457951"/>
            <a:ext cx="801370" cy="365125"/>
          </a:xfrm>
          <a:prstGeom prst="rect">
            <a:avLst/>
          </a:prstGeom>
        </p:spPr>
        <p:txBody>
          <a:bodyPr tIns="0" rIns="0" bIns="0"/>
          <a:lstStyle>
            <a:lvl1pPr algn="r">
              <a:defRPr/>
            </a:lvl1pPr>
          </a:lstStyle>
          <a:p>
            <a:fld id="{2DC7A814-9C5E-4813-A90D-91C7DDB489F1}" type="slidenum">
              <a:rPr lang="en-US" smtClean="0"/>
              <a:pPr/>
              <a:t>‹N›</a:t>
            </a:fld>
            <a:endParaRPr lang="en-US"/>
          </a:p>
        </p:txBody>
      </p:sp>
    </p:spTree>
    <p:extLst>
      <p:ext uri="{BB962C8B-B14F-4D97-AF65-F5344CB8AC3E}">
        <p14:creationId xmlns:p14="http://schemas.microsoft.com/office/powerpoint/2010/main" val="179088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ue contenuti">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333F83-8DB8-4165-895A-D566C7A9A6C7}"/>
              </a:ext>
            </a:extLst>
          </p:cNvPr>
          <p:cNvSpPr>
            <a:spLocks noGrp="1"/>
          </p:cNvSpPr>
          <p:nvPr>
            <p:ph sz="half" idx="1"/>
          </p:nvPr>
        </p:nvSpPr>
        <p:spPr>
          <a:xfrm>
            <a:off x="397507" y="1416943"/>
            <a:ext cx="5622293" cy="4990630"/>
          </a:xfrm>
          <a:prstGeom prst="rect">
            <a:avLst/>
          </a:prstGeom>
        </p:spPr>
        <p:txBody>
          <a:bodyPr/>
          <a:lstStyle>
            <a:lvl1pPr>
              <a:defRPr>
                <a:latin typeface="Arial Nova" panose="020B0504020202020204" pitchFamily="34" charset="0"/>
              </a:defRPr>
            </a:lvl1pPr>
            <a:lvl2pPr>
              <a:defRPr>
                <a:latin typeface="Arial Nova" panose="020B0504020202020204" pitchFamily="34" charset="0"/>
              </a:defRPr>
            </a:lvl2pPr>
            <a:lvl3pPr>
              <a:defRPr>
                <a:latin typeface="Arial Nova" panose="020B0504020202020204" pitchFamily="34" charset="0"/>
              </a:defRPr>
            </a:lvl3pPr>
            <a:lvl4pPr>
              <a:defRPr>
                <a:latin typeface="Arial Nova" panose="020B0504020202020204" pitchFamily="34" charset="0"/>
              </a:defRPr>
            </a:lvl4pPr>
            <a:lvl5pPr>
              <a:defRPr>
                <a:latin typeface="Arial Nova" panose="020B05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9C5D04-C4AC-45A5-9557-7B05AD5C9C88}"/>
              </a:ext>
            </a:extLst>
          </p:cNvPr>
          <p:cNvSpPr>
            <a:spLocks noGrp="1"/>
          </p:cNvSpPr>
          <p:nvPr>
            <p:ph sz="half" idx="2"/>
          </p:nvPr>
        </p:nvSpPr>
        <p:spPr>
          <a:xfrm>
            <a:off x="6172200" y="1416943"/>
            <a:ext cx="5622290" cy="4990630"/>
          </a:xfrm>
          <a:prstGeom prst="rect">
            <a:avLst/>
          </a:prstGeom>
        </p:spPr>
        <p:txBody>
          <a:bodyPr/>
          <a:lstStyle>
            <a:lvl1pPr>
              <a:defRPr>
                <a:latin typeface="Arial Nova" panose="020B0504020202020204" pitchFamily="34" charset="0"/>
              </a:defRPr>
            </a:lvl1pPr>
            <a:lvl2pPr>
              <a:defRPr>
                <a:latin typeface="Arial Nova" panose="020B0504020202020204" pitchFamily="34" charset="0"/>
              </a:defRPr>
            </a:lvl2pPr>
            <a:lvl3pPr>
              <a:defRPr>
                <a:latin typeface="Arial Nova" panose="020B0504020202020204" pitchFamily="34" charset="0"/>
              </a:defRPr>
            </a:lvl3pPr>
            <a:lvl4pPr>
              <a:defRPr>
                <a:latin typeface="Arial Nova" panose="020B0504020202020204" pitchFamily="34" charset="0"/>
              </a:defRPr>
            </a:lvl4pPr>
            <a:lvl5pPr>
              <a:defRPr>
                <a:latin typeface="Arial Nova" panose="020B05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81264F20-BC03-43F7-AC8F-CAB032471736}"/>
              </a:ext>
            </a:extLst>
          </p:cNvPr>
          <p:cNvSpPr>
            <a:spLocks noGrp="1"/>
          </p:cNvSpPr>
          <p:nvPr>
            <p:ph type="title"/>
          </p:nvPr>
        </p:nvSpPr>
        <p:spPr>
          <a:xfrm>
            <a:off x="397508" y="579997"/>
            <a:ext cx="11396982" cy="657559"/>
          </a:xfrm>
          <a:prstGeom prst="rect">
            <a:avLst/>
          </a:prstGeom>
        </p:spPr>
        <p:txBody>
          <a:bodyPr/>
          <a:lstStyle>
            <a:lvl1pPr algn="ctr">
              <a:defRPr b="1">
                <a:latin typeface="Arial Nova" panose="020B0504020202020204" pitchFamily="34" charset="0"/>
                <a:cs typeface="Times New Roman" panose="02020603050405020304" pitchFamily="18" charset="0"/>
              </a:defRPr>
            </a:lvl1pPr>
          </a:lstStyle>
          <a:p>
            <a:r>
              <a:rPr lang="en-US"/>
              <a:t>Click to edit Master title style</a:t>
            </a:r>
          </a:p>
        </p:txBody>
      </p:sp>
      <p:sp>
        <p:nvSpPr>
          <p:cNvPr id="12" name="Date Placeholder 3">
            <a:extLst>
              <a:ext uri="{FF2B5EF4-FFF2-40B4-BE49-F238E27FC236}">
                <a16:creationId xmlns:a16="http://schemas.microsoft.com/office/drawing/2014/main" id="{8146A7D5-5092-4623-90DA-81AD869A6A66}"/>
              </a:ext>
            </a:extLst>
          </p:cNvPr>
          <p:cNvSpPr>
            <a:spLocks noGrp="1"/>
          </p:cNvSpPr>
          <p:nvPr>
            <p:ph type="dt" sz="half" idx="10"/>
          </p:nvPr>
        </p:nvSpPr>
        <p:spPr>
          <a:xfrm>
            <a:off x="397507" y="6457951"/>
            <a:ext cx="1404200" cy="365125"/>
          </a:xfrm>
          <a:prstGeom prst="rect">
            <a:avLst/>
          </a:prstGeom>
        </p:spPr>
        <p:txBody>
          <a:bodyPr tIns="0" rIns="0" bIns="0"/>
          <a:lstStyle/>
          <a:p>
            <a:endParaRPr lang="en-US" dirty="0"/>
          </a:p>
        </p:txBody>
      </p:sp>
      <p:sp>
        <p:nvSpPr>
          <p:cNvPr id="13" name="Footer Placeholder 4">
            <a:extLst>
              <a:ext uri="{FF2B5EF4-FFF2-40B4-BE49-F238E27FC236}">
                <a16:creationId xmlns:a16="http://schemas.microsoft.com/office/drawing/2014/main" id="{BD7E13C2-056B-4B18-ABED-E3563027EE2B}"/>
              </a:ext>
            </a:extLst>
          </p:cNvPr>
          <p:cNvSpPr>
            <a:spLocks noGrp="1"/>
          </p:cNvSpPr>
          <p:nvPr>
            <p:ph type="ftr" sz="quarter" idx="11"/>
          </p:nvPr>
        </p:nvSpPr>
        <p:spPr>
          <a:xfrm>
            <a:off x="2136140" y="6457951"/>
            <a:ext cx="7919720" cy="365125"/>
          </a:xfrm>
          <a:prstGeom prst="rect">
            <a:avLst/>
          </a:prstGeom>
        </p:spPr>
        <p:txBody>
          <a:bodyPr tIns="0" rIns="0" bIns="0"/>
          <a:lstStyle/>
          <a:p>
            <a:endParaRPr lang="en-US" dirty="0"/>
          </a:p>
        </p:txBody>
      </p:sp>
      <p:sp>
        <p:nvSpPr>
          <p:cNvPr id="14" name="Slide Number Placeholder 5">
            <a:extLst>
              <a:ext uri="{FF2B5EF4-FFF2-40B4-BE49-F238E27FC236}">
                <a16:creationId xmlns:a16="http://schemas.microsoft.com/office/drawing/2014/main" id="{E4B102F1-E53E-4F2A-A95D-9D87A9B547BE}"/>
              </a:ext>
            </a:extLst>
          </p:cNvPr>
          <p:cNvSpPr>
            <a:spLocks noGrp="1"/>
          </p:cNvSpPr>
          <p:nvPr>
            <p:ph type="sldNum" sz="quarter" idx="12"/>
          </p:nvPr>
        </p:nvSpPr>
        <p:spPr>
          <a:xfrm>
            <a:off x="10993120" y="6457951"/>
            <a:ext cx="801370" cy="365125"/>
          </a:xfrm>
          <a:prstGeom prst="rect">
            <a:avLst/>
          </a:prstGeom>
        </p:spPr>
        <p:txBody>
          <a:bodyPr tIns="0" rIns="0" bIns="0"/>
          <a:lstStyle>
            <a:lvl1pPr algn="r">
              <a:defRPr/>
            </a:lvl1pPr>
          </a:lstStyle>
          <a:p>
            <a:fld id="{2DC7A814-9C5E-4813-A90D-91C7DDB489F1}" type="slidenum">
              <a:rPr lang="en-US" smtClean="0"/>
              <a:pPr/>
              <a:t>‹N›</a:t>
            </a:fld>
            <a:endParaRPr lang="en-US"/>
          </a:p>
        </p:txBody>
      </p:sp>
    </p:spTree>
    <p:extLst>
      <p:ext uri="{BB962C8B-B14F-4D97-AF65-F5344CB8AC3E}">
        <p14:creationId xmlns:p14="http://schemas.microsoft.com/office/powerpoint/2010/main" val="44305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B5BF0-3301-4649-816D-1BD6A210CFFB}"/>
              </a:ext>
            </a:extLst>
          </p:cNvPr>
          <p:cNvSpPr>
            <a:spLocks noGrp="1"/>
          </p:cNvSpPr>
          <p:nvPr>
            <p:ph type="ctrTitle"/>
          </p:nvPr>
        </p:nvSpPr>
        <p:spPr>
          <a:xfrm>
            <a:off x="1524000" y="1122363"/>
            <a:ext cx="9144000" cy="2387600"/>
          </a:xfrm>
          <a:prstGeom prst="rect">
            <a:avLst/>
          </a:prstGeom>
        </p:spPr>
        <p:txBody>
          <a:bodyPr anchor="b"/>
          <a:lstStyle>
            <a:lvl1pPr algn="ctr">
              <a:defRPr sz="6000" b="1">
                <a:latin typeface="Arial Nova" panose="020B0504020202020204" pitchFamily="34" charset="0"/>
                <a:cs typeface="Times New Roman" panose="02020603050405020304" pitchFamily="18" charset="0"/>
              </a:defRPr>
            </a:lvl1pPr>
          </a:lstStyle>
          <a:p>
            <a:r>
              <a:rPr lang="en-US"/>
              <a:t>Click to edit Master title style</a:t>
            </a:r>
          </a:p>
        </p:txBody>
      </p:sp>
      <p:sp>
        <p:nvSpPr>
          <p:cNvPr id="3" name="Subtitle 2">
            <a:extLst>
              <a:ext uri="{FF2B5EF4-FFF2-40B4-BE49-F238E27FC236}">
                <a16:creationId xmlns:a16="http://schemas.microsoft.com/office/drawing/2014/main" id="{4E67BC5E-0067-45E2-A7B4-ADF16E73C86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rial Nova" panose="020B0504020202020204" pitchFamily="34"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8104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8A93-66BE-49D7-B939-11E4936499BB}"/>
              </a:ext>
            </a:extLst>
          </p:cNvPr>
          <p:cNvSpPr>
            <a:spLocks noGrp="1"/>
          </p:cNvSpPr>
          <p:nvPr>
            <p:ph type="title"/>
          </p:nvPr>
        </p:nvSpPr>
        <p:spPr>
          <a:xfrm>
            <a:off x="831850" y="1709738"/>
            <a:ext cx="10515600" cy="2852737"/>
          </a:xfrm>
          <a:prstGeom prst="rect">
            <a:avLst/>
          </a:prstGeom>
        </p:spPr>
        <p:txBody>
          <a:bodyPr anchor="b"/>
          <a:lstStyle>
            <a:lvl1pPr>
              <a:defRPr sz="5400" b="1">
                <a:latin typeface="Arial Nova" panose="020B0504020202020204"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3ED8D1A8-5903-43E4-B15A-E1FA5ACB73E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rial Nova" panose="020B05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3">
            <a:extLst>
              <a:ext uri="{FF2B5EF4-FFF2-40B4-BE49-F238E27FC236}">
                <a16:creationId xmlns:a16="http://schemas.microsoft.com/office/drawing/2014/main" id="{10F34D48-36D9-4F36-9F95-F99093103553}"/>
              </a:ext>
            </a:extLst>
          </p:cNvPr>
          <p:cNvSpPr>
            <a:spLocks noGrp="1"/>
          </p:cNvSpPr>
          <p:nvPr>
            <p:ph type="dt" sz="half" idx="10"/>
          </p:nvPr>
        </p:nvSpPr>
        <p:spPr>
          <a:xfrm>
            <a:off x="397507" y="6457951"/>
            <a:ext cx="1404200" cy="365125"/>
          </a:xfrm>
          <a:prstGeom prst="rect">
            <a:avLst/>
          </a:prstGeom>
        </p:spPr>
        <p:txBody>
          <a:bodyPr tIns="0" rIns="0" bIns="0"/>
          <a:lstStyle/>
          <a:p>
            <a:r>
              <a:rPr lang="en-US"/>
              <a:t>25/03/2023</a:t>
            </a:r>
          </a:p>
        </p:txBody>
      </p:sp>
      <p:sp>
        <p:nvSpPr>
          <p:cNvPr id="11" name="Footer Placeholder 4">
            <a:extLst>
              <a:ext uri="{FF2B5EF4-FFF2-40B4-BE49-F238E27FC236}">
                <a16:creationId xmlns:a16="http://schemas.microsoft.com/office/drawing/2014/main" id="{3EC218E0-9951-4FDC-AC2E-784504D304D8}"/>
              </a:ext>
            </a:extLst>
          </p:cNvPr>
          <p:cNvSpPr>
            <a:spLocks noGrp="1"/>
          </p:cNvSpPr>
          <p:nvPr>
            <p:ph type="ftr" sz="quarter" idx="11"/>
          </p:nvPr>
        </p:nvSpPr>
        <p:spPr>
          <a:xfrm>
            <a:off x="2136140" y="6457951"/>
            <a:ext cx="7919720" cy="365125"/>
          </a:xfrm>
          <a:prstGeom prst="rect">
            <a:avLst/>
          </a:prstGeom>
        </p:spPr>
        <p:txBody>
          <a:bodyPr tIns="0" rIns="0" bIns="0"/>
          <a:lstStyle/>
          <a:p>
            <a:r>
              <a:rPr lang="en-US" dirty="0"/>
              <a:t>Integrating Modeling Languages with Ontologies in the Context of Industry 4.0</a:t>
            </a:r>
          </a:p>
        </p:txBody>
      </p:sp>
      <p:sp>
        <p:nvSpPr>
          <p:cNvPr id="12" name="Slide Number Placeholder 5">
            <a:extLst>
              <a:ext uri="{FF2B5EF4-FFF2-40B4-BE49-F238E27FC236}">
                <a16:creationId xmlns:a16="http://schemas.microsoft.com/office/drawing/2014/main" id="{55671C4D-AEC2-4033-84B5-63D41EE05AC2}"/>
              </a:ext>
            </a:extLst>
          </p:cNvPr>
          <p:cNvSpPr>
            <a:spLocks noGrp="1"/>
          </p:cNvSpPr>
          <p:nvPr>
            <p:ph type="sldNum" sz="quarter" idx="12"/>
          </p:nvPr>
        </p:nvSpPr>
        <p:spPr>
          <a:xfrm>
            <a:off x="10993120" y="6457951"/>
            <a:ext cx="801370" cy="365125"/>
          </a:xfrm>
          <a:prstGeom prst="rect">
            <a:avLst/>
          </a:prstGeom>
        </p:spPr>
        <p:txBody>
          <a:bodyPr tIns="0" rIns="0" bIns="0"/>
          <a:lstStyle>
            <a:lvl1pPr algn="r">
              <a:defRPr/>
            </a:lvl1pPr>
          </a:lstStyle>
          <a:p>
            <a:fld id="{2DC7A814-9C5E-4813-A90D-91C7DDB489F1}" type="slidenum">
              <a:rPr lang="en-US" smtClean="0"/>
              <a:pPr/>
              <a:t>‹N›</a:t>
            </a:fld>
            <a:endParaRPr lang="en-US"/>
          </a:p>
        </p:txBody>
      </p:sp>
    </p:spTree>
    <p:extLst>
      <p:ext uri="{BB962C8B-B14F-4D97-AF65-F5344CB8AC3E}">
        <p14:creationId xmlns:p14="http://schemas.microsoft.com/office/powerpoint/2010/main" val="1087673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lo titolo">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FD14994-A3A3-4F80-A374-680BBD178B04}"/>
              </a:ext>
            </a:extLst>
          </p:cNvPr>
          <p:cNvSpPr>
            <a:spLocks noGrp="1"/>
          </p:cNvSpPr>
          <p:nvPr>
            <p:ph type="title"/>
          </p:nvPr>
        </p:nvSpPr>
        <p:spPr>
          <a:xfrm>
            <a:off x="397508" y="579997"/>
            <a:ext cx="11396982" cy="657559"/>
          </a:xfrm>
          <a:prstGeom prst="rect">
            <a:avLst/>
          </a:prstGeom>
        </p:spPr>
        <p:txBody>
          <a:bodyPr/>
          <a:lstStyle>
            <a:lvl1pPr algn="ctr">
              <a:defRPr b="1">
                <a:latin typeface="Arial Nova" panose="020B0504020202020204" pitchFamily="34" charset="0"/>
                <a:cs typeface="Times New Roman" panose="02020603050405020304" pitchFamily="18" charset="0"/>
              </a:defRPr>
            </a:lvl1pPr>
          </a:lstStyle>
          <a:p>
            <a:r>
              <a:rPr lang="en-US"/>
              <a:t>Click to edit Master title style</a:t>
            </a:r>
          </a:p>
        </p:txBody>
      </p:sp>
      <p:sp>
        <p:nvSpPr>
          <p:cNvPr id="10" name="Date Placeholder 3">
            <a:extLst>
              <a:ext uri="{FF2B5EF4-FFF2-40B4-BE49-F238E27FC236}">
                <a16:creationId xmlns:a16="http://schemas.microsoft.com/office/drawing/2014/main" id="{6584FFB5-D89D-4AA3-B784-378A33D1D640}"/>
              </a:ext>
            </a:extLst>
          </p:cNvPr>
          <p:cNvSpPr>
            <a:spLocks noGrp="1"/>
          </p:cNvSpPr>
          <p:nvPr>
            <p:ph type="dt" sz="half" idx="10"/>
          </p:nvPr>
        </p:nvSpPr>
        <p:spPr>
          <a:xfrm>
            <a:off x="397507" y="6457951"/>
            <a:ext cx="1404200" cy="365125"/>
          </a:xfrm>
          <a:prstGeom prst="rect">
            <a:avLst/>
          </a:prstGeom>
        </p:spPr>
        <p:txBody>
          <a:bodyPr tIns="0" rIns="0" bIns="0"/>
          <a:lstStyle/>
          <a:p>
            <a:endParaRPr lang="en-US" dirty="0"/>
          </a:p>
        </p:txBody>
      </p:sp>
      <p:sp>
        <p:nvSpPr>
          <p:cNvPr id="11" name="Footer Placeholder 4">
            <a:extLst>
              <a:ext uri="{FF2B5EF4-FFF2-40B4-BE49-F238E27FC236}">
                <a16:creationId xmlns:a16="http://schemas.microsoft.com/office/drawing/2014/main" id="{BE0DADB2-0FD8-4885-A503-2CDB291419B6}"/>
              </a:ext>
            </a:extLst>
          </p:cNvPr>
          <p:cNvSpPr>
            <a:spLocks noGrp="1"/>
          </p:cNvSpPr>
          <p:nvPr>
            <p:ph type="ftr" sz="quarter" idx="11"/>
          </p:nvPr>
        </p:nvSpPr>
        <p:spPr>
          <a:xfrm>
            <a:off x="2136140" y="6457951"/>
            <a:ext cx="7919720" cy="365125"/>
          </a:xfrm>
          <a:prstGeom prst="rect">
            <a:avLst/>
          </a:prstGeom>
        </p:spPr>
        <p:txBody>
          <a:bodyPr tIns="0" rIns="0" bIns="0"/>
          <a:lstStyle/>
          <a:p>
            <a:endParaRPr lang="en-US" dirty="0"/>
          </a:p>
        </p:txBody>
      </p:sp>
      <p:sp>
        <p:nvSpPr>
          <p:cNvPr id="12" name="Slide Number Placeholder 5">
            <a:extLst>
              <a:ext uri="{FF2B5EF4-FFF2-40B4-BE49-F238E27FC236}">
                <a16:creationId xmlns:a16="http://schemas.microsoft.com/office/drawing/2014/main" id="{3912D51A-F7E2-4656-AFD4-9CAB1C64260A}"/>
              </a:ext>
            </a:extLst>
          </p:cNvPr>
          <p:cNvSpPr>
            <a:spLocks noGrp="1"/>
          </p:cNvSpPr>
          <p:nvPr>
            <p:ph type="sldNum" sz="quarter" idx="12"/>
          </p:nvPr>
        </p:nvSpPr>
        <p:spPr>
          <a:xfrm>
            <a:off x="10993120" y="6457951"/>
            <a:ext cx="801370" cy="365125"/>
          </a:xfrm>
          <a:prstGeom prst="rect">
            <a:avLst/>
          </a:prstGeom>
        </p:spPr>
        <p:txBody>
          <a:bodyPr tIns="0" rIns="0" bIns="0"/>
          <a:lstStyle>
            <a:lvl1pPr algn="r">
              <a:defRPr/>
            </a:lvl1pPr>
          </a:lstStyle>
          <a:p>
            <a:fld id="{2DC7A814-9C5E-4813-A90D-91C7DDB489F1}" type="slidenum">
              <a:rPr lang="en-US" smtClean="0"/>
              <a:pPr/>
              <a:t>‹N›</a:t>
            </a:fld>
            <a:endParaRPr lang="en-US"/>
          </a:p>
        </p:txBody>
      </p:sp>
    </p:spTree>
    <p:extLst>
      <p:ext uri="{BB962C8B-B14F-4D97-AF65-F5344CB8AC3E}">
        <p14:creationId xmlns:p14="http://schemas.microsoft.com/office/powerpoint/2010/main" val="2813901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7FF9B798-B1C2-4E12-A2FF-56E894B26454}"/>
              </a:ext>
            </a:extLst>
          </p:cNvPr>
          <p:cNvSpPr>
            <a:spLocks noGrp="1"/>
          </p:cNvSpPr>
          <p:nvPr>
            <p:ph type="dt" sz="half" idx="10"/>
          </p:nvPr>
        </p:nvSpPr>
        <p:spPr>
          <a:xfrm>
            <a:off x="397507" y="6457951"/>
            <a:ext cx="1404200" cy="365125"/>
          </a:xfrm>
          <a:prstGeom prst="rect">
            <a:avLst/>
          </a:prstGeom>
        </p:spPr>
        <p:txBody>
          <a:bodyPr tIns="0" rIns="0" bIns="0"/>
          <a:lstStyle/>
          <a:p>
            <a:endParaRPr lang="en-US" dirty="0"/>
          </a:p>
        </p:txBody>
      </p:sp>
      <p:sp>
        <p:nvSpPr>
          <p:cNvPr id="9" name="Footer Placeholder 4">
            <a:extLst>
              <a:ext uri="{FF2B5EF4-FFF2-40B4-BE49-F238E27FC236}">
                <a16:creationId xmlns:a16="http://schemas.microsoft.com/office/drawing/2014/main" id="{42885135-A57D-4C66-B95C-495DA94291DD}"/>
              </a:ext>
            </a:extLst>
          </p:cNvPr>
          <p:cNvSpPr>
            <a:spLocks noGrp="1"/>
          </p:cNvSpPr>
          <p:nvPr>
            <p:ph type="ftr" sz="quarter" idx="11"/>
          </p:nvPr>
        </p:nvSpPr>
        <p:spPr>
          <a:xfrm>
            <a:off x="2136140" y="6457951"/>
            <a:ext cx="7919720" cy="365125"/>
          </a:xfrm>
          <a:prstGeom prst="rect">
            <a:avLst/>
          </a:prstGeom>
        </p:spPr>
        <p:txBody>
          <a:bodyPr tIns="0" rIns="0" bIns="0"/>
          <a:lstStyle/>
          <a:p>
            <a:endParaRPr lang="en-US" dirty="0"/>
          </a:p>
        </p:txBody>
      </p:sp>
      <p:sp>
        <p:nvSpPr>
          <p:cNvPr id="10" name="Slide Number Placeholder 5">
            <a:extLst>
              <a:ext uri="{FF2B5EF4-FFF2-40B4-BE49-F238E27FC236}">
                <a16:creationId xmlns:a16="http://schemas.microsoft.com/office/drawing/2014/main" id="{2CC66A20-DB54-47BB-A951-BD636B796E1A}"/>
              </a:ext>
            </a:extLst>
          </p:cNvPr>
          <p:cNvSpPr>
            <a:spLocks noGrp="1"/>
          </p:cNvSpPr>
          <p:nvPr>
            <p:ph type="sldNum" sz="quarter" idx="12"/>
          </p:nvPr>
        </p:nvSpPr>
        <p:spPr>
          <a:xfrm>
            <a:off x="10993120" y="6457951"/>
            <a:ext cx="801370" cy="365125"/>
          </a:xfrm>
          <a:prstGeom prst="rect">
            <a:avLst/>
          </a:prstGeom>
        </p:spPr>
        <p:txBody>
          <a:bodyPr tIns="0" rIns="0" bIns="0"/>
          <a:lstStyle>
            <a:lvl1pPr algn="r">
              <a:defRPr/>
            </a:lvl1pPr>
          </a:lstStyle>
          <a:p>
            <a:fld id="{2DC7A814-9C5E-4813-A90D-91C7DDB489F1}" type="slidenum">
              <a:rPr lang="en-US" smtClean="0"/>
              <a:pPr/>
              <a:t>‹N›</a:t>
            </a:fld>
            <a:endParaRPr lang="en-US"/>
          </a:p>
        </p:txBody>
      </p:sp>
    </p:spTree>
    <p:extLst>
      <p:ext uri="{BB962C8B-B14F-4D97-AF65-F5344CB8AC3E}">
        <p14:creationId xmlns:p14="http://schemas.microsoft.com/office/powerpoint/2010/main" val="295829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E1BFC810-BB48-42B9-AC86-A710D836B278}"/>
              </a:ext>
            </a:extLst>
          </p:cNvPr>
          <p:cNvSpPr>
            <a:spLocks noGrp="1"/>
          </p:cNvSpPr>
          <p:nvPr>
            <p:ph type="dt" sz="half" idx="2"/>
          </p:nvPr>
        </p:nvSpPr>
        <p:spPr>
          <a:xfrm>
            <a:off x="397507" y="6356350"/>
            <a:ext cx="1390653" cy="365125"/>
          </a:xfrm>
          <a:prstGeom prst="rect">
            <a:avLst/>
          </a:prstGeom>
        </p:spPr>
        <p:txBody>
          <a:bodyPr anchor="ctr" anchorCtr="0"/>
          <a:lstStyle>
            <a:lvl1pPr>
              <a:defRPr sz="1200">
                <a:latin typeface="+mj-lt"/>
                <a:cs typeface="Cascadia Mono" panose="020B0609020000020004" pitchFamily="49" charset="0"/>
              </a:defRPr>
            </a:lvl1pPr>
          </a:lstStyle>
          <a:p>
            <a:endParaRPr lang="en-US" dirty="0"/>
          </a:p>
        </p:txBody>
      </p:sp>
      <p:sp>
        <p:nvSpPr>
          <p:cNvPr id="10" name="Footer Placeholder 4">
            <a:extLst>
              <a:ext uri="{FF2B5EF4-FFF2-40B4-BE49-F238E27FC236}">
                <a16:creationId xmlns:a16="http://schemas.microsoft.com/office/drawing/2014/main" id="{BA946767-5B59-45E0-9EE9-2743C686D322}"/>
              </a:ext>
            </a:extLst>
          </p:cNvPr>
          <p:cNvSpPr>
            <a:spLocks noGrp="1"/>
          </p:cNvSpPr>
          <p:nvPr>
            <p:ph type="ftr" sz="quarter" idx="3"/>
          </p:nvPr>
        </p:nvSpPr>
        <p:spPr>
          <a:xfrm>
            <a:off x="2095700" y="6356350"/>
            <a:ext cx="8000600" cy="365125"/>
          </a:xfrm>
          <a:prstGeom prst="rect">
            <a:avLst/>
          </a:prstGeom>
        </p:spPr>
        <p:txBody>
          <a:bodyPr anchor="ctr" anchorCtr="0"/>
          <a:lstStyle>
            <a:lvl1pPr algn="ctr">
              <a:defRPr sz="1200">
                <a:latin typeface="+mj-lt"/>
                <a:cs typeface="Cascadia Mono" panose="020B0609020000020004" pitchFamily="49" charset="0"/>
              </a:defRPr>
            </a:lvl1pPr>
          </a:lstStyle>
          <a:p>
            <a:endParaRPr lang="en-US" dirty="0"/>
          </a:p>
        </p:txBody>
      </p:sp>
      <p:sp>
        <p:nvSpPr>
          <p:cNvPr id="11" name="Slide Number Placeholder 5">
            <a:extLst>
              <a:ext uri="{FF2B5EF4-FFF2-40B4-BE49-F238E27FC236}">
                <a16:creationId xmlns:a16="http://schemas.microsoft.com/office/drawing/2014/main" id="{B1AECF75-A5C5-41F9-82B4-5B5130A62CD0}"/>
              </a:ext>
            </a:extLst>
          </p:cNvPr>
          <p:cNvSpPr>
            <a:spLocks noGrp="1"/>
          </p:cNvSpPr>
          <p:nvPr>
            <p:ph type="sldNum" sz="quarter" idx="4"/>
          </p:nvPr>
        </p:nvSpPr>
        <p:spPr>
          <a:xfrm>
            <a:off x="10993120" y="6356350"/>
            <a:ext cx="801370" cy="365125"/>
          </a:xfrm>
          <a:prstGeom prst="rect">
            <a:avLst/>
          </a:prstGeom>
        </p:spPr>
        <p:txBody>
          <a:bodyPr anchor="ctr" anchorCtr="0"/>
          <a:lstStyle>
            <a:lvl1pPr algn="r">
              <a:defRPr sz="1200">
                <a:latin typeface="+mj-lt"/>
                <a:cs typeface="Cascadia Mono" panose="020B0609020000020004" pitchFamily="49" charset="0"/>
              </a:defRPr>
            </a:lvl1pPr>
          </a:lstStyle>
          <a:p>
            <a:fld id="{2DC7A814-9C5E-4813-A90D-91C7DDB489F1}" type="slidenum">
              <a:rPr lang="en-US" smtClean="0"/>
              <a:pPr/>
              <a:t>‹N›</a:t>
            </a:fld>
            <a:endParaRPr lang="en-US"/>
          </a:p>
        </p:txBody>
      </p:sp>
      <p:grpSp>
        <p:nvGrpSpPr>
          <p:cNvPr id="21" name="Group 20">
            <a:extLst>
              <a:ext uri="{FF2B5EF4-FFF2-40B4-BE49-F238E27FC236}">
                <a16:creationId xmlns:a16="http://schemas.microsoft.com/office/drawing/2014/main" id="{C95F11A5-3FC3-4485-88AE-D1865A16ED23}"/>
              </a:ext>
            </a:extLst>
          </p:cNvPr>
          <p:cNvGrpSpPr/>
          <p:nvPr/>
        </p:nvGrpSpPr>
        <p:grpSpPr>
          <a:xfrm>
            <a:off x="6956" y="0"/>
            <a:ext cx="12160041" cy="743767"/>
            <a:chOff x="12955" y="0"/>
            <a:chExt cx="12129039" cy="743767"/>
          </a:xfrm>
        </p:grpSpPr>
        <p:pic>
          <p:nvPicPr>
            <p:cNvPr id="12" name="Picture 11" descr="Logo&#10;&#10;Description automatically generated with medium confidence">
              <a:extLst>
                <a:ext uri="{FF2B5EF4-FFF2-40B4-BE49-F238E27FC236}">
                  <a16:creationId xmlns:a16="http://schemas.microsoft.com/office/drawing/2014/main" id="{9D3EBE39-4534-4B9B-8B7E-EB56F9AD4512}"/>
                </a:ext>
              </a:extLst>
            </p:cNvPr>
            <p:cNvPicPr>
              <a:picLocks noChangeAspect="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l="7131" t="2698" r="8503" b="12846"/>
            <a:stretch/>
          </p:blipFill>
          <p:spPr>
            <a:xfrm>
              <a:off x="11071059" y="0"/>
              <a:ext cx="1070935" cy="743767"/>
            </a:xfrm>
            <a:prstGeom prst="rect">
              <a:avLst/>
            </a:prstGeom>
          </p:spPr>
        </p:pic>
        <p:cxnSp>
          <p:nvCxnSpPr>
            <p:cNvPr id="13" name="Straight Connector 12">
              <a:extLst>
                <a:ext uri="{FF2B5EF4-FFF2-40B4-BE49-F238E27FC236}">
                  <a16:creationId xmlns:a16="http://schemas.microsoft.com/office/drawing/2014/main" id="{12509932-1CE0-41B7-B8A4-8F7CEBBB3C99}"/>
                </a:ext>
              </a:extLst>
            </p:cNvPr>
            <p:cNvCxnSpPr>
              <a:cxnSpLocks/>
              <a:stCxn id="14" idx="3"/>
              <a:endCxn id="12" idx="1"/>
            </p:cNvCxnSpPr>
            <p:nvPr/>
          </p:nvCxnSpPr>
          <p:spPr>
            <a:xfrm>
              <a:off x="1762853" y="371494"/>
              <a:ext cx="9308206" cy="390"/>
            </a:xfrm>
            <a:prstGeom prst="line">
              <a:avLst/>
            </a:prstGeom>
            <a:ln w="38100">
              <a:gradFill flip="none" rotWithShape="1">
                <a:gsLst>
                  <a:gs pos="100000">
                    <a:srgbClr val="DEB853"/>
                  </a:gs>
                  <a:gs pos="75000">
                    <a:srgbClr val="9C4090"/>
                  </a:gs>
                  <a:gs pos="50000">
                    <a:srgbClr val="D9382C"/>
                  </a:gs>
                  <a:gs pos="0">
                    <a:srgbClr val="50AE60"/>
                  </a:gs>
                  <a:gs pos="25000">
                    <a:srgbClr val="364C9A"/>
                  </a:gs>
                </a:gsLst>
                <a:lin ang="0" scaled="1"/>
                <a:tileRect/>
              </a:gradFill>
            </a:ln>
          </p:spPr>
          <p:style>
            <a:lnRef idx="1">
              <a:schemeClr val="accent1"/>
            </a:lnRef>
            <a:fillRef idx="0">
              <a:schemeClr val="accent1"/>
            </a:fillRef>
            <a:effectRef idx="0">
              <a:schemeClr val="accent1"/>
            </a:effectRef>
            <a:fontRef idx="minor">
              <a:schemeClr val="tx1"/>
            </a:fontRef>
          </p:style>
        </p:cxnSp>
        <p:pic>
          <p:nvPicPr>
            <p:cNvPr id="14" name="Immagine 25">
              <a:extLst>
                <a:ext uri="{FF2B5EF4-FFF2-40B4-BE49-F238E27FC236}">
                  <a16:creationId xmlns:a16="http://schemas.microsoft.com/office/drawing/2014/main" id="{4A8C2446-26BE-4D57-A218-BFF338F2DFB2}"/>
                </a:ext>
              </a:extLst>
            </p:cNvPr>
            <p:cNvPicPr>
              <a:picLocks noChangeAspect="1"/>
            </p:cNvPicPr>
            <p:nvPr/>
          </p:nvPicPr>
          <p:blipFill rotWithShape="1">
            <a:blip r:embed="rId10">
              <a:extLst>
                <a:ext uri="{28A0092B-C50C-407E-A947-70E740481C1C}">
                  <a14:useLocalDpi xmlns:a14="http://schemas.microsoft.com/office/drawing/2010/main" val="0"/>
                </a:ext>
              </a:extLst>
            </a:blip>
            <a:srcRect l="1323" r="15262"/>
            <a:stretch/>
          </p:blipFill>
          <p:spPr bwMode="auto">
            <a:xfrm>
              <a:off x="12955" y="0"/>
              <a:ext cx="1749898" cy="7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44615514"/>
      </p:ext>
    </p:extLst>
  </p:cSld>
  <p:clrMap bg1="lt1" tx1="dk1" bg2="lt2" tx2="dk2" accent1="accent1" accent2="accent2" accent3="accent3" accent4="accent4" accent5="accent5" accent6="accent6" hlink="hlink" folHlink="folHlink"/>
  <p:sldLayoutIdLst>
    <p:sldLayoutId id="2147483656" r:id="rId1"/>
    <p:sldLayoutId id="2147483650" r:id="rId2"/>
    <p:sldLayoutId id="2147483652" r:id="rId3"/>
    <p:sldLayoutId id="2147483649" r:id="rId4"/>
    <p:sldLayoutId id="2147483651" r:id="rId5"/>
    <p:sldLayoutId id="2147483654" r:id="rId6"/>
    <p:sldLayoutId id="2147483655"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hingsboard.io/docs/getting-started-guides/helloworld/#step-32-add-an-entities-table-widge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thingsboard.io/docs/getting-started-guides/helloworld/#step-32-add-an-entities-table-widg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ynq.readthedocs.io/en/v2.6.1/getting_started/pynq_z1_setup.html" TargetMode="Externa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hyperlink" Target="https://www.pynq.io/boards.html" TargetMode="External"/><Relationship Id="rId4" Type="http://schemas.openxmlformats.org/officeDocument/2006/relationships/hyperlink" Target="https://github.com/Xilinx/PYNQ/releases"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pynq.readthedocs.io/en/v2.6.1/getting_started/pynq_z1_setup.html" TargetMode="External"/><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hyperlink" Target="https://www.pynq.io/boards.html" TargetMode="External"/><Relationship Id="rId4" Type="http://schemas.openxmlformats.org/officeDocument/2006/relationships/hyperlink" Target="https://github.com/Xilinx/PYNQ/releases" TargetMode="External"/></Relationships>
</file>

<file path=ppt/slides/_rels/slide26.xml.rels><?xml version="1.0" encoding="UTF-8" standalone="yes"?>
<Relationships xmlns="http://schemas.openxmlformats.org/package/2006/relationships"><Relationship Id="rId2" Type="http://schemas.openxmlformats.org/officeDocument/2006/relationships/hyperlink" Target="http://192.168.2.99/"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chiark.greenend.org.uk/~sgtatham/putty/lates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thingsboard/thingsboard-python-client-sdk/tree/master/examples/device" TargetMode="External"/><Relationship Id="rId2" Type="http://schemas.openxmlformats.org/officeDocument/2006/relationships/hyperlink" Target="https://thingsboard.io/docs/reference/python-client-sd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thingsboard/thingsboard-python-client-sdk/tree/master/examples/device" TargetMode="External"/><Relationship Id="rId2" Type="http://schemas.openxmlformats.org/officeDocument/2006/relationships/hyperlink" Target="https://thingsboard.io/docs/reference/python-client-sd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thingsboard/thingsboard-python-client-sdk/tree/master/examples/device" TargetMode="External"/><Relationship Id="rId2" Type="http://schemas.openxmlformats.org/officeDocument/2006/relationships/hyperlink" Target="https://thingsboard.io/docs/reference/python-client-sd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5.svg"/></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svg"/><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3.emf"/><Relationship Id="rId9"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thingsboard.io/docs/getting-started-guides/helloworld/" TargetMode="External"/><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hyperlink" Target="https://pynq.readthedocs.io/en/v2.6.1/getting_started/pynq_z1_setup.html"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thingsboard.io/docs/user-guide/install/installation-options/" TargetMode="External"/><Relationship Id="rId7" Type="http://schemas.openxmlformats.org/officeDocument/2006/relationships/hyperlink" Target="mailto:customer@thingsboard.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tenant@thingsboard.org" TargetMode="External"/><Relationship Id="rId5" Type="http://schemas.openxmlformats.org/officeDocument/2006/relationships/hyperlink" Target="mailto:sysadmin@thingsboard.org" TargetMode="External"/><Relationship Id="rId4" Type="http://schemas.openxmlformats.org/officeDocument/2006/relationships/hyperlink" Target="http://localhost:808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hingsboard.io/docs/getting-started-guides/helloworld/#step-1-provision-devic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thingsboard.io/docs/getting-started-guides/helloworld/#step-2-connect-devic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thingsboard.io/docs/user-guide/ui/assets/#manage-asset-relatio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hingsboard.io/docs/getting-started-guides/helloworld/#step-3-create-dashboar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21522-3DD6-D1EB-11BB-7573C66C02C4}"/>
              </a:ext>
            </a:extLst>
          </p:cNvPr>
          <p:cNvSpPr>
            <a:spLocks noGrp="1"/>
          </p:cNvSpPr>
          <p:nvPr>
            <p:ph type="ctrTitle"/>
          </p:nvPr>
        </p:nvSpPr>
        <p:spPr/>
        <p:txBody>
          <a:bodyPr/>
          <a:lstStyle/>
          <a:p>
            <a:r>
              <a:rPr lang="en-US" dirty="0"/>
              <a:t>3 CFU Stage: </a:t>
            </a:r>
            <a:r>
              <a:rPr lang="en-US" dirty="0" err="1"/>
              <a:t>ThingsBoard</a:t>
            </a:r>
            <a:r>
              <a:rPr lang="en-US" dirty="0"/>
              <a:t> &amp; PYNQ</a:t>
            </a:r>
          </a:p>
        </p:txBody>
      </p:sp>
      <p:sp>
        <p:nvSpPr>
          <p:cNvPr id="3" name="Subtitle 2">
            <a:extLst>
              <a:ext uri="{FF2B5EF4-FFF2-40B4-BE49-F238E27FC236}">
                <a16:creationId xmlns:a16="http://schemas.microsoft.com/office/drawing/2014/main" id="{8524C019-68CF-5E3B-57C3-F8BB3C1621A1}"/>
              </a:ext>
            </a:extLst>
          </p:cNvPr>
          <p:cNvSpPr>
            <a:spLocks noGrp="1"/>
          </p:cNvSpPr>
          <p:nvPr>
            <p:ph type="subTitle" idx="1"/>
          </p:nvPr>
        </p:nvSpPr>
        <p:spPr/>
        <p:txBody>
          <a:bodyPr/>
          <a:lstStyle/>
          <a:p>
            <a:r>
              <a:rPr lang="en-US" dirty="0"/>
              <a:t>Daniel </a:t>
            </a:r>
            <a:r>
              <a:rPr lang="en-US" dirty="0" err="1"/>
              <a:t>Amadori</a:t>
            </a:r>
            <a:endParaRPr lang="en-US" dirty="0"/>
          </a:p>
          <a:p>
            <a:endParaRPr lang="en-US" dirty="0"/>
          </a:p>
        </p:txBody>
      </p:sp>
    </p:spTree>
    <p:extLst>
      <p:ext uri="{BB962C8B-B14F-4D97-AF65-F5344CB8AC3E}">
        <p14:creationId xmlns:p14="http://schemas.microsoft.com/office/powerpoint/2010/main" val="29016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84634-7CBC-6DA0-3780-D386BB314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20666-DA6D-49B6-AD89-F6EF866C86D4}"/>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28F1E184-05C6-4E7F-23B8-CD8B7D929D3A}"/>
              </a:ext>
            </a:extLst>
          </p:cNvPr>
          <p:cNvSpPr>
            <a:spLocks noGrp="1"/>
          </p:cNvSpPr>
          <p:nvPr>
            <p:ph idx="1"/>
          </p:nvPr>
        </p:nvSpPr>
        <p:spPr>
          <a:xfrm>
            <a:off x="397507" y="2704563"/>
            <a:ext cx="11396983" cy="3734874"/>
          </a:xfrm>
        </p:spPr>
        <p:txBody>
          <a:bodyPr/>
          <a:lstStyle/>
          <a:p>
            <a:pPr marL="514350" indent="-514350">
              <a:buFont typeface="+mj-lt"/>
              <a:buAutoNum type="arabicPeriod" startAt="7"/>
            </a:pPr>
            <a:r>
              <a:rPr lang="en-US" sz="2600" dirty="0"/>
              <a:t>Create Aliases:</a:t>
            </a:r>
          </a:p>
          <a:p>
            <a:pPr marL="971550" lvl="1" indent="-514350">
              <a:buFont typeface="+mj-lt"/>
              <a:buAutoNum type="arabicPeriod" startAt="5"/>
            </a:pPr>
            <a:r>
              <a:rPr lang="en-US" sz="2200" dirty="0"/>
              <a:t>Click “</a:t>
            </a:r>
            <a:r>
              <a:rPr lang="en-US" sz="2200" b="1" dirty="0"/>
              <a:t>Add Alias</a:t>
            </a:r>
            <a:r>
              <a:rPr lang="en-US" sz="2200" dirty="0"/>
              <a:t>“</a:t>
            </a:r>
          </a:p>
          <a:p>
            <a:pPr marL="971550" lvl="1" indent="-514350">
              <a:buFont typeface="+mj-lt"/>
              <a:buAutoNum type="arabicPeriod" startAt="5"/>
            </a:pPr>
            <a:r>
              <a:rPr lang="en-US" sz="2400" dirty="0"/>
              <a:t>In the opened dialog:</a:t>
            </a:r>
          </a:p>
          <a:p>
            <a:pPr lvl="2"/>
            <a:r>
              <a:rPr lang="en-US" dirty="0"/>
              <a:t>Write the Name (e.g. Current device)</a:t>
            </a:r>
          </a:p>
          <a:p>
            <a:pPr lvl="2"/>
            <a:r>
              <a:rPr lang="en-US" dirty="0"/>
              <a:t>Select ‘Entity from dashboard state’ as ‘Type of filter’</a:t>
            </a:r>
          </a:p>
          <a:p>
            <a:pPr marL="971550" lvl="1" indent="-514350">
              <a:buFont typeface="+mj-lt"/>
              <a:buAutoNum type="arabicPeriod" startAt="5"/>
            </a:pPr>
            <a:r>
              <a:rPr lang="en-US" sz="2400" dirty="0"/>
              <a:t>Click “</a:t>
            </a:r>
            <a:r>
              <a:rPr lang="en-US" sz="2400" b="1" dirty="0"/>
              <a:t>Add</a:t>
            </a:r>
            <a:r>
              <a:rPr lang="en-US" sz="2400" dirty="0"/>
              <a:t>“</a:t>
            </a:r>
          </a:p>
          <a:p>
            <a:pPr marL="971550" lvl="1" indent="-514350">
              <a:buFont typeface="+mj-lt"/>
              <a:buAutoNum type="arabicPeriod" startAt="5"/>
            </a:pPr>
            <a:r>
              <a:rPr lang="en-US" dirty="0"/>
              <a:t>Click </a:t>
            </a:r>
            <a:r>
              <a:rPr lang="en-US" sz="2400" dirty="0"/>
              <a:t>“</a:t>
            </a:r>
            <a:r>
              <a:rPr lang="en-US" sz="2400" b="1" dirty="0"/>
              <a:t>Save</a:t>
            </a:r>
            <a:r>
              <a:rPr lang="en-US" sz="2400" dirty="0"/>
              <a:t>“</a:t>
            </a:r>
          </a:p>
        </p:txBody>
      </p:sp>
      <p:sp>
        <p:nvSpPr>
          <p:cNvPr id="4" name="Slide Number Placeholder 3">
            <a:extLst>
              <a:ext uri="{FF2B5EF4-FFF2-40B4-BE49-F238E27FC236}">
                <a16:creationId xmlns:a16="http://schemas.microsoft.com/office/drawing/2014/main" id="{B002D2E2-C993-2617-DD10-7199348CA9D2}"/>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10</a:t>
            </a:fld>
            <a:endParaRPr lang="en-US" dirty="0"/>
          </a:p>
        </p:txBody>
      </p:sp>
    </p:spTree>
    <p:extLst>
      <p:ext uri="{BB962C8B-B14F-4D97-AF65-F5344CB8AC3E}">
        <p14:creationId xmlns:p14="http://schemas.microsoft.com/office/powerpoint/2010/main" val="4043174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08ACC-56B5-D05E-6283-49DBFCD97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E99580-81C3-C3A7-6F45-EE574B55F140}"/>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27DEBB0F-E864-0E27-2F8D-88AF209700E9}"/>
              </a:ext>
            </a:extLst>
          </p:cNvPr>
          <p:cNvSpPr>
            <a:spLocks noGrp="1"/>
          </p:cNvSpPr>
          <p:nvPr>
            <p:ph idx="1"/>
          </p:nvPr>
        </p:nvSpPr>
        <p:spPr>
          <a:xfrm>
            <a:off x="397507" y="2704563"/>
            <a:ext cx="11396983" cy="3734874"/>
          </a:xfrm>
        </p:spPr>
        <p:txBody>
          <a:bodyPr/>
          <a:lstStyle/>
          <a:p>
            <a:pPr marL="514350" indent="-514350">
              <a:buFont typeface="+mj-lt"/>
              <a:buAutoNum type="arabicPeriod" startAt="8"/>
            </a:pPr>
            <a:r>
              <a:rPr lang="en-US" sz="2600" dirty="0"/>
              <a:t>Create States:</a:t>
            </a:r>
          </a:p>
          <a:p>
            <a:pPr marL="971550" lvl="1" indent="-514350">
              <a:buFont typeface="+mj-lt"/>
              <a:buAutoNum type="arabicPeriod"/>
            </a:pPr>
            <a:r>
              <a:rPr lang="en-US" sz="2200" dirty="0"/>
              <a:t>Click “</a:t>
            </a:r>
            <a:r>
              <a:rPr lang="en-US" sz="2200" b="1" dirty="0"/>
              <a:t>States</a:t>
            </a:r>
            <a:r>
              <a:rPr lang="en-US" sz="2200" dirty="0"/>
              <a:t>“ in the upper left corner of the screen</a:t>
            </a:r>
          </a:p>
          <a:p>
            <a:pPr marL="971550" lvl="1" indent="-514350">
              <a:buFont typeface="+mj-lt"/>
              <a:buAutoNum type="arabicPeriod"/>
            </a:pPr>
            <a:r>
              <a:rPr lang="en-US" sz="2200" dirty="0"/>
              <a:t>Click the "+" sign in the upper right corner of the opened dialog</a:t>
            </a:r>
          </a:p>
          <a:p>
            <a:pPr marL="971550" lvl="1" indent="-514350">
              <a:buFont typeface="+mj-lt"/>
              <a:buAutoNum type="arabicPeriod"/>
            </a:pPr>
            <a:r>
              <a:rPr lang="en-US" sz="2400" dirty="0"/>
              <a:t>In the new opened dialog write:</a:t>
            </a:r>
          </a:p>
          <a:p>
            <a:pPr lvl="2"/>
            <a:r>
              <a:rPr lang="en-US" dirty="0"/>
              <a:t>Name (e.g. ${</a:t>
            </a:r>
            <a:r>
              <a:rPr lang="en-US" dirty="0" err="1"/>
              <a:t>entityName</a:t>
            </a:r>
            <a:r>
              <a:rPr lang="en-US" dirty="0"/>
              <a:t>}: Telemetry details)</a:t>
            </a:r>
          </a:p>
          <a:p>
            <a:pPr lvl="2"/>
            <a:r>
              <a:rPr lang="en-US" dirty="0"/>
              <a:t>Id state (e.g. </a:t>
            </a:r>
            <a:r>
              <a:rPr lang="en-US" dirty="0" err="1"/>
              <a:t>telemetry_details</a:t>
            </a:r>
            <a:r>
              <a:rPr lang="en-US" dirty="0"/>
              <a:t>)</a:t>
            </a:r>
          </a:p>
          <a:p>
            <a:pPr marL="971550" lvl="1" indent="-514350">
              <a:buFont typeface="+mj-lt"/>
              <a:buAutoNum type="arabicPeriod"/>
            </a:pPr>
            <a:r>
              <a:rPr lang="en-US" sz="2400" dirty="0"/>
              <a:t>Click “</a:t>
            </a:r>
            <a:r>
              <a:rPr lang="en-US" sz="2400" b="1" dirty="0"/>
              <a:t>Add</a:t>
            </a:r>
            <a:r>
              <a:rPr lang="en-US" sz="2400" dirty="0"/>
              <a:t>“</a:t>
            </a:r>
          </a:p>
          <a:p>
            <a:pPr marL="971550" lvl="1" indent="-514350">
              <a:buFont typeface="+mj-lt"/>
              <a:buAutoNum type="arabicPeriod"/>
            </a:pPr>
            <a:r>
              <a:rPr lang="en-US" dirty="0"/>
              <a:t>Click </a:t>
            </a:r>
            <a:r>
              <a:rPr lang="en-US" sz="2400" dirty="0"/>
              <a:t>“</a:t>
            </a:r>
            <a:r>
              <a:rPr lang="en-US" sz="2400" b="1" dirty="0"/>
              <a:t>Save</a:t>
            </a:r>
            <a:r>
              <a:rPr lang="en-US" sz="2400" dirty="0"/>
              <a:t>“</a:t>
            </a:r>
          </a:p>
        </p:txBody>
      </p:sp>
      <p:sp>
        <p:nvSpPr>
          <p:cNvPr id="4" name="Slide Number Placeholder 3">
            <a:extLst>
              <a:ext uri="{FF2B5EF4-FFF2-40B4-BE49-F238E27FC236}">
                <a16:creationId xmlns:a16="http://schemas.microsoft.com/office/drawing/2014/main" id="{7A94FF33-8E6A-3462-9810-3260F94B4F9C}"/>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11</a:t>
            </a:fld>
            <a:endParaRPr lang="en-US" dirty="0"/>
          </a:p>
        </p:txBody>
      </p:sp>
    </p:spTree>
    <p:extLst>
      <p:ext uri="{BB962C8B-B14F-4D97-AF65-F5344CB8AC3E}">
        <p14:creationId xmlns:p14="http://schemas.microsoft.com/office/powerpoint/2010/main" val="2986026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20B19-840F-A4BF-8F6B-6597CE81D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3ABE3-99B9-227E-FCE9-C215533817A5}"/>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3CDF3652-9139-C9A3-4525-B470A2C054B4}"/>
              </a:ext>
            </a:extLst>
          </p:cNvPr>
          <p:cNvSpPr>
            <a:spLocks noGrp="1"/>
          </p:cNvSpPr>
          <p:nvPr>
            <p:ph idx="1"/>
          </p:nvPr>
        </p:nvSpPr>
        <p:spPr>
          <a:xfrm>
            <a:off x="397507" y="2363273"/>
            <a:ext cx="6949890" cy="3206839"/>
          </a:xfrm>
        </p:spPr>
        <p:txBody>
          <a:bodyPr/>
          <a:lstStyle/>
          <a:p>
            <a:pPr marL="514350" indent="-514350">
              <a:buFont typeface="+mj-lt"/>
              <a:buAutoNum type="arabicPeriod" startAt="9"/>
            </a:pPr>
            <a:r>
              <a:rPr lang="en-US" sz="2600" dirty="0"/>
              <a:t>Create Dashboards Entity Widget:</a:t>
            </a:r>
          </a:p>
          <a:p>
            <a:pPr marL="971550" lvl="1" indent="-514350">
              <a:buFont typeface="+mj-lt"/>
              <a:buAutoNum type="arabicPeriod"/>
            </a:pPr>
            <a:r>
              <a:rPr lang="en-US" sz="2200" b="0" i="0" dirty="0">
                <a:solidFill>
                  <a:srgbClr val="212529"/>
                </a:solidFill>
                <a:effectLst/>
                <a:latin typeface="Poppins" panose="00000500000000000000" pitchFamily="2" charset="0"/>
              </a:rPr>
              <a:t>Select the default state</a:t>
            </a:r>
          </a:p>
          <a:p>
            <a:pPr marL="971550" lvl="1" indent="-514350">
              <a:buFont typeface="+mj-lt"/>
              <a:buAutoNum type="arabicPeriod"/>
            </a:pPr>
            <a:r>
              <a:rPr lang="en-US" sz="2200" b="0" i="0" dirty="0">
                <a:solidFill>
                  <a:srgbClr val="212529"/>
                </a:solidFill>
                <a:effectLst/>
                <a:latin typeface="Poppins" panose="00000500000000000000" pitchFamily="2" charset="0"/>
              </a:rPr>
              <a:t>Click the "Add widget" button at the top</a:t>
            </a:r>
          </a:p>
          <a:p>
            <a:pPr marL="971550" lvl="1" indent="-514350">
              <a:buFont typeface="+mj-lt"/>
              <a:buAutoNum type="arabicPeriod"/>
            </a:pPr>
            <a:r>
              <a:rPr lang="en-US" sz="2200" dirty="0">
                <a:solidFill>
                  <a:srgbClr val="212529"/>
                </a:solidFill>
                <a:latin typeface="Poppins" panose="00000500000000000000" pitchFamily="2" charset="0"/>
              </a:rPr>
              <a:t>Select ‘Entities table’ in the ‘Tables’ section</a:t>
            </a:r>
          </a:p>
          <a:p>
            <a:pPr marL="971550" lvl="1" indent="-514350">
              <a:buFont typeface="+mj-lt"/>
              <a:buAutoNum type="arabicPeriod"/>
            </a:pPr>
            <a:r>
              <a:rPr lang="en-US" sz="2200" dirty="0">
                <a:solidFill>
                  <a:srgbClr val="212529"/>
                </a:solidFill>
                <a:latin typeface="Poppins" panose="00000500000000000000" pitchFamily="2" charset="0"/>
              </a:rPr>
              <a:t>Select ‘Advanced’ </a:t>
            </a:r>
            <a:r>
              <a:rPr lang="en-US" sz="2200" dirty="0"/>
              <a:t>in the upper right corner of the opened dialog</a:t>
            </a:r>
          </a:p>
          <a:p>
            <a:pPr marL="971550" lvl="1" indent="-514350">
              <a:buFont typeface="+mj-lt"/>
              <a:buAutoNum type="arabicPeriod"/>
            </a:pPr>
            <a:r>
              <a:rPr lang="en-US" sz="2200" dirty="0">
                <a:solidFill>
                  <a:srgbClr val="212529"/>
                </a:solidFill>
                <a:latin typeface="Poppins" panose="00000500000000000000" pitchFamily="2" charset="0"/>
              </a:rPr>
              <a:t>Create </a:t>
            </a:r>
            <a:r>
              <a:rPr lang="en-US" sz="2200" dirty="0" err="1">
                <a:solidFill>
                  <a:srgbClr val="212529"/>
                </a:solidFill>
                <a:latin typeface="Poppins" panose="00000500000000000000" pitchFamily="2" charset="0"/>
              </a:rPr>
              <a:t>Datasource</a:t>
            </a:r>
            <a:r>
              <a:rPr lang="en-US" sz="2200" dirty="0">
                <a:solidFill>
                  <a:srgbClr val="212529"/>
                </a:solidFill>
                <a:latin typeface="Poppins" panose="00000500000000000000" pitchFamily="2" charset="0"/>
              </a:rPr>
              <a:t>, select:</a:t>
            </a:r>
          </a:p>
          <a:p>
            <a:pPr lvl="2"/>
            <a:r>
              <a:rPr lang="en-US" sz="1800" dirty="0"/>
              <a:t>Select ‘Entity’ as ‘Type’</a:t>
            </a:r>
          </a:p>
          <a:p>
            <a:pPr lvl="2"/>
            <a:r>
              <a:rPr lang="en-US" sz="1800" dirty="0"/>
              <a:t>Select the alias you create (e.g. All devices) as ‘Alias entity’</a:t>
            </a:r>
          </a:p>
          <a:p>
            <a:pPr lvl="2"/>
            <a:r>
              <a:rPr lang="en-US" sz="1800" dirty="0"/>
              <a:t>Add all the time series (e.g. </a:t>
            </a:r>
            <a:r>
              <a:rPr lang="en-US" sz="1800" dirty="0" err="1"/>
              <a:t>cpu_usage</a:t>
            </a:r>
            <a:r>
              <a:rPr lang="en-US" sz="1800" dirty="0"/>
              <a:t>, </a:t>
            </a:r>
            <a:r>
              <a:rPr lang="en-US" sz="1800" dirty="0" err="1"/>
              <a:t>heart_rate</a:t>
            </a:r>
            <a:r>
              <a:rPr lang="en-US" sz="1800" dirty="0"/>
              <a:t>)</a:t>
            </a:r>
            <a:endParaRPr lang="en-US" sz="1800" dirty="0">
              <a:solidFill>
                <a:srgbClr val="212529"/>
              </a:solidFill>
              <a:latin typeface="Poppins" panose="00000500000000000000" pitchFamily="2" charset="0"/>
            </a:endParaRPr>
          </a:p>
        </p:txBody>
      </p:sp>
      <p:pic>
        <p:nvPicPr>
          <p:cNvPr id="5" name="Immagine 4">
            <a:extLst>
              <a:ext uri="{FF2B5EF4-FFF2-40B4-BE49-F238E27FC236}">
                <a16:creationId xmlns:a16="http://schemas.microsoft.com/office/drawing/2014/main" id="{C65F312B-F832-DE8C-8F26-7B113010392F}"/>
              </a:ext>
            </a:extLst>
          </p:cNvPr>
          <p:cNvPicPr>
            <a:picLocks noChangeAspect="1"/>
          </p:cNvPicPr>
          <p:nvPr/>
        </p:nvPicPr>
        <p:blipFill>
          <a:blip r:embed="rId2"/>
          <a:stretch>
            <a:fillRect/>
          </a:stretch>
        </p:blipFill>
        <p:spPr>
          <a:xfrm>
            <a:off x="7283007" y="2363273"/>
            <a:ext cx="4511482" cy="3670479"/>
          </a:xfrm>
          <a:prstGeom prst="rect">
            <a:avLst/>
          </a:prstGeom>
        </p:spPr>
      </p:pic>
      <p:sp>
        <p:nvSpPr>
          <p:cNvPr id="4" name="Slide Number Placeholder 3">
            <a:extLst>
              <a:ext uri="{FF2B5EF4-FFF2-40B4-BE49-F238E27FC236}">
                <a16:creationId xmlns:a16="http://schemas.microsoft.com/office/drawing/2014/main" id="{EA8B0692-5446-1F65-EB8D-B418C69373E2}"/>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12</a:t>
            </a:fld>
            <a:endParaRPr lang="en-US" dirty="0"/>
          </a:p>
        </p:txBody>
      </p:sp>
    </p:spTree>
    <p:extLst>
      <p:ext uri="{BB962C8B-B14F-4D97-AF65-F5344CB8AC3E}">
        <p14:creationId xmlns:p14="http://schemas.microsoft.com/office/powerpoint/2010/main" val="1269519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1450A-9A61-AACB-36E0-553A5C71F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F47A5-8AD2-9475-D56C-DA8C62C53721}"/>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AB88F46F-860E-E6D9-5E78-F5F9D436FEFB}"/>
              </a:ext>
            </a:extLst>
          </p:cNvPr>
          <p:cNvSpPr>
            <a:spLocks noGrp="1"/>
          </p:cNvSpPr>
          <p:nvPr>
            <p:ph idx="1"/>
          </p:nvPr>
        </p:nvSpPr>
        <p:spPr>
          <a:xfrm>
            <a:off x="397507" y="2363273"/>
            <a:ext cx="6949890" cy="3206839"/>
          </a:xfrm>
        </p:spPr>
        <p:txBody>
          <a:bodyPr/>
          <a:lstStyle/>
          <a:p>
            <a:pPr marL="514350" indent="-514350">
              <a:buFont typeface="+mj-lt"/>
              <a:buAutoNum type="arabicPeriod" startAt="9"/>
            </a:pPr>
            <a:r>
              <a:rPr lang="en-US" sz="2600" dirty="0"/>
              <a:t>Create Dashboards Entity Widget:</a:t>
            </a:r>
            <a:endParaRPr lang="en-US" sz="2200" dirty="0"/>
          </a:p>
          <a:p>
            <a:pPr marL="971550" lvl="1" indent="-514350">
              <a:buFont typeface="+mj-lt"/>
              <a:buAutoNum type="arabicPeriod" startAt="6"/>
            </a:pPr>
            <a:r>
              <a:rPr lang="en-US" sz="2200" dirty="0"/>
              <a:t>Create Action:</a:t>
            </a:r>
          </a:p>
          <a:p>
            <a:pPr marL="1428750" lvl="2" indent="-514350">
              <a:buFont typeface="+mj-lt"/>
              <a:buAutoNum type="arabicPeriod"/>
            </a:pPr>
            <a:r>
              <a:rPr lang="en-US" sz="1800" dirty="0">
                <a:solidFill>
                  <a:srgbClr val="212529"/>
                </a:solidFill>
                <a:latin typeface="Poppins" panose="00000500000000000000" pitchFamily="2" charset="0"/>
              </a:rPr>
              <a:t>Click “</a:t>
            </a:r>
            <a:r>
              <a:rPr lang="en-US" sz="1800" b="1" dirty="0">
                <a:solidFill>
                  <a:srgbClr val="212529"/>
                </a:solidFill>
                <a:latin typeface="Poppins" panose="00000500000000000000" pitchFamily="2" charset="0"/>
              </a:rPr>
              <a:t>Action</a:t>
            </a:r>
            <a:r>
              <a:rPr lang="en-US" sz="1800" dirty="0">
                <a:solidFill>
                  <a:srgbClr val="212529"/>
                </a:solidFill>
                <a:latin typeface="Poppins" panose="00000500000000000000" pitchFamily="2" charset="0"/>
              </a:rPr>
              <a:t>“</a:t>
            </a:r>
          </a:p>
          <a:p>
            <a:pPr marL="1428750" lvl="2" indent="-514350">
              <a:buFont typeface="+mj-lt"/>
              <a:buAutoNum type="arabicPeriod"/>
            </a:pPr>
            <a:r>
              <a:rPr lang="en-US" sz="1800" dirty="0"/>
              <a:t>Click the "+“</a:t>
            </a:r>
            <a:endParaRPr lang="en-US" sz="1800" dirty="0">
              <a:solidFill>
                <a:srgbClr val="212529"/>
              </a:solidFill>
              <a:latin typeface="Poppins" panose="00000500000000000000" pitchFamily="2" charset="0"/>
            </a:endParaRPr>
          </a:p>
          <a:p>
            <a:pPr marL="1428750" lvl="2" indent="-514350">
              <a:buFont typeface="+mj-lt"/>
              <a:buAutoNum type="arabicPeriod" startAt="3"/>
            </a:pPr>
            <a:r>
              <a:rPr lang="en-US" sz="1800" dirty="0"/>
              <a:t>In the new opened dialog</a:t>
            </a:r>
            <a:r>
              <a:rPr lang="en-US" sz="1800" dirty="0">
                <a:solidFill>
                  <a:srgbClr val="212529"/>
                </a:solidFill>
                <a:latin typeface="Poppins" panose="00000500000000000000" pitchFamily="2" charset="0"/>
              </a:rPr>
              <a:t>:</a:t>
            </a:r>
          </a:p>
          <a:p>
            <a:pPr lvl="3"/>
            <a:r>
              <a:rPr lang="en-US" sz="1600" dirty="0">
                <a:solidFill>
                  <a:srgbClr val="212529"/>
                </a:solidFill>
                <a:latin typeface="Poppins" panose="00000500000000000000" pitchFamily="2" charset="0"/>
              </a:rPr>
              <a:t>Write the name: (e.g. </a:t>
            </a:r>
            <a:r>
              <a:rPr lang="en-US" sz="1600" dirty="0" err="1">
                <a:solidFill>
                  <a:srgbClr val="212529"/>
                </a:solidFill>
                <a:latin typeface="Poppins" panose="00000500000000000000" pitchFamily="2" charset="0"/>
              </a:rPr>
              <a:t>to_details</a:t>
            </a:r>
            <a:r>
              <a:rPr lang="en-US" sz="1600" dirty="0">
                <a:solidFill>
                  <a:srgbClr val="212529"/>
                </a:solidFill>
                <a:latin typeface="Poppins" panose="00000500000000000000" pitchFamily="2" charset="0"/>
              </a:rPr>
              <a:t>)</a:t>
            </a:r>
          </a:p>
          <a:p>
            <a:pPr lvl="3"/>
            <a:r>
              <a:rPr lang="en-US" sz="1600" dirty="0">
                <a:solidFill>
                  <a:srgbClr val="212529"/>
                </a:solidFill>
                <a:latin typeface="Poppins" panose="00000500000000000000" pitchFamily="2" charset="0"/>
              </a:rPr>
              <a:t>Select ‘on row click’ as ‘Source Action’</a:t>
            </a:r>
          </a:p>
          <a:p>
            <a:pPr lvl="3"/>
            <a:r>
              <a:rPr lang="en-US" sz="1600" dirty="0">
                <a:solidFill>
                  <a:srgbClr val="212529"/>
                </a:solidFill>
                <a:latin typeface="Poppins" panose="00000500000000000000" pitchFamily="2" charset="0"/>
              </a:rPr>
              <a:t>Select the desired state (e.g. </a:t>
            </a:r>
            <a:r>
              <a:rPr lang="en-US" sz="1600" dirty="0" err="1">
                <a:solidFill>
                  <a:srgbClr val="212529"/>
                </a:solidFill>
                <a:latin typeface="Poppins" panose="00000500000000000000" pitchFamily="2" charset="0"/>
              </a:rPr>
              <a:t>telemetry_details</a:t>
            </a:r>
            <a:r>
              <a:rPr lang="en-US" sz="1600" dirty="0">
                <a:solidFill>
                  <a:srgbClr val="212529"/>
                </a:solidFill>
                <a:latin typeface="Poppins" panose="00000500000000000000" pitchFamily="2" charset="0"/>
              </a:rPr>
              <a:t>)</a:t>
            </a:r>
            <a:endParaRPr lang="en-US" sz="2200" dirty="0">
              <a:solidFill>
                <a:srgbClr val="212529"/>
              </a:solidFill>
              <a:latin typeface="Poppins" panose="00000500000000000000" pitchFamily="2" charset="0"/>
            </a:endParaRPr>
          </a:p>
          <a:p>
            <a:pPr marL="971550" lvl="1" indent="-514350">
              <a:buFont typeface="+mj-lt"/>
              <a:buAutoNum type="arabicPeriod" startAt="6"/>
            </a:pPr>
            <a:r>
              <a:rPr lang="en-US" sz="2000" dirty="0"/>
              <a:t>Click “</a:t>
            </a:r>
            <a:r>
              <a:rPr lang="en-US" sz="2000" b="1" dirty="0"/>
              <a:t>Add</a:t>
            </a:r>
            <a:r>
              <a:rPr lang="en-US" sz="2000" dirty="0"/>
              <a:t>“</a:t>
            </a:r>
            <a:endParaRPr lang="en-US" sz="2200" dirty="0">
              <a:solidFill>
                <a:srgbClr val="212529"/>
              </a:solidFill>
              <a:latin typeface="Poppins" panose="00000500000000000000" pitchFamily="2" charset="0"/>
            </a:endParaRPr>
          </a:p>
          <a:p>
            <a:pPr marL="971550" lvl="1" indent="-514350">
              <a:buFont typeface="+mj-lt"/>
              <a:buAutoNum type="arabicPeriod" startAt="6"/>
            </a:pPr>
            <a:r>
              <a:rPr lang="en-US" sz="2000" dirty="0"/>
              <a:t>Click “</a:t>
            </a:r>
            <a:r>
              <a:rPr lang="en-US" sz="2000" b="1" dirty="0"/>
              <a:t>Add</a:t>
            </a:r>
            <a:r>
              <a:rPr lang="en-US" sz="2000" dirty="0"/>
              <a:t>“</a:t>
            </a:r>
            <a:endParaRPr lang="en-US" sz="2200" dirty="0">
              <a:solidFill>
                <a:srgbClr val="212529"/>
              </a:solidFill>
              <a:latin typeface="Poppins" panose="00000500000000000000" pitchFamily="2" charset="0"/>
            </a:endParaRPr>
          </a:p>
          <a:p>
            <a:pPr marL="971550" lvl="1" indent="-514350">
              <a:buFont typeface="+mj-lt"/>
              <a:buAutoNum type="arabicPeriod" startAt="6"/>
            </a:pPr>
            <a:r>
              <a:rPr lang="en-US" sz="2200" dirty="0">
                <a:solidFill>
                  <a:srgbClr val="212529"/>
                </a:solidFill>
                <a:latin typeface="Poppins" panose="00000500000000000000" pitchFamily="2" charset="0"/>
              </a:rPr>
              <a:t>Resize the table as you want</a:t>
            </a:r>
          </a:p>
          <a:p>
            <a:pPr marL="971550" lvl="1" indent="-514350">
              <a:buFont typeface="+mj-lt"/>
              <a:buAutoNum type="arabicPeriod" startAt="6"/>
            </a:pPr>
            <a:r>
              <a:rPr lang="en-US" sz="2200" dirty="0">
                <a:solidFill>
                  <a:srgbClr val="212529"/>
                </a:solidFill>
                <a:latin typeface="Poppins" panose="00000500000000000000" pitchFamily="2" charset="0"/>
              </a:rPr>
              <a:t>Save</a:t>
            </a:r>
          </a:p>
        </p:txBody>
      </p:sp>
      <p:pic>
        <p:nvPicPr>
          <p:cNvPr id="5" name="Immagine 4">
            <a:extLst>
              <a:ext uri="{FF2B5EF4-FFF2-40B4-BE49-F238E27FC236}">
                <a16:creationId xmlns:a16="http://schemas.microsoft.com/office/drawing/2014/main" id="{CF7340F9-9373-2C0F-AB56-22788723DFAB}"/>
              </a:ext>
            </a:extLst>
          </p:cNvPr>
          <p:cNvPicPr>
            <a:picLocks noChangeAspect="1"/>
          </p:cNvPicPr>
          <p:nvPr/>
        </p:nvPicPr>
        <p:blipFill>
          <a:blip r:embed="rId2"/>
          <a:stretch>
            <a:fillRect/>
          </a:stretch>
        </p:blipFill>
        <p:spPr>
          <a:xfrm>
            <a:off x="7283007" y="2363273"/>
            <a:ext cx="4511482" cy="3670479"/>
          </a:xfrm>
          <a:prstGeom prst="rect">
            <a:avLst/>
          </a:prstGeom>
        </p:spPr>
      </p:pic>
      <p:sp>
        <p:nvSpPr>
          <p:cNvPr id="4" name="Slide Number Placeholder 3">
            <a:extLst>
              <a:ext uri="{FF2B5EF4-FFF2-40B4-BE49-F238E27FC236}">
                <a16:creationId xmlns:a16="http://schemas.microsoft.com/office/drawing/2014/main" id="{338F8791-D115-B87B-2244-A3522FA39F7D}"/>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13</a:t>
            </a:fld>
            <a:endParaRPr lang="en-US" dirty="0"/>
          </a:p>
        </p:txBody>
      </p:sp>
    </p:spTree>
    <p:extLst>
      <p:ext uri="{BB962C8B-B14F-4D97-AF65-F5344CB8AC3E}">
        <p14:creationId xmlns:p14="http://schemas.microsoft.com/office/powerpoint/2010/main" val="1822013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BFF6F-F900-AE1D-44CF-1C838BA14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BF424-A7E5-00A5-49BA-1E6DFACA37C6}"/>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83CACF05-7B7E-D863-3A1F-FAE1A267FECA}"/>
              </a:ext>
            </a:extLst>
          </p:cNvPr>
          <p:cNvSpPr>
            <a:spLocks noGrp="1"/>
          </p:cNvSpPr>
          <p:nvPr>
            <p:ph idx="1"/>
          </p:nvPr>
        </p:nvSpPr>
        <p:spPr>
          <a:xfrm>
            <a:off x="397507" y="2473480"/>
            <a:ext cx="7805901" cy="3638282"/>
          </a:xfrm>
        </p:spPr>
        <p:txBody>
          <a:bodyPr/>
          <a:lstStyle/>
          <a:p>
            <a:pPr marL="514350" indent="-514350">
              <a:buFont typeface="+mj-lt"/>
              <a:buAutoNum type="arabicPeriod" startAt="10"/>
            </a:pPr>
            <a:r>
              <a:rPr lang="en-US" sz="2600" dirty="0"/>
              <a:t>Create Dashboards Device Widget (</a:t>
            </a:r>
            <a:r>
              <a:rPr lang="en-US" sz="2600" dirty="0">
                <a:hlinkClick r:id="rId2"/>
              </a:rPr>
              <a:t>link</a:t>
            </a:r>
            <a:r>
              <a:rPr lang="en-US" sz="2600" dirty="0"/>
              <a:t>):</a:t>
            </a:r>
          </a:p>
          <a:p>
            <a:pPr marL="971550" lvl="1" indent="-514350">
              <a:buFont typeface="+mj-lt"/>
              <a:buAutoNum type="arabicPeriod"/>
            </a:pPr>
            <a:r>
              <a:rPr lang="en-US" sz="2200" b="0" i="0" dirty="0">
                <a:solidFill>
                  <a:srgbClr val="212529"/>
                </a:solidFill>
                <a:effectLst/>
                <a:latin typeface="Poppins" panose="00000500000000000000" pitchFamily="2" charset="0"/>
              </a:rPr>
              <a:t>Select the created state (e.g. </a:t>
            </a:r>
            <a:r>
              <a:rPr lang="en-US" sz="2200" b="0" i="0" dirty="0" err="1">
                <a:solidFill>
                  <a:srgbClr val="212529"/>
                </a:solidFill>
                <a:effectLst/>
                <a:latin typeface="Poppins" panose="00000500000000000000" pitchFamily="2" charset="0"/>
              </a:rPr>
              <a:t>telemetry_details</a:t>
            </a:r>
            <a:r>
              <a:rPr lang="en-US" sz="2200" b="0" i="0" dirty="0">
                <a:solidFill>
                  <a:srgbClr val="212529"/>
                </a:solidFill>
                <a:effectLst/>
                <a:latin typeface="Poppins" panose="00000500000000000000" pitchFamily="2" charset="0"/>
              </a:rPr>
              <a:t>)</a:t>
            </a:r>
          </a:p>
          <a:p>
            <a:pPr marL="971550" lvl="1" indent="-514350">
              <a:buFont typeface="+mj-lt"/>
              <a:buAutoNum type="arabicPeriod"/>
            </a:pPr>
            <a:r>
              <a:rPr lang="en-US" sz="2200" b="0" i="0" dirty="0">
                <a:solidFill>
                  <a:srgbClr val="212529"/>
                </a:solidFill>
                <a:effectLst/>
                <a:latin typeface="Poppins" panose="00000500000000000000" pitchFamily="2" charset="0"/>
              </a:rPr>
              <a:t>Click the "Add widget" button at the top</a:t>
            </a:r>
          </a:p>
          <a:p>
            <a:pPr marL="971550" lvl="1" indent="-514350">
              <a:buFont typeface="+mj-lt"/>
              <a:buAutoNum type="arabicPeriod"/>
            </a:pPr>
            <a:r>
              <a:rPr lang="en-US" sz="2200" dirty="0">
                <a:solidFill>
                  <a:srgbClr val="212529"/>
                </a:solidFill>
                <a:latin typeface="Poppins" panose="00000500000000000000" pitchFamily="2" charset="0"/>
              </a:rPr>
              <a:t>Find and select the desired widget</a:t>
            </a:r>
          </a:p>
          <a:p>
            <a:pPr marL="971550" lvl="1" indent="-514350">
              <a:buFont typeface="+mj-lt"/>
              <a:buAutoNum type="arabicPeriod"/>
            </a:pPr>
            <a:r>
              <a:rPr lang="en-US" sz="2200" dirty="0">
                <a:solidFill>
                  <a:srgbClr val="212529"/>
                </a:solidFill>
                <a:latin typeface="Poppins" panose="00000500000000000000" pitchFamily="2" charset="0"/>
              </a:rPr>
              <a:t>Select ‘Advanced’ </a:t>
            </a:r>
            <a:r>
              <a:rPr lang="en-US" sz="2200" dirty="0"/>
              <a:t>in the upper right corner of the opened dialog</a:t>
            </a:r>
          </a:p>
          <a:p>
            <a:pPr marL="971550" lvl="1" indent="-514350">
              <a:buFont typeface="+mj-lt"/>
              <a:buAutoNum type="arabicPeriod"/>
            </a:pPr>
            <a:r>
              <a:rPr lang="en-US" sz="2200" dirty="0">
                <a:solidFill>
                  <a:srgbClr val="212529"/>
                </a:solidFill>
                <a:latin typeface="Poppins" panose="00000500000000000000" pitchFamily="2" charset="0"/>
              </a:rPr>
              <a:t>Create </a:t>
            </a:r>
            <a:r>
              <a:rPr lang="en-US" sz="2200" dirty="0" err="1">
                <a:solidFill>
                  <a:srgbClr val="212529"/>
                </a:solidFill>
                <a:latin typeface="Poppins" panose="00000500000000000000" pitchFamily="2" charset="0"/>
              </a:rPr>
              <a:t>Datasource</a:t>
            </a:r>
            <a:r>
              <a:rPr lang="en-US" sz="2200" dirty="0">
                <a:solidFill>
                  <a:srgbClr val="212529"/>
                </a:solidFill>
                <a:latin typeface="Poppins" panose="00000500000000000000" pitchFamily="2" charset="0"/>
              </a:rPr>
              <a:t>, select:</a:t>
            </a:r>
          </a:p>
          <a:p>
            <a:pPr lvl="2"/>
            <a:r>
              <a:rPr lang="en-US" sz="1800" dirty="0"/>
              <a:t>Select ‘Entity’ as ‘Type’</a:t>
            </a:r>
          </a:p>
          <a:p>
            <a:pPr lvl="2"/>
            <a:r>
              <a:rPr lang="en-US" sz="1800" dirty="0"/>
              <a:t>Select the alias you create (e.g. Current device) as ‘Alias entity’</a:t>
            </a:r>
          </a:p>
          <a:p>
            <a:pPr lvl="2"/>
            <a:r>
              <a:rPr lang="en-US" sz="1800" dirty="0"/>
              <a:t>Add all the time series (e.g. </a:t>
            </a:r>
            <a:r>
              <a:rPr lang="en-US" sz="1800" dirty="0" err="1"/>
              <a:t>cpu_usage</a:t>
            </a:r>
            <a:r>
              <a:rPr lang="en-US" sz="1800" dirty="0"/>
              <a:t>, </a:t>
            </a:r>
            <a:r>
              <a:rPr lang="en-US" sz="1800" dirty="0" err="1"/>
              <a:t>heart_rate</a:t>
            </a:r>
            <a:r>
              <a:rPr lang="en-US" sz="1800" dirty="0"/>
              <a:t>)</a:t>
            </a:r>
            <a:endParaRPr lang="en-US" sz="2200" dirty="0">
              <a:solidFill>
                <a:srgbClr val="212529"/>
              </a:solidFill>
              <a:latin typeface="Poppins" panose="00000500000000000000" pitchFamily="2" charset="0"/>
            </a:endParaRPr>
          </a:p>
        </p:txBody>
      </p:sp>
      <p:pic>
        <p:nvPicPr>
          <p:cNvPr id="11" name="Immagine 10">
            <a:extLst>
              <a:ext uri="{FF2B5EF4-FFF2-40B4-BE49-F238E27FC236}">
                <a16:creationId xmlns:a16="http://schemas.microsoft.com/office/drawing/2014/main" id="{9E108006-DD42-1464-8EBF-E26E386DCCA3}"/>
              </a:ext>
            </a:extLst>
          </p:cNvPr>
          <p:cNvPicPr>
            <a:picLocks noChangeAspect="1"/>
          </p:cNvPicPr>
          <p:nvPr/>
        </p:nvPicPr>
        <p:blipFill>
          <a:blip r:embed="rId3"/>
          <a:stretch>
            <a:fillRect/>
          </a:stretch>
        </p:blipFill>
        <p:spPr>
          <a:xfrm>
            <a:off x="8203408" y="1481070"/>
            <a:ext cx="3591081" cy="5080715"/>
          </a:xfrm>
          <a:prstGeom prst="rect">
            <a:avLst/>
          </a:prstGeom>
        </p:spPr>
      </p:pic>
      <p:sp>
        <p:nvSpPr>
          <p:cNvPr id="4" name="Slide Number Placeholder 3">
            <a:extLst>
              <a:ext uri="{FF2B5EF4-FFF2-40B4-BE49-F238E27FC236}">
                <a16:creationId xmlns:a16="http://schemas.microsoft.com/office/drawing/2014/main" id="{0E36BCD9-A96B-4746-6926-241DE061A623}"/>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14</a:t>
            </a:fld>
            <a:endParaRPr lang="en-US" dirty="0"/>
          </a:p>
        </p:txBody>
      </p:sp>
    </p:spTree>
    <p:extLst>
      <p:ext uri="{BB962C8B-B14F-4D97-AF65-F5344CB8AC3E}">
        <p14:creationId xmlns:p14="http://schemas.microsoft.com/office/powerpoint/2010/main" val="2855983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88DD0-7AB1-ABA6-314B-B019338DB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FDBBAC-C8CB-64C5-EA7D-A280327C39F7}"/>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3945447A-2B5B-6276-E6FB-7B781DA2D190}"/>
              </a:ext>
            </a:extLst>
          </p:cNvPr>
          <p:cNvSpPr>
            <a:spLocks noGrp="1"/>
          </p:cNvSpPr>
          <p:nvPr>
            <p:ph idx="1"/>
          </p:nvPr>
        </p:nvSpPr>
        <p:spPr>
          <a:xfrm>
            <a:off x="397507" y="2473480"/>
            <a:ext cx="7805901" cy="3638282"/>
          </a:xfrm>
        </p:spPr>
        <p:txBody>
          <a:bodyPr/>
          <a:lstStyle/>
          <a:p>
            <a:pPr marL="514350" indent="-514350">
              <a:buFont typeface="+mj-lt"/>
              <a:buAutoNum type="arabicPeriod" startAt="10"/>
            </a:pPr>
            <a:r>
              <a:rPr lang="en-US" sz="2600" dirty="0"/>
              <a:t>Create Dashboards Device Widget (</a:t>
            </a:r>
            <a:r>
              <a:rPr lang="en-US" sz="2600" dirty="0">
                <a:hlinkClick r:id="rId2"/>
              </a:rPr>
              <a:t>link</a:t>
            </a:r>
            <a:r>
              <a:rPr lang="en-US" sz="2600" dirty="0"/>
              <a:t>):</a:t>
            </a:r>
          </a:p>
          <a:p>
            <a:pPr marL="971550" lvl="1" indent="-514350">
              <a:buFont typeface="+mj-lt"/>
              <a:buAutoNum type="arabicPeriod" startAt="6"/>
            </a:pPr>
            <a:r>
              <a:rPr lang="en-US" sz="2200" dirty="0">
                <a:solidFill>
                  <a:srgbClr val="212529"/>
                </a:solidFill>
                <a:latin typeface="Poppins" panose="00000500000000000000" pitchFamily="2" charset="0"/>
              </a:rPr>
              <a:t>Modify Widget:</a:t>
            </a:r>
          </a:p>
          <a:p>
            <a:pPr marL="1428750" lvl="2" indent="-514350">
              <a:buFont typeface="+mj-lt"/>
              <a:buAutoNum type="arabicPeriod"/>
            </a:pPr>
            <a:r>
              <a:rPr lang="en-US" sz="1800" dirty="0">
                <a:solidFill>
                  <a:srgbClr val="212529"/>
                </a:solidFill>
                <a:latin typeface="Poppins" panose="00000500000000000000" pitchFamily="2" charset="0"/>
              </a:rPr>
              <a:t>Select ‘Widget card’ in the top of the opened dialog</a:t>
            </a:r>
          </a:p>
          <a:p>
            <a:pPr marL="1428750" lvl="2" indent="-514350">
              <a:buFont typeface="+mj-lt"/>
              <a:buAutoNum type="arabicPeriod"/>
            </a:pPr>
            <a:r>
              <a:rPr lang="en-US" sz="1800" dirty="0">
                <a:solidFill>
                  <a:srgbClr val="212529"/>
                </a:solidFill>
                <a:latin typeface="Poppins" panose="00000500000000000000" pitchFamily="2" charset="0"/>
              </a:rPr>
              <a:t>Write the title (e.g. ${</a:t>
            </a:r>
            <a:r>
              <a:rPr lang="en-US" sz="1800" dirty="0" err="1">
                <a:solidFill>
                  <a:srgbClr val="212529"/>
                </a:solidFill>
                <a:latin typeface="Poppins" panose="00000500000000000000" pitchFamily="2" charset="0"/>
              </a:rPr>
              <a:t>entityName</a:t>
            </a:r>
            <a:r>
              <a:rPr lang="en-US" sz="1800" dirty="0">
                <a:solidFill>
                  <a:srgbClr val="212529"/>
                </a:solidFill>
                <a:latin typeface="Poppins" panose="00000500000000000000" pitchFamily="2" charset="0"/>
              </a:rPr>
              <a:t>}: Time series chart)</a:t>
            </a:r>
          </a:p>
          <a:p>
            <a:pPr marL="971550" lvl="1" indent="-514350">
              <a:buFont typeface="+mj-lt"/>
              <a:buAutoNum type="arabicPeriod" startAt="6"/>
            </a:pPr>
            <a:r>
              <a:rPr lang="en-US" sz="2400" dirty="0"/>
              <a:t>Click “</a:t>
            </a:r>
            <a:r>
              <a:rPr lang="en-US" sz="2400" b="1" dirty="0"/>
              <a:t>Add</a:t>
            </a:r>
            <a:r>
              <a:rPr lang="en-US" sz="2400" dirty="0"/>
              <a:t>“</a:t>
            </a:r>
            <a:endParaRPr lang="en-US" sz="2200" dirty="0">
              <a:solidFill>
                <a:srgbClr val="212529"/>
              </a:solidFill>
              <a:latin typeface="Poppins" panose="00000500000000000000" pitchFamily="2" charset="0"/>
            </a:endParaRPr>
          </a:p>
          <a:p>
            <a:pPr marL="971550" lvl="1" indent="-514350">
              <a:buFont typeface="+mj-lt"/>
              <a:buAutoNum type="arabicPeriod" startAt="6"/>
            </a:pPr>
            <a:r>
              <a:rPr lang="en-US" sz="2200" dirty="0">
                <a:solidFill>
                  <a:srgbClr val="212529"/>
                </a:solidFill>
                <a:latin typeface="Poppins" panose="00000500000000000000" pitchFamily="2" charset="0"/>
              </a:rPr>
              <a:t>Resize the table as you want</a:t>
            </a:r>
          </a:p>
          <a:p>
            <a:pPr marL="971550" lvl="1" indent="-514350">
              <a:buFont typeface="+mj-lt"/>
              <a:buAutoNum type="arabicPeriod" startAt="6"/>
            </a:pPr>
            <a:r>
              <a:rPr lang="en-US" sz="2200" dirty="0">
                <a:solidFill>
                  <a:srgbClr val="212529"/>
                </a:solidFill>
                <a:latin typeface="Poppins" panose="00000500000000000000" pitchFamily="2" charset="0"/>
              </a:rPr>
              <a:t>Save</a:t>
            </a:r>
            <a:endParaRPr lang="en-US" sz="2600" dirty="0">
              <a:solidFill>
                <a:srgbClr val="212529"/>
              </a:solidFill>
              <a:latin typeface="Poppins" panose="00000500000000000000" pitchFamily="2" charset="0"/>
            </a:endParaRPr>
          </a:p>
        </p:txBody>
      </p:sp>
      <p:pic>
        <p:nvPicPr>
          <p:cNvPr id="11" name="Immagine 10">
            <a:extLst>
              <a:ext uri="{FF2B5EF4-FFF2-40B4-BE49-F238E27FC236}">
                <a16:creationId xmlns:a16="http://schemas.microsoft.com/office/drawing/2014/main" id="{76821434-724E-83B8-9E8E-22B41069FB9E}"/>
              </a:ext>
            </a:extLst>
          </p:cNvPr>
          <p:cNvPicPr>
            <a:picLocks noChangeAspect="1"/>
          </p:cNvPicPr>
          <p:nvPr/>
        </p:nvPicPr>
        <p:blipFill>
          <a:blip r:embed="rId3"/>
          <a:stretch>
            <a:fillRect/>
          </a:stretch>
        </p:blipFill>
        <p:spPr>
          <a:xfrm>
            <a:off x="8203408" y="1481070"/>
            <a:ext cx="3591081" cy="5080715"/>
          </a:xfrm>
          <a:prstGeom prst="rect">
            <a:avLst/>
          </a:prstGeom>
        </p:spPr>
      </p:pic>
      <p:sp>
        <p:nvSpPr>
          <p:cNvPr id="4" name="Slide Number Placeholder 3">
            <a:extLst>
              <a:ext uri="{FF2B5EF4-FFF2-40B4-BE49-F238E27FC236}">
                <a16:creationId xmlns:a16="http://schemas.microsoft.com/office/drawing/2014/main" id="{BF6266EC-5D07-6475-3A6E-EC1F5668B613}"/>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15</a:t>
            </a:fld>
            <a:endParaRPr lang="en-US" dirty="0"/>
          </a:p>
        </p:txBody>
      </p:sp>
    </p:spTree>
    <p:extLst>
      <p:ext uri="{BB962C8B-B14F-4D97-AF65-F5344CB8AC3E}">
        <p14:creationId xmlns:p14="http://schemas.microsoft.com/office/powerpoint/2010/main" val="399530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0A709-A0A6-CDC3-6433-264343C73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64260E-3E23-C7B8-DFA4-936FF1E2D574}"/>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BB0D2E17-6435-D720-6793-DDF38FADFE45}"/>
              </a:ext>
            </a:extLst>
          </p:cNvPr>
          <p:cNvSpPr>
            <a:spLocks noGrp="1"/>
          </p:cNvSpPr>
          <p:nvPr>
            <p:ph idx="1"/>
          </p:nvPr>
        </p:nvSpPr>
        <p:spPr>
          <a:xfrm>
            <a:off x="397507" y="2473480"/>
            <a:ext cx="11109766" cy="3638282"/>
          </a:xfrm>
        </p:spPr>
        <p:txBody>
          <a:bodyPr/>
          <a:lstStyle/>
          <a:p>
            <a:pPr marL="514350" indent="-514350">
              <a:buFont typeface="+mj-lt"/>
              <a:buAutoNum type="arabicPeriod" startAt="11"/>
            </a:pPr>
            <a:r>
              <a:rPr lang="en-US" sz="2600" dirty="0"/>
              <a:t>Create Dashboards Device Alarm Widget:</a:t>
            </a:r>
          </a:p>
          <a:p>
            <a:pPr marL="971550" lvl="1" indent="-514350">
              <a:buFont typeface="+mj-lt"/>
              <a:buAutoNum type="arabicPeriod"/>
            </a:pPr>
            <a:r>
              <a:rPr lang="en-US" sz="2200" b="0" i="0" dirty="0">
                <a:solidFill>
                  <a:srgbClr val="212529"/>
                </a:solidFill>
                <a:effectLst/>
                <a:latin typeface="Poppins" panose="00000500000000000000" pitchFamily="2" charset="0"/>
              </a:rPr>
              <a:t>Select the created state (e.g. </a:t>
            </a:r>
            <a:r>
              <a:rPr lang="en-US" sz="2200" b="0" i="0" dirty="0" err="1">
                <a:solidFill>
                  <a:srgbClr val="212529"/>
                </a:solidFill>
                <a:effectLst/>
                <a:latin typeface="Poppins" panose="00000500000000000000" pitchFamily="2" charset="0"/>
              </a:rPr>
              <a:t>telemetry_details</a:t>
            </a:r>
            <a:r>
              <a:rPr lang="en-US" sz="2200" b="0" i="0" dirty="0">
                <a:solidFill>
                  <a:srgbClr val="212529"/>
                </a:solidFill>
                <a:effectLst/>
                <a:latin typeface="Poppins" panose="00000500000000000000" pitchFamily="2" charset="0"/>
              </a:rPr>
              <a:t>)</a:t>
            </a:r>
          </a:p>
          <a:p>
            <a:pPr marL="971550" lvl="1" indent="-514350">
              <a:buFont typeface="+mj-lt"/>
              <a:buAutoNum type="arabicPeriod"/>
            </a:pPr>
            <a:r>
              <a:rPr lang="en-US" sz="2200" b="0" i="0" dirty="0">
                <a:solidFill>
                  <a:srgbClr val="212529"/>
                </a:solidFill>
                <a:effectLst/>
                <a:latin typeface="Poppins" panose="00000500000000000000" pitchFamily="2" charset="0"/>
              </a:rPr>
              <a:t>Click the "Add widget" button at the top</a:t>
            </a:r>
          </a:p>
          <a:p>
            <a:pPr marL="971550" lvl="1" indent="-514350">
              <a:buFont typeface="+mj-lt"/>
              <a:buAutoNum type="arabicPeriod"/>
            </a:pPr>
            <a:r>
              <a:rPr lang="en-US" sz="2200" dirty="0">
                <a:solidFill>
                  <a:srgbClr val="212529"/>
                </a:solidFill>
                <a:latin typeface="Poppins" panose="00000500000000000000" pitchFamily="2" charset="0"/>
              </a:rPr>
              <a:t>Find and select the desired alarm widget (Alarm table, Alarm count)</a:t>
            </a:r>
          </a:p>
          <a:p>
            <a:pPr marL="971550" lvl="1" indent="-514350">
              <a:buFont typeface="+mj-lt"/>
              <a:buAutoNum type="arabicPeriod"/>
            </a:pPr>
            <a:r>
              <a:rPr lang="en-US" sz="2200" dirty="0">
                <a:solidFill>
                  <a:srgbClr val="212529"/>
                </a:solidFill>
                <a:latin typeface="Poppins" panose="00000500000000000000" pitchFamily="2" charset="0"/>
              </a:rPr>
              <a:t>Select ‘Basic’ </a:t>
            </a:r>
            <a:r>
              <a:rPr lang="en-US" sz="2200" dirty="0"/>
              <a:t>in the upper right corner of the opened dialog</a:t>
            </a:r>
          </a:p>
          <a:p>
            <a:pPr marL="971550" lvl="1" indent="-514350">
              <a:buFont typeface="+mj-lt"/>
              <a:buAutoNum type="arabicPeriod"/>
            </a:pPr>
            <a:r>
              <a:rPr lang="en-US" sz="2200" dirty="0">
                <a:solidFill>
                  <a:srgbClr val="212529"/>
                </a:solidFill>
                <a:latin typeface="Poppins" panose="00000500000000000000" pitchFamily="2" charset="0"/>
              </a:rPr>
              <a:t>Create Alarm source, select:</a:t>
            </a:r>
          </a:p>
          <a:p>
            <a:pPr lvl="2"/>
            <a:r>
              <a:rPr lang="en-US" sz="1800" dirty="0"/>
              <a:t>Select ‘Alias entity’ instead of ‘Device’</a:t>
            </a:r>
          </a:p>
          <a:p>
            <a:pPr lvl="2"/>
            <a:r>
              <a:rPr lang="en-US" sz="1800" dirty="0"/>
              <a:t>Select the alias you create (e.g. Current device) as ‘Alias entity’</a:t>
            </a:r>
          </a:p>
          <a:p>
            <a:pPr lvl="2"/>
            <a:r>
              <a:rPr lang="en-US" sz="1800" dirty="0"/>
              <a:t>Select the ‘Alarm type list’ (e.g. </a:t>
            </a:r>
            <a:r>
              <a:rPr lang="en-US" sz="1800" dirty="0" err="1"/>
              <a:t>critical_temperature</a:t>
            </a:r>
            <a:r>
              <a:rPr lang="en-US" sz="1800" dirty="0"/>
              <a:t>)</a:t>
            </a:r>
            <a:endParaRPr lang="en-US" sz="2600" dirty="0">
              <a:solidFill>
                <a:srgbClr val="212529"/>
              </a:solidFill>
              <a:latin typeface="Poppins" panose="00000500000000000000" pitchFamily="2" charset="0"/>
            </a:endParaRPr>
          </a:p>
          <a:p>
            <a:pPr marL="971550" lvl="1" indent="-514350">
              <a:buFont typeface="+mj-lt"/>
              <a:buAutoNum type="arabicPeriod" startAt="6"/>
            </a:pPr>
            <a:endParaRPr lang="en-US" sz="2200" dirty="0">
              <a:solidFill>
                <a:srgbClr val="212529"/>
              </a:solidFill>
              <a:latin typeface="Poppins" panose="00000500000000000000" pitchFamily="2" charset="0"/>
            </a:endParaRPr>
          </a:p>
          <a:p>
            <a:pPr lvl="2"/>
            <a:endParaRPr lang="en-US" sz="1800" dirty="0">
              <a:solidFill>
                <a:srgbClr val="212529"/>
              </a:solidFill>
              <a:latin typeface="Poppins" panose="00000500000000000000" pitchFamily="2" charset="0"/>
            </a:endParaRPr>
          </a:p>
          <a:p>
            <a:pPr marL="1428750" lvl="2" indent="-514350">
              <a:buFont typeface="+mj-lt"/>
              <a:buAutoNum type="arabicPeriod"/>
            </a:pPr>
            <a:endParaRPr lang="en-US" sz="1800" dirty="0">
              <a:solidFill>
                <a:srgbClr val="212529"/>
              </a:solidFill>
              <a:latin typeface="Poppins" panose="00000500000000000000" pitchFamily="2" charset="0"/>
            </a:endParaRPr>
          </a:p>
          <a:p>
            <a:pPr marL="971550" lvl="1" indent="-514350">
              <a:buFont typeface="+mj-lt"/>
              <a:buAutoNum type="arabicPeriod" startAt="6"/>
            </a:pPr>
            <a:endParaRPr lang="en-US" sz="2200" dirty="0">
              <a:solidFill>
                <a:srgbClr val="212529"/>
              </a:solidFill>
              <a:latin typeface="Poppins" panose="00000500000000000000" pitchFamily="2" charset="0"/>
            </a:endParaRPr>
          </a:p>
          <a:p>
            <a:pPr marL="0" indent="0">
              <a:buNone/>
            </a:pPr>
            <a:endParaRPr lang="en-US" sz="2600" dirty="0">
              <a:solidFill>
                <a:srgbClr val="212529"/>
              </a:solidFill>
              <a:latin typeface="Poppins" panose="00000500000000000000" pitchFamily="2" charset="0"/>
            </a:endParaRPr>
          </a:p>
        </p:txBody>
      </p:sp>
      <p:sp>
        <p:nvSpPr>
          <p:cNvPr id="5" name="Slide Number Placeholder 3">
            <a:extLst>
              <a:ext uri="{FF2B5EF4-FFF2-40B4-BE49-F238E27FC236}">
                <a16:creationId xmlns:a16="http://schemas.microsoft.com/office/drawing/2014/main" id="{15C4D7B8-F06C-0F9F-46A4-02CC47B2166D}"/>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16</a:t>
            </a:fld>
            <a:endParaRPr lang="en-US" dirty="0"/>
          </a:p>
        </p:txBody>
      </p:sp>
    </p:spTree>
    <p:extLst>
      <p:ext uri="{BB962C8B-B14F-4D97-AF65-F5344CB8AC3E}">
        <p14:creationId xmlns:p14="http://schemas.microsoft.com/office/powerpoint/2010/main" val="38688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7EFA8-643F-F238-9613-ABE3FAFCE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B8C65-8450-31FD-FA50-7C22DB42CACB}"/>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A903D2F7-4225-2A74-1B9D-E5093F377DD4}"/>
              </a:ext>
            </a:extLst>
          </p:cNvPr>
          <p:cNvSpPr>
            <a:spLocks noGrp="1"/>
          </p:cNvSpPr>
          <p:nvPr>
            <p:ph idx="1"/>
          </p:nvPr>
        </p:nvSpPr>
        <p:spPr>
          <a:xfrm>
            <a:off x="397507" y="2473480"/>
            <a:ext cx="11109766" cy="3638282"/>
          </a:xfrm>
        </p:spPr>
        <p:txBody>
          <a:bodyPr/>
          <a:lstStyle/>
          <a:p>
            <a:pPr marL="514350" indent="-514350">
              <a:buFont typeface="+mj-lt"/>
              <a:buAutoNum type="arabicPeriod" startAt="11"/>
            </a:pPr>
            <a:r>
              <a:rPr lang="en-US" sz="2600" dirty="0"/>
              <a:t>Create Dashboards Device Alarm Widget:</a:t>
            </a:r>
          </a:p>
          <a:p>
            <a:pPr marL="971550" lvl="1" indent="-514350">
              <a:buFont typeface="+mj-lt"/>
              <a:buAutoNum type="arabicPeriod" startAt="6"/>
            </a:pPr>
            <a:r>
              <a:rPr lang="en-US" sz="2200" dirty="0">
                <a:solidFill>
                  <a:srgbClr val="212529"/>
                </a:solidFill>
                <a:latin typeface="Poppins" panose="00000500000000000000" pitchFamily="2" charset="0"/>
              </a:rPr>
              <a:t>Modify Widget:</a:t>
            </a:r>
          </a:p>
          <a:p>
            <a:pPr lvl="2"/>
            <a:r>
              <a:rPr lang="en-US" sz="1800" dirty="0">
                <a:solidFill>
                  <a:srgbClr val="212529"/>
                </a:solidFill>
                <a:latin typeface="Poppins" panose="00000500000000000000" pitchFamily="2" charset="0"/>
              </a:rPr>
              <a:t>Write the card title (e.g. ${</a:t>
            </a:r>
            <a:r>
              <a:rPr lang="en-US" sz="1800" dirty="0" err="1">
                <a:solidFill>
                  <a:srgbClr val="212529"/>
                </a:solidFill>
                <a:latin typeface="Poppins" panose="00000500000000000000" pitchFamily="2" charset="0"/>
              </a:rPr>
              <a:t>entityName</a:t>
            </a:r>
            <a:r>
              <a:rPr lang="en-US" sz="1800" dirty="0">
                <a:solidFill>
                  <a:srgbClr val="212529"/>
                </a:solidFill>
                <a:latin typeface="Poppins" panose="00000500000000000000" pitchFamily="2" charset="0"/>
              </a:rPr>
              <a:t>}: Alarms)</a:t>
            </a:r>
          </a:p>
          <a:p>
            <a:pPr marL="971550" lvl="1" indent="-514350">
              <a:buFont typeface="+mj-lt"/>
              <a:buAutoNum type="arabicPeriod" startAt="6"/>
            </a:pPr>
            <a:r>
              <a:rPr lang="en-US" sz="2400" dirty="0"/>
              <a:t>Click “</a:t>
            </a:r>
            <a:r>
              <a:rPr lang="en-US" sz="2400" b="1" dirty="0"/>
              <a:t>Add</a:t>
            </a:r>
            <a:r>
              <a:rPr lang="en-US" sz="2400" dirty="0"/>
              <a:t>“</a:t>
            </a:r>
            <a:endParaRPr lang="en-US" sz="2200" dirty="0">
              <a:solidFill>
                <a:srgbClr val="212529"/>
              </a:solidFill>
              <a:latin typeface="Poppins" panose="00000500000000000000" pitchFamily="2" charset="0"/>
            </a:endParaRPr>
          </a:p>
          <a:p>
            <a:pPr marL="971550" lvl="1" indent="-514350">
              <a:buFont typeface="+mj-lt"/>
              <a:buAutoNum type="arabicPeriod" startAt="6"/>
            </a:pPr>
            <a:r>
              <a:rPr lang="en-US" sz="2200" dirty="0">
                <a:solidFill>
                  <a:srgbClr val="212529"/>
                </a:solidFill>
                <a:latin typeface="Poppins" panose="00000500000000000000" pitchFamily="2" charset="0"/>
              </a:rPr>
              <a:t>Resize the widget as you want</a:t>
            </a:r>
          </a:p>
          <a:p>
            <a:pPr marL="971550" lvl="1" indent="-514350">
              <a:buFont typeface="+mj-lt"/>
              <a:buAutoNum type="arabicPeriod" startAt="6"/>
            </a:pPr>
            <a:r>
              <a:rPr lang="en-US" sz="2200" dirty="0">
                <a:solidFill>
                  <a:srgbClr val="212529"/>
                </a:solidFill>
                <a:latin typeface="Poppins" panose="00000500000000000000" pitchFamily="2" charset="0"/>
              </a:rPr>
              <a:t>Save</a:t>
            </a:r>
            <a:endParaRPr lang="en-US" sz="2600" dirty="0">
              <a:solidFill>
                <a:srgbClr val="212529"/>
              </a:solidFill>
              <a:latin typeface="Poppins" panose="00000500000000000000" pitchFamily="2" charset="0"/>
            </a:endParaRPr>
          </a:p>
        </p:txBody>
      </p:sp>
      <p:sp>
        <p:nvSpPr>
          <p:cNvPr id="4" name="Slide Number Placeholder 3">
            <a:extLst>
              <a:ext uri="{FF2B5EF4-FFF2-40B4-BE49-F238E27FC236}">
                <a16:creationId xmlns:a16="http://schemas.microsoft.com/office/drawing/2014/main" id="{4027A0DB-6B0F-00A3-6150-4627EBC6D629}"/>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17</a:t>
            </a:fld>
            <a:endParaRPr lang="en-US" dirty="0"/>
          </a:p>
        </p:txBody>
      </p:sp>
    </p:spTree>
    <p:extLst>
      <p:ext uri="{BB962C8B-B14F-4D97-AF65-F5344CB8AC3E}">
        <p14:creationId xmlns:p14="http://schemas.microsoft.com/office/powerpoint/2010/main" val="342244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B6101-9062-DCD7-523A-C80F1A838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16FE7-1435-CBDD-F27D-21AD765E523D}"/>
              </a:ext>
            </a:extLst>
          </p:cNvPr>
          <p:cNvSpPr>
            <a:spLocks noGrp="1"/>
          </p:cNvSpPr>
          <p:nvPr>
            <p:ph type="title"/>
          </p:nvPr>
        </p:nvSpPr>
        <p:spPr>
          <a:xfrm>
            <a:off x="397507" y="746238"/>
            <a:ext cx="11396982" cy="657559"/>
          </a:xfrm>
        </p:spPr>
        <p:txBody>
          <a:bodyPr/>
          <a:lstStyle/>
          <a:p>
            <a:r>
              <a:rPr lang="it-IT" dirty="0" err="1"/>
              <a:t>Example</a:t>
            </a:r>
            <a:r>
              <a:rPr lang="it-IT" dirty="0"/>
              <a:t> of</a:t>
            </a:r>
            <a:r>
              <a:rPr dirty="0"/>
              <a:t> </a:t>
            </a:r>
            <a:r>
              <a:rPr lang="en-US" sz="4400" dirty="0"/>
              <a:t>Dashboard</a:t>
            </a:r>
            <a:r>
              <a:rPr dirty="0"/>
              <a:t> in </a:t>
            </a:r>
            <a:r>
              <a:rPr dirty="0" err="1"/>
              <a:t>ThingsBoard</a:t>
            </a:r>
            <a:endParaRPr dirty="0"/>
          </a:p>
        </p:txBody>
      </p:sp>
      <p:pic>
        <p:nvPicPr>
          <p:cNvPr id="6" name="Segnaposto contenuto 5">
            <a:extLst>
              <a:ext uri="{FF2B5EF4-FFF2-40B4-BE49-F238E27FC236}">
                <a16:creationId xmlns:a16="http://schemas.microsoft.com/office/drawing/2014/main" id="{A9931355-C306-AF7A-9DE6-413D01685E6F}"/>
              </a:ext>
            </a:extLst>
          </p:cNvPr>
          <p:cNvPicPr>
            <a:picLocks noGrp="1" noChangeAspect="1"/>
          </p:cNvPicPr>
          <p:nvPr>
            <p:ph idx="1"/>
          </p:nvPr>
        </p:nvPicPr>
        <p:blipFill>
          <a:blip r:embed="rId2"/>
          <a:srcRect l="1002" r="555"/>
          <a:stretch/>
        </p:blipFill>
        <p:spPr>
          <a:xfrm>
            <a:off x="1335110" y="1553102"/>
            <a:ext cx="9478851" cy="4229211"/>
          </a:xfrm>
        </p:spPr>
      </p:pic>
      <p:sp>
        <p:nvSpPr>
          <p:cNvPr id="12" name="Freccia a destra 11">
            <a:extLst>
              <a:ext uri="{FF2B5EF4-FFF2-40B4-BE49-F238E27FC236}">
                <a16:creationId xmlns:a16="http://schemas.microsoft.com/office/drawing/2014/main" id="{3DFCD84C-FC99-BB3B-3F0E-B5D127AA704A}"/>
              </a:ext>
            </a:extLst>
          </p:cNvPr>
          <p:cNvSpPr/>
          <p:nvPr/>
        </p:nvSpPr>
        <p:spPr>
          <a:xfrm rot="14390788">
            <a:off x="4406243" y="3375719"/>
            <a:ext cx="712831" cy="553791"/>
          </a:xfrm>
          <a:prstGeom prst="rightArrow">
            <a:avLst>
              <a:gd name="adj1" fmla="val 2674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lide Number Placeholder 3">
            <a:extLst>
              <a:ext uri="{FF2B5EF4-FFF2-40B4-BE49-F238E27FC236}">
                <a16:creationId xmlns:a16="http://schemas.microsoft.com/office/drawing/2014/main" id="{099480B1-55C4-76A7-5FA9-BCE26BBC0657}"/>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18</a:t>
            </a:fld>
            <a:endParaRPr lang="en-US" dirty="0"/>
          </a:p>
        </p:txBody>
      </p:sp>
    </p:spTree>
    <p:extLst>
      <p:ext uri="{BB962C8B-B14F-4D97-AF65-F5344CB8AC3E}">
        <p14:creationId xmlns:p14="http://schemas.microsoft.com/office/powerpoint/2010/main" val="264034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455EB-A5BB-F37E-23B6-38730C2F0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53DEEE-A161-454B-12ED-A40DD7E569F6}"/>
              </a:ext>
            </a:extLst>
          </p:cNvPr>
          <p:cNvSpPr>
            <a:spLocks noGrp="1"/>
          </p:cNvSpPr>
          <p:nvPr>
            <p:ph type="title"/>
          </p:nvPr>
        </p:nvSpPr>
        <p:spPr>
          <a:xfrm>
            <a:off x="397507" y="746238"/>
            <a:ext cx="11396982" cy="657559"/>
          </a:xfrm>
        </p:spPr>
        <p:txBody>
          <a:bodyPr/>
          <a:lstStyle/>
          <a:p>
            <a:r>
              <a:rPr lang="it-IT" dirty="0" err="1"/>
              <a:t>Example</a:t>
            </a:r>
            <a:r>
              <a:rPr lang="it-IT" dirty="0"/>
              <a:t> of</a:t>
            </a:r>
            <a:r>
              <a:rPr dirty="0"/>
              <a:t> </a:t>
            </a:r>
            <a:r>
              <a:rPr lang="en-US" sz="4400" dirty="0"/>
              <a:t>Dashboard</a:t>
            </a:r>
            <a:r>
              <a:rPr dirty="0"/>
              <a:t> in </a:t>
            </a:r>
            <a:r>
              <a:rPr dirty="0" err="1"/>
              <a:t>ThingsBoard</a:t>
            </a:r>
            <a:endParaRPr dirty="0"/>
          </a:p>
        </p:txBody>
      </p:sp>
      <p:pic>
        <p:nvPicPr>
          <p:cNvPr id="6" name="Segnaposto contenuto 5">
            <a:extLst>
              <a:ext uri="{FF2B5EF4-FFF2-40B4-BE49-F238E27FC236}">
                <a16:creationId xmlns:a16="http://schemas.microsoft.com/office/drawing/2014/main" id="{1C51D01E-4D91-8819-C23A-4A0C74FDCE9E}"/>
              </a:ext>
            </a:extLst>
          </p:cNvPr>
          <p:cNvPicPr>
            <a:picLocks noGrp="1" noChangeAspect="1"/>
          </p:cNvPicPr>
          <p:nvPr>
            <p:ph idx="1"/>
          </p:nvPr>
        </p:nvPicPr>
        <p:blipFill>
          <a:blip r:embed="rId2"/>
          <a:srcRect l="1002" r="555"/>
          <a:stretch/>
        </p:blipFill>
        <p:spPr>
          <a:xfrm>
            <a:off x="1335110" y="1553102"/>
            <a:ext cx="9478851" cy="4229211"/>
          </a:xfrm>
        </p:spPr>
      </p:pic>
      <p:pic>
        <p:nvPicPr>
          <p:cNvPr id="11" name="Immagine 10">
            <a:extLst>
              <a:ext uri="{FF2B5EF4-FFF2-40B4-BE49-F238E27FC236}">
                <a16:creationId xmlns:a16="http://schemas.microsoft.com/office/drawing/2014/main" id="{724A1E0B-C7C5-B231-954F-C1F16EF9BF89}"/>
              </a:ext>
            </a:extLst>
          </p:cNvPr>
          <p:cNvPicPr>
            <a:picLocks noChangeAspect="1"/>
          </p:cNvPicPr>
          <p:nvPr/>
        </p:nvPicPr>
        <p:blipFill>
          <a:blip r:embed="rId3"/>
          <a:srcRect r="1943"/>
          <a:stretch/>
        </p:blipFill>
        <p:spPr>
          <a:xfrm>
            <a:off x="1335109" y="1553102"/>
            <a:ext cx="9478851" cy="5159964"/>
          </a:xfrm>
          <a:prstGeom prst="rect">
            <a:avLst/>
          </a:prstGeom>
        </p:spPr>
      </p:pic>
      <p:sp>
        <p:nvSpPr>
          <p:cNvPr id="3" name="Slide Number Placeholder 3">
            <a:extLst>
              <a:ext uri="{FF2B5EF4-FFF2-40B4-BE49-F238E27FC236}">
                <a16:creationId xmlns:a16="http://schemas.microsoft.com/office/drawing/2014/main" id="{44051CFC-99B7-A579-920B-91A7AD01645E}"/>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19</a:t>
            </a:fld>
            <a:endParaRPr lang="en-US" dirty="0"/>
          </a:p>
        </p:txBody>
      </p:sp>
    </p:spTree>
    <p:extLst>
      <p:ext uri="{BB962C8B-B14F-4D97-AF65-F5344CB8AC3E}">
        <p14:creationId xmlns:p14="http://schemas.microsoft.com/office/powerpoint/2010/main" val="305650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F17F-46F0-E55C-6012-F2F7F04E8611}"/>
              </a:ext>
            </a:extLst>
          </p:cNvPr>
          <p:cNvSpPr>
            <a:spLocks noGrp="1"/>
          </p:cNvSpPr>
          <p:nvPr>
            <p:ph type="title"/>
          </p:nvPr>
        </p:nvSpPr>
        <p:spPr/>
        <p:txBody>
          <a:bodyPr/>
          <a:lstStyle/>
          <a:p>
            <a:r>
              <a:rPr lang="en-US" dirty="0"/>
              <a:t>Presentation</a:t>
            </a:r>
          </a:p>
        </p:txBody>
      </p:sp>
      <p:sp>
        <p:nvSpPr>
          <p:cNvPr id="3" name="Content Placeholder 2">
            <a:extLst>
              <a:ext uri="{FF2B5EF4-FFF2-40B4-BE49-F238E27FC236}">
                <a16:creationId xmlns:a16="http://schemas.microsoft.com/office/drawing/2014/main" id="{68B4686E-11CB-98F7-9C7E-421230411BA4}"/>
              </a:ext>
            </a:extLst>
          </p:cNvPr>
          <p:cNvSpPr>
            <a:spLocks noGrp="1"/>
          </p:cNvSpPr>
          <p:nvPr>
            <p:ph idx="1"/>
          </p:nvPr>
        </p:nvSpPr>
        <p:spPr/>
        <p:txBody>
          <a:bodyPr/>
          <a:lstStyle/>
          <a:p>
            <a:r>
              <a:rPr lang="en-US" dirty="0"/>
              <a:t>Add slides to the Prof. </a:t>
            </a:r>
            <a:r>
              <a:rPr lang="en-US" dirty="0" err="1"/>
              <a:t>Fummi’s</a:t>
            </a:r>
            <a:r>
              <a:rPr lang="en-US" dirty="0"/>
              <a:t> presentation:</a:t>
            </a:r>
          </a:p>
          <a:p>
            <a:pPr lvl="1"/>
            <a:r>
              <a:rPr lang="en-US" dirty="0"/>
              <a:t>Describe possible </a:t>
            </a:r>
            <a:r>
              <a:rPr lang="en-US" b="1" dirty="0"/>
              <a:t>sources of IoMT data</a:t>
            </a:r>
          </a:p>
          <a:p>
            <a:pPr lvl="1"/>
            <a:r>
              <a:rPr lang="en-US" dirty="0"/>
              <a:t>Analysis of the </a:t>
            </a:r>
            <a:r>
              <a:rPr lang="en-US" b="1" dirty="0"/>
              <a:t>differences/similarities </a:t>
            </a:r>
            <a:r>
              <a:rPr lang="en-US" dirty="0"/>
              <a:t>between IoT and IoMT</a:t>
            </a:r>
            <a:endParaRPr lang="it-IT" dirty="0"/>
          </a:p>
          <a:p>
            <a:pPr lvl="1"/>
            <a:r>
              <a:rPr lang="it-IT" dirty="0" err="1"/>
              <a:t>Overview</a:t>
            </a:r>
            <a:r>
              <a:rPr lang="it-IT" dirty="0"/>
              <a:t> of </a:t>
            </a:r>
            <a:r>
              <a:rPr lang="it-IT" dirty="0" err="1"/>
              <a:t>ThingsBoard</a:t>
            </a:r>
            <a:r>
              <a:rPr lang="it-IT" dirty="0"/>
              <a:t> </a:t>
            </a:r>
            <a:r>
              <a:rPr lang="it-IT" dirty="0" err="1"/>
              <a:t>example</a:t>
            </a:r>
            <a:endParaRPr lang="it-IT" b="1" dirty="0"/>
          </a:p>
          <a:p>
            <a:r>
              <a:rPr lang="it-IT" b="1" dirty="0" err="1"/>
              <a:t>ThingsBoard</a:t>
            </a:r>
            <a:r>
              <a:rPr lang="it-IT" b="1" dirty="0"/>
              <a:t> </a:t>
            </a:r>
            <a:r>
              <a:rPr lang="it-IT" b="1" dirty="0" err="1"/>
              <a:t>example</a:t>
            </a:r>
            <a:r>
              <a:rPr lang="it-IT" b="1" dirty="0"/>
              <a:t> </a:t>
            </a:r>
            <a:r>
              <a:rPr lang="it-IT" dirty="0" err="1"/>
              <a:t>presentation</a:t>
            </a:r>
            <a:r>
              <a:rPr lang="it-IT" dirty="0"/>
              <a:t>:</a:t>
            </a:r>
          </a:p>
          <a:p>
            <a:pPr lvl="1"/>
            <a:r>
              <a:rPr lang="it-IT" b="1" dirty="0" err="1"/>
              <a:t>Detailed</a:t>
            </a:r>
            <a:r>
              <a:rPr lang="it-IT" dirty="0"/>
              <a:t> tutorial of MQTT + PYNQ + </a:t>
            </a:r>
            <a:r>
              <a:rPr lang="it-IT" dirty="0" err="1"/>
              <a:t>Sensors</a:t>
            </a:r>
            <a:r>
              <a:rPr lang="it-IT" dirty="0"/>
              <a:t> </a:t>
            </a:r>
            <a:r>
              <a:rPr lang="it-IT" dirty="0">
                <a:sym typeface="Wingdings" panose="05000000000000000000" pitchFamily="2" charset="2"/>
              </a:rPr>
              <a:t> </a:t>
            </a:r>
            <a:r>
              <a:rPr lang="it-IT" dirty="0" err="1">
                <a:sym typeface="Wingdings" panose="05000000000000000000" pitchFamily="2" charset="2"/>
              </a:rPr>
              <a:t>ThingsBoard</a:t>
            </a:r>
            <a:endParaRPr lang="it-IT" dirty="0">
              <a:sym typeface="Wingdings" panose="05000000000000000000" pitchFamily="2" charset="2"/>
            </a:endParaRPr>
          </a:p>
          <a:p>
            <a:pPr lvl="1"/>
            <a:r>
              <a:rPr lang="en-US" dirty="0"/>
              <a:t>PYNQ-Z1 board</a:t>
            </a:r>
          </a:p>
          <a:p>
            <a:pPr lvl="1"/>
            <a:r>
              <a:rPr lang="en-US" dirty="0"/>
              <a:t>Use the GPIOs of the PYNQ board to interface with sensors (IoT &amp; IoMT)</a:t>
            </a:r>
          </a:p>
          <a:p>
            <a:pPr lvl="2"/>
            <a:r>
              <a:rPr lang="en-US" dirty="0">
                <a:solidFill>
                  <a:schemeClr val="tx1">
                    <a:lumMod val="75000"/>
                    <a:lumOff val="25000"/>
                  </a:schemeClr>
                </a:solidFill>
              </a:rPr>
              <a:t>Collect data and publish it to </a:t>
            </a:r>
            <a:r>
              <a:rPr lang="en-US" dirty="0" err="1">
                <a:solidFill>
                  <a:schemeClr val="tx1">
                    <a:lumMod val="75000"/>
                    <a:lumOff val="25000"/>
                  </a:schemeClr>
                </a:solidFill>
              </a:rPr>
              <a:t>ThingsBoard</a:t>
            </a:r>
            <a:r>
              <a:rPr lang="en-US" dirty="0">
                <a:solidFill>
                  <a:schemeClr val="tx1">
                    <a:lumMod val="75000"/>
                    <a:lumOff val="25000"/>
                  </a:schemeClr>
                </a:solidFill>
              </a:rPr>
              <a:t> through MQTT</a:t>
            </a:r>
          </a:p>
          <a:p>
            <a:pPr lvl="2"/>
            <a:r>
              <a:rPr lang="en-US" dirty="0">
                <a:solidFill>
                  <a:schemeClr val="tx1">
                    <a:lumMod val="75000"/>
                    <a:lumOff val="25000"/>
                  </a:schemeClr>
                </a:solidFill>
                <a:latin typeface="Consolas" panose="020B0609020204030204" pitchFamily="49" charset="0"/>
              </a:rPr>
              <a:t>pip3 install tb-</a:t>
            </a:r>
            <a:r>
              <a:rPr lang="en-US" dirty="0" err="1">
                <a:solidFill>
                  <a:schemeClr val="tx1">
                    <a:lumMod val="75000"/>
                    <a:lumOff val="25000"/>
                  </a:schemeClr>
                </a:solidFill>
                <a:latin typeface="Consolas" panose="020B0609020204030204" pitchFamily="49" charset="0"/>
              </a:rPr>
              <a:t>mqtt</a:t>
            </a:r>
            <a:r>
              <a:rPr lang="en-US" dirty="0">
                <a:solidFill>
                  <a:schemeClr val="tx1">
                    <a:lumMod val="75000"/>
                    <a:lumOff val="25000"/>
                  </a:schemeClr>
                </a:solidFill>
                <a:latin typeface="Consolas" panose="020B0609020204030204" pitchFamily="49" charset="0"/>
              </a:rPr>
              <a:t>-client</a:t>
            </a:r>
          </a:p>
          <a:p>
            <a:pPr lvl="1"/>
            <a:r>
              <a:rPr lang="en-US" dirty="0" err="1"/>
              <a:t>ThingsBoard</a:t>
            </a:r>
            <a:r>
              <a:rPr lang="en-US" dirty="0"/>
              <a:t> Dashboards</a:t>
            </a:r>
          </a:p>
          <a:p>
            <a:pPr lvl="1"/>
            <a:endParaRPr lang="it-IT" dirty="0"/>
          </a:p>
        </p:txBody>
      </p:sp>
      <p:sp>
        <p:nvSpPr>
          <p:cNvPr id="4" name="Slide Number Placeholder 3">
            <a:extLst>
              <a:ext uri="{FF2B5EF4-FFF2-40B4-BE49-F238E27FC236}">
                <a16:creationId xmlns:a16="http://schemas.microsoft.com/office/drawing/2014/main" id="{EA242B4D-916C-6876-F981-0F04AF8D0024}"/>
              </a:ext>
            </a:extLst>
          </p:cNvPr>
          <p:cNvSpPr>
            <a:spLocks noGrp="1"/>
          </p:cNvSpPr>
          <p:nvPr>
            <p:ph type="sldNum" sz="quarter" idx="12"/>
          </p:nvPr>
        </p:nvSpPr>
        <p:spPr/>
        <p:txBody>
          <a:bodyPr/>
          <a:lstStyle/>
          <a:p>
            <a:fld id="{2DC7A814-9C5E-4813-A90D-91C7DDB489F1}" type="slidenum">
              <a:rPr lang="en-US" smtClean="0"/>
              <a:pPr/>
              <a:t>2</a:t>
            </a:fld>
            <a:endParaRPr lang="en-US"/>
          </a:p>
        </p:txBody>
      </p:sp>
      <p:pic>
        <p:nvPicPr>
          <p:cNvPr id="6" name="Immagine 5">
            <a:extLst>
              <a:ext uri="{FF2B5EF4-FFF2-40B4-BE49-F238E27FC236}">
                <a16:creationId xmlns:a16="http://schemas.microsoft.com/office/drawing/2014/main" id="{5F211D43-4E06-E669-AE64-A8CCE7C0BC6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568034" y="4767020"/>
            <a:ext cx="2100300" cy="1535992"/>
          </a:xfrm>
          <a:prstGeom prst="rect">
            <a:avLst/>
          </a:prstGeom>
        </p:spPr>
      </p:pic>
    </p:spTree>
    <p:extLst>
      <p:ext uri="{BB962C8B-B14F-4D97-AF65-F5344CB8AC3E}">
        <p14:creationId xmlns:p14="http://schemas.microsoft.com/office/powerpoint/2010/main" val="274486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997CC-2E5B-B06E-E995-1C134AC4F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F7318-3B1E-52E0-E4E0-F64B70657E58}"/>
              </a:ext>
            </a:extLst>
          </p:cNvPr>
          <p:cNvSpPr>
            <a:spLocks noGrp="1"/>
          </p:cNvSpPr>
          <p:nvPr>
            <p:ph type="title"/>
          </p:nvPr>
        </p:nvSpPr>
        <p:spPr>
          <a:xfrm>
            <a:off x="397507" y="746238"/>
            <a:ext cx="11396982" cy="657559"/>
          </a:xfrm>
        </p:spPr>
        <p:txBody>
          <a:bodyPr/>
          <a:lstStyle/>
          <a:p>
            <a:r>
              <a:rPr lang="it-IT" dirty="0" err="1"/>
              <a:t>Example</a:t>
            </a:r>
            <a:r>
              <a:rPr lang="it-IT" dirty="0"/>
              <a:t> of</a:t>
            </a:r>
            <a:r>
              <a:rPr dirty="0"/>
              <a:t> </a:t>
            </a:r>
            <a:r>
              <a:rPr lang="en-US" sz="4400" dirty="0"/>
              <a:t>Dashboard</a:t>
            </a:r>
            <a:r>
              <a:rPr dirty="0"/>
              <a:t> in </a:t>
            </a:r>
            <a:r>
              <a:rPr dirty="0" err="1"/>
              <a:t>ThingsBoard</a:t>
            </a:r>
            <a:endParaRPr dirty="0"/>
          </a:p>
        </p:txBody>
      </p:sp>
      <p:pic>
        <p:nvPicPr>
          <p:cNvPr id="6" name="Immagine 5">
            <a:extLst>
              <a:ext uri="{FF2B5EF4-FFF2-40B4-BE49-F238E27FC236}">
                <a16:creationId xmlns:a16="http://schemas.microsoft.com/office/drawing/2014/main" id="{718DB962-1237-BFDF-8900-211658ACBCC3}"/>
              </a:ext>
            </a:extLst>
          </p:cNvPr>
          <p:cNvPicPr>
            <a:picLocks noChangeAspect="1"/>
          </p:cNvPicPr>
          <p:nvPr/>
        </p:nvPicPr>
        <p:blipFill>
          <a:blip r:embed="rId2"/>
          <a:srcRect l="575" r="951" b="2233"/>
          <a:stretch/>
        </p:blipFill>
        <p:spPr>
          <a:xfrm>
            <a:off x="1115792" y="1593563"/>
            <a:ext cx="9960411" cy="3110778"/>
          </a:xfrm>
          <a:prstGeom prst="rect">
            <a:avLst/>
          </a:prstGeom>
        </p:spPr>
      </p:pic>
      <p:sp>
        <p:nvSpPr>
          <p:cNvPr id="10" name="Freccia a destra 9">
            <a:extLst>
              <a:ext uri="{FF2B5EF4-FFF2-40B4-BE49-F238E27FC236}">
                <a16:creationId xmlns:a16="http://schemas.microsoft.com/office/drawing/2014/main" id="{D2A1BEDA-1E2C-C6AD-5FDE-207F23D34B1E}"/>
              </a:ext>
            </a:extLst>
          </p:cNvPr>
          <p:cNvSpPr/>
          <p:nvPr/>
        </p:nvSpPr>
        <p:spPr>
          <a:xfrm rot="14390788">
            <a:off x="4406243" y="3234051"/>
            <a:ext cx="712831" cy="553791"/>
          </a:xfrm>
          <a:prstGeom prst="rightArrow">
            <a:avLst>
              <a:gd name="adj1" fmla="val 2674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Slide Number Placeholder 3">
            <a:extLst>
              <a:ext uri="{FF2B5EF4-FFF2-40B4-BE49-F238E27FC236}">
                <a16:creationId xmlns:a16="http://schemas.microsoft.com/office/drawing/2014/main" id="{BEE3B139-8F2A-A6DF-DBB2-2679BA2CD0EE}"/>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20</a:t>
            </a:fld>
            <a:endParaRPr lang="en-US" dirty="0"/>
          </a:p>
        </p:txBody>
      </p:sp>
    </p:spTree>
    <p:extLst>
      <p:ext uri="{BB962C8B-B14F-4D97-AF65-F5344CB8AC3E}">
        <p14:creationId xmlns:p14="http://schemas.microsoft.com/office/powerpoint/2010/main" val="323804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0274D-810D-FAD1-B5B9-F3D867D12B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48406-D300-9E17-EA43-AA361106A7CD}"/>
              </a:ext>
            </a:extLst>
          </p:cNvPr>
          <p:cNvSpPr>
            <a:spLocks noGrp="1"/>
          </p:cNvSpPr>
          <p:nvPr>
            <p:ph type="title"/>
          </p:nvPr>
        </p:nvSpPr>
        <p:spPr>
          <a:xfrm>
            <a:off x="397507" y="746238"/>
            <a:ext cx="11396982" cy="657559"/>
          </a:xfrm>
        </p:spPr>
        <p:txBody>
          <a:bodyPr/>
          <a:lstStyle/>
          <a:p>
            <a:r>
              <a:rPr lang="it-IT" dirty="0" err="1"/>
              <a:t>Example</a:t>
            </a:r>
            <a:r>
              <a:rPr lang="it-IT" dirty="0"/>
              <a:t> of</a:t>
            </a:r>
            <a:r>
              <a:rPr dirty="0"/>
              <a:t> </a:t>
            </a:r>
            <a:r>
              <a:rPr lang="en-US" sz="4400" dirty="0"/>
              <a:t>Dashboard</a:t>
            </a:r>
            <a:r>
              <a:rPr dirty="0"/>
              <a:t> in </a:t>
            </a:r>
            <a:r>
              <a:rPr dirty="0" err="1"/>
              <a:t>ThingsBoard</a:t>
            </a:r>
            <a:endParaRPr dirty="0"/>
          </a:p>
        </p:txBody>
      </p:sp>
      <p:sp>
        <p:nvSpPr>
          <p:cNvPr id="3" name="Slide Number Placeholder 3">
            <a:extLst>
              <a:ext uri="{FF2B5EF4-FFF2-40B4-BE49-F238E27FC236}">
                <a16:creationId xmlns:a16="http://schemas.microsoft.com/office/drawing/2014/main" id="{1CDA6602-9ECF-54F1-74F1-83D43BADEB34}"/>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21</a:t>
            </a:fld>
            <a:endParaRPr lang="en-US" dirty="0"/>
          </a:p>
        </p:txBody>
      </p:sp>
      <p:pic>
        <p:nvPicPr>
          <p:cNvPr id="8" name="Immagine 7">
            <a:extLst>
              <a:ext uri="{FF2B5EF4-FFF2-40B4-BE49-F238E27FC236}">
                <a16:creationId xmlns:a16="http://schemas.microsoft.com/office/drawing/2014/main" id="{8598396F-1BF2-9BC1-CE4A-B1B47E8AB0C2}"/>
              </a:ext>
            </a:extLst>
          </p:cNvPr>
          <p:cNvPicPr>
            <a:picLocks noChangeAspect="1"/>
          </p:cNvPicPr>
          <p:nvPr/>
        </p:nvPicPr>
        <p:blipFill>
          <a:blip r:embed="rId2"/>
          <a:srcRect r="1750"/>
          <a:stretch/>
        </p:blipFill>
        <p:spPr>
          <a:xfrm>
            <a:off x="1395011" y="1740023"/>
            <a:ext cx="9401973" cy="4768068"/>
          </a:xfrm>
          <a:prstGeom prst="rect">
            <a:avLst/>
          </a:prstGeom>
        </p:spPr>
      </p:pic>
    </p:spTree>
    <p:extLst>
      <p:ext uri="{BB962C8B-B14F-4D97-AF65-F5344CB8AC3E}">
        <p14:creationId xmlns:p14="http://schemas.microsoft.com/office/powerpoint/2010/main" val="748710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B303C-DB98-09A0-A790-6405C7412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7E6A5-2C55-E516-FCA7-25CD7C8D1268}"/>
              </a:ext>
            </a:extLst>
          </p:cNvPr>
          <p:cNvSpPr>
            <a:spLocks noGrp="1"/>
          </p:cNvSpPr>
          <p:nvPr>
            <p:ph type="title"/>
          </p:nvPr>
        </p:nvSpPr>
        <p:spPr>
          <a:xfrm>
            <a:off x="397507" y="746238"/>
            <a:ext cx="11396982" cy="657559"/>
          </a:xfrm>
        </p:spPr>
        <p:txBody>
          <a:bodyPr/>
          <a:lstStyle/>
          <a:p>
            <a:r>
              <a:rPr dirty="0"/>
              <a:t>How to Create a</a:t>
            </a:r>
            <a:r>
              <a:rPr lang="it-IT" dirty="0"/>
              <a:t>n </a:t>
            </a:r>
            <a:r>
              <a:rPr lang="it-IT" dirty="0" err="1"/>
              <a:t>Alarm</a:t>
            </a:r>
            <a:r>
              <a:rPr lang="it-IT" dirty="0"/>
              <a:t> rules </a:t>
            </a:r>
            <a:r>
              <a:rPr dirty="0"/>
              <a:t>in </a:t>
            </a:r>
            <a:r>
              <a:rPr dirty="0" err="1"/>
              <a:t>ThingsBoard</a:t>
            </a:r>
            <a:endParaRPr dirty="0"/>
          </a:p>
        </p:txBody>
      </p:sp>
      <p:sp>
        <p:nvSpPr>
          <p:cNvPr id="3" name="Content Placeholder 2">
            <a:extLst>
              <a:ext uri="{FF2B5EF4-FFF2-40B4-BE49-F238E27FC236}">
                <a16:creationId xmlns:a16="http://schemas.microsoft.com/office/drawing/2014/main" id="{9F0ADEFB-3909-5E67-CFDE-74F7F713B524}"/>
              </a:ext>
            </a:extLst>
          </p:cNvPr>
          <p:cNvSpPr>
            <a:spLocks noGrp="1"/>
          </p:cNvSpPr>
          <p:nvPr>
            <p:ph idx="1"/>
          </p:nvPr>
        </p:nvSpPr>
        <p:spPr>
          <a:xfrm>
            <a:off x="397507" y="2125015"/>
            <a:ext cx="10307069" cy="3763722"/>
          </a:xfrm>
        </p:spPr>
        <p:txBody>
          <a:bodyPr/>
          <a:lstStyle/>
          <a:p>
            <a:pPr marL="514350" indent="-514350">
              <a:buFont typeface="+mj-lt"/>
              <a:buAutoNum type="arabicPeriod"/>
            </a:pPr>
            <a:r>
              <a:rPr lang="en-US" sz="2600" dirty="0"/>
              <a:t>Create a Rule chain:</a:t>
            </a:r>
          </a:p>
          <a:p>
            <a:pPr marL="971550" lvl="1" indent="-514350">
              <a:buFont typeface="+mj-lt"/>
              <a:buAutoNum type="arabicPeriod"/>
            </a:pPr>
            <a:r>
              <a:rPr lang="en-US" sz="1800" dirty="0">
                <a:solidFill>
                  <a:srgbClr val="212529"/>
                </a:solidFill>
                <a:latin typeface="Poppins" panose="00000500000000000000" pitchFamily="2" charset="0"/>
              </a:rPr>
              <a:t>Click the ‘Rule chain’ in the sidebar</a:t>
            </a:r>
          </a:p>
          <a:p>
            <a:pPr marL="971550" lvl="1" indent="-514350">
              <a:buFont typeface="+mj-lt"/>
              <a:buAutoNum type="arabicPeriod"/>
            </a:pPr>
            <a:r>
              <a:rPr lang="en-US" sz="1800" dirty="0">
                <a:solidFill>
                  <a:srgbClr val="212529"/>
                </a:solidFill>
                <a:latin typeface="Poppins" panose="00000500000000000000" pitchFamily="2" charset="0"/>
              </a:rPr>
              <a:t>Click the ‘+’  and after select ‘Add new Rule Chain’</a:t>
            </a:r>
          </a:p>
          <a:p>
            <a:pPr marL="971550" lvl="1" indent="-514350">
              <a:buFont typeface="+mj-lt"/>
              <a:buAutoNum type="arabicPeriod"/>
            </a:pPr>
            <a:r>
              <a:rPr lang="en-US" sz="2200" dirty="0"/>
              <a:t>In the new opened dialog</a:t>
            </a:r>
            <a:r>
              <a:rPr lang="en-US" sz="2200" dirty="0">
                <a:solidFill>
                  <a:srgbClr val="212529"/>
                </a:solidFill>
                <a:latin typeface="Poppins" panose="00000500000000000000" pitchFamily="2" charset="0"/>
              </a:rPr>
              <a:t>:</a:t>
            </a:r>
          </a:p>
          <a:p>
            <a:pPr lvl="2"/>
            <a:r>
              <a:rPr lang="en-US" sz="1800" dirty="0">
                <a:solidFill>
                  <a:srgbClr val="212529"/>
                </a:solidFill>
                <a:latin typeface="Poppins" panose="00000500000000000000" pitchFamily="2" charset="0"/>
              </a:rPr>
              <a:t>Write the name: (e.g. Telemetry Rules)</a:t>
            </a:r>
          </a:p>
          <a:p>
            <a:pPr marL="971550" lvl="1" indent="-514350">
              <a:buFont typeface="+mj-lt"/>
              <a:buAutoNum type="arabicPeriod"/>
            </a:pPr>
            <a:r>
              <a:rPr lang="en-US" sz="1800" dirty="0">
                <a:solidFill>
                  <a:srgbClr val="212529"/>
                </a:solidFill>
                <a:latin typeface="Poppins" panose="00000500000000000000" pitchFamily="2" charset="0"/>
              </a:rPr>
              <a:t>Create a diagram (image)</a:t>
            </a:r>
          </a:p>
          <a:p>
            <a:pPr marL="1257300" lvl="2" indent="-342900">
              <a:buFont typeface="+mj-lt"/>
              <a:buAutoNum type="arabicPeriod"/>
            </a:pPr>
            <a:r>
              <a:rPr lang="en-US" sz="1400" dirty="0">
                <a:solidFill>
                  <a:srgbClr val="212529"/>
                </a:solidFill>
                <a:latin typeface="Poppins" panose="00000500000000000000" pitchFamily="2" charset="0"/>
              </a:rPr>
              <a:t>Script:</a:t>
            </a:r>
          </a:p>
          <a:p>
            <a:pPr lvl="3"/>
            <a:r>
              <a:rPr lang="en-US" sz="1200" dirty="0">
                <a:solidFill>
                  <a:srgbClr val="212529"/>
                </a:solidFill>
                <a:latin typeface="Poppins" panose="00000500000000000000" pitchFamily="2" charset="0"/>
              </a:rPr>
              <a:t>write name (e.g. Battery Threshold)</a:t>
            </a:r>
          </a:p>
          <a:p>
            <a:pPr lvl="3"/>
            <a:r>
              <a:rPr lang="en-US" sz="1200" dirty="0" err="1">
                <a:solidFill>
                  <a:srgbClr val="212529"/>
                </a:solidFill>
                <a:latin typeface="Poppins" panose="00000500000000000000" pitchFamily="2" charset="0"/>
              </a:rPr>
              <a:t>Javascript</a:t>
            </a:r>
            <a:r>
              <a:rPr lang="en-US" sz="1200" dirty="0">
                <a:solidFill>
                  <a:srgbClr val="212529"/>
                </a:solidFill>
                <a:latin typeface="Poppins" panose="00000500000000000000" pitchFamily="2" charset="0"/>
              </a:rPr>
              <a:t> code with the </a:t>
            </a:r>
            <a:r>
              <a:rPr lang="en-US" sz="1200" dirty="0">
                <a:solidFill>
                  <a:srgbClr val="212529"/>
                </a:solidFill>
                <a:highlight>
                  <a:srgbClr val="00FF00"/>
                </a:highlight>
                <a:latin typeface="Poppins" panose="00000500000000000000" pitchFamily="2" charset="0"/>
              </a:rPr>
              <a:t>feature</a:t>
            </a:r>
            <a:r>
              <a:rPr lang="en-US" sz="1200" dirty="0">
                <a:solidFill>
                  <a:srgbClr val="212529"/>
                </a:solidFill>
                <a:latin typeface="Poppins" panose="00000500000000000000" pitchFamily="2" charset="0"/>
              </a:rPr>
              <a:t> and the </a:t>
            </a:r>
            <a:r>
              <a:rPr lang="en-US" sz="1200" dirty="0">
                <a:solidFill>
                  <a:srgbClr val="212529"/>
                </a:solidFill>
                <a:highlight>
                  <a:srgbClr val="FFFF00"/>
                </a:highlight>
                <a:latin typeface="Poppins" panose="00000500000000000000" pitchFamily="2" charset="0"/>
              </a:rPr>
              <a:t>threshold</a:t>
            </a:r>
            <a:r>
              <a:rPr lang="en-US" sz="1200" dirty="0">
                <a:solidFill>
                  <a:srgbClr val="212529"/>
                </a:solidFill>
                <a:latin typeface="Poppins" panose="00000500000000000000" pitchFamily="2" charset="0"/>
              </a:rPr>
              <a:t> (e.g. </a:t>
            </a:r>
            <a:r>
              <a:rPr lang="en-US" sz="1200" b="1" dirty="0">
                <a:solidFill>
                  <a:srgbClr val="212529"/>
                </a:solidFill>
                <a:latin typeface="Poppins" panose="00000500000000000000" pitchFamily="2" charset="0"/>
              </a:rPr>
              <a:t>‘return </a:t>
            </a:r>
            <a:r>
              <a:rPr lang="en-US" sz="1200" b="1" dirty="0" err="1">
                <a:solidFill>
                  <a:srgbClr val="212529"/>
                </a:solidFill>
                <a:latin typeface="Poppins" panose="00000500000000000000" pitchFamily="2" charset="0"/>
              </a:rPr>
              <a:t>msg.</a:t>
            </a:r>
            <a:r>
              <a:rPr lang="en-US" sz="1200" b="1" dirty="0" err="1">
                <a:solidFill>
                  <a:srgbClr val="212529"/>
                </a:solidFill>
                <a:highlight>
                  <a:srgbClr val="00FF00"/>
                </a:highlight>
                <a:latin typeface="Poppins" panose="00000500000000000000" pitchFamily="2" charset="0"/>
              </a:rPr>
              <a:t>battery_level</a:t>
            </a:r>
            <a:r>
              <a:rPr lang="en-US" sz="1200" b="1" dirty="0">
                <a:solidFill>
                  <a:srgbClr val="212529"/>
                </a:solidFill>
                <a:highlight>
                  <a:srgbClr val="00FF00"/>
                </a:highlight>
                <a:latin typeface="Poppins" panose="00000500000000000000" pitchFamily="2" charset="0"/>
              </a:rPr>
              <a:t> </a:t>
            </a:r>
            <a:r>
              <a:rPr lang="en-US" sz="1200" b="1" dirty="0">
                <a:solidFill>
                  <a:srgbClr val="212529"/>
                </a:solidFill>
                <a:latin typeface="Poppins" panose="00000500000000000000" pitchFamily="2" charset="0"/>
              </a:rPr>
              <a:t>&lt; </a:t>
            </a:r>
            <a:r>
              <a:rPr lang="en-US" sz="1200" b="1" dirty="0">
                <a:solidFill>
                  <a:srgbClr val="212529"/>
                </a:solidFill>
                <a:highlight>
                  <a:srgbClr val="FFFF00"/>
                </a:highlight>
                <a:latin typeface="Poppins" panose="00000500000000000000" pitchFamily="2" charset="0"/>
              </a:rPr>
              <a:t>5’</a:t>
            </a:r>
            <a:r>
              <a:rPr lang="en-US" sz="1200" dirty="0">
                <a:solidFill>
                  <a:srgbClr val="212529"/>
                </a:solidFill>
                <a:latin typeface="Poppins" panose="00000500000000000000" pitchFamily="2" charset="0"/>
              </a:rPr>
              <a:t>;)</a:t>
            </a:r>
          </a:p>
          <a:p>
            <a:pPr marL="1257300" lvl="2" indent="-342900">
              <a:buFont typeface="+mj-lt"/>
              <a:buAutoNum type="arabicPeriod"/>
            </a:pPr>
            <a:r>
              <a:rPr lang="en-US" sz="1400" dirty="0">
                <a:solidFill>
                  <a:srgbClr val="212529"/>
                </a:solidFill>
                <a:latin typeface="Poppins" panose="00000500000000000000" pitchFamily="2" charset="0"/>
              </a:rPr>
              <a:t>Arrow: select condition (e.g. True, False, Success, None)</a:t>
            </a:r>
          </a:p>
          <a:p>
            <a:pPr marL="1257300" lvl="2" indent="-342900">
              <a:buFont typeface="+mj-lt"/>
              <a:buAutoNum type="arabicPeriod"/>
            </a:pPr>
            <a:r>
              <a:rPr lang="en-US" sz="1400" dirty="0">
                <a:solidFill>
                  <a:srgbClr val="212529"/>
                </a:solidFill>
                <a:latin typeface="Poppins" panose="00000500000000000000" pitchFamily="2" charset="0"/>
              </a:rPr>
              <a:t>create alarm:</a:t>
            </a:r>
          </a:p>
          <a:p>
            <a:pPr lvl="3"/>
            <a:r>
              <a:rPr lang="en-US" sz="1200" dirty="0">
                <a:solidFill>
                  <a:srgbClr val="212529"/>
                </a:solidFill>
                <a:latin typeface="Poppins" panose="00000500000000000000" pitchFamily="2" charset="0"/>
              </a:rPr>
              <a:t>write name (e.g. Battery Alarm)</a:t>
            </a:r>
          </a:p>
          <a:p>
            <a:pPr lvl="3"/>
            <a:r>
              <a:rPr lang="en-US" sz="1200" dirty="0">
                <a:solidFill>
                  <a:srgbClr val="212529"/>
                </a:solidFill>
                <a:latin typeface="Poppins" panose="00000500000000000000" pitchFamily="2" charset="0"/>
              </a:rPr>
              <a:t>Alarm type (e.g. Critical Battery Level)</a:t>
            </a:r>
          </a:p>
          <a:p>
            <a:pPr lvl="3"/>
            <a:r>
              <a:rPr lang="en-US" sz="1200" dirty="0">
                <a:solidFill>
                  <a:srgbClr val="212529"/>
                </a:solidFill>
                <a:latin typeface="Poppins" panose="00000500000000000000" pitchFamily="2" charset="0"/>
              </a:rPr>
              <a:t>Alarm severity (e.g. Critical, Advise, ..)</a:t>
            </a:r>
          </a:p>
          <a:p>
            <a:pPr marL="800100" lvl="1" indent="-342900">
              <a:buFont typeface="+mj-lt"/>
              <a:buAutoNum type="arabicPeriod"/>
            </a:pPr>
            <a:r>
              <a:rPr lang="en-US" sz="1800" dirty="0">
                <a:solidFill>
                  <a:srgbClr val="212529"/>
                </a:solidFill>
                <a:latin typeface="Poppins" panose="00000500000000000000" pitchFamily="2" charset="0"/>
              </a:rPr>
              <a:t>Save</a:t>
            </a:r>
          </a:p>
          <a:p>
            <a:pPr marL="971550" lvl="1" indent="-514350">
              <a:buFont typeface="+mj-lt"/>
              <a:buAutoNum type="arabicPeriod"/>
            </a:pPr>
            <a:endParaRPr lang="en-US" sz="1800" dirty="0">
              <a:solidFill>
                <a:srgbClr val="212529"/>
              </a:solidFill>
              <a:latin typeface="Poppins" panose="00000500000000000000" pitchFamily="2" charset="0"/>
            </a:endParaRPr>
          </a:p>
        </p:txBody>
      </p:sp>
      <p:pic>
        <p:nvPicPr>
          <p:cNvPr id="7" name="Immagine 6">
            <a:extLst>
              <a:ext uri="{FF2B5EF4-FFF2-40B4-BE49-F238E27FC236}">
                <a16:creationId xmlns:a16="http://schemas.microsoft.com/office/drawing/2014/main" id="{13E9C94E-6636-8F08-012F-8FF9C98D2166}"/>
              </a:ext>
            </a:extLst>
          </p:cNvPr>
          <p:cNvPicPr>
            <a:picLocks noChangeAspect="1"/>
          </p:cNvPicPr>
          <p:nvPr/>
        </p:nvPicPr>
        <p:blipFill>
          <a:blip r:embed="rId2"/>
          <a:srcRect t="4460"/>
          <a:stretch/>
        </p:blipFill>
        <p:spPr>
          <a:xfrm>
            <a:off x="9096904" y="3057832"/>
            <a:ext cx="2111884" cy="1898088"/>
          </a:xfrm>
          <a:prstGeom prst="rect">
            <a:avLst/>
          </a:prstGeom>
        </p:spPr>
      </p:pic>
      <p:sp>
        <p:nvSpPr>
          <p:cNvPr id="4" name="Slide Number Placeholder 3">
            <a:extLst>
              <a:ext uri="{FF2B5EF4-FFF2-40B4-BE49-F238E27FC236}">
                <a16:creationId xmlns:a16="http://schemas.microsoft.com/office/drawing/2014/main" id="{F78B07C3-94D8-D00F-0E03-4AEA2DC66C0D}"/>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22</a:t>
            </a:fld>
            <a:endParaRPr lang="en-US" dirty="0"/>
          </a:p>
        </p:txBody>
      </p:sp>
    </p:spTree>
    <p:extLst>
      <p:ext uri="{BB962C8B-B14F-4D97-AF65-F5344CB8AC3E}">
        <p14:creationId xmlns:p14="http://schemas.microsoft.com/office/powerpoint/2010/main" val="2576838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6616D-27CB-14CA-7461-8B3DAC86A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E0E5C-BCC8-844D-2E0B-0F62B26DB721}"/>
              </a:ext>
            </a:extLst>
          </p:cNvPr>
          <p:cNvSpPr>
            <a:spLocks noGrp="1"/>
          </p:cNvSpPr>
          <p:nvPr>
            <p:ph type="title"/>
          </p:nvPr>
        </p:nvSpPr>
        <p:spPr>
          <a:xfrm>
            <a:off x="397507" y="746238"/>
            <a:ext cx="11396982" cy="657559"/>
          </a:xfrm>
        </p:spPr>
        <p:txBody>
          <a:bodyPr/>
          <a:lstStyle/>
          <a:p>
            <a:r>
              <a:rPr dirty="0"/>
              <a:t>How to Create a</a:t>
            </a:r>
            <a:r>
              <a:rPr lang="it-IT" dirty="0"/>
              <a:t>n </a:t>
            </a:r>
            <a:r>
              <a:rPr lang="it-IT" dirty="0" err="1"/>
              <a:t>Alarm</a:t>
            </a:r>
            <a:r>
              <a:rPr lang="it-IT" dirty="0"/>
              <a:t> rules </a:t>
            </a:r>
            <a:r>
              <a:rPr dirty="0"/>
              <a:t>in </a:t>
            </a:r>
            <a:r>
              <a:rPr dirty="0" err="1"/>
              <a:t>ThingsBoard</a:t>
            </a:r>
            <a:endParaRPr dirty="0"/>
          </a:p>
        </p:txBody>
      </p:sp>
      <p:sp>
        <p:nvSpPr>
          <p:cNvPr id="3" name="Content Placeholder 2">
            <a:extLst>
              <a:ext uri="{FF2B5EF4-FFF2-40B4-BE49-F238E27FC236}">
                <a16:creationId xmlns:a16="http://schemas.microsoft.com/office/drawing/2014/main" id="{62B50DF5-4A6E-C9B2-79EF-CD7477F88B58}"/>
              </a:ext>
            </a:extLst>
          </p:cNvPr>
          <p:cNvSpPr>
            <a:spLocks noGrp="1"/>
          </p:cNvSpPr>
          <p:nvPr>
            <p:ph idx="1"/>
          </p:nvPr>
        </p:nvSpPr>
        <p:spPr>
          <a:xfrm>
            <a:off x="397508" y="2369713"/>
            <a:ext cx="5132846" cy="3519024"/>
          </a:xfrm>
        </p:spPr>
        <p:txBody>
          <a:bodyPr/>
          <a:lstStyle/>
          <a:p>
            <a:pPr marL="514350" indent="-514350">
              <a:buFont typeface="+mj-lt"/>
              <a:buAutoNum type="arabicPeriod" startAt="2"/>
            </a:pPr>
            <a:r>
              <a:rPr lang="en-US" sz="2600" dirty="0"/>
              <a:t>Connect the new rule with the ‘Root Rule Chain’:</a:t>
            </a:r>
          </a:p>
          <a:p>
            <a:pPr marL="971550" lvl="1" indent="-514350">
              <a:buFont typeface="+mj-lt"/>
              <a:buAutoNum type="arabicPeriod"/>
            </a:pPr>
            <a:r>
              <a:rPr lang="en-US" sz="1800" dirty="0">
                <a:solidFill>
                  <a:srgbClr val="212529"/>
                </a:solidFill>
                <a:latin typeface="Poppins" panose="00000500000000000000" pitchFamily="2" charset="0"/>
              </a:rPr>
              <a:t>From the list of ‘Rule chain’ select the </a:t>
            </a:r>
            <a:r>
              <a:rPr lang="en-US" sz="1800" dirty="0"/>
              <a:t>‘Root Rule Chain’</a:t>
            </a:r>
            <a:endParaRPr lang="en-US" sz="1800" dirty="0">
              <a:solidFill>
                <a:srgbClr val="212529"/>
              </a:solidFill>
              <a:latin typeface="Poppins" panose="00000500000000000000" pitchFamily="2" charset="0"/>
            </a:endParaRPr>
          </a:p>
          <a:p>
            <a:pPr marL="971550" lvl="1" indent="-514350">
              <a:buFont typeface="+mj-lt"/>
              <a:buAutoNum type="arabicPeriod"/>
            </a:pPr>
            <a:r>
              <a:rPr lang="en-US" sz="1800" dirty="0">
                <a:solidFill>
                  <a:srgbClr val="212529"/>
                </a:solidFill>
                <a:latin typeface="Poppins" panose="00000500000000000000" pitchFamily="2" charset="0"/>
              </a:rPr>
              <a:t>Create a diagram (image)</a:t>
            </a:r>
          </a:p>
          <a:p>
            <a:pPr marL="1257300" lvl="2" indent="-342900">
              <a:buFont typeface="+mj-lt"/>
              <a:buAutoNum type="arabicPeriod"/>
            </a:pPr>
            <a:r>
              <a:rPr lang="en-US" sz="1400" dirty="0">
                <a:solidFill>
                  <a:srgbClr val="212529"/>
                </a:solidFill>
                <a:latin typeface="Poppins" panose="00000500000000000000" pitchFamily="2" charset="0"/>
              </a:rPr>
              <a:t>Rule chain:</a:t>
            </a:r>
          </a:p>
          <a:p>
            <a:pPr lvl="3"/>
            <a:r>
              <a:rPr lang="en-US" sz="1200" dirty="0">
                <a:solidFill>
                  <a:srgbClr val="212529"/>
                </a:solidFill>
                <a:latin typeface="Poppins" panose="00000500000000000000" pitchFamily="2" charset="0"/>
              </a:rPr>
              <a:t>write name (e.g. Create Telemetry Alarm)</a:t>
            </a:r>
          </a:p>
          <a:p>
            <a:pPr lvl="3"/>
            <a:r>
              <a:rPr lang="en-US" sz="1200" dirty="0">
                <a:solidFill>
                  <a:srgbClr val="212529"/>
                </a:solidFill>
                <a:latin typeface="Poppins" panose="00000500000000000000" pitchFamily="2" charset="0"/>
              </a:rPr>
              <a:t>name of the new rule (e.g. Telemetry Rules)</a:t>
            </a:r>
          </a:p>
          <a:p>
            <a:pPr marL="1257300" lvl="2" indent="-342900">
              <a:buFont typeface="+mj-lt"/>
              <a:buAutoNum type="arabicPeriod"/>
            </a:pPr>
            <a:r>
              <a:rPr lang="en-US" sz="1400" dirty="0">
                <a:solidFill>
                  <a:srgbClr val="212529"/>
                </a:solidFill>
                <a:latin typeface="Poppins" panose="00000500000000000000" pitchFamily="2" charset="0"/>
              </a:rPr>
              <a:t>Arrow: select condition (e.g. True, False, Success, None)</a:t>
            </a:r>
          </a:p>
          <a:p>
            <a:pPr marL="800100" lvl="1" indent="-342900">
              <a:buFont typeface="+mj-lt"/>
              <a:buAutoNum type="arabicPeriod"/>
            </a:pPr>
            <a:r>
              <a:rPr lang="en-US" sz="1800" dirty="0">
                <a:solidFill>
                  <a:srgbClr val="212529"/>
                </a:solidFill>
                <a:latin typeface="Poppins" panose="00000500000000000000" pitchFamily="2" charset="0"/>
              </a:rPr>
              <a:t>Save</a:t>
            </a:r>
          </a:p>
        </p:txBody>
      </p:sp>
      <p:pic>
        <p:nvPicPr>
          <p:cNvPr id="5" name="Immagine 4">
            <a:extLst>
              <a:ext uri="{FF2B5EF4-FFF2-40B4-BE49-F238E27FC236}">
                <a16:creationId xmlns:a16="http://schemas.microsoft.com/office/drawing/2014/main" id="{24203E03-49AC-374F-D0CC-F73595B89CA9}"/>
              </a:ext>
            </a:extLst>
          </p:cNvPr>
          <p:cNvPicPr>
            <a:picLocks noChangeAspect="1"/>
          </p:cNvPicPr>
          <p:nvPr/>
        </p:nvPicPr>
        <p:blipFill>
          <a:blip r:embed="rId2"/>
          <a:stretch>
            <a:fillRect/>
          </a:stretch>
        </p:blipFill>
        <p:spPr>
          <a:xfrm>
            <a:off x="5530354" y="2739916"/>
            <a:ext cx="6264136" cy="2778617"/>
          </a:xfrm>
          <a:prstGeom prst="rect">
            <a:avLst/>
          </a:prstGeom>
        </p:spPr>
      </p:pic>
      <p:sp>
        <p:nvSpPr>
          <p:cNvPr id="4" name="Slide Number Placeholder 3">
            <a:extLst>
              <a:ext uri="{FF2B5EF4-FFF2-40B4-BE49-F238E27FC236}">
                <a16:creationId xmlns:a16="http://schemas.microsoft.com/office/drawing/2014/main" id="{42653738-45FF-C047-F628-6F68D4D286E2}"/>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23</a:t>
            </a:fld>
            <a:endParaRPr lang="en-US" dirty="0"/>
          </a:p>
        </p:txBody>
      </p:sp>
    </p:spTree>
    <p:extLst>
      <p:ext uri="{BB962C8B-B14F-4D97-AF65-F5344CB8AC3E}">
        <p14:creationId xmlns:p14="http://schemas.microsoft.com/office/powerpoint/2010/main" val="462976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15B7-7D01-DC33-63DF-38AAEEB51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24FBE2-51CC-3E1E-6410-7FC68E0158AE}"/>
              </a:ext>
            </a:extLst>
          </p:cNvPr>
          <p:cNvSpPr>
            <a:spLocks noGrp="1"/>
          </p:cNvSpPr>
          <p:nvPr>
            <p:ph type="title"/>
          </p:nvPr>
        </p:nvSpPr>
        <p:spPr>
          <a:xfrm>
            <a:off x="397507" y="746238"/>
            <a:ext cx="11396982" cy="657559"/>
          </a:xfrm>
        </p:spPr>
        <p:txBody>
          <a:bodyPr/>
          <a:lstStyle/>
          <a:p>
            <a:r>
              <a:rPr lang="it-IT" dirty="0"/>
              <a:t>PYNQ-Z1 Setup</a:t>
            </a:r>
            <a:endParaRPr dirty="0"/>
          </a:p>
        </p:txBody>
      </p:sp>
      <p:sp>
        <p:nvSpPr>
          <p:cNvPr id="3" name="Content Placeholder 2">
            <a:extLst>
              <a:ext uri="{FF2B5EF4-FFF2-40B4-BE49-F238E27FC236}">
                <a16:creationId xmlns:a16="http://schemas.microsoft.com/office/drawing/2014/main" id="{AB59FEF2-2671-16FC-B4F9-F246BC46E6F2}"/>
              </a:ext>
            </a:extLst>
          </p:cNvPr>
          <p:cNvSpPr>
            <a:spLocks noGrp="1"/>
          </p:cNvSpPr>
          <p:nvPr>
            <p:ph idx="1"/>
          </p:nvPr>
        </p:nvSpPr>
        <p:spPr>
          <a:xfrm>
            <a:off x="967522" y="1921119"/>
            <a:ext cx="4174493" cy="3654152"/>
          </a:xfrm>
        </p:spPr>
        <p:txBody>
          <a:bodyPr/>
          <a:lstStyle/>
          <a:p>
            <a:pPr marL="457200" indent="-457200">
              <a:buFont typeface="+mj-lt"/>
              <a:buAutoNum type="arabicPeriod"/>
            </a:pPr>
            <a:r>
              <a:rPr lang="en-US" sz="2200" dirty="0"/>
              <a:t>Set the </a:t>
            </a:r>
            <a:r>
              <a:rPr lang="en-US" sz="2200" b="1" dirty="0"/>
              <a:t>JP4/Boot</a:t>
            </a:r>
            <a:r>
              <a:rPr lang="en-US" sz="2200" dirty="0"/>
              <a:t> jumper to the SD position by placing the jumper over the top two pins of JP4 as shown in the image. (This sets the board to boot from the Micro-SD card).</a:t>
            </a:r>
          </a:p>
          <a:p>
            <a:pPr marL="457200" indent="-457200">
              <a:buFont typeface="+mj-lt"/>
              <a:buAutoNum type="arabicPeriod"/>
            </a:pPr>
            <a:r>
              <a:rPr lang="en-US" sz="2200" dirty="0"/>
              <a:t>To power the PYNQ-Z1 from the micro-USB cable, set the JP5/Power jumper to the USB position.</a:t>
            </a:r>
            <a:endParaRPr sz="2200" dirty="0"/>
          </a:p>
        </p:txBody>
      </p:sp>
      <p:pic>
        <p:nvPicPr>
          <p:cNvPr id="5" name="Immagine 4">
            <a:extLst>
              <a:ext uri="{FF2B5EF4-FFF2-40B4-BE49-F238E27FC236}">
                <a16:creationId xmlns:a16="http://schemas.microsoft.com/office/drawing/2014/main" id="{363AE6E1-8F56-2420-41C6-2E6E5042D244}"/>
              </a:ext>
            </a:extLst>
          </p:cNvPr>
          <p:cNvPicPr>
            <a:picLocks noChangeAspect="1"/>
          </p:cNvPicPr>
          <p:nvPr/>
        </p:nvPicPr>
        <p:blipFill>
          <a:blip r:embed="rId2"/>
          <a:stretch>
            <a:fillRect/>
          </a:stretch>
        </p:blipFill>
        <p:spPr>
          <a:xfrm>
            <a:off x="5474748" y="1808497"/>
            <a:ext cx="6319741" cy="3879396"/>
          </a:xfrm>
          <a:prstGeom prst="rect">
            <a:avLst/>
          </a:prstGeom>
        </p:spPr>
      </p:pic>
      <p:sp>
        <p:nvSpPr>
          <p:cNvPr id="6" name="CasellaDiTesto 5">
            <a:extLst>
              <a:ext uri="{FF2B5EF4-FFF2-40B4-BE49-F238E27FC236}">
                <a16:creationId xmlns:a16="http://schemas.microsoft.com/office/drawing/2014/main" id="{1DB79DBF-0E55-864C-B430-FCCC31336446}"/>
              </a:ext>
            </a:extLst>
          </p:cNvPr>
          <p:cNvSpPr txBox="1"/>
          <p:nvPr/>
        </p:nvSpPr>
        <p:spPr>
          <a:xfrm>
            <a:off x="1299421" y="6119087"/>
            <a:ext cx="9593154" cy="369332"/>
          </a:xfrm>
          <a:prstGeom prst="rect">
            <a:avLst/>
          </a:prstGeom>
          <a:noFill/>
        </p:spPr>
        <p:txBody>
          <a:bodyPr wrap="square">
            <a:spAutoFit/>
          </a:bodyPr>
          <a:lstStyle/>
          <a:p>
            <a:r>
              <a:rPr lang="en-US" dirty="0">
                <a:hlinkClick r:id="rId3"/>
              </a:rPr>
              <a:t>Getting Started: PYNQ Z1 Setup</a:t>
            </a:r>
            <a:r>
              <a:rPr lang="en-US" dirty="0"/>
              <a:t>	</a:t>
            </a:r>
            <a:r>
              <a:rPr lang="it-IT" dirty="0">
                <a:hlinkClick r:id="rId4"/>
              </a:rPr>
              <a:t>GitHub PYNQ Releases</a:t>
            </a:r>
            <a:r>
              <a:rPr lang="it-IT" dirty="0"/>
              <a:t>	</a:t>
            </a:r>
            <a:r>
              <a:rPr lang="en-US" dirty="0">
                <a:hlinkClick r:id="rId5"/>
              </a:rPr>
              <a:t>Downloadable PYNQ images</a:t>
            </a:r>
            <a:endParaRPr lang="en-US" dirty="0"/>
          </a:p>
        </p:txBody>
      </p:sp>
      <p:sp>
        <p:nvSpPr>
          <p:cNvPr id="7" name="Slide Number Placeholder 3">
            <a:extLst>
              <a:ext uri="{FF2B5EF4-FFF2-40B4-BE49-F238E27FC236}">
                <a16:creationId xmlns:a16="http://schemas.microsoft.com/office/drawing/2014/main" id="{4831BA1C-D95F-9CA2-E48F-8038D47C3C93}"/>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24</a:t>
            </a:fld>
            <a:endParaRPr lang="en-US" dirty="0"/>
          </a:p>
        </p:txBody>
      </p:sp>
    </p:spTree>
    <p:extLst>
      <p:ext uri="{BB962C8B-B14F-4D97-AF65-F5344CB8AC3E}">
        <p14:creationId xmlns:p14="http://schemas.microsoft.com/office/powerpoint/2010/main" val="166722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32EAE-3299-085F-AC6E-A83C3D396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440EF1-036E-5C11-E99C-604F2C083095}"/>
              </a:ext>
            </a:extLst>
          </p:cNvPr>
          <p:cNvSpPr>
            <a:spLocks noGrp="1"/>
          </p:cNvSpPr>
          <p:nvPr>
            <p:ph type="title"/>
          </p:nvPr>
        </p:nvSpPr>
        <p:spPr>
          <a:xfrm>
            <a:off x="397507" y="746238"/>
            <a:ext cx="11396982" cy="657559"/>
          </a:xfrm>
        </p:spPr>
        <p:txBody>
          <a:bodyPr/>
          <a:lstStyle/>
          <a:p>
            <a:r>
              <a:rPr lang="it-IT" dirty="0"/>
              <a:t>PYNQ-Z1 Setup</a:t>
            </a:r>
            <a:endParaRPr dirty="0"/>
          </a:p>
        </p:txBody>
      </p:sp>
      <p:sp>
        <p:nvSpPr>
          <p:cNvPr id="3" name="Content Placeholder 2">
            <a:extLst>
              <a:ext uri="{FF2B5EF4-FFF2-40B4-BE49-F238E27FC236}">
                <a16:creationId xmlns:a16="http://schemas.microsoft.com/office/drawing/2014/main" id="{AD7DC338-616A-DF0E-39A8-86842CB8B49F}"/>
              </a:ext>
            </a:extLst>
          </p:cNvPr>
          <p:cNvSpPr>
            <a:spLocks noGrp="1"/>
          </p:cNvSpPr>
          <p:nvPr>
            <p:ph idx="1"/>
          </p:nvPr>
        </p:nvSpPr>
        <p:spPr>
          <a:xfrm>
            <a:off x="967522" y="1921119"/>
            <a:ext cx="4654106" cy="3654152"/>
          </a:xfrm>
        </p:spPr>
        <p:txBody>
          <a:bodyPr/>
          <a:lstStyle/>
          <a:p>
            <a:pPr marL="457200" indent="-457200">
              <a:buFont typeface="+mj-lt"/>
              <a:buAutoNum type="arabicPeriod" startAt="3"/>
            </a:pPr>
            <a:r>
              <a:rPr lang="en-US" sz="2200" dirty="0"/>
              <a:t>Insert the </a:t>
            </a:r>
            <a:r>
              <a:rPr lang="en-US" sz="2200" b="1" dirty="0"/>
              <a:t>MicroSD</a:t>
            </a:r>
            <a:r>
              <a:rPr lang="en-US" sz="2200" dirty="0"/>
              <a:t> card loaded with the PYNQ-Z1 image into the Micro SD card slot underneath the board.</a:t>
            </a:r>
          </a:p>
          <a:p>
            <a:pPr marL="457200" indent="-457200">
              <a:buFont typeface="+mj-lt"/>
              <a:buAutoNum type="arabicPeriod" startAt="3"/>
            </a:pPr>
            <a:r>
              <a:rPr lang="en-US" sz="2200" dirty="0"/>
              <a:t>Connect the USB cable to your PC/Laptop, and to the </a:t>
            </a:r>
            <a:r>
              <a:rPr lang="en-US" sz="2200" b="1" dirty="0"/>
              <a:t>PROG - UART/J14</a:t>
            </a:r>
            <a:r>
              <a:rPr lang="en-US" sz="2200" dirty="0"/>
              <a:t> </a:t>
            </a:r>
            <a:r>
              <a:rPr lang="en-US" sz="2200" dirty="0" err="1"/>
              <a:t>MicroUSB</a:t>
            </a:r>
            <a:r>
              <a:rPr lang="en-US" sz="2200" dirty="0"/>
              <a:t> port on the board.</a:t>
            </a:r>
          </a:p>
          <a:p>
            <a:pPr marL="457200" indent="-457200">
              <a:buFont typeface="+mj-lt"/>
              <a:buAutoNum type="arabicPeriod" startAt="3"/>
            </a:pPr>
            <a:r>
              <a:rPr lang="en-US" sz="2200" dirty="0"/>
              <a:t>Connect the board to Ethernet by following the instructions below</a:t>
            </a:r>
          </a:p>
          <a:p>
            <a:pPr marL="457200" indent="-457200">
              <a:buFont typeface="+mj-lt"/>
              <a:buAutoNum type="arabicPeriod" startAt="3"/>
            </a:pPr>
            <a:r>
              <a:rPr lang="en-US" sz="2200" dirty="0"/>
              <a:t>Turn on the PYNQ-Z1</a:t>
            </a:r>
            <a:endParaRPr lang="it-IT" sz="2200" dirty="0"/>
          </a:p>
        </p:txBody>
      </p:sp>
      <p:pic>
        <p:nvPicPr>
          <p:cNvPr id="5" name="Immagine 4">
            <a:extLst>
              <a:ext uri="{FF2B5EF4-FFF2-40B4-BE49-F238E27FC236}">
                <a16:creationId xmlns:a16="http://schemas.microsoft.com/office/drawing/2014/main" id="{EA056269-1C5D-A78F-9CB9-039FFDE37BA4}"/>
              </a:ext>
            </a:extLst>
          </p:cNvPr>
          <p:cNvPicPr>
            <a:picLocks noChangeAspect="1"/>
          </p:cNvPicPr>
          <p:nvPr/>
        </p:nvPicPr>
        <p:blipFill>
          <a:blip r:embed="rId2"/>
          <a:stretch>
            <a:fillRect/>
          </a:stretch>
        </p:blipFill>
        <p:spPr>
          <a:xfrm>
            <a:off x="5474748" y="1808497"/>
            <a:ext cx="6319741" cy="3879396"/>
          </a:xfrm>
          <a:prstGeom prst="rect">
            <a:avLst/>
          </a:prstGeom>
        </p:spPr>
      </p:pic>
      <p:sp>
        <p:nvSpPr>
          <p:cNvPr id="4" name="CasellaDiTesto 3">
            <a:extLst>
              <a:ext uri="{FF2B5EF4-FFF2-40B4-BE49-F238E27FC236}">
                <a16:creationId xmlns:a16="http://schemas.microsoft.com/office/drawing/2014/main" id="{058E0814-DCB9-9FAA-7CF4-8AB068CF5D24}"/>
              </a:ext>
            </a:extLst>
          </p:cNvPr>
          <p:cNvSpPr txBox="1"/>
          <p:nvPr/>
        </p:nvSpPr>
        <p:spPr>
          <a:xfrm>
            <a:off x="1299421" y="6119087"/>
            <a:ext cx="9593154" cy="369332"/>
          </a:xfrm>
          <a:prstGeom prst="rect">
            <a:avLst/>
          </a:prstGeom>
          <a:noFill/>
        </p:spPr>
        <p:txBody>
          <a:bodyPr wrap="square">
            <a:spAutoFit/>
          </a:bodyPr>
          <a:lstStyle/>
          <a:p>
            <a:r>
              <a:rPr lang="en-US" dirty="0">
                <a:hlinkClick r:id="rId3"/>
              </a:rPr>
              <a:t>Getting Started: PYNQ Z1 Setup</a:t>
            </a:r>
            <a:r>
              <a:rPr lang="en-US" dirty="0"/>
              <a:t>	</a:t>
            </a:r>
            <a:r>
              <a:rPr lang="it-IT" dirty="0">
                <a:hlinkClick r:id="rId4"/>
              </a:rPr>
              <a:t>GitHub PYNQ Releases</a:t>
            </a:r>
            <a:r>
              <a:rPr lang="it-IT" dirty="0"/>
              <a:t>	</a:t>
            </a:r>
            <a:r>
              <a:rPr lang="en-US" dirty="0">
                <a:hlinkClick r:id="rId5"/>
              </a:rPr>
              <a:t>Downloadable PYNQ images</a:t>
            </a:r>
            <a:endParaRPr lang="en-US" dirty="0"/>
          </a:p>
        </p:txBody>
      </p:sp>
      <p:sp>
        <p:nvSpPr>
          <p:cNvPr id="6" name="Slide Number Placeholder 3">
            <a:extLst>
              <a:ext uri="{FF2B5EF4-FFF2-40B4-BE49-F238E27FC236}">
                <a16:creationId xmlns:a16="http://schemas.microsoft.com/office/drawing/2014/main" id="{12EBF3B2-D9B7-CEBE-AF03-26E9B83F729B}"/>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25</a:t>
            </a:fld>
            <a:endParaRPr lang="en-US" dirty="0"/>
          </a:p>
        </p:txBody>
      </p:sp>
    </p:spTree>
    <p:extLst>
      <p:ext uri="{BB962C8B-B14F-4D97-AF65-F5344CB8AC3E}">
        <p14:creationId xmlns:p14="http://schemas.microsoft.com/office/powerpoint/2010/main" val="2484445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4608F-4DFB-DAC7-7E2D-905A4D6F9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BA861-452E-9EE0-36AF-1706A7D73BF0}"/>
              </a:ext>
            </a:extLst>
          </p:cNvPr>
          <p:cNvSpPr>
            <a:spLocks noGrp="1"/>
          </p:cNvSpPr>
          <p:nvPr>
            <p:ph type="title"/>
          </p:nvPr>
        </p:nvSpPr>
        <p:spPr>
          <a:xfrm>
            <a:off x="397507" y="746238"/>
            <a:ext cx="11396982" cy="657559"/>
          </a:xfrm>
        </p:spPr>
        <p:txBody>
          <a:bodyPr/>
          <a:lstStyle/>
          <a:p>
            <a:r>
              <a:rPr lang="it-IT" dirty="0"/>
              <a:t>Network Connection</a:t>
            </a:r>
            <a:endParaRPr dirty="0"/>
          </a:p>
        </p:txBody>
      </p:sp>
      <p:sp>
        <p:nvSpPr>
          <p:cNvPr id="3" name="Content Placeholder 2">
            <a:extLst>
              <a:ext uri="{FF2B5EF4-FFF2-40B4-BE49-F238E27FC236}">
                <a16:creationId xmlns:a16="http://schemas.microsoft.com/office/drawing/2014/main" id="{A4B01A1B-8FC7-28E4-9B7D-D365751CE59F}"/>
              </a:ext>
            </a:extLst>
          </p:cNvPr>
          <p:cNvSpPr>
            <a:spLocks noGrp="1"/>
          </p:cNvSpPr>
          <p:nvPr>
            <p:ph idx="1"/>
          </p:nvPr>
        </p:nvSpPr>
        <p:spPr>
          <a:xfrm>
            <a:off x="967522" y="1921119"/>
            <a:ext cx="9637143" cy="3654152"/>
          </a:xfrm>
        </p:spPr>
        <p:txBody>
          <a:bodyPr/>
          <a:lstStyle/>
          <a:p>
            <a:pPr marL="0" indent="0">
              <a:buNone/>
            </a:pPr>
            <a:r>
              <a:rPr lang="en-US" sz="2200" dirty="0"/>
              <a:t>You will need to have an Ethernet port available on your computer, and you will need to have permissions to configure your network interface. </a:t>
            </a:r>
          </a:p>
          <a:p>
            <a:pPr marL="0" indent="0">
              <a:buNone/>
            </a:pPr>
            <a:r>
              <a:rPr lang="en-US" sz="2200" dirty="0"/>
              <a:t>With a direct connection, you will be able to use PYNQ, but unless you can bridge the Ethernet connection to the board to an Internet connection on your computer, your board will not have Internet access.</a:t>
            </a:r>
          </a:p>
          <a:p>
            <a:pPr marL="0" indent="0">
              <a:buNone/>
            </a:pPr>
            <a:r>
              <a:rPr lang="en-US" sz="2200" dirty="0"/>
              <a:t>You will be unable to update or load new packages without Internet access.</a:t>
            </a:r>
          </a:p>
          <a:p>
            <a:r>
              <a:rPr lang="en-US" sz="2200" dirty="0"/>
              <a:t>Assign a static IP address</a:t>
            </a:r>
          </a:p>
          <a:p>
            <a:r>
              <a:rPr lang="en-US" sz="2200" dirty="0"/>
              <a:t>Connect the board to your computer’s Ethernet port</a:t>
            </a:r>
          </a:p>
          <a:p>
            <a:r>
              <a:rPr lang="en-US" sz="2200" dirty="0"/>
              <a:t>Browse to </a:t>
            </a:r>
            <a:r>
              <a:rPr lang="en-US" sz="2200" dirty="0">
                <a:hlinkClick r:id="rId2"/>
              </a:rPr>
              <a:t>http://192.168.2.99</a:t>
            </a:r>
            <a:r>
              <a:rPr lang="en-US" sz="2200" dirty="0"/>
              <a:t>.</a:t>
            </a:r>
          </a:p>
          <a:p>
            <a:r>
              <a:rPr lang="en-US" sz="2200" dirty="0"/>
              <a:t>Password: </a:t>
            </a:r>
            <a:r>
              <a:rPr lang="en-US" sz="2200" dirty="0" err="1"/>
              <a:t>xilinx</a:t>
            </a:r>
            <a:endParaRPr lang="en-US" sz="2200" dirty="0"/>
          </a:p>
        </p:txBody>
      </p:sp>
      <p:sp>
        <p:nvSpPr>
          <p:cNvPr id="4" name="Slide Number Placeholder 3">
            <a:extLst>
              <a:ext uri="{FF2B5EF4-FFF2-40B4-BE49-F238E27FC236}">
                <a16:creationId xmlns:a16="http://schemas.microsoft.com/office/drawing/2014/main" id="{7083940F-9329-1592-86B0-7E9C396FFDA8}"/>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26</a:t>
            </a:fld>
            <a:endParaRPr lang="en-US" dirty="0"/>
          </a:p>
        </p:txBody>
      </p:sp>
    </p:spTree>
    <p:extLst>
      <p:ext uri="{BB962C8B-B14F-4D97-AF65-F5344CB8AC3E}">
        <p14:creationId xmlns:p14="http://schemas.microsoft.com/office/powerpoint/2010/main" val="3311832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2ADD9-F19B-12C8-6F4B-07F6D6634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25A01-A263-BB1C-C619-2108EE534E5C}"/>
              </a:ext>
            </a:extLst>
          </p:cNvPr>
          <p:cNvSpPr>
            <a:spLocks noGrp="1"/>
          </p:cNvSpPr>
          <p:nvPr>
            <p:ph type="title"/>
          </p:nvPr>
        </p:nvSpPr>
        <p:spPr>
          <a:xfrm>
            <a:off x="397507" y="746238"/>
            <a:ext cx="11396982" cy="657559"/>
          </a:xfrm>
        </p:spPr>
        <p:txBody>
          <a:bodyPr/>
          <a:lstStyle/>
          <a:p>
            <a:r>
              <a:rPr lang="it-IT" dirty="0"/>
              <a:t>Alternative Connections</a:t>
            </a:r>
            <a:endParaRPr dirty="0"/>
          </a:p>
        </p:txBody>
      </p:sp>
      <p:sp>
        <p:nvSpPr>
          <p:cNvPr id="3" name="Content Placeholder 2">
            <a:extLst>
              <a:ext uri="{FF2B5EF4-FFF2-40B4-BE49-F238E27FC236}">
                <a16:creationId xmlns:a16="http://schemas.microsoft.com/office/drawing/2014/main" id="{95D2E1CD-90D6-FD0A-E5CF-8F9A1FA250C0}"/>
              </a:ext>
            </a:extLst>
          </p:cNvPr>
          <p:cNvSpPr>
            <a:spLocks noGrp="1"/>
          </p:cNvSpPr>
          <p:nvPr>
            <p:ph idx="1"/>
          </p:nvPr>
        </p:nvSpPr>
        <p:spPr>
          <a:xfrm>
            <a:off x="4188856" y="3889879"/>
            <a:ext cx="3437316" cy="2484341"/>
          </a:xfrm>
        </p:spPr>
        <p:txBody>
          <a:bodyPr/>
          <a:lstStyle/>
          <a:p>
            <a:pPr marL="0" indent="0">
              <a:buNone/>
            </a:pPr>
            <a:r>
              <a:rPr lang="en-US" sz="2000" dirty="0"/>
              <a:t>Serial connection:</a:t>
            </a:r>
          </a:p>
          <a:p>
            <a:r>
              <a:rPr lang="en-US" sz="2000" dirty="0"/>
              <a:t>Use tools like PuTTY (</a:t>
            </a:r>
            <a:r>
              <a:rPr lang="en-US" sz="2000" dirty="0">
                <a:hlinkClick r:id="rId2"/>
              </a:rPr>
              <a:t>link</a:t>
            </a:r>
            <a:r>
              <a:rPr lang="en-US" sz="2000" dirty="0"/>
              <a:t>)</a:t>
            </a:r>
          </a:p>
          <a:p>
            <a:r>
              <a:rPr lang="en-US" sz="2000" dirty="0"/>
              <a:t>Port: COM_</a:t>
            </a:r>
          </a:p>
          <a:p>
            <a:r>
              <a:rPr lang="en-US" sz="2000" dirty="0"/>
              <a:t>Bauds/Speed: 115200 </a:t>
            </a:r>
          </a:p>
          <a:p>
            <a:r>
              <a:rPr lang="en-US" sz="2000" dirty="0"/>
              <a:t>User: </a:t>
            </a:r>
            <a:r>
              <a:rPr lang="en-US" sz="2000" dirty="0" err="1"/>
              <a:t>xilinx</a:t>
            </a:r>
            <a:endParaRPr lang="en-US" sz="2000" dirty="0"/>
          </a:p>
          <a:p>
            <a:r>
              <a:rPr lang="en-US" sz="2000" dirty="0"/>
              <a:t>Password: </a:t>
            </a:r>
            <a:r>
              <a:rPr lang="en-US" sz="2000" dirty="0" err="1"/>
              <a:t>xilinx</a:t>
            </a:r>
            <a:endParaRPr lang="en-US" sz="2000" dirty="0"/>
          </a:p>
        </p:txBody>
      </p:sp>
      <p:sp>
        <p:nvSpPr>
          <p:cNvPr id="4" name="Content Placeholder 2">
            <a:extLst>
              <a:ext uri="{FF2B5EF4-FFF2-40B4-BE49-F238E27FC236}">
                <a16:creationId xmlns:a16="http://schemas.microsoft.com/office/drawing/2014/main" id="{C060498F-390A-6163-9120-4D48D4D784B8}"/>
              </a:ext>
            </a:extLst>
          </p:cNvPr>
          <p:cNvSpPr txBox="1">
            <a:spLocks/>
          </p:cNvSpPr>
          <p:nvPr/>
        </p:nvSpPr>
        <p:spPr>
          <a:xfrm>
            <a:off x="742142" y="3889879"/>
            <a:ext cx="3227896" cy="211640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Ssh connection:</a:t>
            </a:r>
          </a:p>
          <a:p>
            <a:r>
              <a:rPr lang="en-US" sz="2000" dirty="0"/>
              <a:t>User: </a:t>
            </a:r>
            <a:r>
              <a:rPr lang="en-US" sz="2000" dirty="0" err="1"/>
              <a:t>xilinx</a:t>
            </a:r>
            <a:endParaRPr lang="en-US" sz="2000" dirty="0"/>
          </a:p>
          <a:p>
            <a:r>
              <a:rPr lang="en-US" sz="2000" dirty="0"/>
              <a:t>Password: </a:t>
            </a:r>
            <a:r>
              <a:rPr lang="en-US" sz="2000" dirty="0" err="1"/>
              <a:t>xilinx</a:t>
            </a:r>
            <a:endParaRPr lang="en-US" sz="2000" dirty="0"/>
          </a:p>
          <a:p>
            <a:r>
              <a:rPr lang="en-US" sz="2000" dirty="0"/>
              <a:t>Example: </a:t>
            </a:r>
          </a:p>
          <a:p>
            <a:pPr marL="457200" lvl="1" indent="0">
              <a:buNone/>
            </a:pPr>
            <a:r>
              <a:rPr lang="en-US" sz="1800" dirty="0"/>
              <a:t>ssh xilinx@192.168.2.99</a:t>
            </a:r>
          </a:p>
        </p:txBody>
      </p:sp>
      <p:sp>
        <p:nvSpPr>
          <p:cNvPr id="8" name="Content Placeholder 2">
            <a:extLst>
              <a:ext uri="{FF2B5EF4-FFF2-40B4-BE49-F238E27FC236}">
                <a16:creationId xmlns:a16="http://schemas.microsoft.com/office/drawing/2014/main" id="{756E983E-9907-E94D-5AA3-62EC7AC8FB03}"/>
              </a:ext>
            </a:extLst>
          </p:cNvPr>
          <p:cNvSpPr txBox="1">
            <a:spLocks/>
          </p:cNvSpPr>
          <p:nvPr/>
        </p:nvSpPr>
        <p:spPr>
          <a:xfrm>
            <a:off x="742142" y="2049908"/>
            <a:ext cx="4010162" cy="1575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In case of network problem:</a:t>
            </a:r>
          </a:p>
          <a:p>
            <a:r>
              <a:rPr lang="en-US" sz="2000" dirty="0"/>
              <a:t>Use serial connection</a:t>
            </a:r>
          </a:p>
          <a:p>
            <a:r>
              <a:rPr lang="en-US" sz="2000" dirty="0"/>
              <a:t>Execute:</a:t>
            </a:r>
          </a:p>
          <a:p>
            <a:pPr marL="457200" lvl="1" indent="0">
              <a:buNone/>
            </a:pPr>
            <a:r>
              <a:rPr lang="en-US" sz="1800" dirty="0" err="1"/>
              <a:t>sudo</a:t>
            </a:r>
            <a:r>
              <a:rPr lang="en-US" sz="1800" dirty="0"/>
              <a:t> /</a:t>
            </a:r>
            <a:r>
              <a:rPr lang="en-US" sz="1800" dirty="0" err="1"/>
              <a:t>etc</a:t>
            </a:r>
            <a:r>
              <a:rPr lang="en-US" sz="1800" dirty="0"/>
              <a:t>/</a:t>
            </a:r>
            <a:r>
              <a:rPr lang="en-US" sz="1800" dirty="0" err="1"/>
              <a:t>init.d</a:t>
            </a:r>
            <a:r>
              <a:rPr lang="en-US" sz="1800" dirty="0"/>
              <a:t>/networking restart</a:t>
            </a:r>
          </a:p>
          <a:p>
            <a:pPr marL="0" indent="0">
              <a:buFont typeface="Arial" panose="020B0604020202020204" pitchFamily="34" charset="0"/>
              <a:buNone/>
            </a:pPr>
            <a:r>
              <a:rPr lang="en-US" sz="2200" dirty="0"/>
              <a:t> </a:t>
            </a:r>
          </a:p>
        </p:txBody>
      </p:sp>
      <p:pic>
        <p:nvPicPr>
          <p:cNvPr id="10" name="Immagine 9">
            <a:extLst>
              <a:ext uri="{FF2B5EF4-FFF2-40B4-BE49-F238E27FC236}">
                <a16:creationId xmlns:a16="http://schemas.microsoft.com/office/drawing/2014/main" id="{2D777F4E-89BA-749A-5598-338351FEA0F7}"/>
              </a:ext>
            </a:extLst>
          </p:cNvPr>
          <p:cNvPicPr>
            <a:picLocks noChangeAspect="1"/>
          </p:cNvPicPr>
          <p:nvPr/>
        </p:nvPicPr>
        <p:blipFill>
          <a:blip r:embed="rId3"/>
          <a:stretch>
            <a:fillRect/>
          </a:stretch>
        </p:blipFill>
        <p:spPr>
          <a:xfrm>
            <a:off x="7626171" y="2558624"/>
            <a:ext cx="3823687" cy="3734873"/>
          </a:xfrm>
          <a:prstGeom prst="rect">
            <a:avLst/>
          </a:prstGeom>
        </p:spPr>
      </p:pic>
      <p:sp>
        <p:nvSpPr>
          <p:cNvPr id="5" name="Slide Number Placeholder 3">
            <a:extLst>
              <a:ext uri="{FF2B5EF4-FFF2-40B4-BE49-F238E27FC236}">
                <a16:creationId xmlns:a16="http://schemas.microsoft.com/office/drawing/2014/main" id="{1A3E40A9-5670-41DD-4AC5-E806D965D540}"/>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27</a:t>
            </a:fld>
            <a:endParaRPr lang="en-US" dirty="0"/>
          </a:p>
        </p:txBody>
      </p:sp>
    </p:spTree>
    <p:extLst>
      <p:ext uri="{BB962C8B-B14F-4D97-AF65-F5344CB8AC3E}">
        <p14:creationId xmlns:p14="http://schemas.microsoft.com/office/powerpoint/2010/main" val="4121170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F666F-AAD2-C873-A945-87A9CCB9F7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25901-CA22-5978-4463-77589FA54381}"/>
              </a:ext>
            </a:extLst>
          </p:cNvPr>
          <p:cNvSpPr>
            <a:spLocks noGrp="1"/>
          </p:cNvSpPr>
          <p:nvPr>
            <p:ph type="title"/>
          </p:nvPr>
        </p:nvSpPr>
        <p:spPr>
          <a:xfrm>
            <a:off x="397507" y="746238"/>
            <a:ext cx="11396982" cy="657559"/>
          </a:xfrm>
        </p:spPr>
        <p:txBody>
          <a:bodyPr/>
          <a:lstStyle/>
          <a:p>
            <a:r>
              <a:rPr lang="it-IT" dirty="0"/>
              <a:t>Installation</a:t>
            </a:r>
            <a:endParaRPr dirty="0"/>
          </a:p>
        </p:txBody>
      </p:sp>
      <p:sp>
        <p:nvSpPr>
          <p:cNvPr id="3" name="Content Placeholder 2">
            <a:extLst>
              <a:ext uri="{FF2B5EF4-FFF2-40B4-BE49-F238E27FC236}">
                <a16:creationId xmlns:a16="http://schemas.microsoft.com/office/drawing/2014/main" id="{6B7BA83F-07CC-97DA-F5BD-688BD23F4001}"/>
              </a:ext>
            </a:extLst>
          </p:cNvPr>
          <p:cNvSpPr>
            <a:spLocks noGrp="1"/>
          </p:cNvSpPr>
          <p:nvPr>
            <p:ph idx="1"/>
          </p:nvPr>
        </p:nvSpPr>
        <p:spPr>
          <a:xfrm>
            <a:off x="967522" y="1921119"/>
            <a:ext cx="9637143" cy="4537636"/>
          </a:xfrm>
        </p:spPr>
        <p:txBody>
          <a:bodyPr/>
          <a:lstStyle/>
          <a:p>
            <a:r>
              <a:rPr lang="en-US" dirty="0"/>
              <a:t>For PYNQ boards, all commands below must be prefixed with </a:t>
            </a:r>
            <a:r>
              <a:rPr lang="en-US" b="1" dirty="0" err="1"/>
              <a:t>sudo</a:t>
            </a:r>
            <a:r>
              <a:rPr lang="en-US" dirty="0"/>
              <a:t> or by first going into </a:t>
            </a:r>
            <a:r>
              <a:rPr lang="en-US" b="1" dirty="0" err="1"/>
              <a:t>sudo</a:t>
            </a:r>
            <a:r>
              <a:rPr lang="en-US" b="1" dirty="0"/>
              <a:t> </a:t>
            </a:r>
            <a:r>
              <a:rPr lang="en-US" b="1" dirty="0" err="1"/>
              <a:t>su</a:t>
            </a:r>
            <a:r>
              <a:rPr lang="en-US" dirty="0"/>
              <a:t>. So:</a:t>
            </a:r>
          </a:p>
          <a:p>
            <a:pPr lvl="1"/>
            <a:r>
              <a:rPr lang="en-US" dirty="0"/>
              <a:t>source /</a:t>
            </a:r>
            <a:r>
              <a:rPr lang="en-US" dirty="0" err="1"/>
              <a:t>usr</a:t>
            </a:r>
            <a:r>
              <a:rPr lang="en-US" dirty="0"/>
              <a:t>/local/share/</a:t>
            </a:r>
            <a:r>
              <a:rPr lang="en-US" dirty="0" err="1"/>
              <a:t>pynq-venv</a:t>
            </a:r>
            <a:r>
              <a:rPr lang="en-US" dirty="0"/>
              <a:t>/bin/activate</a:t>
            </a:r>
          </a:p>
          <a:p>
            <a:pPr lvl="1"/>
            <a:r>
              <a:rPr lang="en-US" dirty="0"/>
              <a:t>python3 -m pip install --upgrade pip </a:t>
            </a:r>
            <a:r>
              <a:rPr lang="en-US" dirty="0" err="1"/>
              <a:t>setuptools</a:t>
            </a:r>
            <a:endParaRPr lang="en-US" dirty="0"/>
          </a:p>
          <a:p>
            <a:pPr lvl="1"/>
            <a:r>
              <a:rPr lang="en-US" dirty="0"/>
              <a:t>pip3 install tb-</a:t>
            </a:r>
            <a:r>
              <a:rPr lang="en-US" dirty="0" err="1"/>
              <a:t>mqtt</a:t>
            </a:r>
            <a:r>
              <a:rPr lang="en-US" dirty="0"/>
              <a:t>-client mmh3 pymmh3</a:t>
            </a:r>
            <a:endParaRPr lang="de-DE" dirty="0"/>
          </a:p>
          <a:p>
            <a:r>
              <a:rPr lang="en-US" dirty="0"/>
              <a:t>Retrieve the example </a:t>
            </a:r>
            <a:r>
              <a:rPr lang="en-US" dirty="0" err="1"/>
              <a:t>Jupyter</a:t>
            </a:r>
            <a:r>
              <a:rPr lang="en-US" dirty="0"/>
              <a:t> notebooks using the PYNQ </a:t>
            </a:r>
            <a:r>
              <a:rPr lang="en-US" b="1" dirty="0"/>
              <a:t>get-notebooks</a:t>
            </a:r>
            <a:r>
              <a:rPr lang="en-US" dirty="0"/>
              <a:t> command.</a:t>
            </a:r>
          </a:p>
          <a:p>
            <a:pPr lvl="1"/>
            <a:r>
              <a:rPr lang="en-US" dirty="0"/>
              <a:t>cd /home/</a:t>
            </a:r>
            <a:r>
              <a:rPr lang="en-US" dirty="0" err="1"/>
              <a:t>xilinx</a:t>
            </a:r>
            <a:r>
              <a:rPr lang="en-US" dirty="0"/>
              <a:t>/</a:t>
            </a:r>
            <a:r>
              <a:rPr lang="en-US" dirty="0" err="1"/>
              <a:t>jupyter_notebooks</a:t>
            </a:r>
            <a:endParaRPr lang="en-US" dirty="0"/>
          </a:p>
          <a:p>
            <a:pPr lvl="1"/>
            <a:r>
              <a:rPr lang="en-US" dirty="0" err="1"/>
              <a:t>pynq</a:t>
            </a:r>
            <a:r>
              <a:rPr lang="en-US" dirty="0"/>
              <a:t> get-notebooks --from-package </a:t>
            </a:r>
            <a:r>
              <a:rPr lang="en-US" dirty="0" err="1"/>
              <a:t>thingsboard</a:t>
            </a:r>
            <a:r>
              <a:rPr lang="en-US" dirty="0"/>
              <a:t> -p . –force</a:t>
            </a:r>
          </a:p>
          <a:p>
            <a:r>
              <a:rPr lang="en-US" dirty="0"/>
              <a:t>You can now navigate the provided </a:t>
            </a:r>
            <a:r>
              <a:rPr lang="en-US" dirty="0" err="1"/>
              <a:t>Jupyter</a:t>
            </a:r>
            <a:r>
              <a:rPr lang="en-US" dirty="0"/>
              <a:t> notebook examples.</a:t>
            </a:r>
          </a:p>
        </p:txBody>
      </p:sp>
      <p:sp>
        <p:nvSpPr>
          <p:cNvPr id="4" name="Slide Number Placeholder 3">
            <a:extLst>
              <a:ext uri="{FF2B5EF4-FFF2-40B4-BE49-F238E27FC236}">
                <a16:creationId xmlns:a16="http://schemas.microsoft.com/office/drawing/2014/main" id="{8E759D5F-C0BD-2DA9-2E87-72A504D01AA8}"/>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28</a:t>
            </a:fld>
            <a:endParaRPr lang="en-US" dirty="0"/>
          </a:p>
        </p:txBody>
      </p:sp>
    </p:spTree>
    <p:extLst>
      <p:ext uri="{BB962C8B-B14F-4D97-AF65-F5344CB8AC3E}">
        <p14:creationId xmlns:p14="http://schemas.microsoft.com/office/powerpoint/2010/main" val="16762592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A2DB5-E856-196D-521F-0F6DA84FE0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58880-CF6F-7E28-D509-DD736643C732}"/>
              </a:ext>
            </a:extLst>
          </p:cNvPr>
          <p:cNvSpPr>
            <a:spLocks noGrp="1"/>
          </p:cNvSpPr>
          <p:nvPr>
            <p:ph type="title"/>
          </p:nvPr>
        </p:nvSpPr>
        <p:spPr>
          <a:xfrm>
            <a:off x="397507" y="746238"/>
            <a:ext cx="11396982" cy="657559"/>
          </a:xfrm>
        </p:spPr>
        <p:txBody>
          <a:bodyPr/>
          <a:lstStyle/>
          <a:p>
            <a:r>
              <a:rPr lang="it-IT" dirty="0" err="1"/>
              <a:t>Collect</a:t>
            </a:r>
            <a:r>
              <a:rPr lang="it-IT" dirty="0"/>
              <a:t> </a:t>
            </a:r>
            <a:r>
              <a:rPr lang="it-IT" dirty="0" err="1"/>
              <a:t>Telemetry</a:t>
            </a:r>
            <a:r>
              <a:rPr lang="it-IT" dirty="0"/>
              <a:t> Data</a:t>
            </a:r>
            <a:endParaRPr dirty="0"/>
          </a:p>
        </p:txBody>
      </p:sp>
      <p:sp>
        <p:nvSpPr>
          <p:cNvPr id="3" name="Content Placeholder 2">
            <a:extLst>
              <a:ext uri="{FF2B5EF4-FFF2-40B4-BE49-F238E27FC236}">
                <a16:creationId xmlns:a16="http://schemas.microsoft.com/office/drawing/2014/main" id="{35FA8A9B-3E0C-587D-0D6C-2C86DDFD54C6}"/>
              </a:ext>
            </a:extLst>
          </p:cNvPr>
          <p:cNvSpPr>
            <a:spLocks noGrp="1"/>
          </p:cNvSpPr>
          <p:nvPr>
            <p:ph idx="1"/>
          </p:nvPr>
        </p:nvSpPr>
        <p:spPr>
          <a:xfrm>
            <a:off x="967522" y="1921119"/>
            <a:ext cx="8640117" cy="4537636"/>
          </a:xfrm>
        </p:spPr>
        <p:txBody>
          <a:bodyPr/>
          <a:lstStyle/>
          <a:p>
            <a:pPr marL="0" indent="0">
              <a:buNone/>
            </a:pPr>
            <a:r>
              <a:rPr lang="en-US" dirty="0"/>
              <a:t>Collect Telemetry data and sent it to </a:t>
            </a:r>
            <a:r>
              <a:rPr lang="en-US" dirty="0" err="1"/>
              <a:t>ThingsBoard</a:t>
            </a:r>
            <a:r>
              <a:rPr lang="en-US" dirty="0"/>
              <a:t>:</a:t>
            </a:r>
          </a:p>
          <a:p>
            <a:pPr lvl="1"/>
            <a:r>
              <a:rPr lang="en-US" dirty="0" err="1"/>
              <a:t>cpu_usage</a:t>
            </a:r>
            <a:endParaRPr lang="en-US" dirty="0"/>
          </a:p>
          <a:p>
            <a:pPr lvl="1"/>
            <a:r>
              <a:rPr lang="en-US" dirty="0" err="1"/>
              <a:t>ip_address</a:t>
            </a:r>
            <a:endParaRPr lang="en-US" dirty="0"/>
          </a:p>
          <a:p>
            <a:pPr lvl="1"/>
            <a:r>
              <a:rPr lang="en-US" dirty="0"/>
              <a:t>mac_ address</a:t>
            </a:r>
          </a:p>
          <a:p>
            <a:pPr lvl="1"/>
            <a:r>
              <a:rPr lang="en-US" dirty="0" err="1"/>
              <a:t>processes_count</a:t>
            </a:r>
            <a:endParaRPr lang="en-US" dirty="0"/>
          </a:p>
          <a:p>
            <a:pPr lvl="1"/>
            <a:r>
              <a:rPr lang="en-US" dirty="0" err="1"/>
              <a:t>swap_memory_usage</a:t>
            </a:r>
            <a:endParaRPr lang="en-US" dirty="0"/>
          </a:p>
          <a:p>
            <a:pPr lvl="1"/>
            <a:r>
              <a:rPr lang="en-US" dirty="0" err="1"/>
              <a:t>ram_usage</a:t>
            </a:r>
            <a:endParaRPr lang="en-US" dirty="0"/>
          </a:p>
          <a:p>
            <a:pPr lvl="1"/>
            <a:r>
              <a:rPr lang="en-US" dirty="0" err="1"/>
              <a:t>avg_load</a:t>
            </a:r>
            <a:endParaRPr lang="en-US" dirty="0"/>
          </a:p>
          <a:p>
            <a:pPr lvl="1"/>
            <a:r>
              <a:rPr lang="en-US" dirty="0" err="1"/>
              <a:t>boot_time</a:t>
            </a:r>
            <a:endParaRPr lang="en-US" dirty="0"/>
          </a:p>
          <a:p>
            <a:pPr lvl="1"/>
            <a:r>
              <a:rPr lang="en-US" dirty="0" err="1"/>
              <a:t>battery_level</a:t>
            </a:r>
            <a:endParaRPr lang="en-US" dirty="0"/>
          </a:p>
          <a:p>
            <a:pPr marL="0" indent="0">
              <a:buNone/>
            </a:pPr>
            <a:endParaRPr lang="en-US" dirty="0"/>
          </a:p>
        </p:txBody>
      </p:sp>
      <p:sp>
        <p:nvSpPr>
          <p:cNvPr id="6" name="Rectangle 3">
            <a:extLst>
              <a:ext uri="{FF2B5EF4-FFF2-40B4-BE49-F238E27FC236}">
                <a16:creationId xmlns:a16="http://schemas.microsoft.com/office/drawing/2014/main" id="{B335B8E4-6D60-CC17-BD5F-CA8F23ED6AAB}"/>
              </a:ext>
            </a:extLst>
          </p:cNvPr>
          <p:cNvSpPr>
            <a:spLocks noChangeArrowheads="1"/>
          </p:cNvSpPr>
          <p:nvPr/>
        </p:nvSpPr>
        <p:spPr bwMode="auto">
          <a:xfrm>
            <a:off x="5463741" y="4172770"/>
            <a:ext cx="5760737" cy="193899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2000" b="0" i="0" u="none" strike="noStrike" cap="none" normalizeH="0" baseline="0" dirty="0">
                <a:ln>
                  <a:noFill/>
                </a:ln>
                <a:solidFill>
                  <a:srgbClr val="CC7832"/>
                </a:solidFill>
                <a:effectLst/>
                <a:latin typeface="JetBrains Mono"/>
              </a:rPr>
              <a:t>import </a:t>
            </a:r>
            <a:r>
              <a:rPr kumimoji="0" lang="it-IT" altLang="it-IT" sz="2000" b="0" i="0" u="none" strike="noStrike" cap="none" normalizeH="0" baseline="0" dirty="0" err="1">
                <a:ln>
                  <a:noFill/>
                </a:ln>
                <a:solidFill>
                  <a:srgbClr val="A9B7C6"/>
                </a:solidFill>
                <a:effectLst/>
                <a:latin typeface="JetBrains Mono"/>
              </a:rPr>
              <a:t>psutil</a:t>
            </a:r>
            <a:br>
              <a:rPr kumimoji="0" lang="it-IT" altLang="it-IT" sz="2000" b="0" i="0" u="none" strike="noStrike" cap="none" normalizeH="0" baseline="0" dirty="0">
                <a:ln>
                  <a:noFill/>
                </a:ln>
                <a:solidFill>
                  <a:srgbClr val="A9B7C6"/>
                </a:solidFill>
                <a:effectLst/>
                <a:latin typeface="JetBrains Mono"/>
              </a:rPr>
            </a:br>
            <a:r>
              <a:rPr kumimoji="0" lang="it-IT" altLang="it-IT" sz="2000" b="0" i="0" u="none" strike="noStrike" cap="none" normalizeH="0" baseline="0" dirty="0" err="1">
                <a:ln>
                  <a:noFill/>
                </a:ln>
                <a:solidFill>
                  <a:srgbClr val="CC7832"/>
                </a:solidFill>
                <a:effectLst/>
                <a:latin typeface="JetBrains Mono"/>
              </a:rPr>
              <a:t>def</a:t>
            </a:r>
            <a:r>
              <a:rPr kumimoji="0" lang="it-IT" altLang="it-IT" sz="2000" b="0" i="0" u="none" strike="noStrike" cap="none" normalizeH="0" baseline="0" dirty="0">
                <a:ln>
                  <a:noFill/>
                </a:ln>
                <a:solidFill>
                  <a:srgbClr val="CC7832"/>
                </a:solidFill>
                <a:effectLst/>
                <a:latin typeface="JetBrains Mono"/>
              </a:rPr>
              <a:t> </a:t>
            </a:r>
            <a:r>
              <a:rPr kumimoji="0" lang="it-IT" altLang="it-IT" sz="2000" b="0" i="0" u="none" strike="noStrike" cap="none" normalizeH="0" baseline="0" dirty="0" err="1">
                <a:ln>
                  <a:noFill/>
                </a:ln>
                <a:solidFill>
                  <a:srgbClr val="FFC66D"/>
                </a:solidFill>
                <a:effectLst/>
                <a:latin typeface="JetBrains Mono"/>
              </a:rPr>
              <a:t>collect_telemetry_data</a:t>
            </a:r>
            <a:r>
              <a:rPr kumimoji="0" lang="it-IT" altLang="it-IT" sz="2000" b="0" i="0" u="none" strike="noStrike" cap="none" normalizeH="0" baseline="0" dirty="0">
                <a:ln>
                  <a:noFill/>
                </a:ln>
                <a:solidFill>
                  <a:srgbClr val="A9B7C6"/>
                </a:solidFill>
                <a:effectLst/>
                <a:latin typeface="JetBrains Mono"/>
              </a:rPr>
              <a:t>():</a:t>
            </a:r>
            <a:br>
              <a:rPr kumimoji="0" lang="it-IT" altLang="it-IT" sz="2000" b="0" i="0" u="none" strike="noStrike" cap="none" normalizeH="0" baseline="0" dirty="0">
                <a:ln>
                  <a:noFill/>
                </a:ln>
                <a:solidFill>
                  <a:srgbClr val="A9B7C6"/>
                </a:solidFill>
                <a:effectLst/>
                <a:latin typeface="JetBrains Mono"/>
              </a:rPr>
            </a:br>
            <a:r>
              <a:rPr kumimoji="0" lang="it-IT" altLang="it-IT" sz="2000" b="0" i="0" u="none" strike="noStrike" cap="none" normalizeH="0" baseline="0" dirty="0">
                <a:ln>
                  <a:noFill/>
                </a:ln>
                <a:solidFill>
                  <a:srgbClr val="A9B7C6"/>
                </a:solidFill>
                <a:effectLst/>
                <a:latin typeface="JetBrains Mono"/>
              </a:rPr>
              <a:t>    </a:t>
            </a:r>
            <a:r>
              <a:rPr kumimoji="0" lang="it-IT" altLang="it-IT" sz="2000" b="0" i="0" u="none" strike="noStrike" cap="none" normalizeH="0" baseline="0" dirty="0" err="1">
                <a:ln>
                  <a:noFill/>
                </a:ln>
                <a:solidFill>
                  <a:srgbClr val="CC7832"/>
                </a:solidFill>
                <a:effectLst/>
                <a:latin typeface="JetBrains Mono"/>
              </a:rPr>
              <a:t>return</a:t>
            </a:r>
            <a:r>
              <a:rPr kumimoji="0" lang="it-IT" altLang="it-IT" sz="2000" b="0" i="0" u="none" strike="noStrike" cap="none" normalizeH="0" baseline="0" dirty="0">
                <a:ln>
                  <a:noFill/>
                </a:ln>
                <a:solidFill>
                  <a:srgbClr val="CC7832"/>
                </a:solidFill>
                <a:effectLst/>
                <a:latin typeface="JetBrains Mono"/>
              </a:rPr>
              <a:t> </a:t>
            </a:r>
            <a:r>
              <a:rPr kumimoji="0" lang="it-IT" altLang="it-IT" sz="2000" b="0" i="0" u="none" strike="noStrike" cap="none" normalizeH="0" baseline="0" dirty="0">
                <a:ln>
                  <a:noFill/>
                </a:ln>
                <a:solidFill>
                  <a:srgbClr val="A9B7C6"/>
                </a:solidFill>
                <a:effectLst/>
                <a:latin typeface="JetBrains Mono"/>
              </a:rPr>
              <a:t>{</a:t>
            </a:r>
            <a:br>
              <a:rPr kumimoji="0" lang="it-IT" altLang="it-IT" sz="2000" b="0" i="0" u="none" strike="noStrike" cap="none" normalizeH="0" baseline="0" dirty="0">
                <a:ln>
                  <a:noFill/>
                </a:ln>
                <a:solidFill>
                  <a:srgbClr val="A9B7C6"/>
                </a:solidFill>
                <a:effectLst/>
                <a:latin typeface="JetBrains Mono"/>
              </a:rPr>
            </a:br>
            <a:r>
              <a:rPr kumimoji="0" lang="it-IT" altLang="it-IT" sz="2000" b="0" i="0" u="none" strike="noStrike" cap="none" normalizeH="0" baseline="0" dirty="0">
                <a:ln>
                  <a:noFill/>
                </a:ln>
                <a:solidFill>
                  <a:srgbClr val="A9B7C6"/>
                </a:solidFill>
                <a:effectLst/>
                <a:latin typeface="JetBrains Mono"/>
              </a:rPr>
              <a:t>       </a:t>
            </a:r>
            <a:r>
              <a:rPr kumimoji="0" lang="it-IT" altLang="it-IT" sz="2000" b="0" i="0" u="none" strike="noStrike" cap="none" normalizeH="0" baseline="0" dirty="0">
                <a:ln>
                  <a:noFill/>
                </a:ln>
                <a:solidFill>
                  <a:srgbClr val="6A8759"/>
                </a:solidFill>
                <a:effectLst/>
                <a:latin typeface="JetBrains Mono"/>
              </a:rPr>
              <a:t>"</a:t>
            </a:r>
            <a:r>
              <a:rPr kumimoji="0" lang="it-IT" altLang="it-IT" sz="2000" b="0" i="0" u="none" strike="noStrike" cap="none" normalizeH="0" baseline="0" dirty="0" err="1">
                <a:ln>
                  <a:noFill/>
                </a:ln>
                <a:solidFill>
                  <a:srgbClr val="6A8759"/>
                </a:solidFill>
                <a:effectLst/>
                <a:latin typeface="JetBrains Mono"/>
              </a:rPr>
              <a:t>cpu_usage</a:t>
            </a:r>
            <a:r>
              <a:rPr kumimoji="0" lang="it-IT" altLang="it-IT" sz="2000" b="0" i="0" u="none" strike="noStrike" cap="none" normalizeH="0" baseline="0" dirty="0">
                <a:ln>
                  <a:noFill/>
                </a:ln>
                <a:solidFill>
                  <a:srgbClr val="6A8759"/>
                </a:solidFill>
                <a:effectLst/>
                <a:latin typeface="JetBrains Mono"/>
              </a:rPr>
              <a:t>"</a:t>
            </a:r>
            <a:r>
              <a:rPr kumimoji="0" lang="it-IT" altLang="it-IT" sz="2000" b="0" i="0" u="none" strike="noStrike" cap="none" normalizeH="0" baseline="0" dirty="0">
                <a:ln>
                  <a:noFill/>
                </a:ln>
                <a:solidFill>
                  <a:srgbClr val="A9B7C6"/>
                </a:solidFill>
                <a:effectLst/>
                <a:latin typeface="JetBrains Mono"/>
              </a:rPr>
              <a:t>: </a:t>
            </a:r>
            <a:r>
              <a:rPr kumimoji="0" lang="it-IT" altLang="it-IT" sz="2000" b="0" i="0" u="none" strike="noStrike" cap="none" normalizeH="0" baseline="0" dirty="0" err="1">
                <a:ln>
                  <a:noFill/>
                </a:ln>
                <a:solidFill>
                  <a:srgbClr val="A9B7C6"/>
                </a:solidFill>
                <a:effectLst/>
                <a:latin typeface="JetBrains Mono"/>
              </a:rPr>
              <a:t>psutil.cpu_percent</a:t>
            </a:r>
            <a:r>
              <a:rPr kumimoji="0" lang="it-IT" altLang="it-IT" sz="2000" b="0" i="0" u="none" strike="noStrike" cap="none" normalizeH="0" baseline="0" dirty="0">
                <a:ln>
                  <a:noFill/>
                </a:ln>
                <a:solidFill>
                  <a:srgbClr val="A9B7C6"/>
                </a:solidFill>
                <a:effectLst/>
                <a:latin typeface="JetBrains Mono"/>
              </a:rPr>
              <a:t>(</a:t>
            </a:r>
            <a:r>
              <a:rPr kumimoji="0" lang="it-IT" altLang="it-IT" sz="2000" b="0" i="0" u="none" strike="noStrike" cap="none" normalizeH="0" baseline="0" dirty="0" err="1">
                <a:ln>
                  <a:noFill/>
                </a:ln>
                <a:solidFill>
                  <a:srgbClr val="AA4926"/>
                </a:solidFill>
                <a:effectLst/>
                <a:latin typeface="JetBrains Mono"/>
              </a:rPr>
              <a:t>interval</a:t>
            </a:r>
            <a:r>
              <a:rPr kumimoji="0" lang="it-IT" altLang="it-IT" sz="2000" b="0" i="0" u="none" strike="noStrike" cap="none" normalizeH="0" baseline="0" dirty="0">
                <a:ln>
                  <a:noFill/>
                </a:ln>
                <a:solidFill>
                  <a:srgbClr val="A9B7C6"/>
                </a:solidFill>
                <a:effectLst/>
                <a:latin typeface="JetBrains Mono"/>
              </a:rPr>
              <a:t>=</a:t>
            </a:r>
            <a:r>
              <a:rPr kumimoji="0" lang="it-IT" altLang="it-IT" sz="2000" b="0" i="0" u="none" strike="noStrike" cap="none" normalizeH="0" baseline="0" dirty="0">
                <a:ln>
                  <a:noFill/>
                </a:ln>
                <a:solidFill>
                  <a:srgbClr val="6897BB"/>
                </a:solidFill>
                <a:effectLst/>
                <a:latin typeface="JetBrains Mono"/>
              </a:rPr>
              <a:t>1</a:t>
            </a:r>
            <a:r>
              <a:rPr kumimoji="0" lang="it-IT" altLang="it-IT" sz="2000" b="0" i="0" u="none" strike="noStrike" cap="none" normalizeH="0" baseline="0" dirty="0">
                <a:ln>
                  <a:noFill/>
                </a:ln>
                <a:solidFill>
                  <a:srgbClr val="A9B7C6"/>
                </a:solidFill>
                <a:effectLst/>
                <a:latin typeface="JetBrains Mono"/>
              </a:rPr>
              <a:t>)</a:t>
            </a:r>
            <a:r>
              <a:rPr kumimoji="0" lang="it-IT" altLang="it-IT" sz="2000" b="0" i="0" u="none" strike="noStrike" cap="none" normalizeH="0" baseline="0" dirty="0">
                <a:ln>
                  <a:noFill/>
                </a:ln>
                <a:solidFill>
                  <a:srgbClr val="CC7832"/>
                </a:solidFill>
                <a:effectLst/>
                <a:latin typeface="JetBrains Mono"/>
              </a:rPr>
              <a:t>,</a:t>
            </a:r>
            <a:br>
              <a:rPr kumimoji="0" lang="it-IT" altLang="it-IT" sz="2000" b="0" i="0" u="none" strike="noStrike" cap="none" normalizeH="0" baseline="0" dirty="0">
                <a:ln>
                  <a:noFill/>
                </a:ln>
                <a:solidFill>
                  <a:srgbClr val="CC7832"/>
                </a:solidFill>
                <a:effectLst/>
                <a:latin typeface="JetBrains Mono"/>
              </a:rPr>
            </a:br>
            <a:r>
              <a:rPr kumimoji="0" lang="it-IT" altLang="it-IT" sz="2000" b="0" i="0" u="none" strike="noStrike" cap="none" normalizeH="0" baseline="0" dirty="0">
                <a:ln>
                  <a:noFill/>
                </a:ln>
                <a:solidFill>
                  <a:srgbClr val="CC7832"/>
                </a:solidFill>
                <a:effectLst/>
                <a:latin typeface="JetBrains Mono"/>
              </a:rPr>
              <a:t>       ……</a:t>
            </a:r>
            <a:br>
              <a:rPr kumimoji="0" lang="it-IT" altLang="it-IT" sz="2000" b="0" i="0" u="none" strike="noStrike" cap="none" normalizeH="0" baseline="0" dirty="0">
                <a:ln>
                  <a:noFill/>
                </a:ln>
                <a:solidFill>
                  <a:srgbClr val="CC7832"/>
                </a:solidFill>
                <a:effectLst/>
                <a:latin typeface="JetBrains Mono"/>
              </a:rPr>
            </a:br>
            <a:r>
              <a:rPr kumimoji="0" lang="it-IT" altLang="it-IT" sz="2000" b="0" i="0" u="none" strike="noStrike" cap="none" normalizeH="0" baseline="0" dirty="0">
                <a:ln>
                  <a:noFill/>
                </a:ln>
                <a:solidFill>
                  <a:srgbClr val="CC7832"/>
                </a:solidFill>
                <a:effectLst/>
                <a:latin typeface="JetBrains Mono"/>
              </a:rPr>
              <a:t>       </a:t>
            </a:r>
            <a:r>
              <a:rPr kumimoji="0" lang="it-IT" altLang="it-IT" sz="2000" b="0" i="0" u="none" strike="noStrike" cap="none" normalizeH="0" baseline="0" dirty="0">
                <a:ln>
                  <a:noFill/>
                </a:ln>
                <a:solidFill>
                  <a:srgbClr val="6A8759"/>
                </a:solidFill>
                <a:effectLst/>
                <a:latin typeface="JetBrains Mono"/>
              </a:rPr>
              <a:t>"</a:t>
            </a:r>
            <a:r>
              <a:rPr kumimoji="0" lang="it-IT" altLang="it-IT" sz="2000" b="0" i="0" u="none" strike="noStrike" cap="none" normalizeH="0" baseline="0" dirty="0" err="1">
                <a:ln>
                  <a:noFill/>
                </a:ln>
                <a:solidFill>
                  <a:srgbClr val="6A8759"/>
                </a:solidFill>
                <a:effectLst/>
                <a:latin typeface="JetBrains Mono"/>
              </a:rPr>
              <a:t>ram_usage</a:t>
            </a:r>
            <a:r>
              <a:rPr kumimoji="0" lang="it-IT" altLang="it-IT" sz="2000" b="0" i="0" u="none" strike="noStrike" cap="none" normalizeH="0" baseline="0" dirty="0">
                <a:ln>
                  <a:noFill/>
                </a:ln>
                <a:solidFill>
                  <a:srgbClr val="6A8759"/>
                </a:solidFill>
                <a:effectLst/>
                <a:latin typeface="JetBrains Mono"/>
              </a:rPr>
              <a:t>"</a:t>
            </a:r>
            <a:r>
              <a:rPr kumimoji="0" lang="it-IT" altLang="it-IT" sz="2000" b="0" i="0" u="none" strike="noStrike" cap="none" normalizeH="0" baseline="0" dirty="0">
                <a:ln>
                  <a:noFill/>
                </a:ln>
                <a:solidFill>
                  <a:srgbClr val="A9B7C6"/>
                </a:solidFill>
                <a:effectLst/>
                <a:latin typeface="JetBrains Mono"/>
              </a:rPr>
              <a:t>: </a:t>
            </a:r>
            <a:r>
              <a:rPr kumimoji="0" lang="it-IT" altLang="it-IT" sz="2000" b="0" i="0" u="none" strike="noStrike" cap="none" normalizeH="0" baseline="0" dirty="0" err="1">
                <a:ln>
                  <a:noFill/>
                </a:ln>
                <a:solidFill>
                  <a:srgbClr val="A9B7C6"/>
                </a:solidFill>
                <a:effectLst/>
                <a:latin typeface="JetBrains Mono"/>
              </a:rPr>
              <a:t>psutil.virtual_memory</a:t>
            </a:r>
            <a:r>
              <a:rPr kumimoji="0" lang="it-IT" altLang="it-IT" sz="2000" b="0" i="0" u="none" strike="noStrike" cap="none" normalizeH="0" baseline="0" dirty="0">
                <a:ln>
                  <a:noFill/>
                </a:ln>
                <a:solidFill>
                  <a:srgbClr val="A9B7C6"/>
                </a:solidFill>
                <a:effectLst/>
                <a:latin typeface="JetBrains Mono"/>
              </a:rPr>
              <a:t>().</a:t>
            </a:r>
            <a:r>
              <a:rPr kumimoji="0" lang="it-IT" altLang="it-IT" sz="2000" b="0" i="0" u="none" strike="noStrike" cap="none" normalizeH="0" baseline="0" dirty="0" err="1">
                <a:ln>
                  <a:noFill/>
                </a:ln>
                <a:solidFill>
                  <a:srgbClr val="A9B7C6"/>
                </a:solidFill>
                <a:effectLst/>
                <a:latin typeface="JetBrains Mono"/>
              </a:rPr>
              <a:t>percent</a:t>
            </a:r>
            <a:r>
              <a:rPr lang="it-IT" altLang="it-IT" sz="2000" dirty="0">
                <a:solidFill>
                  <a:schemeClr val="bg1"/>
                </a:solidFill>
                <a:latin typeface="JetBrains Mono"/>
              </a:rPr>
              <a:t>}</a:t>
            </a:r>
            <a:endParaRPr kumimoji="0" lang="it-IT" altLang="it-IT" sz="2000" b="0" i="0" u="none" strike="noStrike" cap="none" normalizeH="0" baseline="0" dirty="0">
              <a:ln>
                <a:noFill/>
              </a:ln>
              <a:solidFill>
                <a:schemeClr val="bg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F4A69101-3478-41E9-C819-F9D6AA1019FD}"/>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29</a:t>
            </a:fld>
            <a:endParaRPr lang="en-US" dirty="0"/>
          </a:p>
        </p:txBody>
      </p:sp>
    </p:spTree>
    <p:extLst>
      <p:ext uri="{BB962C8B-B14F-4D97-AF65-F5344CB8AC3E}">
        <p14:creationId xmlns:p14="http://schemas.microsoft.com/office/powerpoint/2010/main" val="89496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48640-6CE7-201F-B997-B728E3B825A6}"/>
              </a:ext>
            </a:extLst>
          </p:cNvPr>
          <p:cNvSpPr>
            <a:spLocks noGrp="1"/>
          </p:cNvSpPr>
          <p:nvPr>
            <p:ph type="title"/>
          </p:nvPr>
        </p:nvSpPr>
        <p:spPr/>
        <p:txBody>
          <a:bodyPr/>
          <a:lstStyle/>
          <a:p>
            <a:r>
              <a:rPr lang="en-US" dirty="0" err="1"/>
              <a:t>ThingsBoard</a:t>
            </a:r>
            <a:r>
              <a:rPr lang="en-US" dirty="0"/>
              <a:t> example</a:t>
            </a:r>
          </a:p>
        </p:txBody>
      </p:sp>
      <p:sp>
        <p:nvSpPr>
          <p:cNvPr id="3" name="Content Placeholder 2">
            <a:extLst>
              <a:ext uri="{FF2B5EF4-FFF2-40B4-BE49-F238E27FC236}">
                <a16:creationId xmlns:a16="http://schemas.microsoft.com/office/drawing/2014/main" id="{68EDD1BC-6750-7552-935B-14F6D0E28EF2}"/>
              </a:ext>
            </a:extLst>
          </p:cNvPr>
          <p:cNvSpPr>
            <a:spLocks noGrp="1"/>
          </p:cNvSpPr>
          <p:nvPr>
            <p:ph idx="1"/>
          </p:nvPr>
        </p:nvSpPr>
        <p:spPr/>
        <p:txBody>
          <a:bodyPr/>
          <a:lstStyle/>
          <a:p>
            <a:r>
              <a:rPr lang="en-US" b="1" dirty="0"/>
              <a:t>Work From Home</a:t>
            </a:r>
            <a:r>
              <a:rPr lang="en-US" dirty="0"/>
              <a:t> phase:</a:t>
            </a:r>
          </a:p>
          <a:p>
            <a:pPr lvl="1"/>
            <a:r>
              <a:rPr lang="en-US" dirty="0"/>
              <a:t>Environment setup + collect </a:t>
            </a:r>
            <a:r>
              <a:rPr lang="en-US" b="1" dirty="0"/>
              <a:t>telemetry data</a:t>
            </a:r>
          </a:p>
          <a:p>
            <a:pPr lvl="2"/>
            <a:r>
              <a:rPr lang="en-US" dirty="0" err="1"/>
              <a:t>cpu_usage</a:t>
            </a:r>
            <a:r>
              <a:rPr lang="en-US" dirty="0"/>
              <a:t>, </a:t>
            </a:r>
            <a:r>
              <a:rPr lang="en-US" dirty="0" err="1"/>
              <a:t>ip_address</a:t>
            </a:r>
            <a:r>
              <a:rPr lang="en-US" dirty="0"/>
              <a:t>, mac_ address, </a:t>
            </a:r>
            <a:r>
              <a:rPr lang="en-US" dirty="0" err="1"/>
              <a:t>processes_count</a:t>
            </a:r>
            <a:r>
              <a:rPr lang="en-US" dirty="0"/>
              <a:t>, </a:t>
            </a:r>
            <a:r>
              <a:rPr lang="en-US" dirty="0" err="1"/>
              <a:t>swap_memory_usage</a:t>
            </a:r>
            <a:r>
              <a:rPr lang="en-US" dirty="0"/>
              <a:t>, </a:t>
            </a:r>
            <a:r>
              <a:rPr lang="en-US" dirty="0" err="1"/>
              <a:t>ram_usage</a:t>
            </a:r>
            <a:r>
              <a:rPr lang="en-US" dirty="0"/>
              <a:t>, </a:t>
            </a:r>
            <a:r>
              <a:rPr lang="en-US" dirty="0" err="1"/>
              <a:t>avg_load</a:t>
            </a:r>
            <a:r>
              <a:rPr lang="en-US" dirty="0"/>
              <a:t>, </a:t>
            </a:r>
            <a:r>
              <a:rPr lang="en-US" dirty="0" err="1"/>
              <a:t>boot_time</a:t>
            </a:r>
            <a:r>
              <a:rPr lang="en-US" dirty="0"/>
              <a:t>, battery level, </a:t>
            </a:r>
            <a:r>
              <a:rPr lang="en-US" dirty="0" err="1"/>
              <a:t>etc</a:t>
            </a:r>
            <a:r>
              <a:rPr lang="en-US" dirty="0"/>
              <a:t>…</a:t>
            </a:r>
          </a:p>
          <a:p>
            <a:pPr lvl="2"/>
            <a:r>
              <a:rPr lang="en-US" dirty="0"/>
              <a:t>Dashboards for telemetry visualization</a:t>
            </a:r>
          </a:p>
          <a:p>
            <a:pPr lvl="1"/>
            <a:r>
              <a:rPr lang="en-US" dirty="0"/>
              <a:t>Various </a:t>
            </a:r>
            <a:r>
              <a:rPr lang="en-US" b="1" dirty="0"/>
              <a:t>sensors integration </a:t>
            </a:r>
            <a:r>
              <a:rPr lang="en-US" dirty="0"/>
              <a:t>(IoT &amp; IoMT)</a:t>
            </a:r>
          </a:p>
          <a:p>
            <a:pPr lvl="2"/>
            <a:r>
              <a:rPr lang="en-US" dirty="0"/>
              <a:t>Dashboards for IoT &amp; IoMT</a:t>
            </a:r>
          </a:p>
          <a:p>
            <a:pPr lvl="2"/>
            <a:endParaRPr lang="en-US" b="1" dirty="0"/>
          </a:p>
          <a:p>
            <a:r>
              <a:rPr lang="en-US" b="1" dirty="0"/>
              <a:t>IN-Presence</a:t>
            </a:r>
            <a:r>
              <a:rPr lang="en-US" dirty="0"/>
              <a:t> phase (to be planned in :</a:t>
            </a:r>
          </a:p>
          <a:p>
            <a:pPr lvl="1"/>
            <a:r>
              <a:rPr lang="en-US" dirty="0"/>
              <a:t>PYNQ environment setup</a:t>
            </a:r>
          </a:p>
          <a:p>
            <a:pPr lvl="1"/>
            <a:r>
              <a:rPr lang="en-US" dirty="0"/>
              <a:t>Test-on board + </a:t>
            </a:r>
            <a:r>
              <a:rPr lang="en-US" dirty="0" err="1"/>
              <a:t>hw</a:t>
            </a:r>
            <a:r>
              <a:rPr lang="en-US" dirty="0"/>
              <a:t> sensors integration</a:t>
            </a:r>
          </a:p>
          <a:p>
            <a:pPr lvl="1"/>
            <a:r>
              <a:rPr lang="en-US" dirty="0"/>
              <a:t>Control PYNQ led + PYNQ buttons on-press</a:t>
            </a:r>
            <a:endParaRPr lang="en-US" b="1" dirty="0"/>
          </a:p>
          <a:p>
            <a:pPr lvl="1"/>
            <a:endParaRPr lang="en-US" dirty="0"/>
          </a:p>
        </p:txBody>
      </p:sp>
      <p:sp>
        <p:nvSpPr>
          <p:cNvPr id="4" name="Slide Number Placeholder 3">
            <a:extLst>
              <a:ext uri="{FF2B5EF4-FFF2-40B4-BE49-F238E27FC236}">
                <a16:creationId xmlns:a16="http://schemas.microsoft.com/office/drawing/2014/main" id="{ED5053AD-827C-D74B-74A3-B0180A7F9874}"/>
              </a:ext>
            </a:extLst>
          </p:cNvPr>
          <p:cNvSpPr>
            <a:spLocks noGrp="1"/>
          </p:cNvSpPr>
          <p:nvPr>
            <p:ph type="sldNum" sz="quarter" idx="12"/>
          </p:nvPr>
        </p:nvSpPr>
        <p:spPr/>
        <p:txBody>
          <a:bodyPr/>
          <a:lstStyle/>
          <a:p>
            <a:fld id="{2DC7A814-9C5E-4813-A90D-91C7DDB489F1}" type="slidenum">
              <a:rPr lang="en-US" smtClean="0"/>
              <a:pPr/>
              <a:t>3</a:t>
            </a:fld>
            <a:endParaRPr lang="en-US"/>
          </a:p>
        </p:txBody>
      </p:sp>
    </p:spTree>
    <p:extLst>
      <p:ext uri="{BB962C8B-B14F-4D97-AF65-F5344CB8AC3E}">
        <p14:creationId xmlns:p14="http://schemas.microsoft.com/office/powerpoint/2010/main" val="364310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D828B-1AC0-6015-5120-57A5469D1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D7438-6B6D-9587-AA7F-D9460E4976C5}"/>
              </a:ext>
            </a:extLst>
          </p:cNvPr>
          <p:cNvSpPr>
            <a:spLocks noGrp="1"/>
          </p:cNvSpPr>
          <p:nvPr>
            <p:ph type="title"/>
          </p:nvPr>
        </p:nvSpPr>
        <p:spPr>
          <a:xfrm>
            <a:off x="397507" y="746238"/>
            <a:ext cx="11396982" cy="657559"/>
          </a:xfrm>
        </p:spPr>
        <p:txBody>
          <a:bodyPr/>
          <a:lstStyle/>
          <a:p>
            <a:r>
              <a:rPr lang="it-IT" dirty="0"/>
              <a:t>Connect PYNQ to</a:t>
            </a:r>
            <a:r>
              <a:rPr dirty="0"/>
              <a:t> </a:t>
            </a:r>
            <a:r>
              <a:rPr dirty="0" err="1"/>
              <a:t>ThingsBoard</a:t>
            </a:r>
            <a:endParaRPr dirty="0"/>
          </a:p>
        </p:txBody>
      </p:sp>
      <p:pic>
        <p:nvPicPr>
          <p:cNvPr id="39" name="Immagine 5">
            <a:extLst>
              <a:ext uri="{FF2B5EF4-FFF2-40B4-BE49-F238E27FC236}">
                <a16:creationId xmlns:a16="http://schemas.microsoft.com/office/drawing/2014/main" id="{0D0C937A-DE4D-9151-EE57-7240486471E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924896" y="3931927"/>
            <a:ext cx="2100300" cy="1535992"/>
          </a:xfrm>
          <a:prstGeom prst="rect">
            <a:avLst/>
          </a:prstGeom>
        </p:spPr>
      </p:pic>
      <p:pic>
        <p:nvPicPr>
          <p:cNvPr id="40" name="Picture 3">
            <a:extLst>
              <a:ext uri="{FF2B5EF4-FFF2-40B4-BE49-F238E27FC236}">
                <a16:creationId xmlns:a16="http://schemas.microsoft.com/office/drawing/2014/main" id="{409800B3-77E6-3DD5-1CA7-002FB5484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917" y="5480577"/>
            <a:ext cx="2306258" cy="587375"/>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9">
            <a:extLst>
              <a:ext uri="{FF2B5EF4-FFF2-40B4-BE49-F238E27FC236}">
                <a16:creationId xmlns:a16="http://schemas.microsoft.com/office/drawing/2014/main" id="{4F569BCE-2FCE-75C7-F8EF-01C73BD7CEF3}"/>
              </a:ext>
            </a:extLst>
          </p:cNvPr>
          <p:cNvSpPr txBox="1"/>
          <p:nvPr/>
        </p:nvSpPr>
        <p:spPr>
          <a:xfrm>
            <a:off x="2043712" y="6010489"/>
            <a:ext cx="1862667" cy="369332"/>
          </a:xfrm>
          <a:prstGeom prst="rect">
            <a:avLst/>
          </a:prstGeom>
          <a:noFill/>
        </p:spPr>
        <p:txBody>
          <a:bodyPr wrap="square" rtlCol="0">
            <a:spAutoFit/>
          </a:bodyPr>
          <a:lstStyle/>
          <a:p>
            <a:pPr algn="ctr"/>
            <a:r>
              <a:rPr lang="en-US" b="1" dirty="0"/>
              <a:t>MQTT Client</a:t>
            </a:r>
          </a:p>
        </p:txBody>
      </p:sp>
      <p:sp>
        <p:nvSpPr>
          <p:cNvPr id="48" name="Rectangle: Rounded Corners 19">
            <a:extLst>
              <a:ext uri="{FF2B5EF4-FFF2-40B4-BE49-F238E27FC236}">
                <a16:creationId xmlns:a16="http://schemas.microsoft.com/office/drawing/2014/main" id="{69678AF6-943E-04ED-3383-27D8E09BDBB8}"/>
              </a:ext>
            </a:extLst>
          </p:cNvPr>
          <p:cNvSpPr/>
          <p:nvPr/>
        </p:nvSpPr>
        <p:spPr>
          <a:xfrm>
            <a:off x="5176281" y="4284133"/>
            <a:ext cx="1520852" cy="1070175"/>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MQTT</a:t>
            </a:r>
          </a:p>
          <a:p>
            <a:pPr algn="ctr"/>
            <a:r>
              <a:rPr lang="en-US" sz="2400" b="1" dirty="0">
                <a:solidFill>
                  <a:schemeClr val="tx1"/>
                </a:solidFill>
              </a:rPr>
              <a:t>Broker</a:t>
            </a:r>
          </a:p>
        </p:txBody>
      </p:sp>
      <p:sp>
        <p:nvSpPr>
          <p:cNvPr id="49" name="Rectangle: Rounded Corners 20">
            <a:extLst>
              <a:ext uri="{FF2B5EF4-FFF2-40B4-BE49-F238E27FC236}">
                <a16:creationId xmlns:a16="http://schemas.microsoft.com/office/drawing/2014/main" id="{16E826CD-D3D9-7F77-4D0E-259432EFE688}"/>
              </a:ext>
            </a:extLst>
          </p:cNvPr>
          <p:cNvSpPr/>
          <p:nvPr/>
        </p:nvSpPr>
        <p:spPr>
          <a:xfrm>
            <a:off x="8017552" y="4281601"/>
            <a:ext cx="2303313" cy="1070175"/>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ThingsBoard</a:t>
            </a:r>
            <a:endParaRPr lang="en-US" sz="2400" b="1" dirty="0">
              <a:solidFill>
                <a:schemeClr val="tx1"/>
              </a:solidFill>
            </a:endParaRPr>
          </a:p>
          <a:p>
            <a:pPr algn="ctr"/>
            <a:r>
              <a:rPr lang="en-US" sz="2400" b="1" dirty="0">
                <a:solidFill>
                  <a:schemeClr val="tx1"/>
                </a:solidFill>
              </a:rPr>
              <a:t>Gateway</a:t>
            </a:r>
          </a:p>
        </p:txBody>
      </p:sp>
      <p:pic>
        <p:nvPicPr>
          <p:cNvPr id="50" name="Picture 23">
            <a:extLst>
              <a:ext uri="{FF2B5EF4-FFF2-40B4-BE49-F238E27FC236}">
                <a16:creationId xmlns:a16="http://schemas.microsoft.com/office/drawing/2014/main" id="{7E6B62E5-57CB-815C-0D5C-CBDF610533F0}"/>
              </a:ext>
            </a:extLst>
          </p:cNvPr>
          <p:cNvPicPr>
            <a:picLocks noChangeAspect="1"/>
          </p:cNvPicPr>
          <p:nvPr/>
        </p:nvPicPr>
        <p:blipFill>
          <a:blip r:embed="rId4"/>
          <a:stretch>
            <a:fillRect/>
          </a:stretch>
        </p:blipFill>
        <p:spPr>
          <a:xfrm>
            <a:off x="7970915" y="1459911"/>
            <a:ext cx="2396584" cy="1535992"/>
          </a:xfrm>
          <a:prstGeom prst="rect">
            <a:avLst/>
          </a:prstGeom>
        </p:spPr>
      </p:pic>
      <p:sp>
        <p:nvSpPr>
          <p:cNvPr id="51" name="Arrow: Left-Right 25">
            <a:extLst>
              <a:ext uri="{FF2B5EF4-FFF2-40B4-BE49-F238E27FC236}">
                <a16:creationId xmlns:a16="http://schemas.microsoft.com/office/drawing/2014/main" id="{13F8C4B6-2956-249C-2A07-3A72F1727039}"/>
              </a:ext>
            </a:extLst>
          </p:cNvPr>
          <p:cNvSpPr/>
          <p:nvPr/>
        </p:nvSpPr>
        <p:spPr>
          <a:xfrm>
            <a:off x="6761638" y="4487910"/>
            <a:ext cx="1209278" cy="657559"/>
          </a:xfrm>
          <a:prstGeom prst="leftRightArrow">
            <a:avLst/>
          </a:prstGeom>
          <a:solidFill>
            <a:schemeClr val="bg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Arrow: Left-Right 26">
            <a:extLst>
              <a:ext uri="{FF2B5EF4-FFF2-40B4-BE49-F238E27FC236}">
                <a16:creationId xmlns:a16="http://schemas.microsoft.com/office/drawing/2014/main" id="{FED93684-9601-04C6-DC8C-5A32CC335A7D}"/>
              </a:ext>
            </a:extLst>
          </p:cNvPr>
          <p:cNvSpPr/>
          <p:nvPr/>
        </p:nvSpPr>
        <p:spPr>
          <a:xfrm rot="5400000">
            <a:off x="8564568" y="3286501"/>
            <a:ext cx="1209278" cy="657559"/>
          </a:xfrm>
          <a:prstGeom prst="leftRightArrow">
            <a:avLst/>
          </a:prstGeom>
          <a:solidFill>
            <a:schemeClr val="bg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Arrow: Left-Right 27">
            <a:extLst>
              <a:ext uri="{FF2B5EF4-FFF2-40B4-BE49-F238E27FC236}">
                <a16:creationId xmlns:a16="http://schemas.microsoft.com/office/drawing/2014/main" id="{9CDB80D9-FF9C-40DF-2202-58B0C51F6DE4}"/>
              </a:ext>
            </a:extLst>
          </p:cNvPr>
          <p:cNvSpPr/>
          <p:nvPr/>
        </p:nvSpPr>
        <p:spPr>
          <a:xfrm>
            <a:off x="3943685" y="4487908"/>
            <a:ext cx="1209278" cy="657559"/>
          </a:xfrm>
          <a:prstGeom prst="leftRightArrow">
            <a:avLst/>
          </a:prstGeom>
          <a:solidFill>
            <a:schemeClr val="bg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Slide Number Placeholder 3">
            <a:extLst>
              <a:ext uri="{FF2B5EF4-FFF2-40B4-BE49-F238E27FC236}">
                <a16:creationId xmlns:a16="http://schemas.microsoft.com/office/drawing/2014/main" id="{82936DBD-8B28-5EBE-29ED-03584528B84E}"/>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30</a:t>
            </a:fld>
            <a:endParaRPr lang="en-US" dirty="0"/>
          </a:p>
        </p:txBody>
      </p:sp>
    </p:spTree>
    <p:extLst>
      <p:ext uri="{BB962C8B-B14F-4D97-AF65-F5344CB8AC3E}">
        <p14:creationId xmlns:p14="http://schemas.microsoft.com/office/powerpoint/2010/main" val="1921131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D451B-1798-11AC-A287-B2AB861BB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D84DD-41C7-9601-3BA9-CC6DAF00CEFE}"/>
              </a:ext>
            </a:extLst>
          </p:cNvPr>
          <p:cNvSpPr>
            <a:spLocks noGrp="1"/>
          </p:cNvSpPr>
          <p:nvPr>
            <p:ph type="title"/>
          </p:nvPr>
        </p:nvSpPr>
        <p:spPr>
          <a:xfrm>
            <a:off x="397507" y="746238"/>
            <a:ext cx="11396982" cy="657559"/>
          </a:xfrm>
        </p:spPr>
        <p:txBody>
          <a:bodyPr/>
          <a:lstStyle/>
          <a:p>
            <a:r>
              <a:rPr lang="it-IT" dirty="0"/>
              <a:t>Connect PYNQ to </a:t>
            </a:r>
            <a:r>
              <a:rPr lang="it-IT" dirty="0" err="1"/>
              <a:t>ThingsBoard</a:t>
            </a:r>
            <a:endParaRPr dirty="0"/>
          </a:p>
        </p:txBody>
      </p:sp>
      <p:sp>
        <p:nvSpPr>
          <p:cNvPr id="3" name="Content Placeholder 2">
            <a:extLst>
              <a:ext uri="{FF2B5EF4-FFF2-40B4-BE49-F238E27FC236}">
                <a16:creationId xmlns:a16="http://schemas.microsoft.com/office/drawing/2014/main" id="{DBA7638C-416B-6854-E724-5428C14132D9}"/>
              </a:ext>
            </a:extLst>
          </p:cNvPr>
          <p:cNvSpPr>
            <a:spLocks noGrp="1"/>
          </p:cNvSpPr>
          <p:nvPr>
            <p:ph idx="1"/>
          </p:nvPr>
        </p:nvSpPr>
        <p:spPr>
          <a:xfrm>
            <a:off x="564933" y="1886755"/>
            <a:ext cx="10414306" cy="4076163"/>
          </a:xfrm>
        </p:spPr>
        <p:txBody>
          <a:bodyPr/>
          <a:lstStyle/>
          <a:p>
            <a:pPr marL="514350" indent="-514350">
              <a:buFont typeface="+mj-lt"/>
              <a:buAutoNum type="arabicPeriod"/>
            </a:pPr>
            <a:r>
              <a:rPr lang="en-US" sz="2400" dirty="0"/>
              <a:t>Obtain the access token:</a:t>
            </a:r>
          </a:p>
          <a:p>
            <a:pPr lvl="1">
              <a:buFont typeface="+mj-lt"/>
              <a:buAutoNum type="arabicPeriod"/>
            </a:pPr>
            <a:r>
              <a:rPr lang="en-US" sz="2000" dirty="0"/>
              <a:t>Once the device is created, it will appear in the devices list.</a:t>
            </a:r>
          </a:p>
          <a:p>
            <a:pPr lvl="1">
              <a:buFont typeface="+mj-lt"/>
              <a:buAutoNum type="arabicPeriod"/>
            </a:pPr>
            <a:r>
              <a:rPr lang="en-US" sz="2000" dirty="0"/>
              <a:t>Click on the device name to view its details.</a:t>
            </a:r>
          </a:p>
          <a:p>
            <a:pPr lvl="1">
              <a:buFont typeface="+mj-lt"/>
              <a:buAutoNum type="arabicPeriod"/>
            </a:pPr>
            <a:r>
              <a:rPr lang="en-US" sz="2000" dirty="0"/>
              <a:t>Navigate to the </a:t>
            </a:r>
            <a:r>
              <a:rPr lang="en-US" sz="2000" b="1" dirty="0"/>
              <a:t>"Manage credentials"</a:t>
            </a:r>
            <a:r>
              <a:rPr lang="en-US" sz="2000" dirty="0"/>
              <a:t> section.</a:t>
            </a:r>
          </a:p>
          <a:p>
            <a:pPr lvl="1">
              <a:buFont typeface="+mj-lt"/>
              <a:buAutoNum type="arabicPeriod"/>
            </a:pPr>
            <a:r>
              <a:rPr lang="en-US" sz="2000" dirty="0"/>
              <a:t>Copy the </a:t>
            </a:r>
            <a:r>
              <a:rPr lang="en-US" sz="2000" b="1" dirty="0"/>
              <a:t>Access Token</a:t>
            </a:r>
            <a:r>
              <a:rPr lang="en-US" sz="2000" dirty="0"/>
              <a:t> displayed. This token will be used for MQTT authentication.</a:t>
            </a:r>
          </a:p>
          <a:p>
            <a:pPr>
              <a:buFont typeface="+mj-lt"/>
              <a:buAutoNum type="arabicPeriod"/>
            </a:pPr>
            <a:r>
              <a:rPr lang="it-IT" sz="2400" dirty="0"/>
              <a:t> </a:t>
            </a:r>
            <a:r>
              <a:rPr lang="it-IT" sz="2400" dirty="0" err="1"/>
              <a:t>Configuration</a:t>
            </a:r>
            <a:r>
              <a:rPr lang="it-IT" sz="2400" dirty="0"/>
              <a:t> of MQTT client:</a:t>
            </a:r>
          </a:p>
          <a:p>
            <a:pPr lvl="1"/>
            <a:r>
              <a:rPr lang="it-IT" sz="2000" dirty="0"/>
              <a:t>Broker Host: </a:t>
            </a:r>
            <a:r>
              <a:rPr lang="it-IT" sz="2000" dirty="0" err="1"/>
              <a:t>ThingsBoard</a:t>
            </a:r>
            <a:r>
              <a:rPr lang="it-IT" sz="2000" dirty="0"/>
              <a:t> server </a:t>
            </a:r>
            <a:r>
              <a:rPr lang="it-IT" sz="2000" dirty="0" err="1"/>
              <a:t>address</a:t>
            </a:r>
            <a:r>
              <a:rPr lang="it-IT" sz="2000" dirty="0"/>
              <a:t> (e.g., </a:t>
            </a:r>
            <a:r>
              <a:rPr lang="it-IT" sz="2000" dirty="0" err="1"/>
              <a:t>localhost</a:t>
            </a:r>
            <a:r>
              <a:rPr lang="it-IT" sz="2000" dirty="0"/>
              <a:t>)</a:t>
            </a:r>
          </a:p>
          <a:p>
            <a:pPr lvl="1"/>
            <a:r>
              <a:rPr lang="it-IT" sz="2000" dirty="0"/>
              <a:t>Port: 1883 (default MQTT port for non-SSL connections)</a:t>
            </a:r>
          </a:p>
          <a:p>
            <a:pPr lvl="1"/>
            <a:r>
              <a:rPr lang="it-IT" sz="2000" dirty="0"/>
              <a:t>Username: The access token of </a:t>
            </a:r>
            <a:r>
              <a:rPr lang="it-IT" sz="2000" dirty="0" err="1"/>
              <a:t>your</a:t>
            </a:r>
            <a:r>
              <a:rPr lang="it-IT" sz="2000" dirty="0"/>
              <a:t> device</a:t>
            </a:r>
          </a:p>
          <a:p>
            <a:pPr lvl="1"/>
            <a:r>
              <a:rPr lang="it-IT" sz="2000" dirty="0"/>
              <a:t>Password: </a:t>
            </a:r>
            <a:r>
              <a:rPr lang="it-IT" sz="2000" dirty="0" err="1"/>
              <a:t>Leave</a:t>
            </a:r>
            <a:r>
              <a:rPr lang="it-IT" sz="2000" dirty="0"/>
              <a:t> blank</a:t>
            </a:r>
          </a:p>
          <a:p>
            <a:pPr marL="514350" indent="-514350">
              <a:buFont typeface="+mj-lt"/>
              <a:buAutoNum type="arabicPeriod"/>
            </a:pPr>
            <a:r>
              <a:rPr lang="en-US" sz="2400" dirty="0"/>
              <a:t>Check connectivity</a:t>
            </a:r>
          </a:p>
        </p:txBody>
      </p:sp>
      <p:sp>
        <p:nvSpPr>
          <p:cNvPr id="4" name="Slide Number Placeholder 3">
            <a:extLst>
              <a:ext uri="{FF2B5EF4-FFF2-40B4-BE49-F238E27FC236}">
                <a16:creationId xmlns:a16="http://schemas.microsoft.com/office/drawing/2014/main" id="{6565D4EB-4441-C63A-E8DD-EBB2E511289A}"/>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31</a:t>
            </a:fld>
            <a:endParaRPr lang="en-US" dirty="0"/>
          </a:p>
        </p:txBody>
      </p:sp>
    </p:spTree>
    <p:extLst>
      <p:ext uri="{BB962C8B-B14F-4D97-AF65-F5344CB8AC3E}">
        <p14:creationId xmlns:p14="http://schemas.microsoft.com/office/powerpoint/2010/main" val="1350205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FCED3-0706-F218-3C48-1B6421F1EF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35DCD5-0DFC-68F2-2222-6F8DC2F35CEC}"/>
              </a:ext>
            </a:extLst>
          </p:cNvPr>
          <p:cNvSpPr>
            <a:spLocks noGrp="1"/>
          </p:cNvSpPr>
          <p:nvPr>
            <p:ph type="title"/>
          </p:nvPr>
        </p:nvSpPr>
        <p:spPr>
          <a:xfrm>
            <a:off x="397507" y="746238"/>
            <a:ext cx="11396982" cy="657559"/>
          </a:xfrm>
        </p:spPr>
        <p:txBody>
          <a:bodyPr/>
          <a:lstStyle/>
          <a:p>
            <a:r>
              <a:rPr lang="it-IT" dirty="0"/>
              <a:t>Python Code </a:t>
            </a:r>
            <a:r>
              <a:rPr lang="it-IT" dirty="0" err="1"/>
              <a:t>Pubblish</a:t>
            </a:r>
            <a:endParaRPr dirty="0"/>
          </a:p>
        </p:txBody>
      </p:sp>
      <p:sp>
        <p:nvSpPr>
          <p:cNvPr id="4" name="Rectangle 1">
            <a:extLst>
              <a:ext uri="{FF2B5EF4-FFF2-40B4-BE49-F238E27FC236}">
                <a16:creationId xmlns:a16="http://schemas.microsoft.com/office/drawing/2014/main" id="{1A9EB13A-22CC-0A0C-407C-91E8B9811CCF}"/>
              </a:ext>
            </a:extLst>
          </p:cNvPr>
          <p:cNvSpPr>
            <a:spLocks noGrp="1" noChangeArrowheads="1"/>
          </p:cNvSpPr>
          <p:nvPr>
            <p:ph idx="1"/>
          </p:nvPr>
        </p:nvSpPr>
        <p:spPr bwMode="auto">
          <a:xfrm>
            <a:off x="442582" y="1855272"/>
            <a:ext cx="5501017"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a:ln>
                  <a:noFill/>
                </a:ln>
                <a:solidFill>
                  <a:srgbClr val="A9B7C6"/>
                </a:solidFill>
                <a:effectLst/>
                <a:latin typeface="JetBrains Mono"/>
              </a:rPr>
              <a:t>time</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CC7832"/>
                </a:solidFill>
                <a:effectLst/>
                <a:latin typeface="JetBrains Mono"/>
              </a:rPr>
              <a:t>from </a:t>
            </a:r>
            <a:r>
              <a:rPr kumimoji="0" lang="it-IT" altLang="it-IT" sz="1600" b="0" i="0" u="none" strike="noStrike" cap="none" normalizeH="0" baseline="0" dirty="0" err="1">
                <a:ln>
                  <a:noFill/>
                </a:ln>
                <a:solidFill>
                  <a:srgbClr val="A9B7C6"/>
                </a:solidFill>
                <a:effectLst/>
                <a:latin typeface="JetBrains Mono"/>
              </a:rPr>
              <a:t>telemetry</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err="1">
                <a:ln>
                  <a:noFill/>
                </a:ln>
                <a:solidFill>
                  <a:srgbClr val="A9B7C6"/>
                </a:solidFill>
                <a:effectLst/>
                <a:latin typeface="JetBrains Mono"/>
              </a:rPr>
              <a:t>collect_telemetry_data</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CC7832"/>
                </a:solidFill>
                <a:effectLst/>
                <a:latin typeface="JetBrains Mono"/>
              </a:rPr>
              <a:t>from </a:t>
            </a:r>
            <a:r>
              <a:rPr kumimoji="0" lang="it-IT" altLang="it-IT" sz="1600" b="0" i="0" u="none" strike="noStrike" cap="none" normalizeH="0" baseline="0" dirty="0" err="1">
                <a:ln>
                  <a:noFill/>
                </a:ln>
                <a:solidFill>
                  <a:srgbClr val="A9B7C6"/>
                </a:solidFill>
                <a:effectLst/>
                <a:latin typeface="JetBrains Mono"/>
              </a:rPr>
              <a:t>tb_device_mqtt</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err="1">
                <a:ln>
                  <a:noFill/>
                </a:ln>
                <a:solidFill>
                  <a:srgbClr val="A9B7C6"/>
                </a:solidFill>
                <a:effectLst/>
                <a:latin typeface="JetBrains Mono"/>
              </a:rPr>
              <a:t>TBDeviceMqttClient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TBPublishInfo</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THINGSBOARD_HOST = </a:t>
            </a:r>
            <a:r>
              <a:rPr kumimoji="0" lang="it-IT" altLang="it-IT" sz="1600" b="0" i="0" u="none" strike="noStrike" cap="none" normalizeH="0" baseline="0" dirty="0">
                <a:ln>
                  <a:noFill/>
                </a:ln>
                <a:solidFill>
                  <a:srgbClr val="6A8759"/>
                </a:solidFill>
                <a:effectLst/>
                <a:latin typeface="JetBrains Mono"/>
              </a:rPr>
              <a:t>‘192.168.2.X’</a:t>
            </a:r>
            <a:br>
              <a:rPr kumimoji="0" lang="it-IT" altLang="it-IT" sz="1600" b="0" i="0" u="none" strike="noStrike" cap="none" normalizeH="0" baseline="0" dirty="0">
                <a:ln>
                  <a:noFill/>
                </a:ln>
                <a:solidFill>
                  <a:srgbClr val="6A8759"/>
                </a:solidFill>
                <a:effectLst/>
                <a:latin typeface="JetBrains Mono"/>
              </a:rPr>
            </a:br>
            <a:r>
              <a:rPr kumimoji="0" lang="it-IT" altLang="it-IT" sz="1600" b="0" i="0" u="none" strike="noStrike" cap="none" normalizeH="0" baseline="0" dirty="0">
                <a:ln>
                  <a:noFill/>
                </a:ln>
                <a:solidFill>
                  <a:srgbClr val="A9B7C6"/>
                </a:solidFill>
                <a:effectLst/>
                <a:latin typeface="JetBrains Mono"/>
              </a:rPr>
              <a:t>ACCESS_TOKEN = </a:t>
            </a:r>
            <a:r>
              <a:rPr kumimoji="0" lang="it-IT" altLang="it-IT" sz="1600" b="0" i="0" u="none" strike="noStrike" cap="none" normalizeH="0" baseline="0" dirty="0">
                <a:ln>
                  <a:noFill/>
                </a:ln>
                <a:solidFill>
                  <a:srgbClr val="6A8759"/>
                </a:solidFill>
                <a:effectLst/>
                <a:latin typeface="JetBrains Mono"/>
              </a:rPr>
              <a:t>'pg4iiosxgbkonzwpxpfb'</a:t>
            </a:r>
            <a:br>
              <a:rPr kumimoji="0" lang="it-IT" altLang="it-IT" sz="1600" b="0" i="0" u="none" strike="noStrike" cap="none" normalizeH="0" baseline="0" dirty="0">
                <a:ln>
                  <a:noFill/>
                </a:ln>
                <a:solidFill>
                  <a:srgbClr val="6A8759"/>
                </a:solidFill>
                <a:effectLst/>
                <a:latin typeface="JetBrains Mono"/>
              </a:rPr>
            </a:br>
            <a:br>
              <a:rPr kumimoji="0" lang="it-IT" altLang="it-IT" sz="1600" b="0" i="0" u="none" strike="noStrike" cap="none" normalizeH="0" baseline="0" dirty="0">
                <a:ln>
                  <a:noFill/>
                </a:ln>
                <a:solidFill>
                  <a:srgbClr val="6A8759"/>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def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FFC66D"/>
                </a:solidFill>
                <a:effectLst/>
                <a:latin typeface="JetBrains Mono"/>
              </a:rPr>
              <a:t>main</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client = </a:t>
            </a:r>
            <a:r>
              <a:rPr kumimoji="0" lang="it-IT" altLang="it-IT" sz="1600" b="0" i="0" u="none" strike="noStrike" cap="none" normalizeH="0" baseline="0" dirty="0" err="1">
                <a:ln>
                  <a:noFill/>
                </a:ln>
                <a:solidFill>
                  <a:srgbClr val="A9B7C6"/>
                </a:solidFill>
                <a:effectLst/>
                <a:latin typeface="JetBrains Mono"/>
              </a:rPr>
              <a:t>TBDeviceMqttClient</a:t>
            </a:r>
            <a:r>
              <a:rPr kumimoji="0" lang="it-IT" altLang="it-IT"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rgbClr val="A9B7C6"/>
                </a:solidFill>
                <a:latin typeface="JetBrains Mono"/>
              </a:rPr>
              <a:t>	</a:t>
            </a:r>
            <a:r>
              <a:rPr kumimoji="0" lang="it-IT" altLang="it-IT" sz="1600" b="0" i="0" u="none" strike="noStrike" cap="none" normalizeH="0" baseline="0" dirty="0">
                <a:ln>
                  <a:noFill/>
                </a:ln>
                <a:solidFill>
                  <a:srgbClr val="A9B7C6"/>
                </a:solidFill>
                <a:effectLst/>
                <a:latin typeface="JetBrains Mono"/>
              </a:rPr>
              <a:t>THINGSBOARD_HOST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a:ln>
                  <a:noFill/>
                </a:ln>
                <a:solidFill>
                  <a:srgbClr val="AA4926"/>
                </a:solidFill>
                <a:effectLst/>
                <a:latin typeface="JetBrains Mono"/>
              </a:rPr>
              <a:t>username</a:t>
            </a:r>
            <a:r>
              <a:rPr kumimoji="0" lang="it-IT" altLang="it-IT" sz="1600" b="0" i="0" u="none" strike="noStrike" cap="none" normalizeH="0" baseline="0" dirty="0">
                <a:ln>
                  <a:noFill/>
                </a:ln>
                <a:solidFill>
                  <a:srgbClr val="A9B7C6"/>
                </a:solidFill>
                <a:effectLst/>
                <a:latin typeface="JetBrains Mono"/>
              </a:rPr>
              <a:t>=ACCESS_TOKEN)</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client.connect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try</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while</a:t>
            </a:r>
            <a:r>
              <a:rPr kumimoji="0" lang="it-IT" altLang="it-IT" sz="1600" b="0" i="0" u="none" strike="noStrike" cap="none" normalizeH="0" baseline="0" dirty="0">
                <a:ln>
                  <a:noFill/>
                </a:ln>
                <a:solidFill>
                  <a:srgbClr val="CC7832"/>
                </a:solidFill>
                <a:effectLst/>
                <a:latin typeface="JetBrains Mono"/>
              </a:rPr>
              <a:t> True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telemetry_data</a:t>
            </a:r>
            <a:r>
              <a:rPr kumimoji="0" lang="it-IT" altLang="it-IT" sz="1600" b="0" i="0" u="none" strike="noStrike" cap="none" normalizeH="0" baseline="0" dirty="0">
                <a:ln>
                  <a:noFill/>
                </a:ln>
                <a:solidFill>
                  <a:srgbClr val="A9B7C6"/>
                </a:solidFill>
                <a:effectLst/>
                <a:latin typeface="JetBrains Mono"/>
              </a:rPr>
              <a:t> = </a:t>
            </a:r>
            <a:r>
              <a:rPr kumimoji="0" lang="it-IT" altLang="it-IT" sz="1600" b="0" i="0" u="none" strike="noStrike" cap="none" normalizeH="0" baseline="0" dirty="0" err="1">
                <a:ln>
                  <a:noFill/>
                </a:ln>
                <a:solidFill>
                  <a:srgbClr val="A9B7C6"/>
                </a:solidFill>
                <a:effectLst/>
                <a:latin typeface="JetBrains Mono"/>
              </a:rPr>
              <a:t>collect_telemetry_data</a:t>
            </a:r>
            <a:r>
              <a:rPr kumimoji="0" lang="it-IT" altLang="it-IT" sz="1600" b="0" i="0" u="none" strike="noStrike" cap="none" normalizeH="0" baseline="0" dirty="0">
                <a:ln>
                  <a:noFill/>
                </a:ln>
                <a:solidFill>
                  <a:srgbClr val="A9B7C6"/>
                </a:solidFill>
                <a:effectLst/>
                <a:latin typeface="JetBrains Mono"/>
              </a:rPr>
              <a:t>()</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1D2A9E90-7954-F36C-D9C1-4976E098B14B}"/>
              </a:ext>
            </a:extLst>
          </p:cNvPr>
          <p:cNvSpPr txBox="1">
            <a:spLocks noChangeArrowheads="1"/>
          </p:cNvSpPr>
          <p:nvPr/>
        </p:nvSpPr>
        <p:spPr bwMode="auto">
          <a:xfrm>
            <a:off x="5943599" y="1855272"/>
            <a:ext cx="5351172"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50000"/>
                    <a:lumOff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Collected</a:t>
            </a:r>
            <a:r>
              <a:rPr kumimoji="0" lang="it-IT" altLang="it-IT" sz="1600" b="0" i="0" u="none" strike="noStrike" cap="none" normalizeH="0" baseline="0" dirty="0">
                <a:ln>
                  <a:noFill/>
                </a:ln>
                <a:solidFill>
                  <a:srgbClr val="6A8759"/>
                </a:solidFill>
                <a:effectLst/>
                <a:latin typeface="JetBrains Mono"/>
              </a:rPr>
              <a:t> </a:t>
            </a:r>
            <a:r>
              <a:rPr kumimoji="0" lang="it-IT" altLang="it-IT" sz="1600" b="0" i="0" u="none" strike="noStrike" cap="none" normalizeH="0" baseline="0" dirty="0" err="1">
                <a:ln>
                  <a:noFill/>
                </a:ln>
                <a:solidFill>
                  <a:srgbClr val="6A8759"/>
                </a:solidFill>
                <a:effectLst/>
                <a:latin typeface="JetBrains Mono"/>
              </a:rPr>
              <a:t>telemetry</a:t>
            </a:r>
            <a:r>
              <a:rPr kumimoji="0" lang="it-IT" altLang="it-IT" sz="1600" b="0" i="0" u="none" strike="noStrike" cap="none" normalizeH="0" baseline="0" dirty="0">
                <a:ln>
                  <a:noFill/>
                </a:ln>
                <a:solidFill>
                  <a:srgbClr val="6A8759"/>
                </a:solidFill>
                <a:effectLst/>
                <a:latin typeface="JetBrains Mono"/>
              </a:rPr>
              <a:t> data:"</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telemetry_data</a:t>
            </a:r>
            <a:r>
              <a:rPr kumimoji="0" lang="it-IT" altLang="it-IT" sz="1600" b="0" i="0" u="none" strike="noStrike" cap="none" normalizeH="0" baseline="0" dirty="0">
                <a:ln>
                  <a:noFill/>
                </a:ln>
                <a:solidFill>
                  <a:srgbClr val="A9B7C6"/>
                </a:solidFill>
                <a:effectLst/>
                <a:latin typeface="JetBrains Mono"/>
              </a:rPr>
              <a:t>)</a:t>
            </a:r>
          </a:p>
          <a:p>
            <a:pPr marL="0" indent="0" eaLnBrk="0" fontAlgn="base" hangingPunct="0">
              <a:lnSpc>
                <a:spcPct val="100000"/>
              </a:lnSpc>
              <a:spcBef>
                <a:spcPct val="0"/>
              </a:spcBef>
              <a:spcAft>
                <a:spcPct val="0"/>
              </a:spcAft>
              <a:buFontTx/>
              <a:buNone/>
            </a:pP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result</a:t>
            </a:r>
            <a:r>
              <a:rPr kumimoji="0" lang="it-IT" altLang="it-IT" sz="1600" b="0" i="0" u="none" strike="noStrike" cap="none" normalizeH="0" baseline="0" dirty="0">
                <a:ln>
                  <a:noFill/>
                </a:ln>
                <a:solidFill>
                  <a:srgbClr val="A9B7C6"/>
                </a:solidFill>
                <a:effectLst/>
                <a:latin typeface="JetBrains Mono"/>
              </a:rPr>
              <a:t> = </a:t>
            </a:r>
            <a:r>
              <a:rPr kumimoji="0" lang="it-IT" altLang="it-IT" sz="1600" b="0" i="0" u="none" strike="noStrike" cap="none" normalizeH="0" baseline="0" dirty="0" err="1">
                <a:ln>
                  <a:noFill/>
                </a:ln>
                <a:solidFill>
                  <a:srgbClr val="A9B7C6"/>
                </a:solidFill>
                <a:effectLst/>
                <a:latin typeface="JetBrains Mono"/>
              </a:rPr>
              <a:t>client.send_telemetry</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telemetry_data</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success = </a:t>
            </a:r>
            <a:r>
              <a:rPr kumimoji="0" lang="it-IT" altLang="it-IT" sz="1600" b="0" i="0" u="none" strike="noStrike" cap="none" normalizeH="0" baseline="0" dirty="0" err="1">
                <a:ln>
                  <a:noFill/>
                </a:ln>
                <a:solidFill>
                  <a:srgbClr val="A9B7C6"/>
                </a:solidFill>
                <a:effectLst/>
                <a:latin typeface="JetBrains Mono"/>
              </a:rPr>
              <a:t>result.get</a:t>
            </a:r>
            <a:r>
              <a:rPr kumimoji="0" lang="it-IT" altLang="it-IT" sz="1600" b="0" i="0" u="none" strike="noStrike" cap="none" normalizeH="0" baseline="0" dirty="0">
                <a:ln>
                  <a:noFill/>
                </a:ln>
                <a:solidFill>
                  <a:srgbClr val="A9B7C6"/>
                </a:solidFill>
                <a:effectLst/>
                <a:latin typeface="JetBrains Mono"/>
              </a:rPr>
              <a:t>() == </a:t>
            </a:r>
            <a:r>
              <a:rPr kumimoji="0" lang="it-IT" altLang="it-IT" sz="1600" b="0" i="0" u="none" strike="noStrike" cap="none" normalizeH="0" baseline="0" dirty="0" err="1">
                <a:ln>
                  <a:noFill/>
                </a:ln>
                <a:solidFill>
                  <a:srgbClr val="A9B7C6"/>
                </a:solidFill>
                <a:effectLst/>
                <a:latin typeface="JetBrains Mono"/>
              </a:rPr>
              <a:t>TBPublishInfo.TB_ERR_SUCCESS</a:t>
            </a:r>
            <a:endParaRPr lang="it-IT" altLang="it-IT" sz="1600" dirty="0">
              <a:solidFill>
                <a:srgbClr val="A9B7C6"/>
              </a:solidFill>
              <a:latin typeface="JetBrains Mono"/>
            </a:endParaRPr>
          </a:p>
          <a:p>
            <a:pPr marL="0" indent="0" eaLnBrk="0" fontAlgn="base" hangingPunct="0">
              <a:lnSpc>
                <a:spcPct val="100000"/>
              </a:lnSpc>
              <a:spcBef>
                <a:spcPct val="0"/>
              </a:spcBef>
              <a:spcAft>
                <a:spcPct val="0"/>
              </a:spcAft>
              <a:buFontTx/>
              <a:buNone/>
            </a:pPr>
            <a:r>
              <a:rPr lang="it-IT" altLang="it-IT" sz="1600" dirty="0">
                <a:solidFill>
                  <a:srgbClr val="A9B7C6"/>
                </a:solidFill>
                <a:latin typeface="JetBrains Mono"/>
              </a:rPr>
              <a:t>          </a:t>
            </a:r>
            <a:r>
              <a:rPr lang="it-IT" altLang="it-IT" sz="1600" dirty="0" err="1">
                <a:solidFill>
                  <a:srgbClr val="CC7832"/>
                </a:solidFill>
                <a:latin typeface="JetBrains Mono"/>
              </a:rPr>
              <a:t>if</a:t>
            </a:r>
            <a:r>
              <a:rPr lang="it-IT" altLang="it-IT" sz="1600" dirty="0">
                <a:solidFill>
                  <a:srgbClr val="CC7832"/>
                </a:solidFill>
                <a:latin typeface="JetBrains Mono"/>
              </a:rPr>
              <a:t> </a:t>
            </a:r>
            <a:r>
              <a:rPr lang="it-IT" altLang="it-IT" sz="1600" dirty="0">
                <a:solidFill>
                  <a:srgbClr val="A9B7C6"/>
                </a:solidFill>
                <a:latin typeface="JetBrains Mono"/>
              </a:rPr>
              <a:t>success:</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err="1">
                <a:solidFill>
                  <a:srgbClr val="8888C6"/>
                </a:solidFill>
                <a:latin typeface="JetBrains Mono"/>
              </a:rPr>
              <a:t>print</a:t>
            </a:r>
            <a:r>
              <a:rPr lang="it-IT" altLang="it-IT" sz="1600" dirty="0">
                <a:solidFill>
                  <a:srgbClr val="A9B7C6"/>
                </a:solidFill>
                <a:latin typeface="JetBrains Mono"/>
              </a:rPr>
              <a:t>(</a:t>
            </a:r>
            <a:r>
              <a:rPr lang="it-IT" altLang="it-IT" sz="1600" dirty="0">
                <a:solidFill>
                  <a:srgbClr val="6A8759"/>
                </a:solidFill>
                <a:latin typeface="JetBrains Mono"/>
              </a:rPr>
              <a:t>"</a:t>
            </a:r>
            <a:r>
              <a:rPr lang="it-IT" altLang="it-IT" sz="1600" dirty="0" err="1">
                <a:solidFill>
                  <a:srgbClr val="6A8759"/>
                </a:solidFill>
                <a:latin typeface="JetBrains Mono"/>
              </a:rPr>
              <a:t>Telemetry</a:t>
            </a:r>
            <a:r>
              <a:rPr lang="it-IT" altLang="it-IT" sz="1600" dirty="0">
                <a:solidFill>
                  <a:srgbClr val="6A8759"/>
                </a:solidFill>
                <a:latin typeface="JetBrains Mono"/>
              </a:rPr>
              <a:t> data </a:t>
            </a:r>
            <a:r>
              <a:rPr lang="it-IT" altLang="it-IT" sz="1600" dirty="0" err="1">
                <a:solidFill>
                  <a:srgbClr val="6A8759"/>
                </a:solidFill>
                <a:latin typeface="JetBrains Mono"/>
              </a:rPr>
              <a:t>sent</a:t>
            </a:r>
            <a:r>
              <a:rPr lang="it-IT" altLang="it-IT" sz="1600" dirty="0">
                <a:solidFill>
                  <a:srgbClr val="6A8759"/>
                </a:solidFill>
                <a:latin typeface="JetBrains Mono"/>
              </a:rPr>
              <a:t> </a:t>
            </a:r>
            <a:r>
              <a:rPr lang="it-IT" altLang="it-IT" sz="1600" dirty="0" err="1">
                <a:solidFill>
                  <a:srgbClr val="6A8759"/>
                </a:solidFill>
                <a:latin typeface="JetBrains Mono"/>
              </a:rPr>
              <a:t>successfully</a:t>
            </a:r>
            <a:r>
              <a:rPr lang="it-IT" altLang="it-IT" sz="1600" dirty="0">
                <a:solidFill>
                  <a:srgbClr val="6A8759"/>
                </a:solidFill>
                <a:latin typeface="JetBrains Mono"/>
              </a:rPr>
              <a:t>."</a:t>
            </a:r>
            <a:r>
              <a:rPr lang="it-IT" altLang="it-IT" sz="1600" dirty="0">
                <a:solidFill>
                  <a:srgbClr val="A9B7C6"/>
                </a:solidFill>
                <a:latin typeface="JetBrains Mono"/>
              </a:rPr>
              <a:t>)</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a:solidFill>
                  <a:srgbClr val="CC7832"/>
                </a:solidFill>
                <a:latin typeface="JetBrains Mono"/>
              </a:rPr>
              <a:t>else</a:t>
            </a:r>
            <a:r>
              <a:rPr lang="it-IT" altLang="it-IT" sz="1600" dirty="0">
                <a:solidFill>
                  <a:srgbClr val="A9B7C6"/>
                </a:solidFill>
                <a:latin typeface="JetBrains Mono"/>
              </a:rPr>
              <a:t>:</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err="1">
                <a:solidFill>
                  <a:srgbClr val="8888C6"/>
                </a:solidFill>
                <a:latin typeface="JetBrains Mono"/>
              </a:rPr>
              <a:t>print</a:t>
            </a:r>
            <a:r>
              <a:rPr lang="it-IT" altLang="it-IT" sz="1600" dirty="0">
                <a:solidFill>
                  <a:srgbClr val="A9B7C6"/>
                </a:solidFill>
                <a:latin typeface="JetBrains Mono"/>
              </a:rPr>
              <a:t>(</a:t>
            </a:r>
            <a:r>
              <a:rPr lang="it-IT" altLang="it-IT" sz="1600" dirty="0">
                <a:solidFill>
                  <a:srgbClr val="6A8759"/>
                </a:solidFill>
                <a:latin typeface="JetBrains Mono"/>
              </a:rPr>
              <a:t>"</a:t>
            </a:r>
            <a:r>
              <a:rPr lang="it-IT" altLang="it-IT" sz="1600" dirty="0" err="1">
                <a:solidFill>
                  <a:srgbClr val="6A8759"/>
                </a:solidFill>
                <a:latin typeface="JetBrains Mono"/>
              </a:rPr>
              <a:t>Failed</a:t>
            </a:r>
            <a:r>
              <a:rPr lang="it-IT" altLang="it-IT" sz="1600" dirty="0">
                <a:solidFill>
                  <a:srgbClr val="6A8759"/>
                </a:solidFill>
                <a:latin typeface="JetBrains Mono"/>
              </a:rPr>
              <a:t> to </a:t>
            </a:r>
            <a:r>
              <a:rPr lang="it-IT" altLang="it-IT" sz="1600" dirty="0" err="1">
                <a:solidFill>
                  <a:srgbClr val="6A8759"/>
                </a:solidFill>
                <a:latin typeface="JetBrains Mono"/>
              </a:rPr>
              <a:t>send</a:t>
            </a:r>
            <a:r>
              <a:rPr lang="it-IT" altLang="it-IT" sz="1600" dirty="0">
                <a:solidFill>
                  <a:srgbClr val="6A8759"/>
                </a:solidFill>
                <a:latin typeface="JetBrains Mono"/>
              </a:rPr>
              <a:t> </a:t>
            </a:r>
            <a:r>
              <a:rPr lang="it-IT" altLang="it-IT" sz="1600" dirty="0" err="1">
                <a:solidFill>
                  <a:srgbClr val="6A8759"/>
                </a:solidFill>
                <a:latin typeface="JetBrains Mono"/>
              </a:rPr>
              <a:t>telemetry</a:t>
            </a:r>
            <a:r>
              <a:rPr lang="it-IT" altLang="it-IT" sz="1600" dirty="0">
                <a:solidFill>
                  <a:srgbClr val="6A8759"/>
                </a:solidFill>
                <a:latin typeface="JetBrains Mono"/>
              </a:rPr>
              <a:t> data."</a:t>
            </a:r>
            <a:r>
              <a:rPr lang="it-IT" altLang="it-IT" sz="1600" dirty="0">
                <a:solidFill>
                  <a:srgbClr val="A9B7C6"/>
                </a:solidFill>
                <a:latin typeface="JetBrains Mono"/>
              </a:rPr>
              <a:t>)</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err="1">
                <a:solidFill>
                  <a:srgbClr val="A9B7C6"/>
                </a:solidFill>
                <a:latin typeface="JetBrains Mono"/>
              </a:rPr>
              <a:t>time.sleep</a:t>
            </a:r>
            <a:r>
              <a:rPr lang="it-IT" altLang="it-IT" sz="1600" dirty="0">
                <a:solidFill>
                  <a:srgbClr val="A9B7C6"/>
                </a:solidFill>
                <a:latin typeface="JetBrains Mono"/>
              </a:rPr>
              <a:t>(</a:t>
            </a:r>
            <a:r>
              <a:rPr lang="it-IT" altLang="it-IT" sz="1600" dirty="0">
                <a:solidFill>
                  <a:srgbClr val="6897BB"/>
                </a:solidFill>
                <a:latin typeface="JetBrains Mono"/>
              </a:rPr>
              <a:t>10</a:t>
            </a:r>
            <a:r>
              <a:rPr lang="it-IT" altLang="it-IT" sz="1600" dirty="0">
                <a:solidFill>
                  <a:srgbClr val="A9B7C6"/>
                </a:solidFill>
                <a:latin typeface="JetBrains Mono"/>
              </a:rPr>
              <a:t>)</a:t>
            </a:r>
            <a:br>
              <a:rPr lang="it-IT" altLang="it-IT" sz="1600" dirty="0">
                <a:solidFill>
                  <a:srgbClr val="808080"/>
                </a:solidFill>
                <a:latin typeface="JetBrains Mono"/>
              </a:rPr>
            </a:br>
            <a:r>
              <a:rPr lang="it-IT" altLang="it-IT" sz="1600" dirty="0">
                <a:solidFill>
                  <a:srgbClr val="808080"/>
                </a:solidFill>
                <a:latin typeface="JetBrains Mono"/>
              </a:rPr>
              <a:t>    </a:t>
            </a:r>
            <a:r>
              <a:rPr lang="it-IT" altLang="it-IT" sz="1600" dirty="0" err="1">
                <a:solidFill>
                  <a:srgbClr val="CC7832"/>
                </a:solidFill>
                <a:latin typeface="JetBrains Mono"/>
              </a:rPr>
              <a:t>except</a:t>
            </a:r>
            <a:r>
              <a:rPr lang="it-IT" altLang="it-IT" sz="1600" dirty="0">
                <a:solidFill>
                  <a:srgbClr val="CC7832"/>
                </a:solidFill>
                <a:latin typeface="JetBrains Mono"/>
              </a:rPr>
              <a:t> </a:t>
            </a:r>
            <a:r>
              <a:rPr lang="it-IT" altLang="it-IT" sz="1600" dirty="0" err="1">
                <a:solidFill>
                  <a:srgbClr val="8888C6"/>
                </a:solidFill>
                <a:latin typeface="JetBrains Mono"/>
              </a:rPr>
              <a:t>KeyboardInterrupt</a:t>
            </a:r>
            <a:r>
              <a:rPr lang="it-IT" altLang="it-IT" sz="1600" dirty="0">
                <a:solidFill>
                  <a:srgbClr val="A9B7C6"/>
                </a:solidFill>
                <a:latin typeface="JetBrains Mono"/>
              </a:rPr>
              <a:t>:</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err="1">
                <a:solidFill>
                  <a:srgbClr val="8888C6"/>
                </a:solidFill>
                <a:latin typeface="JetBrains Mono"/>
              </a:rPr>
              <a:t>print</a:t>
            </a:r>
            <a:r>
              <a:rPr lang="it-IT" altLang="it-IT" sz="1600" dirty="0">
                <a:solidFill>
                  <a:srgbClr val="A9B7C6"/>
                </a:solidFill>
                <a:latin typeface="JetBrains Mono"/>
              </a:rPr>
              <a:t>(</a:t>
            </a:r>
            <a:r>
              <a:rPr lang="it-IT" altLang="it-IT" sz="1600" dirty="0">
                <a:solidFill>
                  <a:srgbClr val="6A8759"/>
                </a:solidFill>
                <a:latin typeface="JetBrains Mono"/>
              </a:rPr>
              <a:t>"</a:t>
            </a:r>
            <a:r>
              <a:rPr lang="it-IT" altLang="it-IT" sz="1600" dirty="0" err="1">
                <a:solidFill>
                  <a:srgbClr val="6A8759"/>
                </a:solidFill>
                <a:latin typeface="JetBrains Mono"/>
              </a:rPr>
              <a:t>Exiting</a:t>
            </a:r>
            <a:r>
              <a:rPr lang="it-IT" altLang="it-IT" sz="1600" dirty="0">
                <a:solidFill>
                  <a:srgbClr val="6A8759"/>
                </a:solidFill>
                <a:latin typeface="JetBrains Mono"/>
              </a:rPr>
              <a:t>..."</a:t>
            </a:r>
            <a:r>
              <a:rPr lang="it-IT" altLang="it-IT" sz="1600" dirty="0">
                <a:solidFill>
                  <a:srgbClr val="A9B7C6"/>
                </a:solidFill>
                <a:latin typeface="JetBrains Mono"/>
              </a:rPr>
              <a:t>)</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err="1">
                <a:solidFill>
                  <a:srgbClr val="CC7832"/>
                </a:solidFill>
                <a:latin typeface="JetBrains Mono"/>
              </a:rPr>
              <a:t>finally</a:t>
            </a:r>
            <a:r>
              <a:rPr lang="it-IT" altLang="it-IT" sz="1600" dirty="0">
                <a:solidFill>
                  <a:srgbClr val="A9B7C6"/>
                </a:solidFill>
                <a:latin typeface="JetBrains Mono"/>
              </a:rPr>
              <a:t>:</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err="1">
                <a:solidFill>
                  <a:srgbClr val="A9B7C6"/>
                </a:solidFill>
                <a:latin typeface="JetBrains Mono"/>
              </a:rPr>
              <a:t>client.disconnect</a:t>
            </a:r>
            <a:r>
              <a:rPr lang="it-IT" altLang="it-IT" sz="1600" dirty="0">
                <a:solidFill>
                  <a:srgbClr val="A9B7C6"/>
                </a:solidFill>
                <a:latin typeface="JetBrains Mono"/>
              </a:rPr>
              <a:t>()</a:t>
            </a:r>
            <a:br>
              <a:rPr lang="it-IT" altLang="it-IT" sz="1600" dirty="0">
                <a:solidFill>
                  <a:srgbClr val="A9B7C6"/>
                </a:solidFill>
                <a:latin typeface="JetBrains Mono"/>
              </a:rPr>
            </a:br>
            <a:br>
              <a:rPr lang="it-IT" altLang="it-IT" sz="1600" dirty="0">
                <a:solidFill>
                  <a:srgbClr val="A9B7C6"/>
                </a:solidFill>
                <a:latin typeface="JetBrains Mono"/>
              </a:rPr>
            </a:br>
            <a:r>
              <a:rPr lang="it-IT" altLang="it-IT" sz="1600" dirty="0" err="1">
                <a:solidFill>
                  <a:srgbClr val="CC7832"/>
                </a:solidFill>
                <a:latin typeface="JetBrains Mono"/>
              </a:rPr>
              <a:t>if</a:t>
            </a:r>
            <a:r>
              <a:rPr lang="it-IT" altLang="it-IT" sz="1600" dirty="0">
                <a:solidFill>
                  <a:srgbClr val="CC7832"/>
                </a:solidFill>
                <a:latin typeface="JetBrains Mono"/>
              </a:rPr>
              <a:t> </a:t>
            </a:r>
            <a:r>
              <a:rPr lang="it-IT" altLang="it-IT" sz="1600" dirty="0">
                <a:solidFill>
                  <a:srgbClr val="A9B7C6"/>
                </a:solidFill>
                <a:latin typeface="JetBrains Mono"/>
              </a:rPr>
              <a:t>__name__ == </a:t>
            </a:r>
            <a:r>
              <a:rPr lang="it-IT" altLang="it-IT" sz="1600" dirty="0">
                <a:solidFill>
                  <a:srgbClr val="6A8759"/>
                </a:solidFill>
                <a:latin typeface="JetBrains Mono"/>
              </a:rPr>
              <a:t>"__</a:t>
            </a:r>
            <a:r>
              <a:rPr lang="it-IT" altLang="it-IT" sz="1600" dirty="0" err="1">
                <a:solidFill>
                  <a:srgbClr val="6A8759"/>
                </a:solidFill>
                <a:latin typeface="JetBrains Mono"/>
              </a:rPr>
              <a:t>main</a:t>
            </a:r>
            <a:r>
              <a:rPr lang="it-IT" altLang="it-IT" sz="1600" dirty="0">
                <a:solidFill>
                  <a:srgbClr val="6A8759"/>
                </a:solidFill>
                <a:latin typeface="JetBrains Mono"/>
              </a:rPr>
              <a:t>__"</a:t>
            </a:r>
            <a:r>
              <a:rPr lang="it-IT" altLang="it-IT" sz="1600" dirty="0">
                <a:solidFill>
                  <a:srgbClr val="A9B7C6"/>
                </a:solidFill>
                <a:latin typeface="JetBrains Mono"/>
              </a:rPr>
              <a:t>:</a:t>
            </a:r>
            <a:br>
              <a:rPr lang="it-IT" altLang="it-IT" sz="1600" dirty="0">
                <a:solidFill>
                  <a:srgbClr val="A9B7C6"/>
                </a:solidFill>
                <a:latin typeface="JetBrains Mono"/>
              </a:rPr>
            </a:br>
            <a:r>
              <a:rPr lang="it-IT" altLang="it-IT" sz="1600" dirty="0">
                <a:solidFill>
                  <a:srgbClr val="A9B7C6"/>
                </a:solidFill>
                <a:latin typeface="JetBrains Mono"/>
              </a:rPr>
              <a:t>    </a:t>
            </a:r>
            <a:r>
              <a:rPr lang="it-IT" altLang="it-IT" sz="1600" dirty="0" err="1">
                <a:solidFill>
                  <a:srgbClr val="A9B7C6"/>
                </a:solidFill>
                <a:latin typeface="JetBrains Mono"/>
              </a:rPr>
              <a:t>main</a:t>
            </a:r>
            <a:r>
              <a:rPr lang="it-IT" altLang="it-IT" sz="1600" dirty="0">
                <a:solidFill>
                  <a:srgbClr val="A9B7C6"/>
                </a:solidFill>
                <a:latin typeface="JetBrains Mono"/>
              </a:rPr>
              <a:t>()</a:t>
            </a:r>
            <a:endParaRPr lang="it-IT" altLang="it-IT" sz="1600" dirty="0"/>
          </a:p>
        </p:txBody>
      </p:sp>
      <p:sp>
        <p:nvSpPr>
          <p:cNvPr id="3" name="CasellaDiTesto 2">
            <a:extLst>
              <a:ext uri="{FF2B5EF4-FFF2-40B4-BE49-F238E27FC236}">
                <a16:creationId xmlns:a16="http://schemas.microsoft.com/office/drawing/2014/main" id="{59DA96F6-F976-896C-6285-50C84C1085D0}"/>
              </a:ext>
            </a:extLst>
          </p:cNvPr>
          <p:cNvSpPr txBox="1"/>
          <p:nvPr/>
        </p:nvSpPr>
        <p:spPr>
          <a:xfrm>
            <a:off x="4263978" y="6195475"/>
            <a:ext cx="3664040" cy="369332"/>
          </a:xfrm>
          <a:prstGeom prst="rect">
            <a:avLst/>
          </a:prstGeom>
          <a:noFill/>
        </p:spPr>
        <p:txBody>
          <a:bodyPr wrap="square" rtlCol="0">
            <a:spAutoFit/>
          </a:bodyPr>
          <a:lstStyle/>
          <a:p>
            <a:r>
              <a:rPr lang="it-IT" dirty="0">
                <a:hlinkClick r:id="rId2"/>
              </a:rPr>
              <a:t>Reference</a:t>
            </a:r>
            <a:r>
              <a:rPr lang="it-IT" dirty="0"/>
              <a:t>	</a:t>
            </a:r>
            <a:r>
              <a:rPr lang="it-IT" dirty="0">
                <a:hlinkClick r:id="rId3"/>
              </a:rPr>
              <a:t>GitHub </a:t>
            </a:r>
            <a:r>
              <a:rPr lang="it-IT" dirty="0" err="1">
                <a:hlinkClick r:id="rId3"/>
              </a:rPr>
              <a:t>example</a:t>
            </a:r>
            <a:endParaRPr lang="it-IT" dirty="0"/>
          </a:p>
        </p:txBody>
      </p:sp>
      <p:sp>
        <p:nvSpPr>
          <p:cNvPr id="5" name="Slide Number Placeholder 3">
            <a:extLst>
              <a:ext uri="{FF2B5EF4-FFF2-40B4-BE49-F238E27FC236}">
                <a16:creationId xmlns:a16="http://schemas.microsoft.com/office/drawing/2014/main" id="{8F2A6108-0C68-77CC-4727-7EBCFACCBB9E}"/>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32</a:t>
            </a:fld>
            <a:endParaRPr lang="en-US" dirty="0"/>
          </a:p>
        </p:txBody>
      </p:sp>
    </p:spTree>
    <p:extLst>
      <p:ext uri="{BB962C8B-B14F-4D97-AF65-F5344CB8AC3E}">
        <p14:creationId xmlns:p14="http://schemas.microsoft.com/office/powerpoint/2010/main" val="3313354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0E6A5-D6E3-2C8E-49C0-A28726FDD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505D5-5ED4-B205-2D75-81C0D1F5DD66}"/>
              </a:ext>
            </a:extLst>
          </p:cNvPr>
          <p:cNvSpPr>
            <a:spLocks noGrp="1"/>
          </p:cNvSpPr>
          <p:nvPr>
            <p:ph type="title"/>
          </p:nvPr>
        </p:nvSpPr>
        <p:spPr>
          <a:xfrm>
            <a:off x="397507" y="746238"/>
            <a:ext cx="11396982" cy="657559"/>
          </a:xfrm>
        </p:spPr>
        <p:txBody>
          <a:bodyPr/>
          <a:lstStyle/>
          <a:p>
            <a:r>
              <a:rPr lang="it-IT" dirty="0"/>
              <a:t>Python Code </a:t>
            </a:r>
            <a:r>
              <a:rPr lang="it-IT" dirty="0" err="1"/>
              <a:t>Request</a:t>
            </a:r>
            <a:endParaRPr lang="it-IT" dirty="0"/>
          </a:p>
        </p:txBody>
      </p:sp>
      <p:sp>
        <p:nvSpPr>
          <p:cNvPr id="6" name="Rectangle 3">
            <a:extLst>
              <a:ext uri="{FF2B5EF4-FFF2-40B4-BE49-F238E27FC236}">
                <a16:creationId xmlns:a16="http://schemas.microsoft.com/office/drawing/2014/main" id="{296E0502-94B2-66F0-FF0A-9CF4AFB319B8}"/>
              </a:ext>
            </a:extLst>
          </p:cNvPr>
          <p:cNvSpPr>
            <a:spLocks noChangeArrowheads="1"/>
          </p:cNvSpPr>
          <p:nvPr/>
        </p:nvSpPr>
        <p:spPr bwMode="auto">
          <a:xfrm>
            <a:off x="1615510" y="1731399"/>
            <a:ext cx="4418241"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a:ln>
                  <a:noFill/>
                </a:ln>
                <a:solidFill>
                  <a:srgbClr val="A9B7C6"/>
                </a:solidFill>
                <a:effectLst/>
                <a:latin typeface="JetBrains Mono"/>
              </a:rPr>
              <a:t>time</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CC7832"/>
                </a:solidFill>
                <a:effectLst/>
                <a:latin typeface="JetBrains Mono"/>
              </a:rPr>
              <a:t>from </a:t>
            </a:r>
            <a:r>
              <a:rPr kumimoji="0" lang="it-IT" altLang="it-IT" sz="1600" b="0" i="0" u="none" strike="noStrike" cap="none" normalizeH="0" baseline="0" dirty="0" err="1">
                <a:ln>
                  <a:noFill/>
                </a:ln>
                <a:solidFill>
                  <a:srgbClr val="A9B7C6"/>
                </a:solidFill>
                <a:effectLst/>
                <a:latin typeface="JetBrains Mono"/>
              </a:rPr>
              <a:t>tb_device_mqtt</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err="1">
                <a:ln>
                  <a:noFill/>
                </a:ln>
                <a:solidFill>
                  <a:srgbClr val="A9B7C6"/>
                </a:solidFill>
                <a:effectLst/>
                <a:latin typeface="JetBrains Mono"/>
              </a:rPr>
              <a:t>TBDeviceMqttClient</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THINGSBOARD_HOST = </a:t>
            </a:r>
            <a:r>
              <a:rPr kumimoji="0" lang="it-IT" altLang="it-IT" sz="1600" b="0" i="0" u="none" strike="noStrike" cap="none" normalizeH="0" baseline="0" dirty="0">
                <a:ln>
                  <a:noFill/>
                </a:ln>
                <a:solidFill>
                  <a:srgbClr val="6A8759"/>
                </a:solidFill>
                <a:effectLst/>
                <a:latin typeface="JetBrains Mono"/>
              </a:rPr>
              <a:t>' 192.168.2.X '</a:t>
            </a:r>
            <a:br>
              <a:rPr kumimoji="0" lang="it-IT" altLang="it-IT" sz="1600" b="0" i="0" u="none" strike="noStrike" cap="none" normalizeH="0" baseline="0" dirty="0">
                <a:ln>
                  <a:noFill/>
                </a:ln>
                <a:solidFill>
                  <a:srgbClr val="6A8759"/>
                </a:solidFill>
                <a:effectLst/>
                <a:latin typeface="JetBrains Mono"/>
              </a:rPr>
            </a:br>
            <a:r>
              <a:rPr kumimoji="0" lang="it-IT" altLang="it-IT" sz="1600" b="0" i="0" u="none" strike="noStrike" cap="none" normalizeH="0" baseline="0" dirty="0">
                <a:ln>
                  <a:noFill/>
                </a:ln>
                <a:solidFill>
                  <a:srgbClr val="A9B7C6"/>
                </a:solidFill>
                <a:effectLst/>
                <a:latin typeface="JetBrains Mono"/>
              </a:rPr>
              <a:t>ACCESS_TOKEN = </a:t>
            </a:r>
            <a:r>
              <a:rPr kumimoji="0" lang="it-IT" altLang="it-IT" sz="1600" b="0" i="0" u="none" strike="noStrike" cap="none" normalizeH="0" baseline="0" dirty="0">
                <a:ln>
                  <a:noFill/>
                </a:ln>
                <a:solidFill>
                  <a:srgbClr val="6A8759"/>
                </a:solidFill>
                <a:effectLst/>
                <a:latin typeface="JetBrains Mono"/>
              </a:rPr>
              <a:t>'pg4iiosxgbkonzwpxpfb'</a:t>
            </a:r>
            <a:br>
              <a:rPr kumimoji="0" lang="it-IT" altLang="it-IT" sz="1600" b="0" i="0" u="none" strike="noStrike" cap="none" normalizeH="0" baseline="0" dirty="0">
                <a:ln>
                  <a:noFill/>
                </a:ln>
                <a:solidFill>
                  <a:srgbClr val="6A8759"/>
                </a:solidFill>
                <a:effectLst/>
                <a:latin typeface="JetBrains Mono"/>
              </a:rPr>
            </a:br>
            <a:br>
              <a:rPr kumimoji="0" lang="it-IT" altLang="it-IT" sz="1600" b="0" i="0" u="none" strike="noStrike" cap="none" normalizeH="0" baseline="0" dirty="0">
                <a:ln>
                  <a:noFill/>
                </a:ln>
                <a:solidFill>
                  <a:srgbClr val="6A8759"/>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def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FFC66D"/>
                </a:solidFill>
                <a:effectLst/>
                <a:latin typeface="JetBrains Mono"/>
              </a:rPr>
              <a:t>on_attributes_change</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client</a:t>
            </a:r>
            <a:r>
              <a:rPr kumimoji="0" lang="it-IT" altLang="it-IT" sz="1600" b="0" i="0" u="none" strike="noStrike" cap="none" normalizeH="0" baseline="0" dirty="0" err="1">
                <a:ln>
                  <a:noFill/>
                </a:ln>
                <a:solidFill>
                  <a:srgbClr val="CC7832"/>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result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exception</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if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exception</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is</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not</a:t>
            </a:r>
            <a:r>
              <a:rPr kumimoji="0" lang="it-IT" altLang="it-IT" sz="1600" b="0" i="0" u="none" strike="noStrike" cap="none" normalizeH="0" baseline="0" dirty="0">
                <a:ln>
                  <a:noFill/>
                </a:ln>
                <a:solidFill>
                  <a:srgbClr val="CC7832"/>
                </a:solidFill>
                <a:effectLst/>
                <a:latin typeface="JetBrains Mono"/>
              </a:rPr>
              <a:t> None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Exception</a:t>
            </a:r>
            <a:r>
              <a:rPr kumimoji="0" lang="it-IT" altLang="it-IT" sz="1600" b="0" i="0" u="none" strike="noStrike" cap="none" normalizeH="0" baseline="0" dirty="0">
                <a:ln>
                  <a:noFill/>
                </a:ln>
                <a:solidFill>
                  <a:srgbClr val="6A8759"/>
                </a:solidFill>
                <a:effectLst/>
                <a:latin typeface="JetBrains Mono"/>
              </a:rPr>
              <a:t>: " </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str</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exception</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else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result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def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FFC66D"/>
                </a:solidFill>
                <a:effectLst/>
                <a:latin typeface="JetBrains Mono"/>
              </a:rPr>
              <a:t>main</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client = </a:t>
            </a:r>
            <a:r>
              <a:rPr kumimoji="0" lang="it-IT" altLang="it-IT" sz="1600" b="0" i="0" u="none" strike="noStrike" cap="none" normalizeH="0" baseline="0" dirty="0" err="1">
                <a:ln>
                  <a:noFill/>
                </a:ln>
                <a:solidFill>
                  <a:srgbClr val="A9B7C6"/>
                </a:solidFill>
                <a:effectLst/>
                <a:latin typeface="JetBrains Mono"/>
              </a:rPr>
              <a:t>TBDeviceMqttClient</a:t>
            </a:r>
            <a:r>
              <a:rPr kumimoji="0" lang="it-IT" altLang="it-IT"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rgbClr val="A9B7C6"/>
                </a:solidFill>
                <a:latin typeface="JetBrains Mono"/>
              </a:rPr>
              <a:t>	</a:t>
            </a:r>
            <a:r>
              <a:rPr kumimoji="0" lang="it-IT" altLang="it-IT" sz="1600" b="0" i="0" u="none" strike="noStrike" cap="none" normalizeH="0" baseline="0" dirty="0">
                <a:ln>
                  <a:noFill/>
                </a:ln>
                <a:solidFill>
                  <a:srgbClr val="A9B7C6"/>
                </a:solidFill>
                <a:effectLst/>
                <a:latin typeface="JetBrains Mono"/>
              </a:rPr>
              <a:t>THINGSBOARD_HOST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a:ln>
                  <a:noFill/>
                </a:ln>
                <a:solidFill>
                  <a:srgbClr val="AA4926"/>
                </a:solidFill>
                <a:effectLst/>
                <a:latin typeface="JetBrains Mono"/>
              </a:rPr>
              <a:t>username</a:t>
            </a:r>
            <a:r>
              <a:rPr kumimoji="0" lang="it-IT" altLang="it-IT" sz="1600" b="0" i="0" u="none" strike="noStrike" cap="none" normalizeH="0" baseline="0" dirty="0">
                <a:ln>
                  <a:noFill/>
                </a:ln>
                <a:solidFill>
                  <a:srgbClr val="A9B7C6"/>
                </a:solidFill>
                <a:effectLst/>
                <a:latin typeface="JetBrains Mono"/>
              </a:rPr>
              <a:t>=ACCESS_TOKEN)</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89DBDA2C-72FB-D17C-65A7-6862B395373D}"/>
              </a:ext>
            </a:extLst>
          </p:cNvPr>
          <p:cNvSpPr>
            <a:spLocks noChangeArrowheads="1"/>
          </p:cNvSpPr>
          <p:nvPr/>
        </p:nvSpPr>
        <p:spPr bwMode="auto">
          <a:xfrm>
            <a:off x="6033751" y="1731398"/>
            <a:ext cx="3956455" cy="403187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client.connect</a:t>
            </a:r>
            <a:r>
              <a:rPr kumimoji="0" lang="it-IT" altLang="it-IT"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client.request_attributes</a:t>
            </a:r>
            <a:r>
              <a:rPr kumimoji="0" lang="it-IT" altLang="it-IT"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"cpu_</a:t>
            </a:r>
            <a:r>
              <a:rPr kumimoji="0" lang="it-IT" altLang="it-IT" sz="1600" b="0" i="0" u="none" strike="noStrike" cap="none" normalizeH="0" baseline="0" dirty="0" err="1">
                <a:ln>
                  <a:noFill/>
                </a:ln>
                <a:solidFill>
                  <a:srgbClr val="6A8759"/>
                </a:solidFill>
                <a:effectLst/>
                <a:latin typeface="JetBrains Mono"/>
              </a:rPr>
              <a:t>usage</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a:ln>
                  <a:noFill/>
                </a:ln>
                <a:solidFill>
                  <a:srgbClr val="CC7832"/>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ram_usage</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A4926"/>
                </a:solidFill>
                <a:effectLst/>
                <a:latin typeface="JetBrains Mono"/>
              </a:rPr>
              <a:t>callback</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on_attributes_change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try</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while</a:t>
            </a:r>
            <a:r>
              <a:rPr kumimoji="0" lang="it-IT" altLang="it-IT" sz="1600" b="0" i="0" u="none" strike="noStrike" cap="none" normalizeH="0" baseline="0" dirty="0">
                <a:ln>
                  <a:noFill/>
                </a:ln>
                <a:solidFill>
                  <a:srgbClr val="CC7832"/>
                </a:solidFill>
                <a:effectLst/>
                <a:latin typeface="JetBrains Mono"/>
              </a:rPr>
              <a:t> True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time.sleep</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897BB"/>
                </a:solidFill>
                <a:effectLst/>
                <a:latin typeface="JetBrains Mono"/>
              </a:rPr>
              <a:t>1</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except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KeyboardInterrupt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Exiting</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finally</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client.disconnect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endParaRPr kumimoji="0" lang="it-IT" altLang="it-IT" sz="16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if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a:ln>
                  <a:noFill/>
                </a:ln>
                <a:solidFill>
                  <a:srgbClr val="A9B7C6"/>
                </a:solidFill>
                <a:effectLst/>
                <a:latin typeface="JetBrains Mono"/>
              </a:rPr>
              <a:t>__name__ == </a:t>
            </a:r>
            <a:r>
              <a:rPr kumimoji="0" lang="it-IT" altLang="it-IT" sz="1600" b="0" i="0" u="none" strike="noStrike" cap="none" normalizeH="0" baseline="0" dirty="0">
                <a:ln>
                  <a:noFill/>
                </a:ln>
                <a:solidFill>
                  <a:srgbClr val="6A8759"/>
                </a:solidFill>
                <a:effectLst/>
                <a:latin typeface="JetBrains Mono"/>
              </a:rPr>
              <a:t>"__</a:t>
            </a:r>
            <a:r>
              <a:rPr kumimoji="0" lang="it-IT" altLang="it-IT" sz="1600" b="0" i="0" u="none" strike="noStrike" cap="none" normalizeH="0" baseline="0" dirty="0" err="1">
                <a:ln>
                  <a:noFill/>
                </a:ln>
                <a:solidFill>
                  <a:srgbClr val="6A8759"/>
                </a:solidFill>
                <a:effectLst/>
                <a:latin typeface="JetBrains Mono"/>
              </a:rPr>
              <a:t>main</a:t>
            </a:r>
            <a:r>
              <a:rPr kumimoji="0" lang="it-IT" altLang="it-IT" sz="1600" b="0" i="0" u="none" strike="noStrike" cap="none" normalizeH="0" baseline="0" dirty="0">
                <a:ln>
                  <a:noFill/>
                </a:ln>
                <a:solidFill>
                  <a:srgbClr val="6A8759"/>
                </a:solidFill>
                <a:effectLst/>
                <a:latin typeface="JetBrains Mono"/>
              </a:rPr>
              <a:t>__"</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main</a:t>
            </a:r>
            <a:r>
              <a:rPr kumimoji="0" lang="it-IT" altLang="it-IT" sz="1600" b="0" i="0" u="none" strike="noStrike" cap="none" normalizeH="0" baseline="0" dirty="0">
                <a:ln>
                  <a:noFill/>
                </a:ln>
                <a:solidFill>
                  <a:srgbClr val="A9B7C6"/>
                </a:solidFill>
                <a:effectLst/>
                <a:latin typeface="JetBrains Mono"/>
              </a:rPr>
              <a:t>()</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79EA0B45-7841-1CC8-CEE4-77760520C042}"/>
              </a:ext>
            </a:extLst>
          </p:cNvPr>
          <p:cNvSpPr txBox="1"/>
          <p:nvPr/>
        </p:nvSpPr>
        <p:spPr>
          <a:xfrm>
            <a:off x="4263978" y="6195475"/>
            <a:ext cx="3664040" cy="369332"/>
          </a:xfrm>
          <a:prstGeom prst="rect">
            <a:avLst/>
          </a:prstGeom>
          <a:noFill/>
        </p:spPr>
        <p:txBody>
          <a:bodyPr wrap="square" rtlCol="0">
            <a:spAutoFit/>
          </a:bodyPr>
          <a:lstStyle/>
          <a:p>
            <a:r>
              <a:rPr lang="it-IT" dirty="0">
                <a:hlinkClick r:id="rId2"/>
              </a:rPr>
              <a:t>Reference</a:t>
            </a:r>
            <a:r>
              <a:rPr lang="it-IT" dirty="0"/>
              <a:t>	</a:t>
            </a:r>
            <a:r>
              <a:rPr lang="it-IT" dirty="0">
                <a:hlinkClick r:id="rId3"/>
              </a:rPr>
              <a:t>GitHub </a:t>
            </a:r>
            <a:r>
              <a:rPr lang="it-IT" dirty="0" err="1">
                <a:hlinkClick r:id="rId3"/>
              </a:rPr>
              <a:t>example</a:t>
            </a:r>
            <a:endParaRPr lang="it-IT" dirty="0"/>
          </a:p>
        </p:txBody>
      </p:sp>
      <p:sp>
        <p:nvSpPr>
          <p:cNvPr id="7" name="Slide Number Placeholder 3">
            <a:extLst>
              <a:ext uri="{FF2B5EF4-FFF2-40B4-BE49-F238E27FC236}">
                <a16:creationId xmlns:a16="http://schemas.microsoft.com/office/drawing/2014/main" id="{C55BC350-DB9E-04C1-F0FB-A1227CF13EE5}"/>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33</a:t>
            </a:fld>
            <a:endParaRPr lang="en-US" dirty="0"/>
          </a:p>
        </p:txBody>
      </p:sp>
    </p:spTree>
    <p:extLst>
      <p:ext uri="{BB962C8B-B14F-4D97-AF65-F5344CB8AC3E}">
        <p14:creationId xmlns:p14="http://schemas.microsoft.com/office/powerpoint/2010/main" val="21685418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8C550-09C3-C151-86DF-CDC4EF8414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F0980-2EBC-A65F-E804-49732235B859}"/>
              </a:ext>
            </a:extLst>
          </p:cNvPr>
          <p:cNvSpPr>
            <a:spLocks noGrp="1"/>
          </p:cNvSpPr>
          <p:nvPr>
            <p:ph type="title"/>
          </p:nvPr>
        </p:nvSpPr>
        <p:spPr>
          <a:xfrm>
            <a:off x="397507" y="746238"/>
            <a:ext cx="11396982" cy="657559"/>
          </a:xfrm>
        </p:spPr>
        <p:txBody>
          <a:bodyPr/>
          <a:lstStyle/>
          <a:p>
            <a:r>
              <a:rPr lang="it-IT" dirty="0"/>
              <a:t>Python Code Subscription</a:t>
            </a:r>
          </a:p>
        </p:txBody>
      </p:sp>
      <p:sp>
        <p:nvSpPr>
          <p:cNvPr id="3" name="Rectangle 1">
            <a:extLst>
              <a:ext uri="{FF2B5EF4-FFF2-40B4-BE49-F238E27FC236}">
                <a16:creationId xmlns:a16="http://schemas.microsoft.com/office/drawing/2014/main" id="{4A6D2A17-824D-2D6A-77C3-4F25756F82D2}"/>
              </a:ext>
            </a:extLst>
          </p:cNvPr>
          <p:cNvSpPr>
            <a:spLocks noChangeArrowheads="1"/>
          </p:cNvSpPr>
          <p:nvPr/>
        </p:nvSpPr>
        <p:spPr bwMode="auto">
          <a:xfrm>
            <a:off x="1041040" y="1605488"/>
            <a:ext cx="4561270" cy="427809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a:ln>
                  <a:noFill/>
                </a:ln>
                <a:solidFill>
                  <a:srgbClr val="A9B7C6"/>
                </a:solidFill>
                <a:effectLst/>
                <a:latin typeface="JetBrains Mono"/>
              </a:rPr>
              <a:t>time</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CC7832"/>
                </a:solidFill>
                <a:effectLst/>
                <a:latin typeface="JetBrains Mono"/>
              </a:rPr>
              <a:t>from </a:t>
            </a:r>
            <a:r>
              <a:rPr kumimoji="0" lang="it-IT" altLang="it-IT" sz="1600" b="0" i="0" u="none" strike="noStrike" cap="none" normalizeH="0" baseline="0" dirty="0" err="1">
                <a:ln>
                  <a:noFill/>
                </a:ln>
                <a:solidFill>
                  <a:srgbClr val="A9B7C6"/>
                </a:solidFill>
                <a:effectLst/>
                <a:latin typeface="JetBrains Mono"/>
              </a:rPr>
              <a:t>tb_device_mqtt</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err="1">
                <a:ln>
                  <a:noFill/>
                </a:ln>
                <a:solidFill>
                  <a:srgbClr val="A9B7C6"/>
                </a:solidFill>
                <a:effectLst/>
                <a:latin typeface="JetBrains Mono"/>
              </a:rPr>
              <a:t>TBDeviceMqttClient</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THINGSBOARD_HOST = </a:t>
            </a:r>
            <a:r>
              <a:rPr kumimoji="0" lang="it-IT" altLang="it-IT" sz="1600" b="0" i="0" u="none" strike="noStrike" cap="none" normalizeH="0" baseline="0" dirty="0">
                <a:ln>
                  <a:noFill/>
                </a:ln>
                <a:solidFill>
                  <a:srgbClr val="6A8759"/>
                </a:solidFill>
                <a:effectLst/>
                <a:latin typeface="JetBrains Mono"/>
              </a:rPr>
              <a:t>' 192.168.2.X '</a:t>
            </a:r>
            <a:br>
              <a:rPr kumimoji="0" lang="it-IT" altLang="it-IT" sz="1600" b="0" i="0" u="none" strike="noStrike" cap="none" normalizeH="0" baseline="0" dirty="0">
                <a:ln>
                  <a:noFill/>
                </a:ln>
                <a:solidFill>
                  <a:srgbClr val="6A8759"/>
                </a:solidFill>
                <a:effectLst/>
                <a:latin typeface="JetBrains Mono"/>
              </a:rPr>
            </a:br>
            <a:r>
              <a:rPr kumimoji="0" lang="it-IT" altLang="it-IT" sz="1600" b="0" i="0" u="none" strike="noStrike" cap="none" normalizeH="0" baseline="0" dirty="0">
                <a:ln>
                  <a:noFill/>
                </a:ln>
                <a:solidFill>
                  <a:srgbClr val="A9B7C6"/>
                </a:solidFill>
                <a:effectLst/>
                <a:latin typeface="JetBrains Mono"/>
              </a:rPr>
              <a:t>ACCESS_TOKEN = </a:t>
            </a:r>
            <a:r>
              <a:rPr kumimoji="0" lang="it-IT" altLang="it-IT" sz="1600" b="0" i="0" u="none" strike="noStrike" cap="none" normalizeH="0" baseline="0" dirty="0">
                <a:ln>
                  <a:noFill/>
                </a:ln>
                <a:solidFill>
                  <a:srgbClr val="6A8759"/>
                </a:solidFill>
                <a:effectLst/>
                <a:latin typeface="JetBrains Mono"/>
              </a:rPr>
              <a:t>'pg4iiosxgbkonzwpxpfb'</a:t>
            </a:r>
            <a:br>
              <a:rPr kumimoji="0" lang="it-IT" altLang="it-IT" sz="1600" b="0" i="0" u="none" strike="noStrike" cap="none" normalizeH="0" baseline="0" dirty="0">
                <a:ln>
                  <a:noFill/>
                </a:ln>
                <a:solidFill>
                  <a:srgbClr val="6A8759"/>
                </a:solidFill>
                <a:effectLst/>
                <a:latin typeface="JetBrains Mono"/>
              </a:rPr>
            </a:br>
            <a:br>
              <a:rPr kumimoji="0" lang="it-IT" altLang="it-IT" sz="1600" b="0" i="0" u="none" strike="noStrike" cap="none" normalizeH="0" baseline="0" dirty="0">
                <a:ln>
                  <a:noFill/>
                </a:ln>
                <a:solidFill>
                  <a:srgbClr val="6A8759"/>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def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FFC66D"/>
                </a:solidFill>
                <a:effectLst/>
                <a:latin typeface="JetBrains Mono"/>
              </a:rPr>
              <a:t>on_attributes_change</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72737A"/>
                </a:solidFill>
                <a:effectLst/>
                <a:latin typeface="JetBrains Mono"/>
              </a:rPr>
              <a:t>client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result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exception</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if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exception</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is</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not</a:t>
            </a:r>
            <a:r>
              <a:rPr kumimoji="0" lang="it-IT" altLang="it-IT" sz="1600" b="0" i="0" u="none" strike="noStrike" cap="none" normalizeH="0" baseline="0" dirty="0">
                <a:ln>
                  <a:noFill/>
                </a:ln>
                <a:solidFill>
                  <a:srgbClr val="CC7832"/>
                </a:solidFill>
                <a:effectLst/>
                <a:latin typeface="JetBrains Mono"/>
              </a:rPr>
              <a:t> None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Exception</a:t>
            </a:r>
            <a:r>
              <a:rPr kumimoji="0" lang="it-IT" altLang="it-IT" sz="1600" b="0" i="0" u="none" strike="noStrike" cap="none" normalizeH="0" baseline="0" dirty="0">
                <a:ln>
                  <a:noFill/>
                </a:ln>
                <a:solidFill>
                  <a:srgbClr val="6A8759"/>
                </a:solidFill>
                <a:effectLst/>
                <a:latin typeface="JetBrains Mono"/>
              </a:rPr>
              <a:t>: " </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str</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exception</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else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result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def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FFC66D"/>
                </a:solidFill>
                <a:effectLst/>
                <a:latin typeface="JetBrains Mono"/>
              </a:rPr>
              <a:t>main</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client = </a:t>
            </a:r>
            <a:r>
              <a:rPr kumimoji="0" lang="it-IT" altLang="it-IT" sz="1600" b="0" i="0" u="none" strike="noStrike" cap="none" normalizeH="0" baseline="0" dirty="0" err="1">
                <a:ln>
                  <a:noFill/>
                </a:ln>
                <a:solidFill>
                  <a:srgbClr val="A9B7C6"/>
                </a:solidFill>
                <a:effectLst/>
                <a:latin typeface="JetBrains Mono"/>
              </a:rPr>
              <a:t>TBDeviceMqttClient</a:t>
            </a:r>
            <a:r>
              <a:rPr kumimoji="0" lang="it-IT" altLang="it-IT"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lang="it-IT" altLang="it-IT" sz="1600" dirty="0">
                <a:solidFill>
                  <a:srgbClr val="A9B7C6"/>
                </a:solidFill>
                <a:latin typeface="JetBrains Mono"/>
              </a:rPr>
              <a:t>	</a:t>
            </a:r>
            <a:r>
              <a:rPr kumimoji="0" lang="it-IT" altLang="it-IT" sz="1600" b="0" i="0" u="none" strike="noStrike" cap="none" normalizeH="0" baseline="0" dirty="0">
                <a:ln>
                  <a:noFill/>
                </a:ln>
                <a:solidFill>
                  <a:srgbClr val="A9B7C6"/>
                </a:solidFill>
                <a:effectLst/>
                <a:latin typeface="JetBrains Mono"/>
              </a:rPr>
              <a:t>THINGSBOARD_HOST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a:ln>
                  <a:noFill/>
                </a:ln>
                <a:solidFill>
                  <a:srgbClr val="AA4926"/>
                </a:solidFill>
                <a:effectLst/>
                <a:latin typeface="JetBrains Mono"/>
              </a:rPr>
              <a:t>username</a:t>
            </a:r>
            <a:r>
              <a:rPr kumimoji="0" lang="it-IT" altLang="it-IT" sz="1600" b="0" i="0" u="none" strike="noStrike" cap="none" normalizeH="0" baseline="0" dirty="0">
                <a:ln>
                  <a:noFill/>
                </a:ln>
                <a:solidFill>
                  <a:srgbClr val="A9B7C6"/>
                </a:solidFill>
                <a:effectLst/>
                <a:latin typeface="JetBrains Mono"/>
              </a:rPr>
              <a:t>=ACCESS_TOKEN)</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client.connect</a:t>
            </a:r>
            <a:r>
              <a:rPr kumimoji="0" lang="it-IT" altLang="it-IT" sz="1600" b="0" i="0" u="none" strike="noStrike" cap="none" normalizeH="0" baseline="0" dirty="0">
                <a:ln>
                  <a:noFill/>
                </a:ln>
                <a:solidFill>
                  <a:srgbClr val="A9B7C6"/>
                </a:solidFill>
                <a:effectLst/>
                <a:latin typeface="JetBrains Mono"/>
              </a:rPr>
              <a:t>()</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B1ED850-06A7-276E-020F-7B61673823B1}"/>
              </a:ext>
            </a:extLst>
          </p:cNvPr>
          <p:cNvSpPr>
            <a:spLocks noChangeArrowheads="1"/>
          </p:cNvSpPr>
          <p:nvPr/>
        </p:nvSpPr>
        <p:spPr bwMode="auto">
          <a:xfrm>
            <a:off x="5602310" y="1605488"/>
            <a:ext cx="5054958" cy="427809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client.subscribe_to_attribute</a:t>
            </a:r>
            <a:r>
              <a:rPr kumimoji="0" lang="it-IT" altLang="it-IT"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cpu_usage</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a:ln>
                  <a:noFill/>
                </a:ln>
                <a:solidFill>
                  <a:srgbClr val="CC7832"/>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on_attributes_change</a:t>
            </a:r>
            <a:r>
              <a:rPr kumimoji="0" lang="it-IT" altLang="it-IT" sz="1600" b="0" i="0" u="none" strike="noStrike" cap="none" normalizeH="0" baseline="0" dirty="0">
                <a:ln>
                  <a:noFill/>
                </a:ln>
                <a:solidFill>
                  <a:srgbClr val="A9B7C6"/>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client.subscribe_to_all_attributes</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on_attributes_change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try</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while</a:t>
            </a:r>
            <a:r>
              <a:rPr kumimoji="0" lang="it-IT" altLang="it-IT" sz="1600" b="0" i="0" u="none" strike="noStrike" cap="none" normalizeH="0" baseline="0" dirty="0">
                <a:ln>
                  <a:noFill/>
                </a:ln>
                <a:solidFill>
                  <a:srgbClr val="CC7832"/>
                </a:solidFill>
                <a:effectLst/>
                <a:latin typeface="JetBrains Mono"/>
              </a:rPr>
              <a:t> True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time.sleep</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897BB"/>
                </a:solidFill>
                <a:effectLst/>
                <a:latin typeface="JetBrains Mono"/>
              </a:rPr>
              <a:t>1</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except</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KeyboardInterrupt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Exiting</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finally</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client.disconnect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endParaRPr kumimoji="0" lang="it-IT" altLang="it-IT" sz="1600" b="0" i="0" u="none" strike="noStrike" cap="none" normalizeH="0" baseline="0" dirty="0">
              <a:ln>
                <a:noFill/>
              </a:ln>
              <a:solidFill>
                <a:srgbClr val="A9B7C6"/>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if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a:ln>
                  <a:noFill/>
                </a:ln>
                <a:solidFill>
                  <a:srgbClr val="A9B7C6"/>
                </a:solidFill>
                <a:effectLst/>
                <a:latin typeface="JetBrains Mono"/>
              </a:rPr>
              <a:t>__name__ == </a:t>
            </a:r>
            <a:r>
              <a:rPr kumimoji="0" lang="it-IT" altLang="it-IT" sz="1600" b="0" i="0" u="none" strike="noStrike" cap="none" normalizeH="0" baseline="0" dirty="0">
                <a:ln>
                  <a:noFill/>
                </a:ln>
                <a:solidFill>
                  <a:srgbClr val="6A8759"/>
                </a:solidFill>
                <a:effectLst/>
                <a:latin typeface="JetBrains Mono"/>
              </a:rPr>
              <a:t>"__</a:t>
            </a:r>
            <a:r>
              <a:rPr kumimoji="0" lang="it-IT" altLang="it-IT" sz="1600" b="0" i="0" u="none" strike="noStrike" cap="none" normalizeH="0" baseline="0" dirty="0" err="1">
                <a:ln>
                  <a:noFill/>
                </a:ln>
                <a:solidFill>
                  <a:srgbClr val="6A8759"/>
                </a:solidFill>
                <a:effectLst/>
                <a:latin typeface="JetBrains Mono"/>
              </a:rPr>
              <a:t>main</a:t>
            </a:r>
            <a:r>
              <a:rPr kumimoji="0" lang="it-IT" altLang="it-IT" sz="1600" b="0" i="0" u="none" strike="noStrike" cap="none" normalizeH="0" baseline="0" dirty="0">
                <a:ln>
                  <a:noFill/>
                </a:ln>
                <a:solidFill>
                  <a:srgbClr val="6A8759"/>
                </a:solidFill>
                <a:effectLst/>
                <a:latin typeface="JetBrains Mono"/>
              </a:rPr>
              <a:t>__"</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main</a:t>
            </a:r>
            <a:r>
              <a:rPr kumimoji="0" lang="it-IT" altLang="it-IT" sz="1600" b="0" i="0" u="none" strike="noStrike" cap="none" normalizeH="0" baseline="0" dirty="0">
                <a:ln>
                  <a:noFill/>
                </a:ln>
                <a:solidFill>
                  <a:srgbClr val="A9B7C6"/>
                </a:solidFill>
                <a:effectLst/>
                <a:latin typeface="JetBrains Mono"/>
              </a:rPr>
              <a:t>()</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
        <p:nvSpPr>
          <p:cNvPr id="5" name="CasellaDiTesto 4">
            <a:extLst>
              <a:ext uri="{FF2B5EF4-FFF2-40B4-BE49-F238E27FC236}">
                <a16:creationId xmlns:a16="http://schemas.microsoft.com/office/drawing/2014/main" id="{AFB307EA-BDAE-298C-AC1B-548E6BDC5C6A}"/>
              </a:ext>
            </a:extLst>
          </p:cNvPr>
          <p:cNvSpPr txBox="1"/>
          <p:nvPr/>
        </p:nvSpPr>
        <p:spPr>
          <a:xfrm>
            <a:off x="4263978" y="6195475"/>
            <a:ext cx="3664040" cy="369332"/>
          </a:xfrm>
          <a:prstGeom prst="rect">
            <a:avLst/>
          </a:prstGeom>
          <a:noFill/>
        </p:spPr>
        <p:txBody>
          <a:bodyPr wrap="square" rtlCol="0">
            <a:spAutoFit/>
          </a:bodyPr>
          <a:lstStyle/>
          <a:p>
            <a:r>
              <a:rPr lang="it-IT" dirty="0">
                <a:hlinkClick r:id="rId2"/>
              </a:rPr>
              <a:t>Reference</a:t>
            </a:r>
            <a:r>
              <a:rPr lang="it-IT" dirty="0"/>
              <a:t>	</a:t>
            </a:r>
            <a:r>
              <a:rPr lang="it-IT" dirty="0">
                <a:hlinkClick r:id="rId3"/>
              </a:rPr>
              <a:t>GitHub </a:t>
            </a:r>
            <a:r>
              <a:rPr lang="it-IT" dirty="0" err="1">
                <a:hlinkClick r:id="rId3"/>
              </a:rPr>
              <a:t>example</a:t>
            </a:r>
            <a:endParaRPr lang="it-IT" dirty="0"/>
          </a:p>
        </p:txBody>
      </p:sp>
      <p:sp>
        <p:nvSpPr>
          <p:cNvPr id="7" name="Slide Number Placeholder 3">
            <a:extLst>
              <a:ext uri="{FF2B5EF4-FFF2-40B4-BE49-F238E27FC236}">
                <a16:creationId xmlns:a16="http://schemas.microsoft.com/office/drawing/2014/main" id="{8F8490FF-7CB2-9AB8-9189-D4E5D9417DAF}"/>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34</a:t>
            </a:fld>
            <a:endParaRPr lang="en-US" dirty="0"/>
          </a:p>
        </p:txBody>
      </p:sp>
    </p:spTree>
    <p:extLst>
      <p:ext uri="{BB962C8B-B14F-4D97-AF65-F5344CB8AC3E}">
        <p14:creationId xmlns:p14="http://schemas.microsoft.com/office/powerpoint/2010/main" val="1041785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1C110-86B1-3C1D-E02F-F8E00AA7E318}"/>
            </a:ext>
          </a:extLst>
        </p:cNvPr>
        <p:cNvGrpSpPr/>
        <p:nvPr/>
      </p:nvGrpSpPr>
      <p:grpSpPr>
        <a:xfrm>
          <a:off x="0" y="0"/>
          <a:ext cx="0" cy="0"/>
          <a:chOff x="0" y="0"/>
          <a:chExt cx="0" cy="0"/>
        </a:xfrm>
      </p:grpSpPr>
      <p:sp>
        <p:nvSpPr>
          <p:cNvPr id="7" name="Cylinder 15">
            <a:extLst>
              <a:ext uri="{FF2B5EF4-FFF2-40B4-BE49-F238E27FC236}">
                <a16:creationId xmlns:a16="http://schemas.microsoft.com/office/drawing/2014/main" id="{1B9700F4-BB95-85DE-7F5E-9E8A223A461D}"/>
              </a:ext>
            </a:extLst>
          </p:cNvPr>
          <p:cNvSpPr/>
          <p:nvPr/>
        </p:nvSpPr>
        <p:spPr>
          <a:xfrm rot="10800000">
            <a:off x="9364273" y="3067523"/>
            <a:ext cx="575733" cy="1083735"/>
          </a:xfrm>
          <a:prstGeom prst="can">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7B55EAF-4451-541C-2DA9-048572D666D5}"/>
              </a:ext>
            </a:extLst>
          </p:cNvPr>
          <p:cNvSpPr>
            <a:spLocks noGrp="1"/>
          </p:cNvSpPr>
          <p:nvPr>
            <p:ph type="title"/>
          </p:nvPr>
        </p:nvSpPr>
        <p:spPr>
          <a:xfrm>
            <a:off x="397508" y="579997"/>
            <a:ext cx="11396982" cy="657559"/>
          </a:xfrm>
        </p:spPr>
        <p:txBody>
          <a:bodyPr/>
          <a:lstStyle/>
          <a:p>
            <a:r>
              <a:rPr lang="en-US" dirty="0"/>
              <a:t>IoT &amp; IoMT Sensors</a:t>
            </a:r>
          </a:p>
        </p:txBody>
      </p:sp>
      <p:sp>
        <p:nvSpPr>
          <p:cNvPr id="10" name="Slide Number Placeholder 3">
            <a:extLst>
              <a:ext uri="{FF2B5EF4-FFF2-40B4-BE49-F238E27FC236}">
                <a16:creationId xmlns:a16="http://schemas.microsoft.com/office/drawing/2014/main" id="{F1798729-EC9C-9616-12B7-9C6545220861}"/>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35</a:t>
            </a:fld>
            <a:endParaRPr lang="en-US" dirty="0"/>
          </a:p>
        </p:txBody>
      </p:sp>
      <p:pic>
        <p:nvPicPr>
          <p:cNvPr id="11" name="Immagine 5">
            <a:extLst>
              <a:ext uri="{FF2B5EF4-FFF2-40B4-BE49-F238E27FC236}">
                <a16:creationId xmlns:a16="http://schemas.microsoft.com/office/drawing/2014/main" id="{8A05567F-7D6A-6734-00C2-F6702A1782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579837" y="4029689"/>
            <a:ext cx="2100300" cy="1535992"/>
          </a:xfrm>
          <a:prstGeom prst="rect">
            <a:avLst/>
          </a:prstGeom>
        </p:spPr>
      </p:pic>
      <p:sp>
        <p:nvSpPr>
          <p:cNvPr id="12" name="Arrow: Down 16">
            <a:extLst>
              <a:ext uri="{FF2B5EF4-FFF2-40B4-BE49-F238E27FC236}">
                <a16:creationId xmlns:a16="http://schemas.microsoft.com/office/drawing/2014/main" id="{1BDB9320-45D1-875A-6B4C-068AA9721510}"/>
              </a:ext>
            </a:extLst>
          </p:cNvPr>
          <p:cNvSpPr/>
          <p:nvPr/>
        </p:nvSpPr>
        <p:spPr>
          <a:xfrm>
            <a:off x="9499739" y="3342217"/>
            <a:ext cx="304800" cy="47376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Content Placeholder 6" descr="Heart with pulse with solid fill">
            <a:extLst>
              <a:ext uri="{FF2B5EF4-FFF2-40B4-BE49-F238E27FC236}">
                <a16:creationId xmlns:a16="http://schemas.microsoft.com/office/drawing/2014/main" id="{5D7CB74A-F5C7-780F-6508-375AECAD3E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9919" y="1943303"/>
            <a:ext cx="914400" cy="914400"/>
          </a:xfrm>
          <a:prstGeom prst="rect">
            <a:avLst/>
          </a:prstGeom>
        </p:spPr>
      </p:pic>
      <p:pic>
        <p:nvPicPr>
          <p:cNvPr id="14" name="Graphic 10" descr="Lungs with solid fill">
            <a:extLst>
              <a:ext uri="{FF2B5EF4-FFF2-40B4-BE49-F238E27FC236}">
                <a16:creationId xmlns:a16="http://schemas.microsoft.com/office/drawing/2014/main" id="{07E41DEA-0F9E-3677-844A-175C54B6D6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64319" y="1943303"/>
            <a:ext cx="914400" cy="914400"/>
          </a:xfrm>
          <a:prstGeom prst="rect">
            <a:avLst/>
          </a:prstGeom>
        </p:spPr>
      </p:pic>
      <p:sp>
        <p:nvSpPr>
          <p:cNvPr id="15" name="Rectangle: Rounded Corners 13">
            <a:extLst>
              <a:ext uri="{FF2B5EF4-FFF2-40B4-BE49-F238E27FC236}">
                <a16:creationId xmlns:a16="http://schemas.microsoft.com/office/drawing/2014/main" id="{F5DAC5D3-D265-B2B7-1722-39497FBED0F1}"/>
              </a:ext>
            </a:extLst>
          </p:cNvPr>
          <p:cNvSpPr/>
          <p:nvPr/>
        </p:nvSpPr>
        <p:spPr>
          <a:xfrm>
            <a:off x="8249920" y="1880117"/>
            <a:ext cx="2743200" cy="125228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Graphic 12" descr="Thermometer with solid fill">
            <a:extLst>
              <a:ext uri="{FF2B5EF4-FFF2-40B4-BE49-F238E27FC236}">
                <a16:creationId xmlns:a16="http://schemas.microsoft.com/office/drawing/2014/main" id="{6CB2AEFB-A272-EBA6-39E4-DA9D6D61D0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78719" y="1943303"/>
            <a:ext cx="914400" cy="914400"/>
          </a:xfrm>
          <a:prstGeom prst="rect">
            <a:avLst/>
          </a:prstGeom>
        </p:spPr>
      </p:pic>
      <p:sp>
        <p:nvSpPr>
          <p:cNvPr id="17" name="TextBox 14">
            <a:extLst>
              <a:ext uri="{FF2B5EF4-FFF2-40B4-BE49-F238E27FC236}">
                <a16:creationId xmlns:a16="http://schemas.microsoft.com/office/drawing/2014/main" id="{5E46F31B-3F40-D252-8546-A880E1CA11AC}"/>
              </a:ext>
            </a:extLst>
          </p:cNvPr>
          <p:cNvSpPr txBox="1"/>
          <p:nvPr/>
        </p:nvSpPr>
        <p:spPr>
          <a:xfrm>
            <a:off x="8690186" y="2801830"/>
            <a:ext cx="1862667" cy="369332"/>
          </a:xfrm>
          <a:prstGeom prst="rect">
            <a:avLst/>
          </a:prstGeom>
          <a:noFill/>
        </p:spPr>
        <p:txBody>
          <a:bodyPr wrap="square" rtlCol="0">
            <a:spAutoFit/>
          </a:bodyPr>
          <a:lstStyle/>
          <a:p>
            <a:pPr algn="ctr"/>
            <a:r>
              <a:rPr lang="en-US" b="1" dirty="0"/>
              <a:t>Sensors</a:t>
            </a:r>
          </a:p>
        </p:txBody>
      </p:sp>
      <p:sp>
        <p:nvSpPr>
          <p:cNvPr id="18" name="CasellaDiTesto 17">
            <a:extLst>
              <a:ext uri="{FF2B5EF4-FFF2-40B4-BE49-F238E27FC236}">
                <a16:creationId xmlns:a16="http://schemas.microsoft.com/office/drawing/2014/main" id="{EFF963EC-76CC-BE88-7014-E9D8086032B4}"/>
              </a:ext>
            </a:extLst>
          </p:cNvPr>
          <p:cNvSpPr txBox="1"/>
          <p:nvPr/>
        </p:nvSpPr>
        <p:spPr>
          <a:xfrm>
            <a:off x="528034" y="2163651"/>
            <a:ext cx="7611536" cy="2862322"/>
          </a:xfrm>
          <a:prstGeom prst="rect">
            <a:avLst/>
          </a:prstGeom>
          <a:noFill/>
        </p:spPr>
        <p:txBody>
          <a:bodyPr wrap="square" rtlCol="0">
            <a:spAutoFit/>
          </a:bodyPr>
          <a:lstStyle/>
          <a:p>
            <a:pPr marL="457200" indent="-457200">
              <a:buFont typeface="Arial" panose="020B0604020202020204" pitchFamily="34" charset="0"/>
              <a:buChar char="•"/>
            </a:pPr>
            <a:r>
              <a:rPr lang="it-IT" sz="3200" dirty="0" err="1"/>
              <a:t>Healtcare</a:t>
            </a:r>
            <a:r>
              <a:rPr lang="it-IT" sz="3200" dirty="0"/>
              <a:t>:</a:t>
            </a:r>
          </a:p>
          <a:p>
            <a:pPr marL="914400" lvl="1" indent="-457200">
              <a:buFont typeface="Arial" panose="020B0604020202020204" pitchFamily="34" charset="0"/>
              <a:buChar char="•"/>
            </a:pPr>
            <a:r>
              <a:rPr lang="it-IT" sz="2800" dirty="0"/>
              <a:t>PYNQ-</a:t>
            </a:r>
            <a:r>
              <a:rPr lang="it-IT" sz="2800" dirty="0" err="1"/>
              <a:t>leds</a:t>
            </a:r>
            <a:r>
              <a:rPr lang="it-IT" sz="2800" dirty="0"/>
              <a:t> </a:t>
            </a:r>
            <a:r>
              <a:rPr lang="it-IT" sz="2800" dirty="0" err="1"/>
              <a:t>integration</a:t>
            </a:r>
            <a:endParaRPr lang="it-IT" sz="2800" dirty="0">
              <a:highlight>
                <a:srgbClr val="00FF00"/>
              </a:highlight>
            </a:endParaRPr>
          </a:p>
          <a:p>
            <a:pPr marL="914400" lvl="1" indent="-457200">
              <a:buFont typeface="Arial" panose="020B0604020202020204" pitchFamily="34" charset="0"/>
              <a:buChar char="•"/>
            </a:pPr>
            <a:r>
              <a:rPr lang="it-IT" sz="2800" dirty="0"/>
              <a:t>PYNQ-</a:t>
            </a:r>
            <a:r>
              <a:rPr lang="it-IT" sz="2800" dirty="0" err="1"/>
              <a:t>buttons</a:t>
            </a:r>
            <a:r>
              <a:rPr lang="it-IT" sz="2800" dirty="0"/>
              <a:t> </a:t>
            </a:r>
            <a:r>
              <a:rPr lang="it-IT" sz="2800" dirty="0" err="1"/>
              <a:t>integration</a:t>
            </a:r>
            <a:endParaRPr lang="it-IT" sz="2800" dirty="0"/>
          </a:p>
          <a:p>
            <a:pPr marL="914400" lvl="1" indent="-457200">
              <a:buFont typeface="Arial" panose="020B0604020202020204" pitchFamily="34" charset="0"/>
              <a:buChar char="•"/>
            </a:pPr>
            <a:endParaRPr lang="it-IT" sz="3200" dirty="0"/>
          </a:p>
          <a:p>
            <a:pPr marL="457200" indent="-457200">
              <a:buFont typeface="Arial" panose="020B0604020202020204" pitchFamily="34" charset="0"/>
              <a:buChar char="•"/>
            </a:pPr>
            <a:r>
              <a:rPr lang="it-IT" sz="3200" dirty="0" err="1"/>
              <a:t>Ambiental</a:t>
            </a:r>
            <a:r>
              <a:rPr lang="it-IT" sz="3200" dirty="0"/>
              <a:t>:</a:t>
            </a:r>
          </a:p>
          <a:p>
            <a:pPr marL="914400" lvl="1" indent="-457200">
              <a:buFont typeface="Arial" panose="020B0604020202020204" pitchFamily="34" charset="0"/>
              <a:buChar char="•"/>
            </a:pPr>
            <a:r>
              <a:rPr lang="it-IT" sz="2800" dirty="0"/>
              <a:t>Light </a:t>
            </a:r>
            <a:r>
              <a:rPr lang="it-IT" sz="2800" dirty="0" err="1"/>
              <a:t>sensor</a:t>
            </a:r>
            <a:r>
              <a:rPr lang="it-IT" sz="2800" dirty="0"/>
              <a:t> </a:t>
            </a:r>
            <a:r>
              <a:rPr lang="it-IT" sz="2800" dirty="0" err="1"/>
              <a:t>Sparkfun</a:t>
            </a:r>
            <a:r>
              <a:rPr lang="it-IT" sz="2800" dirty="0"/>
              <a:t> TEMT 6000</a:t>
            </a:r>
            <a:endParaRPr lang="it-IT" sz="2800" dirty="0">
              <a:highlight>
                <a:srgbClr val="FF0000"/>
              </a:highlight>
            </a:endParaRPr>
          </a:p>
        </p:txBody>
      </p:sp>
    </p:spTree>
    <p:extLst>
      <p:ext uri="{BB962C8B-B14F-4D97-AF65-F5344CB8AC3E}">
        <p14:creationId xmlns:p14="http://schemas.microsoft.com/office/powerpoint/2010/main" val="3367704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7B75D-1BB2-4FC9-6765-353697EE178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2A2028A-669D-912A-7AE6-38DA1764CCB7}"/>
              </a:ext>
            </a:extLst>
          </p:cNvPr>
          <p:cNvSpPr>
            <a:spLocks noGrp="1"/>
          </p:cNvSpPr>
          <p:nvPr>
            <p:ph type="title"/>
          </p:nvPr>
        </p:nvSpPr>
        <p:spPr/>
        <p:txBody>
          <a:bodyPr/>
          <a:lstStyle/>
          <a:p>
            <a:r>
              <a:rPr lang="en-US" dirty="0"/>
              <a:t>IoT &amp; IoMT Sensors</a:t>
            </a:r>
          </a:p>
        </p:txBody>
      </p:sp>
      <p:sp>
        <p:nvSpPr>
          <p:cNvPr id="9" name="Content Placeholder 8">
            <a:extLst>
              <a:ext uri="{FF2B5EF4-FFF2-40B4-BE49-F238E27FC236}">
                <a16:creationId xmlns:a16="http://schemas.microsoft.com/office/drawing/2014/main" id="{A661E197-CD6D-5B4C-036E-E7F4F09A293B}"/>
              </a:ext>
            </a:extLst>
          </p:cNvPr>
          <p:cNvSpPr>
            <a:spLocks noGrp="1"/>
          </p:cNvSpPr>
          <p:nvPr>
            <p:ph idx="1"/>
          </p:nvPr>
        </p:nvSpPr>
        <p:spPr>
          <a:xfrm>
            <a:off x="397507" y="1322984"/>
            <a:ext cx="9635135" cy="5064269"/>
          </a:xfrm>
        </p:spPr>
        <p:txBody>
          <a:bodyPr/>
          <a:lstStyle/>
          <a:p>
            <a:r>
              <a:rPr lang="it-IT" sz="3200" dirty="0" err="1"/>
              <a:t>Healtcare</a:t>
            </a:r>
            <a:r>
              <a:rPr lang="it-IT" sz="3200" dirty="0"/>
              <a:t>:</a:t>
            </a:r>
          </a:p>
          <a:p>
            <a:pPr lvl="1"/>
            <a:r>
              <a:rPr lang="it-IT" sz="2800" dirty="0"/>
              <a:t>PYNQ-</a:t>
            </a:r>
            <a:r>
              <a:rPr lang="it-IT" sz="2800" dirty="0" err="1"/>
              <a:t>leds</a:t>
            </a:r>
            <a:r>
              <a:rPr lang="it-IT" sz="2800" dirty="0"/>
              <a:t> </a:t>
            </a:r>
            <a:r>
              <a:rPr lang="it-IT" sz="2800" dirty="0" err="1"/>
              <a:t>integration</a:t>
            </a:r>
            <a:r>
              <a:rPr lang="it-IT" sz="2800" dirty="0"/>
              <a:t>: </a:t>
            </a:r>
            <a:r>
              <a:rPr lang="it-IT" sz="2800" dirty="0">
                <a:highlight>
                  <a:srgbClr val="00FF00"/>
                </a:highlight>
              </a:rPr>
              <a:t>OK</a:t>
            </a:r>
          </a:p>
          <a:p>
            <a:pPr lvl="1"/>
            <a:r>
              <a:rPr lang="it-IT" sz="2800" dirty="0"/>
              <a:t>PYNQ-</a:t>
            </a:r>
            <a:r>
              <a:rPr lang="it-IT" sz="2800" dirty="0" err="1"/>
              <a:t>buttons</a:t>
            </a:r>
            <a:r>
              <a:rPr lang="it-IT" sz="2800" dirty="0"/>
              <a:t> </a:t>
            </a:r>
            <a:r>
              <a:rPr lang="it-IT" sz="2800" dirty="0" err="1"/>
              <a:t>integration</a:t>
            </a:r>
            <a:r>
              <a:rPr lang="it-IT" sz="2800" dirty="0"/>
              <a:t>: </a:t>
            </a:r>
            <a:r>
              <a:rPr lang="it-IT" sz="2800" dirty="0">
                <a:highlight>
                  <a:srgbClr val="00FF00"/>
                </a:highlight>
              </a:rPr>
              <a:t>OK</a:t>
            </a:r>
            <a:endParaRPr lang="it-IT" sz="2800" dirty="0"/>
          </a:p>
          <a:p>
            <a:pPr lvl="1"/>
            <a:r>
              <a:rPr lang="en-US" sz="2800" dirty="0"/>
              <a:t>Heart rate and oximeter sensor</a:t>
            </a:r>
            <a:r>
              <a:rPr lang="it-IT" sz="2800" dirty="0"/>
              <a:t> MAX30102: </a:t>
            </a:r>
            <a:r>
              <a:rPr lang="it-IT" sz="2800" dirty="0">
                <a:highlight>
                  <a:srgbClr val="FF0000"/>
                </a:highlight>
              </a:rPr>
              <a:t>I2C</a:t>
            </a:r>
          </a:p>
          <a:p>
            <a:pPr lvl="1"/>
            <a:endParaRPr lang="it-IT" sz="1000" dirty="0"/>
          </a:p>
          <a:p>
            <a:r>
              <a:rPr lang="it-IT" sz="3200" dirty="0" err="1"/>
              <a:t>Ambiental</a:t>
            </a:r>
            <a:r>
              <a:rPr lang="it-IT" sz="3200" dirty="0"/>
              <a:t>:</a:t>
            </a:r>
          </a:p>
          <a:p>
            <a:pPr lvl="1"/>
            <a:r>
              <a:rPr lang="it-IT" sz="2800" dirty="0"/>
              <a:t>Light </a:t>
            </a:r>
            <a:r>
              <a:rPr lang="it-IT" sz="2800" dirty="0" err="1"/>
              <a:t>sensor</a:t>
            </a:r>
            <a:r>
              <a:rPr lang="it-IT" sz="2800" dirty="0"/>
              <a:t> </a:t>
            </a:r>
            <a:r>
              <a:rPr lang="it-IT" sz="2800" dirty="0" err="1"/>
              <a:t>Sparkfun</a:t>
            </a:r>
            <a:r>
              <a:rPr lang="it-IT" sz="2800" dirty="0"/>
              <a:t> TEMT 6000: </a:t>
            </a:r>
            <a:r>
              <a:rPr lang="it-IT" sz="2800" dirty="0">
                <a:highlight>
                  <a:srgbClr val="00FF00"/>
                </a:highlight>
              </a:rPr>
              <a:t>OK, </a:t>
            </a:r>
            <a:r>
              <a:rPr lang="en-US" sz="2800" dirty="0">
                <a:highlight>
                  <a:srgbClr val="00FF00"/>
                </a:highlight>
              </a:rPr>
              <a:t>KY-018 used</a:t>
            </a:r>
            <a:endParaRPr lang="it-IT" sz="2800" dirty="0">
              <a:highlight>
                <a:srgbClr val="00FF00"/>
              </a:highlight>
            </a:endParaRPr>
          </a:p>
          <a:p>
            <a:pPr lvl="1"/>
            <a:r>
              <a:rPr lang="it-IT" sz="2800" dirty="0"/>
              <a:t>Temperature and </a:t>
            </a:r>
            <a:r>
              <a:rPr lang="it-IT" sz="2800" dirty="0" err="1"/>
              <a:t>humidity</a:t>
            </a:r>
            <a:r>
              <a:rPr lang="it-IT" sz="2800" dirty="0"/>
              <a:t> </a:t>
            </a:r>
            <a:r>
              <a:rPr lang="it-IT" sz="2800" dirty="0" err="1"/>
              <a:t>sensor</a:t>
            </a:r>
            <a:r>
              <a:rPr lang="it-IT" sz="2800" dirty="0"/>
              <a:t> DHT11: </a:t>
            </a:r>
            <a:r>
              <a:rPr lang="it-IT" sz="2800" dirty="0">
                <a:highlight>
                  <a:srgbClr val="FF0000"/>
                </a:highlight>
              </a:rPr>
              <a:t>GPIO</a:t>
            </a:r>
            <a:endParaRPr lang="it-IT" sz="2800" dirty="0">
              <a:highlight>
                <a:srgbClr val="00FF00"/>
              </a:highlight>
            </a:endParaRPr>
          </a:p>
          <a:p>
            <a:pPr lvl="1"/>
            <a:r>
              <a:rPr lang="it-IT" sz="2800" dirty="0"/>
              <a:t>Gas detector: </a:t>
            </a:r>
            <a:r>
              <a:rPr lang="it-IT" sz="2800" dirty="0" err="1">
                <a:highlight>
                  <a:srgbClr val="FFFF00"/>
                </a:highlight>
              </a:rPr>
              <a:t>Calibration</a:t>
            </a:r>
            <a:r>
              <a:rPr lang="it-IT" sz="2800" dirty="0">
                <a:highlight>
                  <a:srgbClr val="FFFF00"/>
                </a:highlight>
              </a:rPr>
              <a:t>?</a:t>
            </a:r>
          </a:p>
          <a:p>
            <a:pPr lvl="2"/>
            <a:r>
              <a:rPr lang="it-IT" sz="2400" dirty="0"/>
              <a:t>Gas and smoke detector MQ-2</a:t>
            </a:r>
            <a:endParaRPr lang="it-IT" sz="2400" dirty="0">
              <a:highlight>
                <a:srgbClr val="FF0000"/>
              </a:highlight>
            </a:endParaRPr>
          </a:p>
          <a:p>
            <a:pPr lvl="2"/>
            <a:r>
              <a:rPr lang="en-US" sz="2400" dirty="0"/>
              <a:t>Carbon monoxide, methane, and LPG detector</a:t>
            </a:r>
            <a:r>
              <a:rPr lang="it-IT" sz="2400" dirty="0"/>
              <a:t> MQ-9</a:t>
            </a:r>
            <a:endParaRPr lang="it-IT" sz="2400" dirty="0">
              <a:highlight>
                <a:srgbClr val="FF0000"/>
              </a:highlight>
            </a:endParaRPr>
          </a:p>
          <a:p>
            <a:pPr lvl="2"/>
            <a:r>
              <a:rPr lang="it-IT" sz="2400" dirty="0" err="1"/>
              <a:t>Ammonia</a:t>
            </a:r>
            <a:r>
              <a:rPr lang="it-IT" sz="2400" dirty="0"/>
              <a:t> vapor and </a:t>
            </a:r>
            <a:r>
              <a:rPr lang="it-IT" sz="2400" dirty="0" err="1"/>
              <a:t>nitrogen</a:t>
            </a:r>
            <a:r>
              <a:rPr lang="it-IT" sz="2400" dirty="0"/>
              <a:t> </a:t>
            </a:r>
            <a:r>
              <a:rPr lang="it-IT" sz="2400" dirty="0" err="1"/>
              <a:t>oxides</a:t>
            </a:r>
            <a:r>
              <a:rPr lang="it-IT" sz="2400" dirty="0"/>
              <a:t> detector MQ-135</a:t>
            </a:r>
            <a:endParaRPr lang="it-IT" sz="2400" dirty="0">
              <a:highlight>
                <a:srgbClr val="FF0000"/>
              </a:highlight>
            </a:endParaRPr>
          </a:p>
        </p:txBody>
      </p:sp>
      <p:sp>
        <p:nvSpPr>
          <p:cNvPr id="4" name="Slide Number Placeholder 3">
            <a:extLst>
              <a:ext uri="{FF2B5EF4-FFF2-40B4-BE49-F238E27FC236}">
                <a16:creationId xmlns:a16="http://schemas.microsoft.com/office/drawing/2014/main" id="{2B95DBA2-DF31-2613-0599-C0B783D9B25E}"/>
              </a:ext>
            </a:extLst>
          </p:cNvPr>
          <p:cNvSpPr>
            <a:spLocks noGrp="1"/>
          </p:cNvSpPr>
          <p:nvPr>
            <p:ph type="sldNum" sz="quarter" idx="12"/>
          </p:nvPr>
        </p:nvSpPr>
        <p:spPr/>
        <p:txBody>
          <a:bodyPr/>
          <a:lstStyle/>
          <a:p>
            <a:fld id="{2DC7A814-9C5E-4813-A90D-91C7DDB489F1}" type="slidenum">
              <a:rPr lang="en-US" smtClean="0"/>
              <a:pPr/>
              <a:t>36</a:t>
            </a:fld>
            <a:endParaRPr lang="en-US" dirty="0"/>
          </a:p>
        </p:txBody>
      </p:sp>
      <p:pic>
        <p:nvPicPr>
          <p:cNvPr id="3" name="Immagine 2">
            <a:extLst>
              <a:ext uri="{FF2B5EF4-FFF2-40B4-BE49-F238E27FC236}">
                <a16:creationId xmlns:a16="http://schemas.microsoft.com/office/drawing/2014/main" id="{ABE31DDD-82C9-B150-E674-0FED17860DD8}"/>
              </a:ext>
            </a:extLst>
          </p:cNvPr>
          <p:cNvPicPr>
            <a:picLocks noChangeAspect="1"/>
          </p:cNvPicPr>
          <p:nvPr/>
        </p:nvPicPr>
        <p:blipFill>
          <a:blip r:embed="rId2"/>
          <a:srcRect t="751"/>
          <a:stretch/>
        </p:blipFill>
        <p:spPr>
          <a:xfrm>
            <a:off x="10149617" y="3561008"/>
            <a:ext cx="1244188" cy="2588654"/>
          </a:xfrm>
          <a:prstGeom prst="rect">
            <a:avLst/>
          </a:prstGeom>
        </p:spPr>
      </p:pic>
    </p:spTree>
    <p:extLst>
      <p:ext uri="{BB962C8B-B14F-4D97-AF65-F5344CB8AC3E}">
        <p14:creationId xmlns:p14="http://schemas.microsoft.com/office/powerpoint/2010/main" val="2865640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D693B-5F05-25DC-B9FE-1C722867458A}"/>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E59B3CB-148B-67F5-E1BA-6705E80FDACF}"/>
              </a:ext>
            </a:extLst>
          </p:cNvPr>
          <p:cNvSpPr>
            <a:spLocks noGrp="1"/>
          </p:cNvSpPr>
          <p:nvPr>
            <p:ph type="title"/>
          </p:nvPr>
        </p:nvSpPr>
        <p:spPr/>
        <p:txBody>
          <a:bodyPr/>
          <a:lstStyle/>
          <a:p>
            <a:r>
              <a:rPr lang="it-IT" sz="4400" dirty="0"/>
              <a:t>Temperature and </a:t>
            </a:r>
            <a:r>
              <a:rPr lang="it-IT" sz="4400" dirty="0" err="1"/>
              <a:t>humidity</a:t>
            </a:r>
            <a:r>
              <a:rPr lang="it-IT" sz="4400" dirty="0"/>
              <a:t> </a:t>
            </a:r>
            <a:r>
              <a:rPr lang="it-IT" sz="4400" dirty="0" err="1"/>
              <a:t>sensor</a:t>
            </a:r>
            <a:br>
              <a:rPr lang="it-IT" sz="4400" dirty="0"/>
            </a:br>
            <a:r>
              <a:rPr lang="it-IT" sz="4400" dirty="0"/>
              <a:t>DHT11</a:t>
            </a:r>
            <a:endParaRPr lang="en-US" dirty="0"/>
          </a:p>
        </p:txBody>
      </p:sp>
      <p:sp>
        <p:nvSpPr>
          <p:cNvPr id="9" name="Content Placeholder 8">
            <a:extLst>
              <a:ext uri="{FF2B5EF4-FFF2-40B4-BE49-F238E27FC236}">
                <a16:creationId xmlns:a16="http://schemas.microsoft.com/office/drawing/2014/main" id="{932B0443-C626-F37E-C9E7-00B5EDB55639}"/>
              </a:ext>
            </a:extLst>
          </p:cNvPr>
          <p:cNvSpPr>
            <a:spLocks noGrp="1"/>
          </p:cNvSpPr>
          <p:nvPr>
            <p:ph idx="1"/>
          </p:nvPr>
        </p:nvSpPr>
        <p:spPr>
          <a:xfrm>
            <a:off x="397507" y="2170089"/>
            <a:ext cx="11396983" cy="4217163"/>
          </a:xfrm>
        </p:spPr>
        <p:txBody>
          <a:bodyPr/>
          <a:lstStyle/>
          <a:p>
            <a:r>
              <a:rPr lang="en-US" sz="3200" dirty="0"/>
              <a:t>Protocol: single-wire bi-directional</a:t>
            </a:r>
          </a:p>
          <a:p>
            <a:pPr lvl="1"/>
            <a:r>
              <a:rPr lang="en-US" sz="2800" dirty="0"/>
              <a:t>Requirement: precise timing at the microsecond level</a:t>
            </a:r>
          </a:p>
          <a:p>
            <a:r>
              <a:rPr lang="en-US" sz="3200" dirty="0"/>
              <a:t>Problem:</a:t>
            </a:r>
          </a:p>
          <a:p>
            <a:pPr lvl="1"/>
            <a:r>
              <a:rPr lang="en-US" sz="2800" dirty="0"/>
              <a:t>Slow (</a:t>
            </a:r>
            <a:r>
              <a:rPr lang="it-IT" dirty="0"/>
              <a:t>~</a:t>
            </a:r>
            <a:r>
              <a:rPr lang="en-US" sz="2800" dirty="0"/>
              <a:t>2*10^3 </a:t>
            </a:r>
            <a:r>
              <a:rPr lang="en-US" sz="2800" dirty="0" err="1"/>
              <a:t>ms</a:t>
            </a:r>
            <a:r>
              <a:rPr lang="en-US" sz="2800" dirty="0"/>
              <a:t> to change r/w)</a:t>
            </a:r>
          </a:p>
          <a:p>
            <a:r>
              <a:rPr lang="en-US" sz="3200" dirty="0"/>
              <a:t>Solution:</a:t>
            </a:r>
          </a:p>
          <a:p>
            <a:pPr lvl="1"/>
            <a:r>
              <a:rPr lang="en-US" sz="2800" dirty="0"/>
              <a:t>Implement RTL code for direct sensor communication.</a:t>
            </a:r>
          </a:p>
          <a:p>
            <a:pPr lvl="1"/>
            <a:r>
              <a:rPr lang="en-US" sz="2800" dirty="0"/>
              <a:t>Consider using the </a:t>
            </a:r>
            <a:r>
              <a:rPr lang="en-US" sz="2800" dirty="0" err="1"/>
              <a:t>Microblaze</a:t>
            </a:r>
            <a:r>
              <a:rPr lang="en-US" sz="2800" dirty="0"/>
              <a:t> soft processor for handling timing-critical operations</a:t>
            </a:r>
          </a:p>
        </p:txBody>
      </p:sp>
      <p:sp>
        <p:nvSpPr>
          <p:cNvPr id="4" name="Slide Number Placeholder 3">
            <a:extLst>
              <a:ext uri="{FF2B5EF4-FFF2-40B4-BE49-F238E27FC236}">
                <a16:creationId xmlns:a16="http://schemas.microsoft.com/office/drawing/2014/main" id="{31B36799-F6C1-3E8C-546E-1C2E4BDCFA0F}"/>
              </a:ext>
            </a:extLst>
          </p:cNvPr>
          <p:cNvSpPr>
            <a:spLocks noGrp="1"/>
          </p:cNvSpPr>
          <p:nvPr>
            <p:ph type="sldNum" sz="quarter" idx="12"/>
          </p:nvPr>
        </p:nvSpPr>
        <p:spPr/>
        <p:txBody>
          <a:bodyPr/>
          <a:lstStyle/>
          <a:p>
            <a:fld id="{2DC7A814-9C5E-4813-A90D-91C7DDB489F1}" type="slidenum">
              <a:rPr lang="en-US" smtClean="0"/>
              <a:pPr/>
              <a:t>37</a:t>
            </a:fld>
            <a:endParaRPr lang="en-US" dirty="0"/>
          </a:p>
        </p:txBody>
      </p:sp>
    </p:spTree>
    <p:extLst>
      <p:ext uri="{BB962C8B-B14F-4D97-AF65-F5344CB8AC3E}">
        <p14:creationId xmlns:p14="http://schemas.microsoft.com/office/powerpoint/2010/main" val="284535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46987-4332-EB67-F4C7-2B247AE5B1C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092739E-57F6-BD61-A62A-3D2063A4811E}"/>
              </a:ext>
            </a:extLst>
          </p:cNvPr>
          <p:cNvSpPr>
            <a:spLocks noGrp="1"/>
          </p:cNvSpPr>
          <p:nvPr>
            <p:ph type="title"/>
          </p:nvPr>
        </p:nvSpPr>
        <p:spPr/>
        <p:txBody>
          <a:bodyPr/>
          <a:lstStyle/>
          <a:p>
            <a:r>
              <a:rPr lang="en-US" sz="4400" dirty="0"/>
              <a:t>Heart rate and oximeter sensor</a:t>
            </a:r>
            <a:br>
              <a:rPr lang="en-US" sz="4400" dirty="0"/>
            </a:br>
            <a:r>
              <a:rPr lang="en-US" sz="4400" dirty="0"/>
              <a:t>MAX30102</a:t>
            </a:r>
            <a:endParaRPr lang="en-US" dirty="0"/>
          </a:p>
        </p:txBody>
      </p:sp>
      <p:sp>
        <p:nvSpPr>
          <p:cNvPr id="9" name="Content Placeholder 8">
            <a:extLst>
              <a:ext uri="{FF2B5EF4-FFF2-40B4-BE49-F238E27FC236}">
                <a16:creationId xmlns:a16="http://schemas.microsoft.com/office/drawing/2014/main" id="{9D54A85E-2424-6141-C0E5-535EDD34F216}"/>
              </a:ext>
            </a:extLst>
          </p:cNvPr>
          <p:cNvSpPr>
            <a:spLocks noGrp="1"/>
          </p:cNvSpPr>
          <p:nvPr>
            <p:ph idx="1"/>
          </p:nvPr>
        </p:nvSpPr>
        <p:spPr>
          <a:xfrm>
            <a:off x="397507" y="2240923"/>
            <a:ext cx="11396983" cy="4146329"/>
          </a:xfrm>
        </p:spPr>
        <p:txBody>
          <a:bodyPr/>
          <a:lstStyle/>
          <a:p>
            <a:r>
              <a:rPr lang="en-US" sz="3200" dirty="0"/>
              <a:t>Protocol: I2C</a:t>
            </a:r>
          </a:p>
          <a:p>
            <a:pPr lvl="1"/>
            <a:r>
              <a:rPr lang="en-US" sz="2800" dirty="0"/>
              <a:t>Requirement: precise timing</a:t>
            </a:r>
          </a:p>
          <a:p>
            <a:r>
              <a:rPr lang="en-US" sz="3200" dirty="0"/>
              <a:t>Problem:</a:t>
            </a:r>
          </a:p>
          <a:p>
            <a:pPr lvl="1"/>
            <a:r>
              <a:rPr lang="it-IT" sz="2800" dirty="0"/>
              <a:t>Same of DHT11</a:t>
            </a:r>
            <a:endParaRPr lang="en-US" sz="2800" dirty="0"/>
          </a:p>
          <a:p>
            <a:r>
              <a:rPr lang="en-US" sz="3200" dirty="0"/>
              <a:t>Solution:</a:t>
            </a:r>
          </a:p>
          <a:p>
            <a:pPr lvl="1"/>
            <a:r>
              <a:rPr lang="en-US" sz="2800" dirty="0"/>
              <a:t>Implement I2C protocol</a:t>
            </a:r>
          </a:p>
        </p:txBody>
      </p:sp>
      <p:sp>
        <p:nvSpPr>
          <p:cNvPr id="4" name="Slide Number Placeholder 3">
            <a:extLst>
              <a:ext uri="{FF2B5EF4-FFF2-40B4-BE49-F238E27FC236}">
                <a16:creationId xmlns:a16="http://schemas.microsoft.com/office/drawing/2014/main" id="{F0C11FB7-B391-E881-3435-6D77CDF31488}"/>
              </a:ext>
            </a:extLst>
          </p:cNvPr>
          <p:cNvSpPr>
            <a:spLocks noGrp="1"/>
          </p:cNvSpPr>
          <p:nvPr>
            <p:ph type="sldNum" sz="quarter" idx="12"/>
          </p:nvPr>
        </p:nvSpPr>
        <p:spPr/>
        <p:txBody>
          <a:bodyPr/>
          <a:lstStyle/>
          <a:p>
            <a:fld id="{2DC7A814-9C5E-4813-A90D-91C7DDB489F1}" type="slidenum">
              <a:rPr lang="en-US" smtClean="0"/>
              <a:pPr/>
              <a:t>38</a:t>
            </a:fld>
            <a:endParaRPr lang="en-US" dirty="0"/>
          </a:p>
        </p:txBody>
      </p:sp>
    </p:spTree>
    <p:extLst>
      <p:ext uri="{BB962C8B-B14F-4D97-AF65-F5344CB8AC3E}">
        <p14:creationId xmlns:p14="http://schemas.microsoft.com/office/powerpoint/2010/main" val="3064624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C495E-655C-1E64-9C32-9B9F61B3180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E137B74-BC49-5053-DB61-8A1E87053568}"/>
              </a:ext>
            </a:extLst>
          </p:cNvPr>
          <p:cNvSpPr>
            <a:spLocks noGrp="1"/>
          </p:cNvSpPr>
          <p:nvPr>
            <p:ph type="title"/>
          </p:nvPr>
        </p:nvSpPr>
        <p:spPr/>
        <p:txBody>
          <a:bodyPr/>
          <a:lstStyle/>
          <a:p>
            <a:pPr lvl="1" algn="ctr"/>
            <a:r>
              <a:rPr lang="it-IT" sz="4400" b="1" dirty="0">
                <a:latin typeface="Arial" panose="020B0604020202020204" pitchFamily="34" charset="0"/>
                <a:cs typeface="Arial" panose="020B0604020202020204" pitchFamily="34" charset="0"/>
              </a:rPr>
              <a:t>Gas </a:t>
            </a:r>
            <a:r>
              <a:rPr lang="it-IT" sz="4400" b="1" dirty="0" err="1">
                <a:latin typeface="Arial" panose="020B0604020202020204" pitchFamily="34" charset="0"/>
                <a:cs typeface="Arial" panose="020B0604020202020204" pitchFamily="34" charset="0"/>
              </a:rPr>
              <a:t>sensor</a:t>
            </a:r>
            <a:br>
              <a:rPr lang="it-IT" sz="4400" b="1" dirty="0">
                <a:latin typeface="Arial" panose="020B0604020202020204" pitchFamily="34" charset="0"/>
                <a:cs typeface="Arial" panose="020B0604020202020204" pitchFamily="34" charset="0"/>
              </a:rPr>
            </a:br>
            <a:r>
              <a:rPr lang="it-IT" sz="4400" b="1" dirty="0">
                <a:latin typeface="Arial" panose="020B0604020202020204" pitchFamily="34" charset="0"/>
                <a:cs typeface="Arial" panose="020B0604020202020204" pitchFamily="34" charset="0"/>
              </a:rPr>
              <a:t>MQ-2, MQ-9, MQ-135</a:t>
            </a:r>
            <a:endParaRPr lang="it-IT" sz="4400" b="1" dirty="0">
              <a:highlight>
                <a:srgbClr val="FF0000"/>
              </a:highlight>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E6A3FE7F-A96E-B916-D549-502BC186627A}"/>
              </a:ext>
            </a:extLst>
          </p:cNvPr>
          <p:cNvSpPr>
            <a:spLocks noGrp="1"/>
          </p:cNvSpPr>
          <p:nvPr>
            <p:ph idx="1"/>
          </p:nvPr>
        </p:nvSpPr>
        <p:spPr>
          <a:xfrm>
            <a:off x="397507" y="2240923"/>
            <a:ext cx="11396983" cy="4146329"/>
          </a:xfrm>
        </p:spPr>
        <p:txBody>
          <a:bodyPr/>
          <a:lstStyle/>
          <a:p>
            <a:r>
              <a:rPr lang="en-US" sz="3200" dirty="0"/>
              <a:t>Protocol: -</a:t>
            </a:r>
          </a:p>
          <a:p>
            <a:pPr lvl="1"/>
            <a:r>
              <a:rPr lang="en-US" sz="2800" dirty="0"/>
              <a:t>Read from analog pin</a:t>
            </a:r>
          </a:p>
          <a:p>
            <a:r>
              <a:rPr lang="en-US" sz="3200" dirty="0"/>
              <a:t>Problem:</a:t>
            </a:r>
          </a:p>
          <a:p>
            <a:pPr lvl="1"/>
            <a:r>
              <a:rPr lang="it-IT" sz="2800" dirty="0" err="1"/>
              <a:t>Calibration</a:t>
            </a:r>
            <a:endParaRPr lang="en-US" sz="2800" dirty="0"/>
          </a:p>
          <a:p>
            <a:r>
              <a:rPr lang="en-US" sz="3200" dirty="0"/>
              <a:t>Solution:</a:t>
            </a:r>
          </a:p>
          <a:p>
            <a:pPr lvl="1"/>
            <a:r>
              <a:rPr lang="en-US" sz="2800" dirty="0"/>
              <a:t>Calibrate</a:t>
            </a:r>
          </a:p>
        </p:txBody>
      </p:sp>
      <p:sp>
        <p:nvSpPr>
          <p:cNvPr id="4" name="Slide Number Placeholder 3">
            <a:extLst>
              <a:ext uri="{FF2B5EF4-FFF2-40B4-BE49-F238E27FC236}">
                <a16:creationId xmlns:a16="http://schemas.microsoft.com/office/drawing/2014/main" id="{99069832-E3D7-353E-5C85-B97D28A03E7A}"/>
              </a:ext>
            </a:extLst>
          </p:cNvPr>
          <p:cNvSpPr>
            <a:spLocks noGrp="1"/>
          </p:cNvSpPr>
          <p:nvPr>
            <p:ph type="sldNum" sz="quarter" idx="12"/>
          </p:nvPr>
        </p:nvSpPr>
        <p:spPr/>
        <p:txBody>
          <a:bodyPr/>
          <a:lstStyle/>
          <a:p>
            <a:fld id="{2DC7A814-9C5E-4813-A90D-91C7DDB489F1}" type="slidenum">
              <a:rPr lang="en-US" smtClean="0"/>
              <a:pPr/>
              <a:t>39</a:t>
            </a:fld>
            <a:endParaRPr lang="en-US" dirty="0"/>
          </a:p>
        </p:txBody>
      </p:sp>
    </p:spTree>
    <p:extLst>
      <p:ext uri="{BB962C8B-B14F-4D97-AF65-F5344CB8AC3E}">
        <p14:creationId xmlns:p14="http://schemas.microsoft.com/office/powerpoint/2010/main" val="34499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506D-68FE-599D-D1D3-AE2A2C9E5B28}"/>
              </a:ext>
            </a:extLst>
          </p:cNvPr>
          <p:cNvSpPr>
            <a:spLocks noGrp="1"/>
          </p:cNvSpPr>
          <p:nvPr>
            <p:ph type="title"/>
          </p:nvPr>
        </p:nvSpPr>
        <p:spPr/>
        <p:txBody>
          <a:bodyPr/>
          <a:lstStyle/>
          <a:p>
            <a:r>
              <a:rPr lang="en-US" dirty="0" err="1"/>
              <a:t>ThingsBoard</a:t>
            </a:r>
            <a:endParaRPr lang="en-US" dirty="0"/>
          </a:p>
        </p:txBody>
      </p:sp>
      <p:pic>
        <p:nvPicPr>
          <p:cNvPr id="7" name="Content Placeholder 6" descr="Heart with pulse with solid fill">
            <a:extLst>
              <a:ext uri="{FF2B5EF4-FFF2-40B4-BE49-F238E27FC236}">
                <a16:creationId xmlns:a16="http://schemas.microsoft.com/office/drawing/2014/main" id="{B8F6DCD1-47D6-85D1-F8C9-D95E401C230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594978" y="1845541"/>
            <a:ext cx="914400" cy="914400"/>
          </a:xfrm>
        </p:spPr>
      </p:pic>
      <p:sp>
        <p:nvSpPr>
          <p:cNvPr id="4" name="Slide Number Placeholder 3">
            <a:extLst>
              <a:ext uri="{FF2B5EF4-FFF2-40B4-BE49-F238E27FC236}">
                <a16:creationId xmlns:a16="http://schemas.microsoft.com/office/drawing/2014/main" id="{7EE09596-E2EA-5FBC-144B-48151987F1AE}"/>
              </a:ext>
            </a:extLst>
          </p:cNvPr>
          <p:cNvSpPr>
            <a:spLocks noGrp="1"/>
          </p:cNvSpPr>
          <p:nvPr>
            <p:ph type="sldNum" sz="quarter" idx="12"/>
          </p:nvPr>
        </p:nvSpPr>
        <p:spPr/>
        <p:txBody>
          <a:bodyPr/>
          <a:lstStyle/>
          <a:p>
            <a:fld id="{2DC7A814-9C5E-4813-A90D-91C7DDB489F1}" type="slidenum">
              <a:rPr lang="en-US" smtClean="0"/>
              <a:pPr/>
              <a:t>4</a:t>
            </a:fld>
            <a:endParaRPr lang="en-US"/>
          </a:p>
        </p:txBody>
      </p:sp>
      <p:pic>
        <p:nvPicPr>
          <p:cNvPr id="8" name="Immagine 5">
            <a:extLst>
              <a:ext uri="{FF2B5EF4-FFF2-40B4-BE49-F238E27FC236}">
                <a16:creationId xmlns:a16="http://schemas.microsoft.com/office/drawing/2014/main" id="{3D3CBCB3-DD11-F9CD-C5D7-CEED5ECA39E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924896" y="3931927"/>
            <a:ext cx="2100300" cy="1535992"/>
          </a:xfrm>
          <a:prstGeom prst="rect">
            <a:avLst/>
          </a:prstGeom>
        </p:spPr>
      </p:pic>
      <p:pic>
        <p:nvPicPr>
          <p:cNvPr id="2051" name="Picture 3">
            <a:extLst>
              <a:ext uri="{FF2B5EF4-FFF2-40B4-BE49-F238E27FC236}">
                <a16:creationId xmlns:a16="http://schemas.microsoft.com/office/drawing/2014/main" id="{FD769B16-63AE-675F-ABAC-37CC9AA99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1917" y="5480577"/>
            <a:ext cx="2306258" cy="5873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A288323-A4BA-8B54-EFA6-700B246B7C53}"/>
              </a:ext>
            </a:extLst>
          </p:cNvPr>
          <p:cNvSpPr txBox="1"/>
          <p:nvPr/>
        </p:nvSpPr>
        <p:spPr>
          <a:xfrm>
            <a:off x="2043712" y="6010489"/>
            <a:ext cx="1862667" cy="369332"/>
          </a:xfrm>
          <a:prstGeom prst="rect">
            <a:avLst/>
          </a:prstGeom>
          <a:noFill/>
        </p:spPr>
        <p:txBody>
          <a:bodyPr wrap="square" rtlCol="0">
            <a:spAutoFit/>
          </a:bodyPr>
          <a:lstStyle/>
          <a:p>
            <a:pPr algn="ctr"/>
            <a:r>
              <a:rPr lang="en-US" b="1" dirty="0"/>
              <a:t>MQTT Client</a:t>
            </a:r>
          </a:p>
        </p:txBody>
      </p:sp>
      <p:pic>
        <p:nvPicPr>
          <p:cNvPr id="11" name="Graphic 10" descr="Lungs with solid fill">
            <a:extLst>
              <a:ext uri="{FF2B5EF4-FFF2-40B4-BE49-F238E27FC236}">
                <a16:creationId xmlns:a16="http://schemas.microsoft.com/office/drawing/2014/main" id="{81F9E62B-68F2-5CB5-23AC-C9B079B887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09378" y="1845541"/>
            <a:ext cx="914400" cy="914400"/>
          </a:xfrm>
          <a:prstGeom prst="rect">
            <a:avLst/>
          </a:prstGeom>
        </p:spPr>
      </p:pic>
      <p:pic>
        <p:nvPicPr>
          <p:cNvPr id="13" name="Graphic 12" descr="Thermometer with solid fill">
            <a:extLst>
              <a:ext uri="{FF2B5EF4-FFF2-40B4-BE49-F238E27FC236}">
                <a16:creationId xmlns:a16="http://schemas.microsoft.com/office/drawing/2014/main" id="{1C5452C5-F7EA-C01E-D918-8DAF847C47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23778" y="1845541"/>
            <a:ext cx="914400" cy="914400"/>
          </a:xfrm>
          <a:prstGeom prst="rect">
            <a:avLst/>
          </a:prstGeom>
        </p:spPr>
      </p:pic>
      <p:sp>
        <p:nvSpPr>
          <p:cNvPr id="14" name="Rectangle: Rounded Corners 13">
            <a:extLst>
              <a:ext uri="{FF2B5EF4-FFF2-40B4-BE49-F238E27FC236}">
                <a16:creationId xmlns:a16="http://schemas.microsoft.com/office/drawing/2014/main" id="{252CEBDD-B991-0D80-D3A0-4C676F4AEBE9}"/>
              </a:ext>
            </a:extLst>
          </p:cNvPr>
          <p:cNvSpPr/>
          <p:nvPr/>
        </p:nvSpPr>
        <p:spPr>
          <a:xfrm>
            <a:off x="1594979" y="1782355"/>
            <a:ext cx="2743200" cy="1252280"/>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C89E246-B912-CA15-39B1-810BC7A6777A}"/>
              </a:ext>
            </a:extLst>
          </p:cNvPr>
          <p:cNvSpPr txBox="1"/>
          <p:nvPr/>
        </p:nvSpPr>
        <p:spPr>
          <a:xfrm>
            <a:off x="2035245" y="2704068"/>
            <a:ext cx="1862667" cy="369332"/>
          </a:xfrm>
          <a:prstGeom prst="rect">
            <a:avLst/>
          </a:prstGeom>
          <a:noFill/>
        </p:spPr>
        <p:txBody>
          <a:bodyPr wrap="square" rtlCol="0">
            <a:spAutoFit/>
          </a:bodyPr>
          <a:lstStyle/>
          <a:p>
            <a:pPr algn="ctr"/>
            <a:r>
              <a:rPr lang="en-US" b="1" dirty="0"/>
              <a:t>Sensors</a:t>
            </a:r>
          </a:p>
        </p:txBody>
      </p:sp>
      <p:sp>
        <p:nvSpPr>
          <p:cNvPr id="16" name="Cylinder 15">
            <a:extLst>
              <a:ext uri="{FF2B5EF4-FFF2-40B4-BE49-F238E27FC236}">
                <a16:creationId xmlns:a16="http://schemas.microsoft.com/office/drawing/2014/main" id="{A33C3E10-82CA-C421-5790-B4A81E2B9AD3}"/>
              </a:ext>
            </a:extLst>
          </p:cNvPr>
          <p:cNvSpPr/>
          <p:nvPr/>
        </p:nvSpPr>
        <p:spPr>
          <a:xfrm rot="10800000">
            <a:off x="2709332" y="2969761"/>
            <a:ext cx="575733" cy="1083735"/>
          </a:xfrm>
          <a:prstGeom prst="can">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D85DCD02-6C75-226A-2FD4-FEB9483D6838}"/>
              </a:ext>
            </a:extLst>
          </p:cNvPr>
          <p:cNvSpPr/>
          <p:nvPr/>
        </p:nvSpPr>
        <p:spPr>
          <a:xfrm>
            <a:off x="2844798" y="3244455"/>
            <a:ext cx="304800" cy="473766"/>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D7E738E5-3B01-8319-C617-4A9F39EAE7CE}"/>
              </a:ext>
            </a:extLst>
          </p:cNvPr>
          <p:cNvSpPr/>
          <p:nvPr/>
        </p:nvSpPr>
        <p:spPr>
          <a:xfrm>
            <a:off x="5176281" y="4284133"/>
            <a:ext cx="1520852" cy="1070175"/>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MQTT</a:t>
            </a:r>
          </a:p>
          <a:p>
            <a:pPr algn="ctr"/>
            <a:r>
              <a:rPr lang="en-US" sz="2400" b="1" dirty="0">
                <a:solidFill>
                  <a:schemeClr val="tx1"/>
                </a:solidFill>
              </a:rPr>
              <a:t>Broker</a:t>
            </a:r>
          </a:p>
        </p:txBody>
      </p:sp>
      <p:sp>
        <p:nvSpPr>
          <p:cNvPr id="21" name="Rectangle: Rounded Corners 20">
            <a:extLst>
              <a:ext uri="{FF2B5EF4-FFF2-40B4-BE49-F238E27FC236}">
                <a16:creationId xmlns:a16="http://schemas.microsoft.com/office/drawing/2014/main" id="{2E95E760-A0BA-5FEC-8D57-FFFF81F4258D}"/>
              </a:ext>
            </a:extLst>
          </p:cNvPr>
          <p:cNvSpPr/>
          <p:nvPr/>
        </p:nvSpPr>
        <p:spPr>
          <a:xfrm>
            <a:off x="8017552" y="4281601"/>
            <a:ext cx="2303313" cy="1070175"/>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solidFill>
                  <a:schemeClr val="tx1"/>
                </a:solidFill>
              </a:rPr>
              <a:t>ThingsBoard</a:t>
            </a:r>
            <a:endParaRPr lang="en-US" sz="2400" b="1" dirty="0">
              <a:solidFill>
                <a:schemeClr val="tx1"/>
              </a:solidFill>
            </a:endParaRPr>
          </a:p>
          <a:p>
            <a:pPr algn="ctr"/>
            <a:r>
              <a:rPr lang="en-US" sz="2400" b="1" dirty="0">
                <a:solidFill>
                  <a:schemeClr val="tx1"/>
                </a:solidFill>
              </a:rPr>
              <a:t>Gateway</a:t>
            </a:r>
          </a:p>
        </p:txBody>
      </p:sp>
      <p:pic>
        <p:nvPicPr>
          <p:cNvPr id="24" name="Picture 23">
            <a:extLst>
              <a:ext uri="{FF2B5EF4-FFF2-40B4-BE49-F238E27FC236}">
                <a16:creationId xmlns:a16="http://schemas.microsoft.com/office/drawing/2014/main" id="{176A4BB4-4BCC-EA5C-6DB1-D91568520835}"/>
              </a:ext>
            </a:extLst>
          </p:cNvPr>
          <p:cNvPicPr>
            <a:picLocks noChangeAspect="1"/>
          </p:cNvPicPr>
          <p:nvPr/>
        </p:nvPicPr>
        <p:blipFill>
          <a:blip r:embed="rId10"/>
          <a:stretch>
            <a:fillRect/>
          </a:stretch>
        </p:blipFill>
        <p:spPr>
          <a:xfrm>
            <a:off x="7970915" y="1459911"/>
            <a:ext cx="2396584" cy="1535992"/>
          </a:xfrm>
          <a:prstGeom prst="rect">
            <a:avLst/>
          </a:prstGeom>
        </p:spPr>
      </p:pic>
      <p:sp>
        <p:nvSpPr>
          <p:cNvPr id="26" name="Arrow: Left-Right 25">
            <a:extLst>
              <a:ext uri="{FF2B5EF4-FFF2-40B4-BE49-F238E27FC236}">
                <a16:creationId xmlns:a16="http://schemas.microsoft.com/office/drawing/2014/main" id="{0604B9BD-393F-F6FE-79C6-AC60E46C80FC}"/>
              </a:ext>
            </a:extLst>
          </p:cNvPr>
          <p:cNvSpPr/>
          <p:nvPr/>
        </p:nvSpPr>
        <p:spPr>
          <a:xfrm>
            <a:off x="6761638" y="4487910"/>
            <a:ext cx="1209278" cy="657559"/>
          </a:xfrm>
          <a:prstGeom prst="leftRightArrow">
            <a:avLst/>
          </a:prstGeom>
          <a:solidFill>
            <a:schemeClr val="bg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Arrow: Left-Right 26">
            <a:extLst>
              <a:ext uri="{FF2B5EF4-FFF2-40B4-BE49-F238E27FC236}">
                <a16:creationId xmlns:a16="http://schemas.microsoft.com/office/drawing/2014/main" id="{469796E9-9227-C803-F33D-32418C01B8AD}"/>
              </a:ext>
            </a:extLst>
          </p:cNvPr>
          <p:cNvSpPr/>
          <p:nvPr/>
        </p:nvSpPr>
        <p:spPr>
          <a:xfrm rot="5400000">
            <a:off x="8564568" y="3286501"/>
            <a:ext cx="1209278" cy="657559"/>
          </a:xfrm>
          <a:prstGeom prst="leftRightArrow">
            <a:avLst/>
          </a:prstGeom>
          <a:solidFill>
            <a:schemeClr val="bg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Arrow: Left-Right 27">
            <a:extLst>
              <a:ext uri="{FF2B5EF4-FFF2-40B4-BE49-F238E27FC236}">
                <a16:creationId xmlns:a16="http://schemas.microsoft.com/office/drawing/2014/main" id="{C81A9FF7-6C60-0772-D5C4-2CD9277A97ED}"/>
              </a:ext>
            </a:extLst>
          </p:cNvPr>
          <p:cNvSpPr/>
          <p:nvPr/>
        </p:nvSpPr>
        <p:spPr>
          <a:xfrm>
            <a:off x="3943685" y="4487908"/>
            <a:ext cx="1209278" cy="657559"/>
          </a:xfrm>
          <a:prstGeom prst="leftRightArrow">
            <a:avLst/>
          </a:prstGeom>
          <a:solidFill>
            <a:schemeClr val="bg1">
              <a:lumMod val="7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86145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C4E0F-01E2-0743-3611-DE73FBEB98A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6009C27-CF34-8741-392C-9D91B4D1AAE6}"/>
              </a:ext>
            </a:extLst>
          </p:cNvPr>
          <p:cNvSpPr>
            <a:spLocks noGrp="1"/>
          </p:cNvSpPr>
          <p:nvPr>
            <p:ph type="title"/>
          </p:nvPr>
        </p:nvSpPr>
        <p:spPr/>
        <p:txBody>
          <a:bodyPr/>
          <a:lstStyle/>
          <a:p>
            <a:pPr lvl="1" algn="ctr"/>
            <a:r>
              <a:rPr lang="it-IT" sz="4400" b="1" dirty="0" err="1">
                <a:latin typeface="Arial" panose="020B0604020202020204" pitchFamily="34" charset="0"/>
                <a:cs typeface="Arial" panose="020B0604020202020204" pitchFamily="34" charset="0"/>
              </a:rPr>
              <a:t>Sensors</a:t>
            </a:r>
            <a:r>
              <a:rPr lang="it-IT" sz="4400" b="1" dirty="0">
                <a:latin typeface="Arial" panose="020B0604020202020204" pitchFamily="34" charset="0"/>
                <a:cs typeface="Arial" panose="020B0604020202020204" pitchFamily="34" charset="0"/>
              </a:rPr>
              <a:t> Code:</a:t>
            </a:r>
            <a:br>
              <a:rPr lang="it-IT" sz="4400" b="1" dirty="0">
                <a:latin typeface="Arial" panose="020B0604020202020204" pitchFamily="34" charset="0"/>
                <a:cs typeface="Arial" panose="020B0604020202020204" pitchFamily="34" charset="0"/>
              </a:rPr>
            </a:br>
            <a:r>
              <a:rPr lang="it-IT" sz="4400" b="1" dirty="0" err="1">
                <a:latin typeface="Arial" panose="020B0604020202020204" pitchFamily="34" charset="0"/>
                <a:cs typeface="Arial" panose="020B0604020202020204" pitchFamily="34" charset="0"/>
              </a:rPr>
              <a:t>Analog</a:t>
            </a:r>
            <a:r>
              <a:rPr lang="it-IT" sz="4400" b="1" dirty="0">
                <a:latin typeface="Arial" panose="020B0604020202020204" pitchFamily="34" charset="0"/>
                <a:cs typeface="Arial" panose="020B0604020202020204" pitchFamily="34" charset="0"/>
              </a:rPr>
              <a:t> Reading</a:t>
            </a:r>
            <a:endParaRPr lang="it-IT" sz="4400" b="1" dirty="0">
              <a:highlight>
                <a:srgbClr val="FF0000"/>
              </a:highlight>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E20A8046-91C6-3E9C-494E-81AC700F1732}"/>
              </a:ext>
            </a:extLst>
          </p:cNvPr>
          <p:cNvSpPr>
            <a:spLocks noGrp="1"/>
          </p:cNvSpPr>
          <p:nvPr>
            <p:ph idx="1"/>
          </p:nvPr>
        </p:nvSpPr>
        <p:spPr>
          <a:xfrm>
            <a:off x="307356" y="2530699"/>
            <a:ext cx="3594944" cy="3579657"/>
          </a:xfrm>
        </p:spPr>
        <p:txBody>
          <a:bodyPr/>
          <a:lstStyle/>
          <a:p>
            <a:r>
              <a:rPr lang="en-US" sz="3200" dirty="0"/>
              <a:t>Sensors:</a:t>
            </a:r>
          </a:p>
          <a:p>
            <a:pPr lvl="1"/>
            <a:r>
              <a:rPr lang="en-US" sz="2800" dirty="0"/>
              <a:t>Gas sensor:  MQ-2, MQ-9, MQ-135</a:t>
            </a:r>
          </a:p>
          <a:p>
            <a:pPr lvl="1"/>
            <a:r>
              <a:rPr lang="en-US" sz="2800" dirty="0"/>
              <a:t>Light sensor </a:t>
            </a:r>
            <a:r>
              <a:rPr lang="en-US" sz="2800" dirty="0" err="1"/>
              <a:t>Sparkfun</a:t>
            </a:r>
            <a:r>
              <a:rPr lang="en-US" sz="2800" dirty="0"/>
              <a:t> TEMT 6000</a:t>
            </a:r>
            <a:endParaRPr lang="en-US" sz="2800" dirty="0">
              <a:highlight>
                <a:srgbClr val="FFFF00"/>
              </a:highlight>
            </a:endParaRPr>
          </a:p>
          <a:p>
            <a:pPr marL="457200" lvl="1" indent="0">
              <a:buNone/>
            </a:pPr>
            <a:endParaRPr lang="en-US" sz="2800" dirty="0"/>
          </a:p>
        </p:txBody>
      </p:sp>
      <p:sp>
        <p:nvSpPr>
          <p:cNvPr id="4" name="Slide Number Placeholder 3">
            <a:extLst>
              <a:ext uri="{FF2B5EF4-FFF2-40B4-BE49-F238E27FC236}">
                <a16:creationId xmlns:a16="http://schemas.microsoft.com/office/drawing/2014/main" id="{637B16B3-6D1C-7DFC-BA12-BDC971934227}"/>
              </a:ext>
            </a:extLst>
          </p:cNvPr>
          <p:cNvSpPr>
            <a:spLocks noGrp="1"/>
          </p:cNvSpPr>
          <p:nvPr>
            <p:ph type="sldNum" sz="quarter" idx="12"/>
          </p:nvPr>
        </p:nvSpPr>
        <p:spPr/>
        <p:txBody>
          <a:bodyPr/>
          <a:lstStyle/>
          <a:p>
            <a:fld id="{2DC7A814-9C5E-4813-A90D-91C7DDB489F1}" type="slidenum">
              <a:rPr lang="en-US" smtClean="0"/>
              <a:pPr/>
              <a:t>40</a:t>
            </a:fld>
            <a:endParaRPr lang="en-US" dirty="0"/>
          </a:p>
        </p:txBody>
      </p:sp>
      <p:pic>
        <p:nvPicPr>
          <p:cNvPr id="11" name="Immagine 10">
            <a:extLst>
              <a:ext uri="{FF2B5EF4-FFF2-40B4-BE49-F238E27FC236}">
                <a16:creationId xmlns:a16="http://schemas.microsoft.com/office/drawing/2014/main" id="{66DF8478-5530-E915-D967-E8A5A5A424E5}"/>
              </a:ext>
            </a:extLst>
          </p:cNvPr>
          <p:cNvPicPr>
            <a:picLocks noChangeAspect="1"/>
          </p:cNvPicPr>
          <p:nvPr/>
        </p:nvPicPr>
        <p:blipFill>
          <a:blip r:embed="rId2"/>
          <a:stretch>
            <a:fillRect/>
          </a:stretch>
        </p:blipFill>
        <p:spPr>
          <a:xfrm>
            <a:off x="4501166" y="2202288"/>
            <a:ext cx="7002109" cy="2553171"/>
          </a:xfrm>
          <a:prstGeom prst="rect">
            <a:avLst/>
          </a:prstGeom>
        </p:spPr>
      </p:pic>
      <p:pic>
        <p:nvPicPr>
          <p:cNvPr id="6" name="Immagine 5" descr="Immagine che contiene testo, schermata, cerchio, altoparlante&#10;&#10;Il contenuto generato dall'IA potrebbe non essere corretto.">
            <a:extLst>
              <a:ext uri="{FF2B5EF4-FFF2-40B4-BE49-F238E27FC236}">
                <a16:creationId xmlns:a16="http://schemas.microsoft.com/office/drawing/2014/main" id="{D91FCFB7-2E8C-A65C-F40C-DF58C3B56E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166" y="4797380"/>
            <a:ext cx="4625656" cy="1711820"/>
          </a:xfrm>
          <a:prstGeom prst="rect">
            <a:avLst/>
          </a:prstGeom>
        </p:spPr>
      </p:pic>
      <p:pic>
        <p:nvPicPr>
          <p:cNvPr id="10" name="Immagine 9" descr="Immagine che contiene testo, circuito, Componente elettrico, Componente di circuito passivo&#10;&#10;Il contenuto generato dall'IA potrebbe non essere corretto.">
            <a:extLst>
              <a:ext uri="{FF2B5EF4-FFF2-40B4-BE49-F238E27FC236}">
                <a16:creationId xmlns:a16="http://schemas.microsoft.com/office/drawing/2014/main" id="{92FA5E75-C082-F11C-842E-77E88B06DB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71512" y="4997002"/>
            <a:ext cx="1931763" cy="1228350"/>
          </a:xfrm>
          <a:prstGeom prst="rect">
            <a:avLst/>
          </a:prstGeom>
        </p:spPr>
      </p:pic>
    </p:spTree>
    <p:extLst>
      <p:ext uri="{BB962C8B-B14F-4D97-AF65-F5344CB8AC3E}">
        <p14:creationId xmlns:p14="http://schemas.microsoft.com/office/powerpoint/2010/main" val="24562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8B462-B12B-8744-D86C-C3E9EB1F566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0A3B529-62BC-75CD-3125-9524D25278EA}"/>
              </a:ext>
            </a:extLst>
          </p:cNvPr>
          <p:cNvSpPr>
            <a:spLocks noGrp="1"/>
          </p:cNvSpPr>
          <p:nvPr>
            <p:ph type="title"/>
          </p:nvPr>
        </p:nvSpPr>
        <p:spPr/>
        <p:txBody>
          <a:bodyPr/>
          <a:lstStyle/>
          <a:p>
            <a:pPr lvl="1" algn="ctr"/>
            <a:r>
              <a:rPr lang="it-IT" sz="4400" b="1" dirty="0" err="1">
                <a:latin typeface="Arial" panose="020B0604020202020204" pitchFamily="34" charset="0"/>
                <a:cs typeface="Arial" panose="020B0604020202020204" pitchFamily="34" charset="0"/>
              </a:rPr>
              <a:t>Sensors</a:t>
            </a:r>
            <a:r>
              <a:rPr lang="it-IT" sz="4400" b="1" dirty="0">
                <a:latin typeface="Arial" panose="020B0604020202020204" pitchFamily="34" charset="0"/>
                <a:cs typeface="Arial" panose="020B0604020202020204" pitchFamily="34" charset="0"/>
              </a:rPr>
              <a:t> Code:</a:t>
            </a:r>
            <a:br>
              <a:rPr lang="it-IT" sz="4400" b="1" dirty="0">
                <a:latin typeface="Arial" panose="020B0604020202020204" pitchFamily="34" charset="0"/>
                <a:cs typeface="Arial" panose="020B0604020202020204" pitchFamily="34" charset="0"/>
              </a:rPr>
            </a:br>
            <a:r>
              <a:rPr lang="it-IT" sz="4400" b="1" dirty="0">
                <a:latin typeface="Arial" panose="020B0604020202020204" pitchFamily="34" charset="0"/>
                <a:cs typeface="Arial" panose="020B0604020202020204" pitchFamily="34" charset="0"/>
              </a:rPr>
              <a:t>I/O</a:t>
            </a:r>
            <a:endParaRPr lang="it-IT" sz="4400" b="1" dirty="0">
              <a:highlight>
                <a:srgbClr val="FF0000"/>
              </a:highlight>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4B6DEB7E-68EA-E78D-8F9E-4B57CF970EF6}"/>
              </a:ext>
            </a:extLst>
          </p:cNvPr>
          <p:cNvSpPr>
            <a:spLocks noGrp="1"/>
          </p:cNvSpPr>
          <p:nvPr>
            <p:ph idx="1"/>
          </p:nvPr>
        </p:nvSpPr>
        <p:spPr>
          <a:xfrm>
            <a:off x="307354" y="2517822"/>
            <a:ext cx="11233117" cy="3831464"/>
          </a:xfrm>
        </p:spPr>
        <p:txBody>
          <a:bodyPr/>
          <a:lstStyle/>
          <a:p>
            <a:r>
              <a:rPr lang="en-US" sz="3200" dirty="0"/>
              <a:t>Sensors:</a:t>
            </a:r>
          </a:p>
          <a:p>
            <a:pPr lvl="1"/>
            <a:r>
              <a:rPr lang="en-US" sz="2800" dirty="0"/>
              <a:t>Led</a:t>
            </a:r>
          </a:p>
          <a:p>
            <a:pPr lvl="1"/>
            <a:r>
              <a:rPr lang="en-US" sz="2800" dirty="0"/>
              <a:t>Buttons</a:t>
            </a:r>
          </a:p>
          <a:p>
            <a:r>
              <a:rPr lang="en-US" sz="3200" dirty="0"/>
              <a:t>Assignment:</a:t>
            </a:r>
          </a:p>
          <a:p>
            <a:pPr lvl="1"/>
            <a:r>
              <a:rPr lang="en-US" sz="2800" dirty="0"/>
              <a:t>Set alarm pressing buttons[0] (send to </a:t>
            </a:r>
            <a:r>
              <a:rPr lang="en-US" sz="2800" dirty="0" err="1"/>
              <a:t>ThingBoard</a:t>
            </a:r>
            <a:r>
              <a:rPr lang="en-US" sz="2800" dirty="0"/>
              <a:t>)</a:t>
            </a:r>
          </a:p>
          <a:p>
            <a:pPr lvl="1"/>
            <a:r>
              <a:rPr lang="en-US" sz="2800" dirty="0"/>
              <a:t>Reset alarm pressing buttons[1] (send to </a:t>
            </a:r>
            <a:r>
              <a:rPr lang="en-US" sz="2800" dirty="0" err="1"/>
              <a:t>ThingBoard</a:t>
            </a:r>
            <a:r>
              <a:rPr lang="en-US" sz="2800" dirty="0"/>
              <a:t>)</a:t>
            </a:r>
          </a:p>
          <a:p>
            <a:pPr lvl="1"/>
            <a:r>
              <a:rPr lang="en-US" sz="2800" dirty="0"/>
              <a:t>Turn On/Off </a:t>
            </a:r>
            <a:r>
              <a:rPr lang="en-US" sz="2800" dirty="0" err="1"/>
              <a:t>leds</a:t>
            </a:r>
            <a:r>
              <a:rPr lang="en-US" sz="2800" dirty="0"/>
              <a:t>[0] if alarm is set</a:t>
            </a:r>
          </a:p>
        </p:txBody>
      </p:sp>
      <p:sp>
        <p:nvSpPr>
          <p:cNvPr id="4" name="Slide Number Placeholder 3">
            <a:extLst>
              <a:ext uri="{FF2B5EF4-FFF2-40B4-BE49-F238E27FC236}">
                <a16:creationId xmlns:a16="http://schemas.microsoft.com/office/drawing/2014/main" id="{50B652E8-72CC-8BA1-DEC5-8F30425C73DF}"/>
              </a:ext>
            </a:extLst>
          </p:cNvPr>
          <p:cNvSpPr>
            <a:spLocks noGrp="1"/>
          </p:cNvSpPr>
          <p:nvPr>
            <p:ph type="sldNum" sz="quarter" idx="12"/>
          </p:nvPr>
        </p:nvSpPr>
        <p:spPr/>
        <p:txBody>
          <a:bodyPr/>
          <a:lstStyle/>
          <a:p>
            <a:fld id="{2DC7A814-9C5E-4813-A90D-91C7DDB489F1}" type="slidenum">
              <a:rPr lang="en-US" smtClean="0"/>
              <a:pPr/>
              <a:t>41</a:t>
            </a:fld>
            <a:endParaRPr lang="en-US" dirty="0"/>
          </a:p>
        </p:txBody>
      </p:sp>
      <p:sp>
        <p:nvSpPr>
          <p:cNvPr id="2" name="Rectangle 1">
            <a:extLst>
              <a:ext uri="{FF2B5EF4-FFF2-40B4-BE49-F238E27FC236}">
                <a16:creationId xmlns:a16="http://schemas.microsoft.com/office/drawing/2014/main" id="{8D661F70-1DF3-064D-0A1C-759097C04E22}"/>
              </a:ext>
            </a:extLst>
          </p:cNvPr>
          <p:cNvSpPr>
            <a:spLocks noChangeArrowheads="1"/>
          </p:cNvSpPr>
          <p:nvPr/>
        </p:nvSpPr>
        <p:spPr bwMode="auto">
          <a:xfrm>
            <a:off x="6911589" y="2293416"/>
            <a:ext cx="4482216"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600" b="0" i="0" u="none" strike="noStrike" cap="none" normalizeH="0" baseline="0" dirty="0">
                <a:ln>
                  <a:noFill/>
                </a:ln>
                <a:solidFill>
                  <a:srgbClr val="CC7832"/>
                </a:solidFill>
                <a:effectLst/>
                <a:latin typeface="JetBrains Mono"/>
              </a:rPr>
              <a:t>from </a:t>
            </a:r>
            <a:r>
              <a:rPr kumimoji="0" lang="it-IT" altLang="it-IT" sz="1600" b="0" i="0" u="none" strike="noStrike" cap="none" normalizeH="0" baseline="0" dirty="0" err="1">
                <a:ln>
                  <a:noFill/>
                </a:ln>
                <a:solidFill>
                  <a:srgbClr val="A9B7C6"/>
                </a:solidFill>
                <a:effectLst/>
                <a:latin typeface="JetBrains Mono"/>
              </a:rPr>
              <a:t>pynq.overlays.base</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import </a:t>
            </a:r>
            <a:r>
              <a:rPr kumimoji="0" lang="it-IT" altLang="it-IT" sz="1600" b="0" i="0" u="none" strike="noStrike" cap="none" normalizeH="0" baseline="0" dirty="0" err="1">
                <a:ln>
                  <a:noFill/>
                </a:ln>
                <a:solidFill>
                  <a:srgbClr val="A9B7C6"/>
                </a:solidFill>
                <a:effectLst/>
                <a:latin typeface="JetBrains Mono"/>
              </a:rPr>
              <a:t>BaseOverlay</a:t>
            </a:r>
            <a:br>
              <a:rPr kumimoji="0" lang="it-IT" altLang="it-IT" sz="1600" b="0" i="0" u="none" strike="noStrike" cap="none" normalizeH="0" baseline="0" dirty="0">
                <a:ln>
                  <a:noFill/>
                </a:ln>
                <a:solidFill>
                  <a:srgbClr val="A9B7C6"/>
                </a:solidFill>
                <a:effectLst/>
                <a:latin typeface="JetBrains Mono"/>
              </a:rPr>
            </a:b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base = </a:t>
            </a:r>
            <a:r>
              <a:rPr kumimoji="0" lang="it-IT" altLang="it-IT" sz="1600" b="0" i="0" u="none" strike="noStrike" cap="none" normalizeH="0" baseline="0" dirty="0" err="1">
                <a:ln>
                  <a:noFill/>
                </a:ln>
                <a:solidFill>
                  <a:srgbClr val="A9B7C6"/>
                </a:solidFill>
                <a:effectLst/>
                <a:latin typeface="JetBrains Mono"/>
              </a:rPr>
              <a:t>BaseOverlay</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err="1">
                <a:ln>
                  <a:noFill/>
                </a:ln>
                <a:solidFill>
                  <a:srgbClr val="6A8759"/>
                </a:solidFill>
                <a:effectLst/>
                <a:latin typeface="JetBrains Mono"/>
              </a:rPr>
              <a:t>base.bit</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err="1">
                <a:ln>
                  <a:noFill/>
                </a:ln>
                <a:solidFill>
                  <a:srgbClr val="8888C6"/>
                </a:solidFill>
                <a:effectLst/>
                <a:latin typeface="JetBrains Mono"/>
              </a:rPr>
              <a:t>print</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a:ln>
                  <a:noFill/>
                </a:ln>
                <a:solidFill>
                  <a:srgbClr val="6A8759"/>
                </a:solidFill>
                <a:effectLst/>
                <a:latin typeface="JetBrains Mono"/>
              </a:rPr>
              <a:t>"Press </a:t>
            </a:r>
            <a:r>
              <a:rPr kumimoji="0" lang="it-IT" altLang="it-IT" sz="1600" b="0" i="0" u="none" strike="noStrike" cap="none" normalizeH="0" baseline="0" dirty="0" err="1">
                <a:ln>
                  <a:noFill/>
                </a:ln>
                <a:solidFill>
                  <a:srgbClr val="6A8759"/>
                </a:solidFill>
                <a:effectLst/>
                <a:latin typeface="JetBrains Mono"/>
              </a:rPr>
              <a:t>buttons</a:t>
            </a:r>
            <a:r>
              <a:rPr kumimoji="0" lang="it-IT" altLang="it-IT" sz="1600" b="0" i="0" u="none" strike="noStrike" cap="none" normalizeH="0" baseline="0" dirty="0">
                <a:ln>
                  <a:noFill/>
                </a:ln>
                <a:solidFill>
                  <a:srgbClr val="6A8759"/>
                </a:solidFill>
                <a:effectLst/>
                <a:latin typeface="JetBrains Mono"/>
              </a:rPr>
              <a:t> to </a:t>
            </a:r>
            <a:r>
              <a:rPr kumimoji="0" lang="it-IT" altLang="it-IT" sz="1600" b="0" i="0" u="none" strike="noStrike" cap="none" normalizeH="0" baseline="0" dirty="0" err="1">
                <a:ln>
                  <a:noFill/>
                </a:ln>
                <a:solidFill>
                  <a:srgbClr val="6A8759"/>
                </a:solidFill>
                <a:effectLst/>
                <a:latin typeface="JetBrains Mono"/>
              </a:rPr>
              <a:t>toggle</a:t>
            </a:r>
            <a:r>
              <a:rPr kumimoji="0" lang="it-IT" altLang="it-IT" sz="1600" b="0" i="0" u="none" strike="noStrike" cap="none" normalizeH="0" baseline="0" dirty="0">
                <a:ln>
                  <a:noFill/>
                </a:ln>
                <a:solidFill>
                  <a:srgbClr val="6A8759"/>
                </a:solidFill>
                <a:effectLst/>
                <a:latin typeface="JetBrains Mono"/>
              </a:rPr>
              <a:t> </a:t>
            </a:r>
            <a:r>
              <a:rPr kumimoji="0" lang="it-IT" altLang="it-IT" sz="1600" b="0" i="0" u="none" strike="noStrike" cap="none" normalizeH="0" baseline="0" dirty="0" err="1">
                <a:ln>
                  <a:noFill/>
                </a:ln>
                <a:solidFill>
                  <a:srgbClr val="6A8759"/>
                </a:solidFill>
                <a:effectLst/>
                <a:latin typeface="JetBrains Mono"/>
              </a:rPr>
              <a:t>corresponding</a:t>
            </a:r>
            <a:r>
              <a:rPr kumimoji="0" lang="it-IT" altLang="it-IT" sz="1600" b="0" i="0" u="none" strike="noStrike" cap="none" normalizeH="0" baseline="0" dirty="0">
                <a:ln>
                  <a:noFill/>
                </a:ln>
                <a:solidFill>
                  <a:srgbClr val="6A8759"/>
                </a:solidFill>
                <a:effectLst/>
                <a:latin typeface="JetBrains Mono"/>
              </a:rPr>
              <a:t> </a:t>
            </a:r>
            <a:r>
              <a:rPr kumimoji="0" lang="it-IT" altLang="it-IT" sz="1600" b="0" i="0" u="none" strike="noStrike" cap="none" normalizeH="0" baseline="0" dirty="0" err="1">
                <a:ln>
                  <a:noFill/>
                </a:ln>
                <a:solidFill>
                  <a:srgbClr val="6A8759"/>
                </a:solidFill>
                <a:effectLst/>
                <a:latin typeface="JetBrains Mono"/>
              </a:rPr>
              <a:t>LEDs</a:t>
            </a:r>
            <a:r>
              <a:rPr kumimoji="0" lang="it-IT" altLang="it-IT" sz="1600" b="0" i="0" u="none" strike="noStrike" cap="none" normalizeH="0" baseline="0" dirty="0">
                <a:ln>
                  <a:noFill/>
                </a:ln>
                <a:solidFill>
                  <a:srgbClr val="6A8759"/>
                </a:solidFill>
                <a:effectLst/>
                <a:latin typeface="JetBrains Mono"/>
              </a:rPr>
              <a:t>"</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err="1">
                <a:ln>
                  <a:noFill/>
                </a:ln>
                <a:solidFill>
                  <a:srgbClr val="CC7832"/>
                </a:solidFill>
                <a:effectLst/>
                <a:latin typeface="JetBrains Mono"/>
              </a:rPr>
              <a:t>while</a:t>
            </a:r>
            <a:r>
              <a:rPr kumimoji="0" lang="it-IT" altLang="it-IT" sz="1600" b="0" i="0" u="none" strike="noStrike" cap="none" normalizeH="0" baseline="0" dirty="0">
                <a:ln>
                  <a:noFill/>
                </a:ln>
                <a:solidFill>
                  <a:srgbClr val="CC7832"/>
                </a:solidFill>
                <a:effectLst/>
                <a:latin typeface="JetBrains Mono"/>
              </a:rPr>
              <a:t> True</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for </a:t>
            </a:r>
            <a:r>
              <a:rPr kumimoji="0" lang="it-IT" altLang="it-IT" sz="1600" b="0" i="0" u="none" strike="noStrike" cap="none" normalizeH="0" baseline="0" dirty="0">
                <a:ln>
                  <a:noFill/>
                </a:ln>
                <a:solidFill>
                  <a:srgbClr val="A9B7C6"/>
                </a:solidFill>
                <a:effectLst/>
                <a:latin typeface="JetBrains Mono"/>
              </a:rPr>
              <a:t>i</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button</a:t>
            </a: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a:ln>
                  <a:noFill/>
                </a:ln>
                <a:solidFill>
                  <a:srgbClr val="CC7832"/>
                </a:solidFill>
                <a:effectLst/>
                <a:latin typeface="JetBrains Mono"/>
              </a:rPr>
              <a:t>in </a:t>
            </a:r>
            <a:r>
              <a:rPr kumimoji="0" lang="it-IT" altLang="it-IT" sz="1600" b="0" i="0" u="none" strike="noStrike" cap="none" normalizeH="0" baseline="0" dirty="0">
                <a:ln>
                  <a:noFill/>
                </a:ln>
                <a:solidFill>
                  <a:srgbClr val="8888C6"/>
                </a:solidFill>
                <a:effectLst/>
                <a:latin typeface="JetBrains Mono"/>
              </a:rPr>
              <a:t>enumerate</a:t>
            </a:r>
            <a:r>
              <a:rPr kumimoji="0" lang="it-IT" altLang="it-IT" sz="1600" b="0" i="0" u="none" strike="noStrike" cap="none" normalizeH="0" baseline="0" dirty="0">
                <a:ln>
                  <a:noFill/>
                </a:ln>
                <a:solidFill>
                  <a:srgbClr val="A9B7C6"/>
                </a:solidFill>
                <a:effectLst/>
                <a:latin typeface="JetBrains Mono"/>
              </a:rPr>
              <a:t>(</a:t>
            </a:r>
            <a:r>
              <a:rPr kumimoji="0" lang="it-IT" altLang="it-IT" sz="1600" b="0" i="0" u="none" strike="noStrike" cap="none" normalizeH="0" baseline="0" dirty="0" err="1">
                <a:ln>
                  <a:noFill/>
                </a:ln>
                <a:solidFill>
                  <a:srgbClr val="A9B7C6"/>
                </a:solidFill>
                <a:effectLst/>
                <a:latin typeface="JetBrains Mono"/>
              </a:rPr>
              <a:t>base.buttons</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CC7832"/>
                </a:solidFill>
                <a:effectLst/>
                <a:latin typeface="JetBrains Mono"/>
              </a:rPr>
              <a:t>if</a:t>
            </a:r>
            <a:r>
              <a:rPr kumimoji="0" lang="it-IT" altLang="it-IT" sz="1600" b="0" i="0" u="none" strike="noStrike" cap="none" normalizeH="0" baseline="0" dirty="0">
                <a:ln>
                  <a:noFill/>
                </a:ln>
                <a:solidFill>
                  <a:srgbClr val="CC7832"/>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button.read</a:t>
            </a:r>
            <a:r>
              <a:rPr kumimoji="0" lang="it-IT" altLang="it-IT" sz="1600" b="0" i="0" u="none" strike="noStrike" cap="none" normalizeH="0" baseline="0" dirty="0">
                <a:ln>
                  <a:noFill/>
                </a:ln>
                <a:solidFill>
                  <a:srgbClr val="A9B7C6"/>
                </a:solidFill>
                <a:effectLst/>
                <a:latin typeface="JetBrains Mono"/>
              </a:rPr>
              <a:t>():</a:t>
            </a:r>
            <a:br>
              <a:rPr kumimoji="0" lang="it-IT" altLang="it-IT" sz="1600" b="0" i="0" u="none" strike="noStrike" cap="none" normalizeH="0" baseline="0" dirty="0">
                <a:ln>
                  <a:noFill/>
                </a:ln>
                <a:solidFill>
                  <a:srgbClr val="A9B7C6"/>
                </a:solidFill>
                <a:effectLst/>
                <a:latin typeface="JetBrains Mono"/>
              </a:rPr>
            </a:br>
            <a:r>
              <a:rPr kumimoji="0" lang="it-IT" altLang="it-IT" sz="1600" b="0" i="0" u="none" strike="noStrike" cap="none" normalizeH="0" baseline="0" dirty="0">
                <a:ln>
                  <a:noFill/>
                </a:ln>
                <a:solidFill>
                  <a:srgbClr val="A9B7C6"/>
                </a:solidFill>
                <a:effectLst/>
                <a:latin typeface="JetBrains Mono"/>
              </a:rPr>
              <a:t>          </a:t>
            </a:r>
            <a:r>
              <a:rPr kumimoji="0" lang="it-IT" altLang="it-IT" sz="1600" b="0" i="0" u="none" strike="noStrike" cap="none" normalizeH="0" baseline="0" dirty="0" err="1">
                <a:ln>
                  <a:noFill/>
                </a:ln>
                <a:solidFill>
                  <a:srgbClr val="A9B7C6"/>
                </a:solidFill>
                <a:effectLst/>
                <a:latin typeface="JetBrains Mono"/>
              </a:rPr>
              <a:t>base.leds</a:t>
            </a:r>
            <a:r>
              <a:rPr kumimoji="0" lang="it-IT" altLang="it-IT" sz="1600" b="0" i="0" u="none" strike="noStrike" cap="none" normalizeH="0" baseline="0" dirty="0">
                <a:ln>
                  <a:noFill/>
                </a:ln>
                <a:solidFill>
                  <a:srgbClr val="A9B7C6"/>
                </a:solidFill>
                <a:effectLst/>
                <a:latin typeface="JetBrains Mono"/>
              </a:rPr>
              <a:t>[i].</a:t>
            </a:r>
            <a:r>
              <a:rPr kumimoji="0" lang="it-IT" altLang="it-IT" sz="1600" b="0" i="0" u="none" strike="noStrike" cap="none" normalizeH="0" baseline="0" dirty="0" err="1">
                <a:ln>
                  <a:noFill/>
                </a:ln>
                <a:solidFill>
                  <a:srgbClr val="A9B7C6"/>
                </a:solidFill>
                <a:effectLst/>
                <a:latin typeface="JetBrains Mono"/>
              </a:rPr>
              <a:t>toggle</a:t>
            </a:r>
            <a:r>
              <a:rPr kumimoji="0" lang="it-IT" altLang="it-IT" sz="1600" b="0" i="0" u="none" strike="noStrike" cap="none" normalizeH="0" baseline="0" dirty="0">
                <a:ln>
                  <a:noFill/>
                </a:ln>
                <a:solidFill>
                  <a:srgbClr val="A9B7C6"/>
                </a:solidFill>
                <a:effectLst/>
                <a:latin typeface="JetBrains Mono"/>
              </a:rPr>
              <a:t>()</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191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784CF-BD43-6C45-3ED0-5314A655A2C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AFD8827-2315-87D7-1E60-6B9CD76F421B}"/>
              </a:ext>
            </a:extLst>
          </p:cNvPr>
          <p:cNvSpPr>
            <a:spLocks noGrp="1"/>
          </p:cNvSpPr>
          <p:nvPr>
            <p:ph type="title"/>
          </p:nvPr>
        </p:nvSpPr>
        <p:spPr/>
        <p:txBody>
          <a:bodyPr/>
          <a:lstStyle/>
          <a:p>
            <a:pPr lvl="1" algn="ctr"/>
            <a:r>
              <a:rPr lang="it-IT" sz="4400" b="1" dirty="0" err="1">
                <a:latin typeface="Arial" panose="020B0604020202020204" pitchFamily="34" charset="0"/>
                <a:cs typeface="Arial" panose="020B0604020202020204" pitchFamily="34" charset="0"/>
              </a:rPr>
              <a:t>Summary</a:t>
            </a:r>
            <a:endParaRPr lang="it-IT" sz="4400" b="1" dirty="0">
              <a:highlight>
                <a:srgbClr val="FF0000"/>
              </a:highligh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6F43D4B7-2465-88A9-B510-CAFAB100DBF9}"/>
              </a:ext>
            </a:extLst>
          </p:cNvPr>
          <p:cNvSpPr>
            <a:spLocks noGrp="1"/>
          </p:cNvSpPr>
          <p:nvPr>
            <p:ph type="sldNum" sz="quarter" idx="12"/>
          </p:nvPr>
        </p:nvSpPr>
        <p:spPr/>
        <p:txBody>
          <a:bodyPr/>
          <a:lstStyle/>
          <a:p>
            <a:fld id="{2DC7A814-9C5E-4813-A90D-91C7DDB489F1}" type="slidenum">
              <a:rPr lang="en-US" smtClean="0"/>
              <a:pPr/>
              <a:t>42</a:t>
            </a:fld>
            <a:endParaRPr lang="en-US" dirty="0"/>
          </a:p>
        </p:txBody>
      </p:sp>
      <p:pic>
        <p:nvPicPr>
          <p:cNvPr id="26" name="Immagine 25">
            <a:extLst>
              <a:ext uri="{FF2B5EF4-FFF2-40B4-BE49-F238E27FC236}">
                <a16:creationId xmlns:a16="http://schemas.microsoft.com/office/drawing/2014/main" id="{538C0C97-C4F2-C195-011E-8CBF732D12A4}"/>
              </a:ext>
            </a:extLst>
          </p:cNvPr>
          <p:cNvPicPr>
            <a:picLocks noChangeAspect="1"/>
          </p:cNvPicPr>
          <p:nvPr/>
        </p:nvPicPr>
        <p:blipFill>
          <a:blip r:embed="rId2"/>
          <a:stretch>
            <a:fillRect/>
          </a:stretch>
        </p:blipFill>
        <p:spPr>
          <a:xfrm>
            <a:off x="6382633" y="1737966"/>
            <a:ext cx="5011172" cy="2642317"/>
          </a:xfrm>
          <a:prstGeom prst="rect">
            <a:avLst/>
          </a:prstGeom>
        </p:spPr>
      </p:pic>
      <p:sp>
        <p:nvSpPr>
          <p:cNvPr id="31" name="CasellaDiTesto 30">
            <a:extLst>
              <a:ext uri="{FF2B5EF4-FFF2-40B4-BE49-F238E27FC236}">
                <a16:creationId xmlns:a16="http://schemas.microsoft.com/office/drawing/2014/main" id="{AC2E1FC5-FF53-4272-1D87-8A64CA122423}"/>
              </a:ext>
            </a:extLst>
          </p:cNvPr>
          <p:cNvSpPr txBox="1"/>
          <p:nvPr/>
        </p:nvSpPr>
        <p:spPr>
          <a:xfrm>
            <a:off x="535418" y="1551993"/>
            <a:ext cx="5750325" cy="4905958"/>
          </a:xfrm>
          <a:prstGeom prst="rect">
            <a:avLst/>
          </a:prstGeom>
          <a:noFill/>
        </p:spPr>
        <p:txBody>
          <a:bodyPr wrap="square">
            <a:spAutoFit/>
          </a:bodyPr>
          <a:lstStyle/>
          <a:p>
            <a:pPr marR="0" lvl="0" algn="l" defTabSz="914400" rtl="0" eaLnBrk="1" fontAlgn="auto" latinLnBrk="0" hangingPunct="1">
              <a:lnSpc>
                <a:spcPct val="90000"/>
              </a:lnSpc>
              <a:spcBef>
                <a:spcPts val="1000"/>
              </a:spcBef>
              <a:spcAft>
                <a:spcPts val="0"/>
              </a:spcAft>
              <a:buClrTx/>
              <a:buSzTx/>
              <a:tabLst/>
              <a:defRPr/>
            </a:pPr>
            <a:r>
              <a:rPr kumimoji="0" lang="it-IT" sz="2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ThingsBoard</a:t>
            </a:r>
            <a:r>
              <a:rPr kumimoji="0" lang="it-IT"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pPr marL="914400" lvl="1" indent="-457200">
              <a:lnSpc>
                <a:spcPct val="90000"/>
              </a:lnSpc>
              <a:spcBef>
                <a:spcPts val="500"/>
              </a:spcBef>
              <a:buFont typeface="+mj-lt"/>
              <a:buAutoNum type="arabicParenR"/>
              <a:defRPr/>
            </a:pPr>
            <a:r>
              <a:rPr kumimoji="0" lang="it-IT"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Setup</a:t>
            </a:r>
          </a:p>
          <a:p>
            <a:pPr marL="971550" marR="0" lvl="1" indent="-514350" algn="l" defTabSz="914400" rtl="0" eaLnBrk="1" fontAlgn="auto" latinLnBrk="0" hangingPunct="1">
              <a:lnSpc>
                <a:spcPct val="90000"/>
              </a:lnSpc>
              <a:spcBef>
                <a:spcPts val="500"/>
              </a:spcBef>
              <a:spcAft>
                <a:spcPts val="0"/>
              </a:spcAft>
              <a:buClrTx/>
              <a:buSzTx/>
              <a:buFont typeface="+mj-lt"/>
              <a:buAutoNum type="arabicParenR"/>
              <a:tabLst/>
              <a:defRPr/>
            </a:pPr>
            <a:r>
              <a:rPr lang="it-IT" sz="2400" dirty="0">
                <a:solidFill>
                  <a:prstClr val="black"/>
                </a:solidFill>
                <a:latin typeface="Arial" panose="020B0604020202020204" pitchFamily="34" charset="0"/>
                <a:cs typeface="Arial" panose="020B0604020202020204" pitchFamily="34" charset="0"/>
              </a:rPr>
              <a:t>Create:</a:t>
            </a:r>
          </a:p>
          <a:p>
            <a:pPr marL="1257300" lvl="2" indent="-342900">
              <a:lnSpc>
                <a:spcPct val="90000"/>
              </a:lnSpc>
              <a:spcBef>
                <a:spcPts val="500"/>
              </a:spcBef>
              <a:buFont typeface="Arial" panose="020B0604020202020204" pitchFamily="34" charset="0"/>
              <a:buChar char="•"/>
              <a:defRPr/>
            </a:pPr>
            <a:r>
              <a:rPr kumimoji="0" lang="it-IT"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Device</a:t>
            </a:r>
          </a:p>
          <a:p>
            <a:pPr marL="1257300" lvl="2" indent="-342900">
              <a:lnSpc>
                <a:spcPct val="90000"/>
              </a:lnSpc>
              <a:spcBef>
                <a:spcPts val="500"/>
              </a:spcBef>
              <a:buFont typeface="Arial" panose="020B0604020202020204" pitchFamily="34" charset="0"/>
              <a:buChar char="•"/>
              <a:defRPr/>
            </a:pPr>
            <a:r>
              <a:rPr kumimoji="0" lang="it-IT"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Asset</a:t>
            </a:r>
          </a:p>
          <a:p>
            <a:pPr marL="1257300" lvl="2" indent="-342900">
              <a:lnSpc>
                <a:spcPct val="90000"/>
              </a:lnSpc>
              <a:spcBef>
                <a:spcPts val="500"/>
              </a:spcBef>
              <a:buFont typeface="Arial" panose="020B0604020202020204" pitchFamily="34" charset="0"/>
              <a:buChar char="•"/>
              <a:defRPr/>
            </a:pPr>
            <a:r>
              <a:rPr kumimoji="0" lang="it-IT"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Dashboards:</a:t>
            </a:r>
          </a:p>
          <a:p>
            <a:pPr marL="1257300" lvl="2" indent="-342900">
              <a:lnSpc>
                <a:spcPct val="90000"/>
              </a:lnSpc>
              <a:spcBef>
                <a:spcPts val="500"/>
              </a:spcBef>
              <a:buFont typeface="Arial" panose="020B0604020202020204" pitchFamily="34" charset="0"/>
              <a:buChar char="•"/>
              <a:defRPr/>
            </a:pPr>
            <a:r>
              <a:rPr lang="it-IT" sz="2000" dirty="0">
                <a:solidFill>
                  <a:prstClr val="black"/>
                </a:solidFill>
                <a:latin typeface="Arial" panose="020B0604020202020204" pitchFamily="34" charset="0"/>
                <a:cs typeface="Arial" panose="020B0604020202020204" pitchFamily="34" charset="0"/>
              </a:rPr>
              <a:t>	</a:t>
            </a:r>
            <a:r>
              <a:rPr kumimoji="0" lang="it-IT"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Healtcare</a:t>
            </a:r>
            <a:r>
              <a:rPr kumimoji="0" lang="it-IT"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&amp; </a:t>
            </a:r>
            <a:r>
              <a:rPr kumimoji="0" lang="it-IT"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Ambiental</a:t>
            </a:r>
            <a:endParaRPr kumimoji="0" lang="it-IT"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57300" lvl="2" indent="-342900">
              <a:lnSpc>
                <a:spcPct val="90000"/>
              </a:lnSpc>
              <a:spcBef>
                <a:spcPts val="500"/>
              </a:spcBef>
              <a:buFont typeface="Arial" panose="020B0604020202020204" pitchFamily="34" charset="0"/>
              <a:buChar char="•"/>
              <a:defRPr/>
            </a:pPr>
            <a:r>
              <a:rPr lang="it-IT" sz="2000" dirty="0">
                <a:solidFill>
                  <a:prstClr val="black"/>
                </a:solidFill>
                <a:latin typeface="Arial" panose="020B0604020202020204" pitchFamily="34" charset="0"/>
                <a:cs typeface="Arial" panose="020B0604020202020204" pitchFamily="34" charset="0"/>
              </a:rPr>
              <a:t>	</a:t>
            </a:r>
            <a:r>
              <a:rPr lang="it-IT" sz="2000" dirty="0" err="1">
                <a:solidFill>
                  <a:prstClr val="black"/>
                </a:solidFill>
                <a:latin typeface="Arial" panose="020B0604020202020204" pitchFamily="34" charset="0"/>
                <a:cs typeface="Arial" panose="020B0604020202020204" pitchFamily="34" charset="0"/>
              </a:rPr>
              <a:t>Telemetry</a:t>
            </a:r>
            <a:endParaRPr kumimoji="0" lang="it-IT"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1257300" lvl="2" indent="-342900">
              <a:lnSpc>
                <a:spcPct val="90000"/>
              </a:lnSpc>
              <a:spcBef>
                <a:spcPts val="500"/>
              </a:spcBef>
              <a:buFont typeface="Arial" panose="020B0604020202020204" pitchFamily="34" charset="0"/>
              <a:buChar char="•"/>
              <a:defRPr/>
            </a:pPr>
            <a:r>
              <a:rPr kumimoji="0" lang="it-IT" sz="2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Alarms</a:t>
            </a:r>
            <a:endParaRPr kumimoji="0" lang="it-IT" sz="2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nSpc>
                <a:spcPct val="90000"/>
              </a:lnSpc>
              <a:spcBef>
                <a:spcPts val="500"/>
              </a:spcBef>
              <a:defRPr/>
            </a:pPr>
            <a:r>
              <a:rPr kumimoji="0" lang="it-IT" sz="240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PYNQ:</a:t>
            </a:r>
          </a:p>
          <a:p>
            <a:pPr marL="971550" lvl="1" indent="-514350">
              <a:lnSpc>
                <a:spcPct val="90000"/>
              </a:lnSpc>
              <a:spcBef>
                <a:spcPts val="500"/>
              </a:spcBef>
              <a:buFont typeface="+mj-lt"/>
              <a:buAutoNum type="arabicParenR"/>
              <a:defRPr/>
            </a:pPr>
            <a:r>
              <a:rPr lang="it-IT" sz="2400" dirty="0">
                <a:solidFill>
                  <a:prstClr val="black">
                    <a:lumMod val="75000"/>
                    <a:lumOff val="25000"/>
                  </a:prstClr>
                </a:solidFill>
                <a:latin typeface="Arial" panose="020B0604020202020204" pitchFamily="34" charset="0"/>
                <a:cs typeface="Arial" panose="020B0604020202020204" pitchFamily="34" charset="0"/>
              </a:rPr>
              <a:t>Setup</a:t>
            </a:r>
          </a:p>
          <a:p>
            <a:pPr marL="971550" lvl="1" indent="-514350">
              <a:lnSpc>
                <a:spcPct val="90000"/>
              </a:lnSpc>
              <a:spcBef>
                <a:spcPts val="500"/>
              </a:spcBef>
              <a:buFont typeface="+mj-lt"/>
              <a:buAutoNum type="arabicParenR"/>
              <a:defRPr/>
            </a:pPr>
            <a:r>
              <a:rPr lang="it-IT" sz="2400" dirty="0">
                <a:solidFill>
                  <a:prstClr val="black">
                    <a:lumMod val="75000"/>
                    <a:lumOff val="25000"/>
                  </a:prstClr>
                </a:solidFill>
                <a:latin typeface="Arial" panose="020B0604020202020204" pitchFamily="34" charset="0"/>
                <a:cs typeface="Arial" panose="020B0604020202020204" pitchFamily="34" charset="0"/>
              </a:rPr>
              <a:t>Connect to </a:t>
            </a:r>
            <a:r>
              <a:rPr lang="it-IT" sz="2400" dirty="0" err="1">
                <a:solidFill>
                  <a:prstClr val="black">
                    <a:lumMod val="75000"/>
                    <a:lumOff val="25000"/>
                  </a:prstClr>
                </a:solidFill>
                <a:latin typeface="Arial" panose="020B0604020202020204" pitchFamily="34" charset="0"/>
                <a:cs typeface="Arial" panose="020B0604020202020204" pitchFamily="34" charset="0"/>
              </a:rPr>
              <a:t>ThingsBoard</a:t>
            </a:r>
            <a:endParaRPr lang="it-IT" sz="2400" dirty="0">
              <a:solidFill>
                <a:prstClr val="black">
                  <a:lumMod val="75000"/>
                  <a:lumOff val="25000"/>
                </a:prstClr>
              </a:solidFill>
              <a:latin typeface="Arial" panose="020B0604020202020204" pitchFamily="34" charset="0"/>
              <a:cs typeface="Arial" panose="020B0604020202020204" pitchFamily="34" charset="0"/>
            </a:endParaRPr>
          </a:p>
          <a:p>
            <a:pPr marL="971550" lvl="1" indent="-514350">
              <a:lnSpc>
                <a:spcPct val="90000"/>
              </a:lnSpc>
              <a:spcBef>
                <a:spcPts val="500"/>
              </a:spcBef>
              <a:buFont typeface="+mj-lt"/>
              <a:buAutoNum type="arabicParenR"/>
              <a:defRPr/>
            </a:pPr>
            <a:r>
              <a:rPr kumimoji="0" lang="it-IT" sz="2400" i="0" u="none" strike="noStrike" kern="1200" cap="none" spc="0" normalizeH="0" baseline="0" noProof="0" dirty="0">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Connect </a:t>
            </a:r>
            <a:r>
              <a:rPr kumimoji="0" lang="it-IT" sz="2400" i="0" u="none" strike="noStrike" kern="1200" cap="none" spc="0" normalizeH="0" baseline="0" noProof="0" dirty="0" err="1">
                <a:ln>
                  <a:noFill/>
                </a:ln>
                <a:solidFill>
                  <a:prstClr val="black">
                    <a:lumMod val="75000"/>
                    <a:lumOff val="25000"/>
                  </a:prstClr>
                </a:solidFill>
                <a:effectLst/>
                <a:uLnTx/>
                <a:uFillTx/>
                <a:latin typeface="Arial" panose="020B0604020202020204" pitchFamily="34" charset="0"/>
                <a:ea typeface="+mn-ea"/>
                <a:cs typeface="Arial" panose="020B0604020202020204" pitchFamily="34" charset="0"/>
              </a:rPr>
              <a:t>sensor</a:t>
            </a:r>
            <a:endParaRPr kumimoji="0" lang="it-IT" sz="2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3" name="CasellaDiTesto 32">
            <a:extLst>
              <a:ext uri="{FF2B5EF4-FFF2-40B4-BE49-F238E27FC236}">
                <a16:creationId xmlns:a16="http://schemas.microsoft.com/office/drawing/2014/main" id="{F216DCB5-BF71-4B7B-28AD-6CECCD8C138B}"/>
              </a:ext>
            </a:extLst>
          </p:cNvPr>
          <p:cNvSpPr txBox="1"/>
          <p:nvPr/>
        </p:nvSpPr>
        <p:spPr>
          <a:xfrm>
            <a:off x="6382633" y="5811620"/>
            <a:ext cx="3584767" cy="646331"/>
          </a:xfrm>
          <a:prstGeom prst="rect">
            <a:avLst/>
          </a:prstGeom>
          <a:noFill/>
        </p:spPr>
        <p:txBody>
          <a:bodyPr wrap="square">
            <a:spAutoFit/>
          </a:bodyPr>
          <a:lstStyle/>
          <a:p>
            <a:r>
              <a:rPr lang="it-IT" dirty="0" err="1">
                <a:hlinkClick r:id="rId3"/>
              </a:rPr>
              <a:t>Getting</a:t>
            </a:r>
            <a:r>
              <a:rPr lang="it-IT" dirty="0">
                <a:hlinkClick r:id="rId3"/>
              </a:rPr>
              <a:t> </a:t>
            </a:r>
            <a:r>
              <a:rPr lang="it-IT" dirty="0" err="1">
                <a:hlinkClick r:id="rId3"/>
              </a:rPr>
              <a:t>started</a:t>
            </a:r>
            <a:r>
              <a:rPr lang="it-IT" dirty="0">
                <a:hlinkClick r:id="rId3"/>
              </a:rPr>
              <a:t>: </a:t>
            </a:r>
            <a:r>
              <a:rPr lang="it-IT" dirty="0" err="1">
                <a:hlinkClick r:id="rId3"/>
              </a:rPr>
              <a:t>ThingsBoard</a:t>
            </a:r>
            <a:endParaRPr lang="it-IT" dirty="0"/>
          </a:p>
          <a:p>
            <a:r>
              <a:rPr lang="en-US" dirty="0">
                <a:hlinkClick r:id="rId4"/>
              </a:rPr>
              <a:t>Getting Started: PYNQ Z1 Setup</a:t>
            </a:r>
            <a:endParaRPr lang="en-US" dirty="0"/>
          </a:p>
        </p:txBody>
      </p:sp>
    </p:spTree>
    <p:extLst>
      <p:ext uri="{BB962C8B-B14F-4D97-AF65-F5344CB8AC3E}">
        <p14:creationId xmlns:p14="http://schemas.microsoft.com/office/powerpoint/2010/main" val="164531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507" y="798938"/>
            <a:ext cx="11396982" cy="657559"/>
          </a:xfrm>
        </p:spPr>
        <p:txBody>
          <a:bodyPr/>
          <a:lstStyle/>
          <a:p>
            <a:r>
              <a:rPr dirty="0" err="1"/>
              <a:t>ThingsBoard</a:t>
            </a:r>
            <a:endParaRPr dirty="0"/>
          </a:p>
        </p:txBody>
      </p:sp>
      <p:sp>
        <p:nvSpPr>
          <p:cNvPr id="3" name="Content Placeholder 2"/>
          <p:cNvSpPr>
            <a:spLocks noGrp="1"/>
          </p:cNvSpPr>
          <p:nvPr>
            <p:ph idx="1"/>
          </p:nvPr>
        </p:nvSpPr>
        <p:spPr>
          <a:xfrm>
            <a:off x="397507" y="1609344"/>
            <a:ext cx="11396983" cy="4984639"/>
          </a:xfrm>
        </p:spPr>
        <p:txBody>
          <a:bodyPr/>
          <a:lstStyle/>
          <a:p>
            <a:pPr marL="514350" indent="-514350">
              <a:buFont typeface="+mj-lt"/>
              <a:buAutoNum type="arabicPeriod"/>
            </a:pPr>
            <a:r>
              <a:rPr lang="it-IT" dirty="0"/>
              <a:t>Download </a:t>
            </a:r>
            <a:r>
              <a:rPr lang="it-IT" dirty="0" err="1"/>
              <a:t>at</a:t>
            </a:r>
            <a:r>
              <a:rPr lang="it-IT" dirty="0"/>
              <a:t> </a:t>
            </a:r>
            <a:r>
              <a:rPr lang="it-IT" dirty="0">
                <a:hlinkClick r:id="rId3"/>
              </a:rPr>
              <a:t>link</a:t>
            </a:r>
            <a:r>
              <a:rPr lang="it-IT" dirty="0"/>
              <a:t>, </a:t>
            </a:r>
            <a:r>
              <a:rPr lang="it-IT" dirty="0" err="1"/>
              <a:t>install</a:t>
            </a:r>
            <a:r>
              <a:rPr lang="it-IT" dirty="0"/>
              <a:t> and </a:t>
            </a:r>
            <a:r>
              <a:rPr dirty="0"/>
              <a:t>Log in to </a:t>
            </a:r>
            <a:r>
              <a:rPr dirty="0" err="1"/>
              <a:t>ThingsBoard</a:t>
            </a:r>
            <a:r>
              <a:rPr dirty="0"/>
              <a:t>:</a:t>
            </a:r>
            <a:endParaRPr lang="it-IT" dirty="0"/>
          </a:p>
          <a:p>
            <a:pPr marL="971550" lvl="1" indent="-514350">
              <a:buFont typeface="+mj-lt"/>
              <a:buAutoNum type="arabicPeriod"/>
            </a:pPr>
            <a:r>
              <a:rPr dirty="0">
                <a:solidFill>
                  <a:schemeClr val="tx1"/>
                </a:solidFill>
              </a:rPr>
              <a:t>Open your web browser and navigate to the </a:t>
            </a:r>
            <a:r>
              <a:rPr dirty="0" err="1">
                <a:solidFill>
                  <a:schemeClr val="tx1"/>
                </a:solidFill>
              </a:rPr>
              <a:t>ThingsBoard</a:t>
            </a:r>
            <a:r>
              <a:rPr dirty="0">
                <a:solidFill>
                  <a:schemeClr val="tx1"/>
                </a:solidFill>
              </a:rPr>
              <a:t> instance (e.g.,</a:t>
            </a:r>
            <a:r>
              <a:rPr dirty="0"/>
              <a:t> </a:t>
            </a:r>
            <a:r>
              <a:rPr dirty="0">
                <a:hlinkClick r:id="rId4"/>
              </a:rPr>
              <a:t>http://localhost:8080</a:t>
            </a:r>
            <a:r>
              <a:rPr dirty="0">
                <a:solidFill>
                  <a:schemeClr val="tx1"/>
                </a:solidFill>
              </a:rPr>
              <a:t>)</a:t>
            </a:r>
            <a:endParaRPr lang="it-IT" dirty="0">
              <a:solidFill>
                <a:schemeClr val="tx1"/>
              </a:solidFill>
            </a:endParaRPr>
          </a:p>
          <a:p>
            <a:pPr marL="971550" lvl="1" indent="-514350">
              <a:buFont typeface="+mj-lt"/>
              <a:buAutoNum type="arabicPeriod"/>
            </a:pPr>
            <a:r>
              <a:rPr lang="it-IT" dirty="0">
                <a:solidFill>
                  <a:schemeClr val="tx1"/>
                </a:solidFill>
              </a:rPr>
              <a:t>Log in with </a:t>
            </a:r>
            <a:r>
              <a:rPr lang="it-IT" b="1" dirty="0" err="1">
                <a:solidFill>
                  <a:schemeClr val="tx1"/>
                </a:solidFill>
              </a:rPr>
              <a:t>Tenant</a:t>
            </a:r>
            <a:r>
              <a:rPr lang="it-IT" b="1" dirty="0">
                <a:solidFill>
                  <a:schemeClr val="tx1"/>
                </a:solidFill>
              </a:rPr>
              <a:t> Administrator </a:t>
            </a:r>
            <a:r>
              <a:rPr lang="it-IT" b="1" dirty="0" err="1">
                <a:solidFill>
                  <a:schemeClr val="tx1"/>
                </a:solidFill>
              </a:rPr>
              <a:t>credentials</a:t>
            </a:r>
            <a:endParaRPr lang="it-IT" sz="800" b="1" dirty="0">
              <a:solidFill>
                <a:schemeClr val="tx1"/>
              </a:solidFill>
            </a:endParaRPr>
          </a:p>
          <a:p>
            <a:pPr marL="457200" lvl="1" indent="0">
              <a:buNone/>
            </a:pPr>
            <a:r>
              <a:rPr lang="it-IT" sz="2000" dirty="0" err="1">
                <a:solidFill>
                  <a:schemeClr val="tx1"/>
                </a:solidFill>
              </a:rPr>
              <a:t>Type</a:t>
            </a:r>
            <a:r>
              <a:rPr lang="it-IT" sz="2000" dirty="0">
                <a:solidFill>
                  <a:schemeClr val="tx1"/>
                </a:solidFill>
              </a:rPr>
              <a:t> of Users:</a:t>
            </a:r>
          </a:p>
          <a:p>
            <a:pPr lvl="2"/>
            <a:r>
              <a:rPr lang="it-IT" sz="1800" dirty="0">
                <a:solidFill>
                  <a:schemeClr val="tx1"/>
                </a:solidFill>
              </a:rPr>
              <a:t>System Administrator: (user: </a:t>
            </a:r>
            <a:r>
              <a:rPr lang="it-IT" sz="1800" dirty="0">
                <a:solidFill>
                  <a:schemeClr val="tx1"/>
                </a:solidFill>
                <a:hlinkClick r:id="rId5">
                  <a:extLst>
                    <a:ext uri="{A12FA001-AC4F-418D-AE19-62706E023703}">
                      <ahyp:hlinkClr xmlns:ahyp="http://schemas.microsoft.com/office/drawing/2018/hyperlinkcolor" val="tx"/>
                    </a:ext>
                  </a:extLst>
                </a:hlinkClick>
              </a:rPr>
              <a:t>sysadmin@thingsboard.org</a:t>
            </a:r>
            <a:r>
              <a:rPr lang="it-IT" sz="1800" dirty="0">
                <a:solidFill>
                  <a:schemeClr val="tx1"/>
                </a:solidFill>
              </a:rPr>
              <a:t>, </a:t>
            </a:r>
            <a:r>
              <a:rPr lang="it-IT" sz="1800" dirty="0" err="1">
                <a:solidFill>
                  <a:schemeClr val="tx1"/>
                </a:solidFill>
              </a:rPr>
              <a:t>psswd</a:t>
            </a:r>
            <a:r>
              <a:rPr lang="it-IT" sz="1800" dirty="0">
                <a:solidFill>
                  <a:schemeClr val="tx1"/>
                </a:solidFill>
              </a:rPr>
              <a:t>: </a:t>
            </a:r>
            <a:r>
              <a:rPr lang="it-IT" sz="1800" dirty="0" err="1">
                <a:solidFill>
                  <a:schemeClr val="tx1"/>
                </a:solidFill>
              </a:rPr>
              <a:t>sysadmin</a:t>
            </a:r>
            <a:r>
              <a:rPr lang="it-IT" sz="1800" dirty="0">
                <a:solidFill>
                  <a:schemeClr val="tx1"/>
                </a:solidFill>
              </a:rPr>
              <a:t>)</a:t>
            </a:r>
          </a:p>
          <a:p>
            <a:pPr lvl="3"/>
            <a:r>
              <a:rPr lang="it-IT" sz="1600" dirty="0">
                <a:solidFill>
                  <a:schemeClr val="tx1"/>
                </a:solidFill>
              </a:rPr>
              <a:t>Create </a:t>
            </a:r>
            <a:r>
              <a:rPr lang="it-IT" sz="1600" dirty="0" err="1">
                <a:solidFill>
                  <a:schemeClr val="tx1"/>
                </a:solidFill>
              </a:rPr>
              <a:t>Tenant</a:t>
            </a:r>
            <a:r>
              <a:rPr lang="it-IT" sz="1600" dirty="0">
                <a:solidFill>
                  <a:schemeClr val="tx1"/>
                </a:solidFill>
              </a:rPr>
              <a:t> &amp; </a:t>
            </a:r>
            <a:r>
              <a:rPr lang="it-IT" sz="1600" dirty="0" err="1">
                <a:solidFill>
                  <a:schemeClr val="tx1"/>
                </a:solidFill>
              </a:rPr>
              <a:t>Tenant</a:t>
            </a:r>
            <a:r>
              <a:rPr lang="it-IT" sz="1600" dirty="0">
                <a:solidFill>
                  <a:schemeClr val="tx1"/>
                </a:solidFill>
              </a:rPr>
              <a:t> Administrator</a:t>
            </a:r>
          </a:p>
          <a:p>
            <a:pPr lvl="3"/>
            <a:r>
              <a:rPr lang="it-IT" sz="1600" dirty="0" err="1">
                <a:solidFill>
                  <a:schemeClr val="tx1"/>
                </a:solidFill>
              </a:rPr>
              <a:t>Configure</a:t>
            </a:r>
            <a:r>
              <a:rPr lang="it-IT" sz="1600" dirty="0">
                <a:solidFill>
                  <a:schemeClr val="tx1"/>
                </a:solidFill>
              </a:rPr>
              <a:t>: Mail server, SMS provider, 2FA, </a:t>
            </a:r>
            <a:r>
              <a:rPr lang="it-IT" sz="1600" dirty="0" err="1">
                <a:solidFill>
                  <a:schemeClr val="tx1"/>
                </a:solidFill>
              </a:rPr>
              <a:t>OAuth</a:t>
            </a:r>
            <a:r>
              <a:rPr lang="it-IT" sz="1600" dirty="0">
                <a:solidFill>
                  <a:schemeClr val="tx1"/>
                </a:solidFill>
              </a:rPr>
              <a:t> 2, Slack</a:t>
            </a:r>
          </a:p>
          <a:p>
            <a:pPr lvl="2"/>
            <a:r>
              <a:rPr lang="it-IT" sz="1800" dirty="0" err="1">
                <a:solidFill>
                  <a:schemeClr val="tx1"/>
                </a:solidFill>
              </a:rPr>
              <a:t>Tenant</a:t>
            </a:r>
            <a:r>
              <a:rPr lang="it-IT" sz="1800" dirty="0">
                <a:solidFill>
                  <a:schemeClr val="tx1"/>
                </a:solidFill>
              </a:rPr>
              <a:t> Administrator: (user: </a:t>
            </a:r>
            <a:r>
              <a:rPr lang="it-IT" sz="1800" dirty="0">
                <a:solidFill>
                  <a:schemeClr val="tx1"/>
                </a:solidFill>
                <a:hlinkClick r:id="rId6">
                  <a:extLst>
                    <a:ext uri="{A12FA001-AC4F-418D-AE19-62706E023703}">
                      <ahyp:hlinkClr xmlns:ahyp="http://schemas.microsoft.com/office/drawing/2018/hyperlinkcolor" val="tx"/>
                    </a:ext>
                  </a:extLst>
                </a:hlinkClick>
              </a:rPr>
              <a:t>tenant@thingsboard.org</a:t>
            </a:r>
            <a:r>
              <a:rPr lang="it-IT" sz="1800" dirty="0">
                <a:solidFill>
                  <a:schemeClr val="tx1"/>
                </a:solidFill>
              </a:rPr>
              <a:t>, </a:t>
            </a:r>
            <a:r>
              <a:rPr lang="it-IT" sz="1800" dirty="0" err="1">
                <a:solidFill>
                  <a:schemeClr val="tx1"/>
                </a:solidFill>
              </a:rPr>
              <a:t>psswd</a:t>
            </a:r>
            <a:r>
              <a:rPr lang="it-IT" sz="1800" dirty="0">
                <a:solidFill>
                  <a:schemeClr val="tx1"/>
                </a:solidFill>
              </a:rPr>
              <a:t>: </a:t>
            </a:r>
            <a:r>
              <a:rPr lang="it-IT" sz="1800" dirty="0" err="1">
                <a:solidFill>
                  <a:schemeClr val="tx1"/>
                </a:solidFill>
              </a:rPr>
              <a:t>tenant</a:t>
            </a:r>
            <a:r>
              <a:rPr lang="it-IT" sz="1800" dirty="0">
                <a:solidFill>
                  <a:schemeClr val="tx1"/>
                </a:solidFill>
              </a:rPr>
              <a:t>)</a:t>
            </a:r>
          </a:p>
          <a:p>
            <a:pPr lvl="3"/>
            <a:r>
              <a:rPr lang="it-IT" sz="1600" dirty="0">
                <a:solidFill>
                  <a:schemeClr val="tx1"/>
                </a:solidFill>
              </a:rPr>
              <a:t>Create device, dashboard, </a:t>
            </a:r>
            <a:r>
              <a:rPr lang="it-IT" sz="1600" dirty="0" err="1">
                <a:solidFill>
                  <a:schemeClr val="tx1"/>
                </a:solidFill>
              </a:rPr>
              <a:t>alarm</a:t>
            </a:r>
            <a:r>
              <a:rPr lang="it-IT" sz="1600" dirty="0">
                <a:solidFill>
                  <a:schemeClr val="tx1"/>
                </a:solidFill>
              </a:rPr>
              <a:t>, customer and </a:t>
            </a:r>
            <a:r>
              <a:rPr lang="it-IT" sz="1600" dirty="0" err="1">
                <a:solidFill>
                  <a:schemeClr val="tx1"/>
                </a:solidFill>
              </a:rPr>
              <a:t>assign</a:t>
            </a:r>
            <a:r>
              <a:rPr lang="it-IT" sz="1600" dirty="0">
                <a:solidFill>
                  <a:schemeClr val="tx1"/>
                </a:solidFill>
              </a:rPr>
              <a:t> dashboard</a:t>
            </a:r>
          </a:p>
          <a:p>
            <a:pPr lvl="3"/>
            <a:r>
              <a:rPr lang="it-IT" sz="1600" dirty="0">
                <a:solidFill>
                  <a:schemeClr val="tx1"/>
                </a:solidFill>
              </a:rPr>
              <a:t>Connect device</a:t>
            </a:r>
          </a:p>
          <a:p>
            <a:pPr lvl="3"/>
            <a:r>
              <a:rPr lang="it-IT" sz="1600" dirty="0" err="1">
                <a:solidFill>
                  <a:schemeClr val="tx1"/>
                </a:solidFill>
              </a:rPr>
              <a:t>Configure</a:t>
            </a:r>
            <a:r>
              <a:rPr lang="it-IT" sz="1600" dirty="0">
                <a:solidFill>
                  <a:schemeClr val="tx1"/>
                </a:solidFill>
              </a:rPr>
              <a:t> </a:t>
            </a:r>
            <a:r>
              <a:rPr lang="it-IT" sz="1600" dirty="0" err="1">
                <a:solidFill>
                  <a:schemeClr val="tx1"/>
                </a:solidFill>
              </a:rPr>
              <a:t>alarm</a:t>
            </a:r>
            <a:r>
              <a:rPr lang="it-IT" sz="1600" dirty="0">
                <a:solidFill>
                  <a:schemeClr val="tx1"/>
                </a:solidFill>
              </a:rPr>
              <a:t> rules</a:t>
            </a:r>
          </a:p>
          <a:p>
            <a:pPr lvl="2"/>
            <a:r>
              <a:rPr lang="it-IT" sz="1800" dirty="0">
                <a:solidFill>
                  <a:schemeClr val="tx1"/>
                </a:solidFill>
              </a:rPr>
              <a:t>Customer User: (user: </a:t>
            </a:r>
            <a:r>
              <a:rPr lang="it-IT" sz="1800" dirty="0">
                <a:solidFill>
                  <a:schemeClr val="tx1"/>
                </a:solidFill>
                <a:hlinkClick r:id="rId7">
                  <a:extLst>
                    <a:ext uri="{A12FA001-AC4F-418D-AE19-62706E023703}">
                      <ahyp:hlinkClr xmlns:ahyp="http://schemas.microsoft.com/office/drawing/2018/hyperlinkcolor" val="tx"/>
                    </a:ext>
                  </a:extLst>
                </a:hlinkClick>
              </a:rPr>
              <a:t>customer@thingsboard.org</a:t>
            </a:r>
            <a:r>
              <a:rPr lang="it-IT" sz="1800" dirty="0">
                <a:solidFill>
                  <a:schemeClr val="tx1"/>
                </a:solidFill>
              </a:rPr>
              <a:t>, </a:t>
            </a:r>
            <a:r>
              <a:rPr lang="it-IT" sz="1800" dirty="0" err="1">
                <a:solidFill>
                  <a:schemeClr val="tx1"/>
                </a:solidFill>
              </a:rPr>
              <a:t>psswd</a:t>
            </a:r>
            <a:r>
              <a:rPr lang="it-IT" sz="1800" dirty="0">
                <a:solidFill>
                  <a:schemeClr val="tx1"/>
                </a:solidFill>
              </a:rPr>
              <a:t>: customer)</a:t>
            </a:r>
          </a:p>
          <a:p>
            <a:pPr lvl="3"/>
            <a:r>
              <a:rPr lang="it-IT" sz="1600" dirty="0">
                <a:solidFill>
                  <a:schemeClr val="tx1"/>
                </a:solidFill>
              </a:rPr>
              <a:t>Read-</a:t>
            </a:r>
            <a:r>
              <a:rPr lang="it-IT" sz="1600" dirty="0" err="1">
                <a:solidFill>
                  <a:schemeClr val="tx1"/>
                </a:solidFill>
              </a:rPr>
              <a:t>Only</a:t>
            </a:r>
            <a:r>
              <a:rPr lang="it-IT" sz="1600" dirty="0">
                <a:solidFill>
                  <a:schemeClr val="tx1"/>
                </a:solidFill>
              </a:rPr>
              <a:t> Access</a:t>
            </a:r>
          </a:p>
          <a:p>
            <a:pPr lvl="3"/>
            <a:r>
              <a:rPr lang="it-IT" sz="1600" dirty="0">
                <a:solidFill>
                  <a:schemeClr val="tx1"/>
                </a:solidFill>
              </a:rPr>
              <a:t>Monitor devices, assets, </a:t>
            </a:r>
            <a:r>
              <a:rPr lang="it-IT" sz="1600" dirty="0" err="1">
                <a:solidFill>
                  <a:schemeClr val="tx1"/>
                </a:solidFill>
              </a:rPr>
              <a:t>entity</a:t>
            </a:r>
            <a:r>
              <a:rPr lang="it-IT" sz="1600" dirty="0">
                <a:solidFill>
                  <a:schemeClr val="tx1"/>
                </a:solidFill>
              </a:rPr>
              <a:t> (real-time/</a:t>
            </a:r>
            <a:r>
              <a:rPr lang="it-IT" sz="1600" dirty="0" err="1">
                <a:solidFill>
                  <a:schemeClr val="tx1"/>
                </a:solidFill>
              </a:rPr>
              <a:t>historical</a:t>
            </a:r>
            <a:r>
              <a:rPr lang="it-IT" sz="1600" dirty="0">
                <a:solidFill>
                  <a:schemeClr val="tx1"/>
                </a:solidFill>
              </a:rPr>
              <a:t> data)</a:t>
            </a:r>
          </a:p>
          <a:p>
            <a:pPr lvl="3"/>
            <a:r>
              <a:rPr lang="it-IT" sz="1600" dirty="0" err="1">
                <a:solidFill>
                  <a:schemeClr val="tx1"/>
                </a:solidFill>
              </a:rPr>
              <a:t>Alarm</a:t>
            </a:r>
            <a:r>
              <a:rPr lang="it-IT" sz="1600" dirty="0">
                <a:solidFill>
                  <a:schemeClr val="tx1"/>
                </a:solidFill>
              </a:rPr>
              <a:t> </a:t>
            </a:r>
            <a:r>
              <a:rPr lang="it-IT" sz="1600" dirty="0" err="1">
                <a:solidFill>
                  <a:schemeClr val="tx1"/>
                </a:solidFill>
              </a:rPr>
              <a:t>Viewing</a:t>
            </a:r>
            <a:endParaRPr lang="it-IT" sz="1600" dirty="0">
              <a:solidFill>
                <a:schemeClr val="tx1"/>
              </a:solidFill>
            </a:endParaRPr>
          </a:p>
          <a:p>
            <a:pPr marL="457200" lvl="1" indent="0">
              <a:buNone/>
            </a:pPr>
            <a:endParaRPr lang="it-IT" b="1" dirty="0"/>
          </a:p>
        </p:txBody>
      </p:sp>
      <p:pic>
        <p:nvPicPr>
          <p:cNvPr id="7" name="Picture 23">
            <a:extLst>
              <a:ext uri="{FF2B5EF4-FFF2-40B4-BE49-F238E27FC236}">
                <a16:creationId xmlns:a16="http://schemas.microsoft.com/office/drawing/2014/main" id="{A3FE17E9-610B-1824-DAE2-37CFCDE37907}"/>
              </a:ext>
            </a:extLst>
          </p:cNvPr>
          <p:cNvPicPr>
            <a:picLocks noChangeAspect="1"/>
          </p:cNvPicPr>
          <p:nvPr/>
        </p:nvPicPr>
        <p:blipFill>
          <a:blip r:embed="rId8"/>
          <a:stretch>
            <a:fillRect/>
          </a:stretch>
        </p:blipFill>
        <p:spPr>
          <a:xfrm>
            <a:off x="8833799" y="4523070"/>
            <a:ext cx="2396584" cy="1535992"/>
          </a:xfrm>
          <a:prstGeom prst="rect">
            <a:avLst/>
          </a:prstGeom>
        </p:spPr>
      </p:pic>
      <p:sp>
        <p:nvSpPr>
          <p:cNvPr id="4" name="Slide Number Placeholder 3">
            <a:extLst>
              <a:ext uri="{FF2B5EF4-FFF2-40B4-BE49-F238E27FC236}">
                <a16:creationId xmlns:a16="http://schemas.microsoft.com/office/drawing/2014/main" id="{C37C4A2D-81CC-F779-1944-A70B4893A16F}"/>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D0BC3-792D-C774-94A7-AB09A23F7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8DFEA4-BC6B-FE43-CD50-63C1B82F73CE}"/>
              </a:ext>
            </a:extLst>
          </p:cNvPr>
          <p:cNvSpPr>
            <a:spLocks noGrp="1"/>
          </p:cNvSpPr>
          <p:nvPr>
            <p:ph type="title"/>
          </p:nvPr>
        </p:nvSpPr>
        <p:spPr>
          <a:xfrm>
            <a:off x="397507" y="805377"/>
            <a:ext cx="11396982" cy="657559"/>
          </a:xfrm>
        </p:spPr>
        <p:txBody>
          <a:bodyPr/>
          <a:lstStyle/>
          <a:p>
            <a:r>
              <a:rPr dirty="0"/>
              <a:t>How to Create a</a:t>
            </a:r>
            <a:r>
              <a:rPr lang="it-IT" dirty="0"/>
              <a:t> Device</a:t>
            </a:r>
            <a:endParaRPr dirty="0"/>
          </a:p>
        </p:txBody>
      </p:sp>
      <p:sp>
        <p:nvSpPr>
          <p:cNvPr id="3" name="Content Placeholder 2">
            <a:extLst>
              <a:ext uri="{FF2B5EF4-FFF2-40B4-BE49-F238E27FC236}">
                <a16:creationId xmlns:a16="http://schemas.microsoft.com/office/drawing/2014/main" id="{AD17D5F7-7BB2-6C36-2913-35F17CF691B1}"/>
              </a:ext>
            </a:extLst>
          </p:cNvPr>
          <p:cNvSpPr>
            <a:spLocks noGrp="1"/>
          </p:cNvSpPr>
          <p:nvPr>
            <p:ph idx="1"/>
          </p:nvPr>
        </p:nvSpPr>
        <p:spPr>
          <a:xfrm>
            <a:off x="397507" y="1719071"/>
            <a:ext cx="6910943" cy="4754881"/>
          </a:xfrm>
        </p:spPr>
        <p:txBody>
          <a:bodyPr/>
          <a:lstStyle/>
          <a:p>
            <a:pPr marL="514350" indent="-514350">
              <a:buFont typeface="+mj-lt"/>
              <a:buAutoNum type="arabicPeriod" startAt="2"/>
            </a:pPr>
            <a:r>
              <a:rPr lang="en-US" dirty="0"/>
              <a:t>Create a new Device (</a:t>
            </a:r>
            <a:r>
              <a:rPr lang="en-US" dirty="0">
                <a:hlinkClick r:id="rId3"/>
              </a:rPr>
              <a:t>link</a:t>
            </a:r>
            <a:r>
              <a:rPr lang="en-US" dirty="0"/>
              <a:t>):</a:t>
            </a:r>
          </a:p>
          <a:p>
            <a:pPr marL="914400" lvl="1" indent="-457200">
              <a:buFont typeface="+mj-lt"/>
              <a:buAutoNum type="arabicPeriod"/>
            </a:pPr>
            <a:r>
              <a:rPr lang="en-US" dirty="0"/>
              <a:t>Navigate to the 'Devices' section</a:t>
            </a:r>
          </a:p>
          <a:p>
            <a:pPr marL="914400" lvl="1" indent="-457200">
              <a:buFont typeface="+mj-lt"/>
              <a:buAutoNum type="arabicPeriod"/>
            </a:pPr>
            <a:r>
              <a:rPr lang="en-US" dirty="0"/>
              <a:t>Click the '+' button and enter a name and optional description.</a:t>
            </a:r>
          </a:p>
          <a:p>
            <a:pPr marL="914400" lvl="1" indent="-457200">
              <a:buFont typeface="+mj-lt"/>
              <a:buAutoNum type="arabicPeriod"/>
            </a:pPr>
            <a:r>
              <a:rPr lang="en-US" dirty="0"/>
              <a:t>Click ‘</a:t>
            </a:r>
            <a:r>
              <a:rPr lang="en-US" b="1" dirty="0"/>
              <a:t>Add new Device</a:t>
            </a:r>
            <a:r>
              <a:rPr lang="en-US" dirty="0"/>
              <a:t>' to create the device.</a:t>
            </a:r>
          </a:p>
          <a:p>
            <a:pPr marL="914400" lvl="1" indent="-457200">
              <a:buFont typeface="+mj-lt"/>
              <a:buAutoNum type="arabicPeriod"/>
            </a:pPr>
            <a:r>
              <a:rPr lang="en-US" dirty="0"/>
              <a:t>Enter a name for your device (e.g., "Dev0")</a:t>
            </a:r>
          </a:p>
          <a:p>
            <a:pPr marL="914400" lvl="1" indent="-457200">
              <a:buFont typeface="+mj-lt"/>
              <a:buAutoNum type="arabicPeriod"/>
            </a:pPr>
            <a:r>
              <a:rPr lang="en-US" dirty="0"/>
              <a:t>Enter a device profile (e.g., PYNQ-Z1)</a:t>
            </a:r>
          </a:p>
          <a:p>
            <a:pPr marL="914400" lvl="1" indent="-457200">
              <a:buFont typeface="+mj-lt"/>
              <a:buAutoNum type="arabicPeriod"/>
            </a:pPr>
            <a:r>
              <a:rPr lang="en-US" dirty="0"/>
              <a:t>Click "</a:t>
            </a:r>
            <a:r>
              <a:rPr lang="en-US" b="1" dirty="0"/>
              <a:t>Add</a:t>
            </a:r>
            <a:r>
              <a:rPr lang="en-US" dirty="0"/>
              <a:t>" to create the device.</a:t>
            </a:r>
            <a:endParaRPr lang="en-US" sz="2800" dirty="0"/>
          </a:p>
          <a:p>
            <a:pPr marL="457200" indent="-457200">
              <a:buFont typeface="+mj-lt"/>
              <a:buAutoNum type="arabicPeriod" startAt="2"/>
            </a:pPr>
            <a:r>
              <a:rPr lang="en-US" sz="3000" dirty="0"/>
              <a:t>Check connectivity (</a:t>
            </a:r>
            <a:r>
              <a:rPr lang="en-US" sz="3000" dirty="0">
                <a:hlinkClick r:id="rId4"/>
              </a:rPr>
              <a:t>link</a:t>
            </a:r>
            <a:r>
              <a:rPr lang="en-US" sz="3000" dirty="0"/>
              <a:t>):</a:t>
            </a:r>
          </a:p>
          <a:p>
            <a:pPr lvl="1"/>
            <a:r>
              <a:rPr lang="en-US" dirty="0"/>
              <a:t>Use the command provided by the platform</a:t>
            </a:r>
          </a:p>
        </p:txBody>
      </p:sp>
      <p:pic>
        <p:nvPicPr>
          <p:cNvPr id="4" name="Immagine 3">
            <a:extLst>
              <a:ext uri="{FF2B5EF4-FFF2-40B4-BE49-F238E27FC236}">
                <a16:creationId xmlns:a16="http://schemas.microsoft.com/office/drawing/2014/main" id="{37BF9DC4-B94A-7E2F-C533-FD0B4436A8FA}"/>
              </a:ext>
            </a:extLst>
          </p:cNvPr>
          <p:cNvPicPr>
            <a:picLocks noChangeAspect="1"/>
          </p:cNvPicPr>
          <p:nvPr/>
        </p:nvPicPr>
        <p:blipFill>
          <a:blip r:embed="rId5"/>
          <a:stretch>
            <a:fillRect/>
          </a:stretch>
        </p:blipFill>
        <p:spPr>
          <a:xfrm>
            <a:off x="7244363" y="1719071"/>
            <a:ext cx="4550126" cy="4544569"/>
          </a:xfrm>
          <a:prstGeom prst="rect">
            <a:avLst/>
          </a:prstGeom>
        </p:spPr>
      </p:pic>
      <p:sp>
        <p:nvSpPr>
          <p:cNvPr id="5" name="Slide Number Placeholder 3">
            <a:extLst>
              <a:ext uri="{FF2B5EF4-FFF2-40B4-BE49-F238E27FC236}">
                <a16:creationId xmlns:a16="http://schemas.microsoft.com/office/drawing/2014/main" id="{E5C275B7-B764-0620-3003-4FAA7DA1E98A}"/>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6</a:t>
            </a:fld>
            <a:endParaRPr lang="en-US" dirty="0"/>
          </a:p>
        </p:txBody>
      </p:sp>
    </p:spTree>
    <p:extLst>
      <p:ext uri="{BB962C8B-B14F-4D97-AF65-F5344CB8AC3E}">
        <p14:creationId xmlns:p14="http://schemas.microsoft.com/office/powerpoint/2010/main" val="190533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4F71B-F71D-AC3B-542F-86EACE54B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78376-CDBD-72D6-20EC-1B6A407272CE}"/>
              </a:ext>
            </a:extLst>
          </p:cNvPr>
          <p:cNvSpPr>
            <a:spLocks noGrp="1"/>
          </p:cNvSpPr>
          <p:nvPr>
            <p:ph type="title"/>
          </p:nvPr>
        </p:nvSpPr>
        <p:spPr>
          <a:xfrm>
            <a:off x="397507" y="798938"/>
            <a:ext cx="11396982" cy="657559"/>
          </a:xfrm>
        </p:spPr>
        <p:txBody>
          <a:bodyPr/>
          <a:lstStyle/>
          <a:p>
            <a:r>
              <a:rPr dirty="0"/>
              <a:t>How to </a:t>
            </a:r>
            <a:r>
              <a:rPr lang="it-IT" dirty="0"/>
              <a:t>Create</a:t>
            </a:r>
            <a:r>
              <a:rPr dirty="0"/>
              <a:t> a</a:t>
            </a:r>
            <a:r>
              <a:rPr lang="it-IT" dirty="0"/>
              <a:t>n</a:t>
            </a:r>
            <a:r>
              <a:rPr dirty="0"/>
              <a:t> </a:t>
            </a:r>
            <a:r>
              <a:rPr lang="it-IT" dirty="0"/>
              <a:t>Asset</a:t>
            </a:r>
            <a:endParaRPr dirty="0"/>
          </a:p>
        </p:txBody>
      </p:sp>
      <p:sp>
        <p:nvSpPr>
          <p:cNvPr id="3" name="Content Placeholder 2">
            <a:extLst>
              <a:ext uri="{FF2B5EF4-FFF2-40B4-BE49-F238E27FC236}">
                <a16:creationId xmlns:a16="http://schemas.microsoft.com/office/drawing/2014/main" id="{1BB80444-09A5-E494-904F-DD6F2EA74410}"/>
              </a:ext>
            </a:extLst>
          </p:cNvPr>
          <p:cNvSpPr>
            <a:spLocks noGrp="1"/>
          </p:cNvSpPr>
          <p:nvPr>
            <p:ph idx="1"/>
          </p:nvPr>
        </p:nvSpPr>
        <p:spPr>
          <a:xfrm>
            <a:off x="397507" y="1719071"/>
            <a:ext cx="6910943" cy="4754881"/>
          </a:xfrm>
        </p:spPr>
        <p:txBody>
          <a:bodyPr/>
          <a:lstStyle/>
          <a:p>
            <a:pPr marL="514350" indent="-514350">
              <a:buFont typeface="+mj-lt"/>
              <a:buAutoNum type="arabicPeriod" startAt="4"/>
            </a:pPr>
            <a:r>
              <a:rPr lang="en-US" dirty="0"/>
              <a:t>Create a new Asset:</a:t>
            </a:r>
          </a:p>
          <a:p>
            <a:pPr marL="914400" lvl="1" indent="-457200">
              <a:buFont typeface="+mj-lt"/>
              <a:buAutoNum type="arabicPeriod"/>
            </a:pPr>
            <a:r>
              <a:rPr lang="en-US" dirty="0"/>
              <a:t>Navigate to the '</a:t>
            </a:r>
            <a:r>
              <a:rPr lang="it-IT" dirty="0"/>
              <a:t>Asset</a:t>
            </a:r>
            <a:r>
              <a:rPr lang="en-US" dirty="0"/>
              <a:t>' section</a:t>
            </a:r>
          </a:p>
          <a:p>
            <a:pPr marL="914400" lvl="1" indent="-457200">
              <a:buFont typeface="+mj-lt"/>
              <a:buAutoNum type="arabicPeriod"/>
            </a:pPr>
            <a:r>
              <a:rPr lang="en-US" dirty="0"/>
              <a:t>Click the '+' button and enter a name</a:t>
            </a:r>
          </a:p>
          <a:p>
            <a:pPr marL="914400" lvl="1" indent="-457200">
              <a:buFont typeface="+mj-lt"/>
              <a:buAutoNum type="arabicPeriod"/>
            </a:pPr>
            <a:r>
              <a:rPr lang="en-US" dirty="0"/>
              <a:t>Click ‘</a:t>
            </a:r>
            <a:r>
              <a:rPr lang="en-US" b="1" dirty="0"/>
              <a:t>Add</a:t>
            </a:r>
            <a:r>
              <a:rPr lang="en-US" dirty="0"/>
              <a:t>’</a:t>
            </a:r>
          </a:p>
          <a:p>
            <a:pPr marL="457200" indent="-457200">
              <a:buFont typeface="+mj-lt"/>
              <a:buAutoNum type="arabicPeriod" startAt="4"/>
            </a:pPr>
            <a:r>
              <a:rPr lang="en-US" sz="3000" dirty="0"/>
              <a:t>Assign device to Asset (</a:t>
            </a:r>
            <a:r>
              <a:rPr lang="en-US" sz="3000" dirty="0">
                <a:hlinkClick r:id="rId3"/>
              </a:rPr>
              <a:t>link</a:t>
            </a:r>
            <a:r>
              <a:rPr lang="en-US" sz="3000" dirty="0"/>
              <a:t>):</a:t>
            </a:r>
          </a:p>
          <a:p>
            <a:pPr marL="914400" lvl="1" indent="-457200">
              <a:buFont typeface="+mj-lt"/>
              <a:buAutoNum type="arabicPeriod"/>
            </a:pPr>
            <a:r>
              <a:rPr lang="en-US" dirty="0"/>
              <a:t>Click to the selected asset</a:t>
            </a:r>
          </a:p>
          <a:p>
            <a:pPr marL="914400" lvl="1" indent="-457200">
              <a:buFont typeface="+mj-lt"/>
              <a:buAutoNum type="arabicPeriod"/>
            </a:pPr>
            <a:r>
              <a:rPr lang="en-US" dirty="0"/>
              <a:t>Select ‘RELATIONS’ in the tab menu</a:t>
            </a:r>
          </a:p>
          <a:p>
            <a:pPr marL="914400" lvl="1" indent="-457200">
              <a:buFont typeface="+mj-lt"/>
              <a:buAutoNum type="arabicPeriod"/>
            </a:pPr>
            <a:r>
              <a:rPr lang="en-US" dirty="0"/>
              <a:t>Click the '+' buttons</a:t>
            </a:r>
          </a:p>
          <a:p>
            <a:pPr marL="914400" lvl="1" indent="-457200">
              <a:buFont typeface="+mj-lt"/>
              <a:buAutoNum type="arabicPeriod"/>
            </a:pPr>
            <a:r>
              <a:rPr lang="en-US" dirty="0"/>
              <a:t>Select:</a:t>
            </a:r>
          </a:p>
          <a:p>
            <a:pPr marL="1371600" lvl="2" indent="-457200">
              <a:buFont typeface="+mj-lt"/>
              <a:buAutoNum type="arabicPeriod"/>
            </a:pPr>
            <a:r>
              <a:rPr lang="en-US" dirty="0"/>
              <a:t>‘Contains’ as relation type</a:t>
            </a:r>
          </a:p>
          <a:p>
            <a:pPr marL="1371600" lvl="2" indent="-457200">
              <a:buFont typeface="+mj-lt"/>
              <a:buAutoNum type="arabicPeriod"/>
            </a:pPr>
            <a:r>
              <a:rPr lang="en-US" dirty="0"/>
              <a:t>‘Device’ as entity</a:t>
            </a:r>
          </a:p>
          <a:p>
            <a:pPr marL="914400" lvl="1" indent="-457200">
              <a:buFont typeface="+mj-lt"/>
              <a:buAutoNum type="arabicPeriod"/>
            </a:pPr>
            <a:r>
              <a:rPr lang="en-US" dirty="0"/>
              <a:t>Add the device to the entity list</a:t>
            </a:r>
          </a:p>
          <a:p>
            <a:pPr marL="914400" lvl="1" indent="-457200">
              <a:buFont typeface="+mj-lt"/>
              <a:buAutoNum type="arabicPeriod"/>
            </a:pPr>
            <a:endParaRPr lang="en-US" dirty="0"/>
          </a:p>
          <a:p>
            <a:pPr marL="914400" lvl="1" indent="-457200">
              <a:buFont typeface="+mj-lt"/>
              <a:buAutoNum type="arabicPeriod"/>
            </a:pPr>
            <a:endParaRPr lang="en-US" dirty="0"/>
          </a:p>
          <a:p>
            <a:pPr marL="914400" lvl="1" indent="-457200">
              <a:buFont typeface="+mj-lt"/>
              <a:buAutoNum type="arabicPeriod"/>
            </a:pPr>
            <a:endParaRPr lang="en-US" dirty="0"/>
          </a:p>
        </p:txBody>
      </p:sp>
      <p:sp>
        <p:nvSpPr>
          <p:cNvPr id="4" name="Slide Number Placeholder 3">
            <a:extLst>
              <a:ext uri="{FF2B5EF4-FFF2-40B4-BE49-F238E27FC236}">
                <a16:creationId xmlns:a16="http://schemas.microsoft.com/office/drawing/2014/main" id="{66C73EA7-258B-78F4-3345-03C1C17BF20D}"/>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7</a:t>
            </a:fld>
            <a:endParaRPr lang="en-US" dirty="0"/>
          </a:p>
        </p:txBody>
      </p:sp>
    </p:spTree>
    <p:extLst>
      <p:ext uri="{BB962C8B-B14F-4D97-AF65-F5344CB8AC3E}">
        <p14:creationId xmlns:p14="http://schemas.microsoft.com/office/powerpoint/2010/main" val="16868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4FCEC-066F-E9F4-2B4F-CD4E137CB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FC4CE-C530-13AD-C690-0FACAB5D2A34}"/>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2A15EDE7-2B7B-F750-B318-F21A2DB851FD}"/>
              </a:ext>
            </a:extLst>
          </p:cNvPr>
          <p:cNvSpPr>
            <a:spLocks noGrp="1"/>
          </p:cNvSpPr>
          <p:nvPr>
            <p:ph idx="1"/>
          </p:nvPr>
        </p:nvSpPr>
        <p:spPr>
          <a:xfrm>
            <a:off x="397507" y="2697480"/>
            <a:ext cx="11396983" cy="3191256"/>
          </a:xfrm>
        </p:spPr>
        <p:txBody>
          <a:bodyPr/>
          <a:lstStyle/>
          <a:p>
            <a:pPr marL="514350" indent="-514350">
              <a:buFont typeface="+mj-lt"/>
              <a:buAutoNum type="arabicPeriod" startAt="6"/>
            </a:pPr>
            <a:r>
              <a:rPr lang="en-US" sz="2600" dirty="0"/>
              <a:t>Create Dashboards (</a:t>
            </a:r>
            <a:r>
              <a:rPr lang="en-US" sz="2600" dirty="0">
                <a:hlinkClick r:id="rId2"/>
              </a:rPr>
              <a:t>link</a:t>
            </a:r>
            <a:r>
              <a:rPr lang="en-US" sz="2600" dirty="0"/>
              <a:t>):</a:t>
            </a:r>
          </a:p>
          <a:p>
            <a:pPr marL="971550" lvl="1" indent="-514350">
              <a:buFont typeface="+mj-lt"/>
              <a:buAutoNum type="arabicPeriod"/>
            </a:pPr>
            <a:r>
              <a:rPr lang="en-US" sz="2200" dirty="0"/>
              <a:t>Navigate to the "Dashboards" page through the main menu on the left</a:t>
            </a:r>
          </a:p>
          <a:p>
            <a:pPr marL="971550" lvl="1" indent="-514350">
              <a:buFont typeface="+mj-lt"/>
              <a:buAutoNum type="arabicPeriod"/>
            </a:pPr>
            <a:r>
              <a:rPr lang="en-US" sz="2200" dirty="0"/>
              <a:t>Click the "+" sign in the upper right corner of the screen</a:t>
            </a:r>
          </a:p>
          <a:p>
            <a:pPr marL="971550" lvl="1" indent="-514350">
              <a:buFont typeface="+mj-lt"/>
              <a:buAutoNum type="arabicPeriod"/>
            </a:pPr>
            <a:r>
              <a:rPr lang="en-US" sz="2200" dirty="0"/>
              <a:t>Select "Create new dashboard" from the drop-down menu</a:t>
            </a:r>
          </a:p>
          <a:p>
            <a:pPr marL="971550" lvl="1" indent="-514350">
              <a:buFont typeface="+mj-lt"/>
              <a:buAutoNum type="arabicPeriod"/>
            </a:pPr>
            <a:r>
              <a:rPr lang="en-US" sz="2400" dirty="0"/>
              <a:t>In the opened dialog write the </a:t>
            </a:r>
            <a:r>
              <a:rPr lang="en-US" dirty="0"/>
              <a:t>dashboard</a:t>
            </a:r>
            <a:r>
              <a:rPr lang="en-US" sz="2400" dirty="0"/>
              <a:t>:</a:t>
            </a:r>
          </a:p>
          <a:p>
            <a:pPr lvl="2"/>
            <a:r>
              <a:rPr lang="en-US" dirty="0"/>
              <a:t>Title (e.g. Telemetry, Healthcare, Ambiental)</a:t>
            </a:r>
          </a:p>
          <a:p>
            <a:pPr lvl="2"/>
            <a:r>
              <a:rPr lang="en-US" dirty="0"/>
              <a:t>Description is optional</a:t>
            </a:r>
          </a:p>
          <a:p>
            <a:pPr marL="914400" lvl="1" indent="-457200">
              <a:buFont typeface="+mj-lt"/>
              <a:buAutoNum type="arabicPeriod"/>
            </a:pPr>
            <a:r>
              <a:rPr lang="en-US" dirty="0"/>
              <a:t>Click "</a:t>
            </a:r>
            <a:r>
              <a:rPr lang="en-US" b="1" dirty="0"/>
              <a:t>Add</a:t>
            </a:r>
            <a:r>
              <a:rPr lang="en-US" dirty="0"/>
              <a:t>"</a:t>
            </a:r>
          </a:p>
        </p:txBody>
      </p:sp>
      <p:sp>
        <p:nvSpPr>
          <p:cNvPr id="4" name="Slide Number Placeholder 3">
            <a:extLst>
              <a:ext uri="{FF2B5EF4-FFF2-40B4-BE49-F238E27FC236}">
                <a16:creationId xmlns:a16="http://schemas.microsoft.com/office/drawing/2014/main" id="{E4259C68-AB9A-39AF-EBE9-F05584627282}"/>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8</a:t>
            </a:fld>
            <a:endParaRPr lang="en-US" dirty="0"/>
          </a:p>
        </p:txBody>
      </p:sp>
    </p:spTree>
    <p:extLst>
      <p:ext uri="{BB962C8B-B14F-4D97-AF65-F5344CB8AC3E}">
        <p14:creationId xmlns:p14="http://schemas.microsoft.com/office/powerpoint/2010/main" val="3409242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F7609-696F-A1B4-1BBB-0E73E13CD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9577FF-0412-4F7B-F4E8-DE3F34E76D2F}"/>
              </a:ext>
            </a:extLst>
          </p:cNvPr>
          <p:cNvSpPr>
            <a:spLocks noGrp="1"/>
          </p:cNvSpPr>
          <p:nvPr>
            <p:ph type="title"/>
          </p:nvPr>
        </p:nvSpPr>
        <p:spPr>
          <a:xfrm>
            <a:off x="397507" y="746238"/>
            <a:ext cx="11396982" cy="657559"/>
          </a:xfrm>
        </p:spPr>
        <p:txBody>
          <a:bodyPr/>
          <a:lstStyle/>
          <a:p>
            <a:r>
              <a:rPr dirty="0"/>
              <a:t>How to Create a </a:t>
            </a:r>
            <a:r>
              <a:rPr lang="en-US" sz="4400" dirty="0"/>
              <a:t>Dashboard</a:t>
            </a:r>
            <a:r>
              <a:rPr dirty="0"/>
              <a:t> in </a:t>
            </a:r>
            <a:r>
              <a:rPr dirty="0" err="1"/>
              <a:t>ThingsBoard</a:t>
            </a:r>
            <a:endParaRPr dirty="0"/>
          </a:p>
        </p:txBody>
      </p:sp>
      <p:sp>
        <p:nvSpPr>
          <p:cNvPr id="3" name="Content Placeholder 2">
            <a:extLst>
              <a:ext uri="{FF2B5EF4-FFF2-40B4-BE49-F238E27FC236}">
                <a16:creationId xmlns:a16="http://schemas.microsoft.com/office/drawing/2014/main" id="{17753850-19FF-4F91-E774-9A22FED6A0FE}"/>
              </a:ext>
            </a:extLst>
          </p:cNvPr>
          <p:cNvSpPr>
            <a:spLocks noGrp="1"/>
          </p:cNvSpPr>
          <p:nvPr>
            <p:ph idx="1"/>
          </p:nvPr>
        </p:nvSpPr>
        <p:spPr>
          <a:xfrm>
            <a:off x="397507" y="2356833"/>
            <a:ext cx="11396983" cy="4082603"/>
          </a:xfrm>
        </p:spPr>
        <p:txBody>
          <a:bodyPr/>
          <a:lstStyle/>
          <a:p>
            <a:pPr marL="514350" indent="-514350">
              <a:buFont typeface="+mj-lt"/>
              <a:buAutoNum type="arabicPeriod" startAt="7"/>
            </a:pPr>
            <a:r>
              <a:rPr lang="en-US" sz="2600" dirty="0"/>
              <a:t>Create Aliases:</a:t>
            </a:r>
          </a:p>
          <a:p>
            <a:pPr marL="971550" lvl="1" indent="-514350">
              <a:buFont typeface="+mj-lt"/>
              <a:buAutoNum type="arabicPeriod"/>
            </a:pPr>
            <a:r>
              <a:rPr lang="en-US" sz="2200" dirty="0"/>
              <a:t>Click "Aliases" in the upper right corner of the screen</a:t>
            </a:r>
          </a:p>
          <a:p>
            <a:pPr marL="971550" lvl="1" indent="-514350">
              <a:buFont typeface="+mj-lt"/>
              <a:buAutoNum type="arabicPeriod"/>
            </a:pPr>
            <a:r>
              <a:rPr lang="en-US" sz="2200" dirty="0"/>
              <a:t>Click “</a:t>
            </a:r>
            <a:r>
              <a:rPr lang="en-US" sz="2200" b="1" dirty="0"/>
              <a:t>Add Alias</a:t>
            </a:r>
            <a:r>
              <a:rPr lang="en-US" sz="2200" dirty="0"/>
              <a:t>“</a:t>
            </a:r>
          </a:p>
          <a:p>
            <a:pPr marL="971550" lvl="1" indent="-514350">
              <a:buFont typeface="+mj-lt"/>
              <a:buAutoNum type="arabicPeriod"/>
            </a:pPr>
            <a:r>
              <a:rPr lang="en-US" sz="2400" dirty="0"/>
              <a:t>In the opened dialog write the Name (e.g. All devices) and select:</a:t>
            </a:r>
          </a:p>
          <a:p>
            <a:pPr lvl="2"/>
            <a:r>
              <a:rPr lang="en-US" dirty="0"/>
              <a:t>‘Solve as multiple Entity’ </a:t>
            </a:r>
          </a:p>
          <a:p>
            <a:pPr lvl="2"/>
            <a:r>
              <a:rPr lang="en-US" dirty="0"/>
              <a:t>‘Query search device’ as ‘Type of filter’</a:t>
            </a:r>
          </a:p>
          <a:p>
            <a:pPr lvl="2"/>
            <a:r>
              <a:rPr lang="en-US" dirty="0"/>
              <a:t>‘Asset’ as ‘Type’</a:t>
            </a:r>
          </a:p>
          <a:p>
            <a:pPr lvl="2"/>
            <a:r>
              <a:rPr lang="en-US" dirty="0"/>
              <a:t>your asset as ‘Asset’</a:t>
            </a:r>
          </a:p>
          <a:p>
            <a:pPr lvl="2"/>
            <a:r>
              <a:rPr lang="en-US" dirty="0"/>
              <a:t>‘Contains’ as ‘Type of relation’</a:t>
            </a:r>
          </a:p>
          <a:p>
            <a:pPr lvl="2"/>
            <a:r>
              <a:rPr lang="en-US" dirty="0"/>
              <a:t>Your type of device as ‘Type of device’</a:t>
            </a:r>
          </a:p>
          <a:p>
            <a:pPr marL="971550" lvl="1" indent="-514350">
              <a:buFont typeface="+mj-lt"/>
              <a:buAutoNum type="arabicPeriod"/>
            </a:pPr>
            <a:r>
              <a:rPr lang="en-US" sz="2400" dirty="0"/>
              <a:t>Click “</a:t>
            </a:r>
            <a:r>
              <a:rPr lang="en-US" sz="2400" b="1" dirty="0"/>
              <a:t>Add</a:t>
            </a:r>
            <a:r>
              <a:rPr lang="en-US" sz="2400" dirty="0"/>
              <a:t>“</a:t>
            </a:r>
          </a:p>
        </p:txBody>
      </p:sp>
      <p:sp>
        <p:nvSpPr>
          <p:cNvPr id="4" name="Slide Number Placeholder 3">
            <a:extLst>
              <a:ext uri="{FF2B5EF4-FFF2-40B4-BE49-F238E27FC236}">
                <a16:creationId xmlns:a16="http://schemas.microsoft.com/office/drawing/2014/main" id="{CF15BA51-AF23-FEA0-8082-90024B6EA5C0}"/>
              </a:ext>
            </a:extLst>
          </p:cNvPr>
          <p:cNvSpPr>
            <a:spLocks noGrp="1"/>
          </p:cNvSpPr>
          <p:nvPr>
            <p:ph type="sldNum" sz="quarter" idx="12"/>
          </p:nvPr>
        </p:nvSpPr>
        <p:spPr>
          <a:xfrm>
            <a:off x="10993120" y="6457951"/>
            <a:ext cx="801370" cy="365125"/>
          </a:xfrm>
        </p:spPr>
        <p:txBody>
          <a:bodyPr/>
          <a:lstStyle/>
          <a:p>
            <a:fld id="{2DC7A814-9C5E-4813-A90D-91C7DDB489F1}" type="slidenum">
              <a:rPr lang="en-US" smtClean="0"/>
              <a:pPr/>
              <a:t>9</a:t>
            </a:fld>
            <a:endParaRPr lang="en-US" dirty="0"/>
          </a:p>
        </p:txBody>
      </p:sp>
    </p:spTree>
    <p:extLst>
      <p:ext uri="{BB962C8B-B14F-4D97-AF65-F5344CB8AC3E}">
        <p14:creationId xmlns:p14="http://schemas.microsoft.com/office/powerpoint/2010/main" val="3795120970"/>
      </p:ext>
    </p:extLst>
  </p:cSld>
  <p:clrMapOvr>
    <a:masterClrMapping/>
  </p:clrMapOvr>
</p:sld>
</file>

<file path=ppt/theme/theme1.xml><?xml version="1.0" encoding="utf-8"?>
<a:theme xmlns:a="http://schemas.openxmlformats.org/drawingml/2006/main" name="EISD">
  <a:themeElements>
    <a:clrScheme name="Custom 1">
      <a:dk1>
        <a:sysClr val="windowText" lastClr="000000"/>
      </a:dk1>
      <a:lt1>
        <a:sysClr val="window" lastClr="FFFFFF"/>
      </a:lt1>
      <a:dk2>
        <a:srgbClr val="44546A"/>
      </a:dk2>
      <a:lt2>
        <a:srgbClr val="E7E6E6"/>
      </a:lt2>
      <a:accent1>
        <a:srgbClr val="364C9A"/>
      </a:accent1>
      <a:accent2>
        <a:srgbClr val="DEB853"/>
      </a:accent2>
      <a:accent3>
        <a:srgbClr val="A5A5A5"/>
      </a:accent3>
      <a:accent4>
        <a:srgbClr val="D9382C"/>
      </a:accent4>
      <a:accent5>
        <a:srgbClr val="50AF61"/>
      </a:accent5>
      <a:accent6>
        <a:srgbClr val="9C4090"/>
      </a:accent6>
      <a:hlink>
        <a:srgbClr val="0563C1"/>
      </a:hlink>
      <a:folHlink>
        <a:srgbClr val="954F72"/>
      </a:folHlink>
    </a:clrScheme>
    <a:fontScheme name="Arial Nova">
      <a:majorFont>
        <a:latin typeface="Arial Nova"/>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ISD" id="{F09AADFB-825F-4750-8A87-920F11206141}" vid="{5A84A4A1-975C-4033-9232-E074066C887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0_LecturesTheme</Template>
  <TotalTime>0</TotalTime>
  <Words>3131</Words>
  <Application>Microsoft Office PowerPoint</Application>
  <PresentationFormat>Widescreen</PresentationFormat>
  <Paragraphs>415</Paragraphs>
  <Slides>42</Slides>
  <Notes>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42</vt:i4>
      </vt:variant>
    </vt:vector>
  </HeadingPairs>
  <TitlesOfParts>
    <vt:vector size="50" baseType="lpstr">
      <vt:lpstr>Aptos</vt:lpstr>
      <vt:lpstr>Arial</vt:lpstr>
      <vt:lpstr>Arial Nova</vt:lpstr>
      <vt:lpstr>Consolas</vt:lpstr>
      <vt:lpstr>JetBrains Mono</vt:lpstr>
      <vt:lpstr>Poppins</vt:lpstr>
      <vt:lpstr>Wingdings</vt:lpstr>
      <vt:lpstr>EISD</vt:lpstr>
      <vt:lpstr>3 CFU Stage: ThingsBoard &amp; PYNQ</vt:lpstr>
      <vt:lpstr>Presentation</vt:lpstr>
      <vt:lpstr>ThingsBoard example</vt:lpstr>
      <vt:lpstr>ThingsBoard</vt:lpstr>
      <vt:lpstr>ThingsBoard</vt:lpstr>
      <vt:lpstr>How to Create a Device</vt:lpstr>
      <vt:lpstr>How to Create an Asset</vt:lpstr>
      <vt:lpstr>How to Create a Dashboard in ThingsBoard</vt:lpstr>
      <vt:lpstr>How to Create a Dashboard in ThingsBoard</vt:lpstr>
      <vt:lpstr>How to Create a Dashboard in ThingsBoard</vt:lpstr>
      <vt:lpstr>How to Create a Dashboard in ThingsBoard</vt:lpstr>
      <vt:lpstr>How to Create a Dashboard in ThingsBoard</vt:lpstr>
      <vt:lpstr>How to Create a Dashboard in ThingsBoard</vt:lpstr>
      <vt:lpstr>How to Create a Dashboard in ThingsBoard</vt:lpstr>
      <vt:lpstr>How to Create a Dashboard in ThingsBoard</vt:lpstr>
      <vt:lpstr>How to Create a Dashboard in ThingsBoard</vt:lpstr>
      <vt:lpstr>How to Create a Dashboard in ThingsBoard</vt:lpstr>
      <vt:lpstr>Example of Dashboard in ThingsBoard</vt:lpstr>
      <vt:lpstr>Example of Dashboard in ThingsBoard</vt:lpstr>
      <vt:lpstr>Example of Dashboard in ThingsBoard</vt:lpstr>
      <vt:lpstr>Example of Dashboard in ThingsBoard</vt:lpstr>
      <vt:lpstr>How to Create an Alarm rules in ThingsBoard</vt:lpstr>
      <vt:lpstr>How to Create an Alarm rules in ThingsBoard</vt:lpstr>
      <vt:lpstr>PYNQ-Z1 Setup</vt:lpstr>
      <vt:lpstr>PYNQ-Z1 Setup</vt:lpstr>
      <vt:lpstr>Network Connection</vt:lpstr>
      <vt:lpstr>Alternative Connections</vt:lpstr>
      <vt:lpstr>Installation</vt:lpstr>
      <vt:lpstr>Collect Telemetry Data</vt:lpstr>
      <vt:lpstr>Connect PYNQ to ThingsBoard</vt:lpstr>
      <vt:lpstr>Connect PYNQ to ThingsBoard</vt:lpstr>
      <vt:lpstr>Python Code Pubblish</vt:lpstr>
      <vt:lpstr>Python Code Request</vt:lpstr>
      <vt:lpstr>Python Code Subscription</vt:lpstr>
      <vt:lpstr>IoT &amp; IoMT Sensors</vt:lpstr>
      <vt:lpstr>IoT &amp; IoMT Sensors</vt:lpstr>
      <vt:lpstr>Temperature and humidity sensor DHT11</vt:lpstr>
      <vt:lpstr>Heart rate and oximeter sensor MAX30102</vt:lpstr>
      <vt:lpstr>Gas sensor MQ-2, MQ-9, MQ-135</vt:lpstr>
      <vt:lpstr>Sensors Code: Analog Reading</vt:lpstr>
      <vt:lpstr>Sensors Code: I/O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Mario Libro</dc:creator>
  <cp:lastModifiedBy>DANIEL AMADORI</cp:lastModifiedBy>
  <cp:revision>95</cp:revision>
  <dcterms:created xsi:type="dcterms:W3CDTF">2024-12-09T14:52:25Z</dcterms:created>
  <dcterms:modified xsi:type="dcterms:W3CDTF">2025-02-19T18:09:13Z</dcterms:modified>
</cp:coreProperties>
</file>