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2" r:id="rId6"/>
    <p:sldId id="261"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fredo villegas nava" initials="Avn" lastIdx="1" clrIdx="0">
    <p:extLst>
      <p:ext uri="{19B8F6BF-5375-455C-9EA6-DF929625EA0E}">
        <p15:presenceInfo xmlns:p15="http://schemas.microsoft.com/office/powerpoint/2012/main" userId="0848ccc9f621813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72" autoAdjust="0"/>
    <p:restoredTop sz="94660"/>
  </p:normalViewPr>
  <p:slideViewPr>
    <p:cSldViewPr snapToGrid="0">
      <p:cViewPr varScale="1">
        <p:scale>
          <a:sx n="70" d="100"/>
          <a:sy n="70" d="100"/>
        </p:scale>
        <p:origin x="5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11-10T10:53:53.799" idx="1">
    <p:pos x="10" y="10"/>
    <p:text/>
    <p:extLst>
      <p:ext uri="{C676402C-5697-4E1C-873F-D02D1690AC5C}">
        <p15:threadingInfo xmlns:p15="http://schemas.microsoft.com/office/powerpoint/2012/main" timeZoneBias="36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11/22/2017</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‹Nº›</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11/22/2017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11/22/2017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11/22/2017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11/22/2017</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‹Nº›</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11/22/2017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257300" y="2909102"/>
            <a:ext cx="4800600" cy="299639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633864" y="2909102"/>
            <a:ext cx="4800600" cy="299639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11/22/2017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11/22/2017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11/22/2017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11/22/2017</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‹Nº›</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11/22/2017</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11/22/2017</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‹Nº›</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depuración</a:t>
            </a:r>
            <a:endParaRPr lang="es-MX" dirty="0"/>
          </a:p>
        </p:txBody>
      </p:sp>
      <p:sp>
        <p:nvSpPr>
          <p:cNvPr id="3" name="Subtítulo 2"/>
          <p:cNvSpPr>
            <a:spLocks noGrp="1"/>
          </p:cNvSpPr>
          <p:nvPr>
            <p:ph type="subTitle" idx="1"/>
          </p:nvPr>
        </p:nvSpPr>
        <p:spPr>
          <a:xfrm>
            <a:off x="2215045" y="5796316"/>
            <a:ext cx="8045373" cy="742279"/>
          </a:xfrm>
        </p:spPr>
        <p:txBody>
          <a:bodyPr>
            <a:normAutofit lnSpcReduction="10000"/>
          </a:bodyPr>
          <a:lstStyle/>
          <a:p>
            <a:endParaRPr lang="es-MX" dirty="0" smtClean="0"/>
          </a:p>
          <a:p>
            <a:r>
              <a:rPr lang="es-MX" dirty="0" smtClean="0"/>
              <a:t>Ingeniería de software</a:t>
            </a:r>
            <a:endParaRPr lang="es-MX" dirty="0"/>
          </a:p>
        </p:txBody>
      </p:sp>
      <p:sp>
        <p:nvSpPr>
          <p:cNvPr id="4" name="Subtítulo 2"/>
          <p:cNvSpPr txBox="1">
            <a:spLocks/>
          </p:cNvSpPr>
          <p:nvPr/>
        </p:nvSpPr>
        <p:spPr>
          <a:xfrm>
            <a:off x="2020824" y="-233172"/>
            <a:ext cx="8135963" cy="466344"/>
          </a:xfrm>
          <a:prstGeom prst="rect">
            <a:avLst/>
          </a:prstGeom>
        </p:spPr>
        <p:txBody>
          <a:bodyPr vert="horz" lIns="91440" tIns="45720" rIns="91440" bIns="45720" rtlCol="0" anchor="t">
            <a:noAutofit/>
          </a:bodyPr>
          <a:lstStyle>
            <a:lvl1pPr marL="0" indent="0" algn="ctr" defTabSz="914400" rtl="0" eaLnBrk="1" latinLnBrk="0" hangingPunct="1">
              <a:lnSpc>
                <a:spcPct val="100000"/>
              </a:lnSpc>
              <a:spcBef>
                <a:spcPts val="700"/>
              </a:spcBef>
              <a:buClr>
                <a:schemeClr val="tx2"/>
              </a:buClr>
              <a:buFont typeface="Arial" panose="020B0604020202020204" pitchFamily="34" charset="0"/>
              <a:buNone/>
              <a:defRPr sz="2000" b="1" i="0" kern="1200" cap="all" spc="400" baseline="0">
                <a:solidFill>
                  <a:schemeClr val="tx2"/>
                </a:solidFill>
                <a:latin typeface="+mn-lt"/>
                <a:ea typeface="+mn-ea"/>
                <a:cs typeface="+mn-cs"/>
              </a:defRPr>
            </a:lvl1pPr>
            <a:lvl2pPr marL="457200" indent="0" algn="ctr" defTabSz="914400" rtl="0" eaLnBrk="1" latinLnBrk="0" hangingPunct="1">
              <a:lnSpc>
                <a:spcPct val="110000"/>
              </a:lnSpc>
              <a:spcBef>
                <a:spcPts val="700"/>
              </a:spcBef>
              <a:buClr>
                <a:schemeClr val="tx2"/>
              </a:buClr>
              <a:buFont typeface="Gill Sans MT" panose="020B0502020104020203" pitchFamily="34" charset="0"/>
              <a:buNone/>
              <a:defRPr sz="2000" kern="1200">
                <a:solidFill>
                  <a:schemeClr val="tx1">
                    <a:lumMod val="65000"/>
                    <a:lumOff val="35000"/>
                  </a:schemeClr>
                </a:solidFill>
                <a:latin typeface="+mn-lt"/>
                <a:ea typeface="+mn-ea"/>
                <a:cs typeface="+mn-cs"/>
              </a:defRPr>
            </a:lvl2pPr>
            <a:lvl3pPr marL="914400" indent="0" algn="ctr" defTabSz="914400" rtl="0" eaLnBrk="1" latinLnBrk="0" hangingPunct="1">
              <a:lnSpc>
                <a:spcPct val="110000"/>
              </a:lnSpc>
              <a:spcBef>
                <a:spcPts val="700"/>
              </a:spcBef>
              <a:buClr>
                <a:schemeClr val="tx2"/>
              </a:buClr>
              <a:buFont typeface="Arial" panose="020B0604020202020204" pitchFamily="34" charset="0"/>
              <a:buNone/>
              <a:defRPr sz="1800" kern="1200">
                <a:solidFill>
                  <a:schemeClr val="tx1">
                    <a:lumMod val="65000"/>
                    <a:lumOff val="35000"/>
                  </a:schemeClr>
                </a:solidFill>
                <a:latin typeface="+mn-lt"/>
                <a:ea typeface="+mn-ea"/>
                <a:cs typeface="+mn-cs"/>
              </a:defRPr>
            </a:lvl3pPr>
            <a:lvl4pPr marL="13716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a:solidFill>
                  <a:schemeClr val="tx1">
                    <a:lumMod val="65000"/>
                    <a:lumOff val="35000"/>
                  </a:schemeClr>
                </a:solidFill>
                <a:latin typeface="+mn-lt"/>
                <a:ea typeface="+mn-ea"/>
                <a:cs typeface="+mn-cs"/>
              </a:defRPr>
            </a:lvl4pPr>
            <a:lvl5pPr marL="1828800" indent="0" algn="ctr" defTabSz="914400" rtl="0" eaLnBrk="1" latinLnBrk="0" hangingPunct="1">
              <a:lnSpc>
                <a:spcPct val="110000"/>
              </a:lnSpc>
              <a:spcBef>
                <a:spcPts val="700"/>
              </a:spcBef>
              <a:buClr>
                <a:schemeClr val="tx2"/>
              </a:buClr>
              <a:buFont typeface="Arial" panose="020B0604020202020204" pitchFamily="34" charset="0"/>
              <a:buNone/>
              <a:defRPr sz="1600" kern="1200">
                <a:solidFill>
                  <a:schemeClr val="tx1">
                    <a:lumMod val="65000"/>
                    <a:lumOff val="35000"/>
                  </a:schemeClr>
                </a:solidFill>
                <a:latin typeface="+mn-lt"/>
                <a:ea typeface="+mn-ea"/>
                <a:cs typeface="+mn-cs"/>
              </a:defRPr>
            </a:lvl5pPr>
            <a:lvl6pPr marL="22860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a:solidFill>
                  <a:schemeClr val="tx1">
                    <a:lumMod val="65000"/>
                    <a:lumOff val="35000"/>
                  </a:schemeClr>
                </a:solidFill>
                <a:latin typeface="+mn-lt"/>
                <a:ea typeface="+mn-ea"/>
                <a:cs typeface="+mn-cs"/>
              </a:defRPr>
            </a:lvl6pPr>
            <a:lvl7pPr marL="2743200" indent="0" algn="ctr" defTabSz="914400" rtl="0" eaLnBrk="1" latinLnBrk="0" hangingPunct="1">
              <a:lnSpc>
                <a:spcPct val="110000"/>
              </a:lnSpc>
              <a:spcBef>
                <a:spcPts val="700"/>
              </a:spcBef>
              <a:buClr>
                <a:schemeClr val="tx2"/>
              </a:buClr>
              <a:buFont typeface="Arial" panose="020B0604020202020204" pitchFamily="34" charset="0"/>
              <a:buNone/>
              <a:defRPr sz="1600" kern="1200">
                <a:solidFill>
                  <a:schemeClr val="tx1">
                    <a:lumMod val="65000"/>
                    <a:lumOff val="35000"/>
                  </a:schemeClr>
                </a:solidFill>
                <a:latin typeface="+mn-lt"/>
                <a:ea typeface="+mn-ea"/>
                <a:cs typeface="+mn-cs"/>
              </a:defRPr>
            </a:lvl7pPr>
            <a:lvl8pPr marL="32004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baseline="0">
                <a:solidFill>
                  <a:schemeClr val="tx1">
                    <a:lumMod val="65000"/>
                    <a:lumOff val="35000"/>
                  </a:schemeClr>
                </a:solidFill>
                <a:latin typeface="+mn-lt"/>
                <a:ea typeface="+mn-ea"/>
                <a:cs typeface="+mn-cs"/>
              </a:defRPr>
            </a:lvl8pPr>
            <a:lvl9pPr marL="3657600" indent="0" algn="ctr" defTabSz="914400" rtl="0" eaLnBrk="1" latinLnBrk="0" hangingPunct="1">
              <a:lnSpc>
                <a:spcPct val="110000"/>
              </a:lnSpc>
              <a:spcBef>
                <a:spcPts val="700"/>
              </a:spcBef>
              <a:buClr>
                <a:schemeClr val="tx2"/>
              </a:buClr>
              <a:buFont typeface="Arial" panose="020B0604020202020204" pitchFamily="34" charset="0"/>
              <a:buNone/>
              <a:defRPr sz="1600" kern="1200" baseline="0">
                <a:solidFill>
                  <a:schemeClr val="tx1">
                    <a:lumMod val="65000"/>
                    <a:lumOff val="35000"/>
                  </a:schemeClr>
                </a:solidFill>
                <a:latin typeface="+mn-lt"/>
                <a:ea typeface="+mn-ea"/>
                <a:cs typeface="+mn-cs"/>
              </a:defRPr>
            </a:lvl9pPr>
          </a:lstStyle>
          <a:p>
            <a:endParaRPr lang="es-MX" sz="1400" dirty="0" smtClean="0"/>
          </a:p>
          <a:p>
            <a:r>
              <a:rPr lang="es-MX" sz="1400" dirty="0" smtClean="0"/>
              <a:t>Universidad politécnica de Durango</a:t>
            </a:r>
            <a:endParaRPr lang="es-MX" sz="1400" dirty="0"/>
          </a:p>
        </p:txBody>
      </p:sp>
    </p:spTree>
    <p:extLst>
      <p:ext uri="{BB962C8B-B14F-4D97-AF65-F5344CB8AC3E}">
        <p14:creationId xmlns:p14="http://schemas.microsoft.com/office/powerpoint/2010/main" val="22586051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70432" y="301753"/>
            <a:ext cx="10259568" cy="5577840"/>
          </a:xfrm>
        </p:spPr>
        <p:txBody>
          <a:bodyPr/>
          <a:lstStyle/>
          <a:p>
            <a:pPr marL="0" indent="0">
              <a:buNone/>
            </a:pPr>
            <a:endParaRPr lang="es-MX" dirty="0" smtClean="0"/>
          </a:p>
          <a:p>
            <a:endParaRPr lang="es-MX" dirty="0"/>
          </a:p>
        </p:txBody>
      </p:sp>
      <p:sp>
        <p:nvSpPr>
          <p:cNvPr id="5" name="Rectángulo redondeado 4"/>
          <p:cNvSpPr/>
          <p:nvPr/>
        </p:nvSpPr>
        <p:spPr>
          <a:xfrm>
            <a:off x="1252728" y="2624328"/>
            <a:ext cx="4581144" cy="3270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MX" sz="2400" b="1" dirty="0" smtClean="0"/>
          </a:p>
          <a:p>
            <a:pPr algn="ctr"/>
            <a:endParaRPr lang="es-MX" sz="2400" b="1" dirty="0"/>
          </a:p>
          <a:p>
            <a:pPr algn="ctr"/>
            <a:endParaRPr lang="es-MX" sz="2400" b="1" dirty="0" smtClean="0"/>
          </a:p>
          <a:p>
            <a:pPr algn="ctr"/>
            <a:r>
              <a:rPr lang="es-MX" sz="2400" b="1" dirty="0" smtClean="0"/>
              <a:t>PRUEBAS DEL SOFTWARE</a:t>
            </a:r>
          </a:p>
          <a:p>
            <a:pPr algn="ctr"/>
            <a:endParaRPr lang="es-MX" sz="2400" b="1" dirty="0"/>
          </a:p>
          <a:p>
            <a:pPr algn="ctr"/>
            <a:r>
              <a:rPr lang="es-MX" sz="2400" dirty="0" smtClean="0"/>
              <a:t>Proceso que puede planearse y especificarse de manera sistemática.</a:t>
            </a:r>
          </a:p>
          <a:p>
            <a:pPr algn="ctr"/>
            <a:endParaRPr lang="es-MX" sz="2400" dirty="0" smtClean="0"/>
          </a:p>
          <a:p>
            <a:pPr algn="ctr"/>
            <a:endParaRPr lang="es-MX" sz="2400" b="1" dirty="0"/>
          </a:p>
          <a:p>
            <a:pPr algn="ctr"/>
            <a:endParaRPr lang="es-MX" sz="2400" b="1" dirty="0" smtClean="0"/>
          </a:p>
          <a:p>
            <a:pPr algn="ctr"/>
            <a:endParaRPr lang="es-MX" sz="2400" b="1" dirty="0"/>
          </a:p>
        </p:txBody>
      </p:sp>
      <p:sp>
        <p:nvSpPr>
          <p:cNvPr id="6" name="Rectángulo redondeado 5"/>
          <p:cNvSpPr/>
          <p:nvPr/>
        </p:nvSpPr>
        <p:spPr>
          <a:xfrm>
            <a:off x="6766560" y="2624328"/>
            <a:ext cx="4480560" cy="3270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400" b="1" dirty="0" smtClean="0"/>
          </a:p>
          <a:p>
            <a:pPr algn="ctr"/>
            <a:endParaRPr lang="es-MX" sz="2400" b="1" dirty="0"/>
          </a:p>
          <a:p>
            <a:pPr algn="ctr"/>
            <a:endParaRPr lang="es-MX" sz="2400" b="1" dirty="0" smtClean="0"/>
          </a:p>
          <a:p>
            <a:pPr algn="ctr"/>
            <a:r>
              <a:rPr lang="es-MX" sz="2400" b="1" dirty="0" smtClean="0"/>
              <a:t>DEPURACIÓN</a:t>
            </a:r>
          </a:p>
          <a:p>
            <a:pPr algn="ctr"/>
            <a:endParaRPr lang="es-MX" sz="2400" b="1" dirty="0"/>
          </a:p>
          <a:p>
            <a:pPr algn="ctr"/>
            <a:endParaRPr lang="es-MX" sz="2400" dirty="0" smtClean="0"/>
          </a:p>
          <a:p>
            <a:pPr algn="ctr"/>
            <a:r>
              <a:rPr lang="es-MX" sz="2400" dirty="0" smtClean="0"/>
              <a:t>Proceso que da como resultado la remoción del error.</a:t>
            </a:r>
            <a:endParaRPr lang="es-MX" sz="2400" dirty="0"/>
          </a:p>
          <a:p>
            <a:pPr algn="ctr"/>
            <a:endParaRPr lang="es-MX" sz="2400" dirty="0" smtClean="0"/>
          </a:p>
          <a:p>
            <a:pPr algn="ctr"/>
            <a:endParaRPr lang="es-MX" sz="2400" b="1" dirty="0"/>
          </a:p>
          <a:p>
            <a:pPr algn="ctr"/>
            <a:endParaRPr lang="es-MX" sz="2400" b="1" dirty="0" smtClean="0"/>
          </a:p>
          <a:p>
            <a:pPr algn="ctr"/>
            <a:endParaRPr lang="es-MX" sz="2400" b="1" dirty="0"/>
          </a:p>
        </p:txBody>
      </p:sp>
      <p:sp>
        <p:nvSpPr>
          <p:cNvPr id="7" name="Flecha curvada hacia abajo 6"/>
          <p:cNvSpPr/>
          <p:nvPr/>
        </p:nvSpPr>
        <p:spPr>
          <a:xfrm rot="209776">
            <a:off x="4489704" y="964693"/>
            <a:ext cx="3154680" cy="127101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8" name="CuadroTexto 7"/>
          <p:cNvSpPr txBox="1"/>
          <p:nvPr/>
        </p:nvSpPr>
        <p:spPr>
          <a:xfrm>
            <a:off x="4933188" y="1784340"/>
            <a:ext cx="2267712" cy="369332"/>
          </a:xfrm>
          <a:prstGeom prst="rect">
            <a:avLst/>
          </a:prstGeom>
          <a:noFill/>
        </p:spPr>
        <p:txBody>
          <a:bodyPr wrap="square" rtlCol="0">
            <a:spAutoFit/>
          </a:bodyPr>
          <a:lstStyle/>
          <a:p>
            <a:r>
              <a:rPr lang="es-MX" dirty="0" smtClean="0"/>
              <a:t>CONSECUENCIA </a:t>
            </a:r>
            <a:endParaRPr lang="es-MX" dirty="0"/>
          </a:p>
        </p:txBody>
      </p:sp>
    </p:spTree>
    <p:extLst>
      <p:ext uri="{BB962C8B-B14F-4D97-AF65-F5344CB8AC3E}">
        <p14:creationId xmlns:p14="http://schemas.microsoft.com/office/powerpoint/2010/main" val="2794077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6230" y="132389"/>
            <a:ext cx="10178322" cy="1492132"/>
          </a:xfrm>
        </p:spPr>
        <p:txBody>
          <a:bodyPr/>
          <a:lstStyle/>
          <a:p>
            <a:r>
              <a:rPr lang="es-MX" dirty="0" smtClean="0"/>
              <a:t>Proceso de depuración</a:t>
            </a:r>
            <a:endParaRPr lang="es-MX"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7628" y="1373248"/>
            <a:ext cx="2098244" cy="1631464"/>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6441" y="1197318"/>
            <a:ext cx="2403110" cy="1887105"/>
          </a:xfrm>
          <a:prstGeom prst="rect">
            <a:avLst/>
          </a:prstGeom>
        </p:spPr>
      </p:pic>
      <p:sp>
        <p:nvSpPr>
          <p:cNvPr id="6" name="Rectángulo redondeado 5"/>
          <p:cNvSpPr/>
          <p:nvPr/>
        </p:nvSpPr>
        <p:spPr>
          <a:xfrm>
            <a:off x="6638544" y="4928616"/>
            <a:ext cx="2542032" cy="12618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b="1" dirty="0" smtClean="0"/>
              <a:t>Depuración</a:t>
            </a:r>
            <a:endParaRPr lang="es-MX" sz="2400" b="1" dirty="0"/>
          </a:p>
        </p:txBody>
      </p:sp>
      <p:sp>
        <p:nvSpPr>
          <p:cNvPr id="7" name="CuadroTexto 6"/>
          <p:cNvSpPr txBox="1"/>
          <p:nvPr/>
        </p:nvSpPr>
        <p:spPr>
          <a:xfrm>
            <a:off x="2491549" y="2157494"/>
            <a:ext cx="1371600" cy="707886"/>
          </a:xfrm>
          <a:prstGeom prst="rect">
            <a:avLst/>
          </a:prstGeom>
          <a:noFill/>
        </p:spPr>
        <p:txBody>
          <a:bodyPr wrap="square" rtlCol="0">
            <a:spAutoFit/>
          </a:bodyPr>
          <a:lstStyle/>
          <a:p>
            <a:pPr algn="ctr"/>
            <a:r>
              <a:rPr lang="es-MX" sz="2000" dirty="0" smtClean="0"/>
              <a:t>Casos de prueba</a:t>
            </a:r>
            <a:endParaRPr lang="es-MX" sz="2000" dirty="0"/>
          </a:p>
        </p:txBody>
      </p:sp>
      <p:sp>
        <p:nvSpPr>
          <p:cNvPr id="8" name="Flecha curvada hacia abajo 7"/>
          <p:cNvSpPr/>
          <p:nvPr/>
        </p:nvSpPr>
        <p:spPr>
          <a:xfrm rot="350237">
            <a:off x="4478357" y="1489839"/>
            <a:ext cx="2138030" cy="54215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9" name="Flecha curvada hacia abajo 8"/>
          <p:cNvSpPr/>
          <p:nvPr/>
        </p:nvSpPr>
        <p:spPr>
          <a:xfrm rot="4608843">
            <a:off x="8414750" y="3473977"/>
            <a:ext cx="2138030" cy="54215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10" name="CuadroTexto 9"/>
          <p:cNvSpPr txBox="1"/>
          <p:nvPr/>
        </p:nvSpPr>
        <p:spPr>
          <a:xfrm>
            <a:off x="8412480" y="3596739"/>
            <a:ext cx="1719071" cy="369332"/>
          </a:xfrm>
          <a:prstGeom prst="rect">
            <a:avLst/>
          </a:prstGeom>
          <a:noFill/>
        </p:spPr>
        <p:txBody>
          <a:bodyPr wrap="square" rtlCol="0">
            <a:spAutoFit/>
          </a:bodyPr>
          <a:lstStyle/>
          <a:p>
            <a:r>
              <a:rPr lang="es-MX" b="1" dirty="0" smtClean="0">
                <a:solidFill>
                  <a:srgbClr val="C00000"/>
                </a:solidFill>
              </a:rPr>
              <a:t>resultados</a:t>
            </a:r>
            <a:endParaRPr lang="es-MX" b="1" dirty="0">
              <a:solidFill>
                <a:srgbClr val="C00000"/>
              </a:solidFill>
            </a:endParaRPr>
          </a:p>
        </p:txBody>
      </p:sp>
      <p:sp>
        <p:nvSpPr>
          <p:cNvPr id="11" name="Flecha derecha 10"/>
          <p:cNvSpPr/>
          <p:nvPr/>
        </p:nvSpPr>
        <p:spPr>
          <a:xfrm rot="12431403">
            <a:off x="5649160" y="4884563"/>
            <a:ext cx="1001483" cy="1886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CuadroTexto 12"/>
          <p:cNvSpPr txBox="1"/>
          <p:nvPr/>
        </p:nvSpPr>
        <p:spPr>
          <a:xfrm>
            <a:off x="2110201" y="3785097"/>
            <a:ext cx="1719071" cy="646331"/>
          </a:xfrm>
          <a:prstGeom prst="rect">
            <a:avLst/>
          </a:prstGeom>
          <a:noFill/>
        </p:spPr>
        <p:txBody>
          <a:bodyPr wrap="square" rtlCol="0">
            <a:spAutoFit/>
          </a:bodyPr>
          <a:lstStyle/>
          <a:p>
            <a:r>
              <a:rPr lang="es-MX" dirty="0" smtClean="0"/>
              <a:t>Pruebas de regresión</a:t>
            </a:r>
            <a:endParaRPr lang="es-MX" dirty="0"/>
          </a:p>
        </p:txBody>
      </p:sp>
      <p:sp>
        <p:nvSpPr>
          <p:cNvPr id="14" name="CuadroTexto 13"/>
          <p:cNvSpPr txBox="1"/>
          <p:nvPr/>
        </p:nvSpPr>
        <p:spPr>
          <a:xfrm>
            <a:off x="2974517" y="4752933"/>
            <a:ext cx="1719071" cy="369332"/>
          </a:xfrm>
          <a:prstGeom prst="rect">
            <a:avLst/>
          </a:prstGeom>
          <a:noFill/>
        </p:spPr>
        <p:txBody>
          <a:bodyPr wrap="square" rtlCol="0">
            <a:spAutoFit/>
          </a:bodyPr>
          <a:lstStyle/>
          <a:p>
            <a:r>
              <a:rPr lang="es-MX" dirty="0" smtClean="0"/>
              <a:t>Correcciones</a:t>
            </a:r>
            <a:endParaRPr lang="es-MX" dirty="0"/>
          </a:p>
        </p:txBody>
      </p:sp>
      <p:sp>
        <p:nvSpPr>
          <p:cNvPr id="15" name="CuadroTexto 14"/>
          <p:cNvSpPr txBox="1"/>
          <p:nvPr/>
        </p:nvSpPr>
        <p:spPr>
          <a:xfrm>
            <a:off x="3722774" y="3482821"/>
            <a:ext cx="2074521" cy="369332"/>
          </a:xfrm>
          <a:prstGeom prst="rect">
            <a:avLst/>
          </a:prstGeom>
          <a:noFill/>
        </p:spPr>
        <p:txBody>
          <a:bodyPr wrap="square" rtlCol="0">
            <a:spAutoFit/>
          </a:bodyPr>
          <a:lstStyle/>
          <a:p>
            <a:r>
              <a:rPr lang="es-MX" dirty="0" smtClean="0"/>
              <a:t>Pruebas adicionales</a:t>
            </a:r>
            <a:endParaRPr lang="es-MX" dirty="0"/>
          </a:p>
        </p:txBody>
      </p:sp>
      <p:sp>
        <p:nvSpPr>
          <p:cNvPr id="16" name="CuadroTexto 15"/>
          <p:cNvSpPr txBox="1"/>
          <p:nvPr/>
        </p:nvSpPr>
        <p:spPr>
          <a:xfrm>
            <a:off x="4760035" y="4353455"/>
            <a:ext cx="2074521" cy="369332"/>
          </a:xfrm>
          <a:prstGeom prst="rect">
            <a:avLst/>
          </a:prstGeom>
          <a:noFill/>
        </p:spPr>
        <p:txBody>
          <a:bodyPr wrap="square" rtlCol="0">
            <a:spAutoFit/>
          </a:bodyPr>
          <a:lstStyle/>
          <a:p>
            <a:r>
              <a:rPr lang="es-MX" dirty="0" smtClean="0"/>
              <a:t>Causas Sospechosas</a:t>
            </a:r>
            <a:endParaRPr lang="es-MX" dirty="0"/>
          </a:p>
        </p:txBody>
      </p:sp>
      <p:sp>
        <p:nvSpPr>
          <p:cNvPr id="17" name="Flecha derecha 16"/>
          <p:cNvSpPr/>
          <p:nvPr/>
        </p:nvSpPr>
        <p:spPr>
          <a:xfrm rot="12431403">
            <a:off x="4681359" y="4053292"/>
            <a:ext cx="1001483" cy="1886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Flecha derecha 17"/>
          <p:cNvSpPr/>
          <p:nvPr/>
        </p:nvSpPr>
        <p:spPr>
          <a:xfrm rot="12431403">
            <a:off x="3505761" y="3206082"/>
            <a:ext cx="1001483" cy="1886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9" name="Flecha derecha 18"/>
          <p:cNvSpPr/>
          <p:nvPr/>
        </p:nvSpPr>
        <p:spPr>
          <a:xfrm rot="11004612">
            <a:off x="5420836" y="5509697"/>
            <a:ext cx="1140222" cy="166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CuadroTexto 19"/>
          <p:cNvSpPr txBox="1"/>
          <p:nvPr/>
        </p:nvSpPr>
        <p:spPr>
          <a:xfrm>
            <a:off x="4249443" y="5300401"/>
            <a:ext cx="1547852" cy="646331"/>
          </a:xfrm>
          <a:prstGeom prst="rect">
            <a:avLst/>
          </a:prstGeom>
          <a:noFill/>
        </p:spPr>
        <p:txBody>
          <a:bodyPr wrap="square" rtlCol="0">
            <a:spAutoFit/>
          </a:bodyPr>
          <a:lstStyle/>
          <a:p>
            <a:r>
              <a:rPr lang="es-MX" dirty="0" smtClean="0"/>
              <a:t>Causas identificadas</a:t>
            </a:r>
            <a:endParaRPr lang="es-MX" dirty="0"/>
          </a:p>
        </p:txBody>
      </p:sp>
      <p:sp>
        <p:nvSpPr>
          <p:cNvPr id="21" name="Flecha derecha 20"/>
          <p:cNvSpPr/>
          <p:nvPr/>
        </p:nvSpPr>
        <p:spPr>
          <a:xfrm rot="13125979">
            <a:off x="3563855" y="5290096"/>
            <a:ext cx="805647" cy="1578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Flecha derecha 21"/>
          <p:cNvSpPr/>
          <p:nvPr/>
        </p:nvSpPr>
        <p:spPr>
          <a:xfrm rot="13125979">
            <a:off x="3048561" y="4467436"/>
            <a:ext cx="805647" cy="1578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3" name="Flecha derecha 22"/>
          <p:cNvSpPr/>
          <p:nvPr/>
        </p:nvSpPr>
        <p:spPr>
          <a:xfrm rot="16200000">
            <a:off x="2299312" y="3355028"/>
            <a:ext cx="722364" cy="1811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558885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animBg="1"/>
      <p:bldP spid="10" grpId="0"/>
      <p:bldP spid="11" grpId="0" animBg="1"/>
      <p:bldP spid="13" grpId="0"/>
      <p:bldP spid="14" grpId="0"/>
      <p:bldP spid="15" grpId="0"/>
      <p:bldP spid="16" grpId="0"/>
      <p:bldP spid="17" grpId="0" animBg="1"/>
      <p:bldP spid="18" grpId="0" animBg="1"/>
      <p:bldP spid="19" grpId="0" animBg="1"/>
      <p:bldP spid="20" grpId="0"/>
      <p:bldP spid="21" grpId="0" animBg="1"/>
      <p:bldP spid="22" grpId="0" animBg="1"/>
      <p:bldP spid="2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6326" y="2440172"/>
            <a:ext cx="4230434" cy="4061217"/>
          </a:xfrm>
          <a:prstGeom prst="rect">
            <a:avLst/>
          </a:prstGeom>
        </p:spPr>
      </p:pic>
      <p:sp>
        <p:nvSpPr>
          <p:cNvPr id="2" name="Título 1"/>
          <p:cNvSpPr>
            <a:spLocks noGrp="1"/>
          </p:cNvSpPr>
          <p:nvPr>
            <p:ph type="title"/>
          </p:nvPr>
        </p:nvSpPr>
        <p:spPr/>
        <p:txBody>
          <a:bodyPr/>
          <a:lstStyle/>
          <a:p>
            <a:pPr algn="ctr"/>
            <a:r>
              <a:rPr lang="es-MX" dirty="0" smtClean="0"/>
              <a:t>¿Por qué es tan difícil la depuración?</a:t>
            </a:r>
            <a:endParaRPr lang="es-MX" dirty="0"/>
          </a:p>
        </p:txBody>
      </p:sp>
      <p:sp>
        <p:nvSpPr>
          <p:cNvPr id="5" name="Marcador de contenido 4"/>
          <p:cNvSpPr>
            <a:spLocks noGrp="1"/>
          </p:cNvSpPr>
          <p:nvPr>
            <p:ph idx="1"/>
          </p:nvPr>
        </p:nvSpPr>
        <p:spPr>
          <a:xfrm>
            <a:off x="1343643" y="2026849"/>
            <a:ext cx="10178322" cy="4678820"/>
          </a:xfrm>
          <a:solidFill>
            <a:schemeClr val="bg1">
              <a:lumMod val="95000"/>
            </a:schemeClr>
          </a:solidFill>
        </p:spPr>
        <p:txBody>
          <a:bodyPr>
            <a:normAutofit/>
          </a:bodyPr>
          <a:lstStyle/>
          <a:p>
            <a:pPr marL="0" indent="0" algn="just">
              <a:buNone/>
            </a:pPr>
            <a:r>
              <a:rPr lang="es-MX" sz="2400" b="1" i="1" dirty="0" smtClean="0"/>
              <a:t>“Para nuestra sorpresa, descubrimos que no fue tan fácil obtener programas justo como los habíamos pensado. Recuerdo el instante exacto en el que me di cuenta de que una gran parte de mi vida, a partir de entonces, la iba a pasar descubriendo los errores en mis propios programas.”</a:t>
            </a:r>
          </a:p>
          <a:p>
            <a:pPr marL="0" indent="0" algn="r">
              <a:buNone/>
            </a:pPr>
            <a:r>
              <a:rPr lang="es-MX" sz="1800" b="1" i="1" dirty="0" smtClean="0">
                <a:solidFill>
                  <a:schemeClr val="tx1"/>
                </a:solidFill>
              </a:rPr>
              <a:t>Maurice </a:t>
            </a:r>
            <a:r>
              <a:rPr lang="es-MX" sz="1800" b="1" i="1" dirty="0" err="1" smtClean="0">
                <a:solidFill>
                  <a:schemeClr val="tx1"/>
                </a:solidFill>
              </a:rPr>
              <a:t>Walkes</a:t>
            </a:r>
            <a:r>
              <a:rPr lang="es-MX" sz="1800" b="1" i="1" dirty="0" smtClean="0">
                <a:solidFill>
                  <a:schemeClr val="tx1"/>
                </a:solidFill>
              </a:rPr>
              <a:t>, descubre la depuración, 1949</a:t>
            </a:r>
          </a:p>
        </p:txBody>
      </p:sp>
      <p:sp>
        <p:nvSpPr>
          <p:cNvPr id="6" name="Llamada ovalada 5"/>
          <p:cNvSpPr/>
          <p:nvPr/>
        </p:nvSpPr>
        <p:spPr>
          <a:xfrm>
            <a:off x="1343643" y="1130835"/>
            <a:ext cx="1400082" cy="845822"/>
          </a:xfrm>
          <a:prstGeom prst="wedgeEllipseCallou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smtClean="0">
                <a:solidFill>
                  <a:schemeClr val="tx1">
                    <a:lumMod val="50000"/>
                    <a:lumOff val="50000"/>
                  </a:schemeClr>
                </a:solidFill>
              </a:rPr>
              <a:t>CITA:</a:t>
            </a:r>
            <a:endParaRPr lang="es-MX" b="1" dirty="0">
              <a:solidFill>
                <a:schemeClr val="tx1">
                  <a:lumMod val="50000"/>
                  <a:lumOff val="50000"/>
                </a:schemeClr>
              </a:solidFill>
            </a:endParaRPr>
          </a:p>
        </p:txBody>
      </p:sp>
      <p:sp>
        <p:nvSpPr>
          <p:cNvPr id="7" name="Rectángulo redondeado 6"/>
          <p:cNvSpPr/>
          <p:nvPr/>
        </p:nvSpPr>
        <p:spPr>
          <a:xfrm>
            <a:off x="1686543" y="5522980"/>
            <a:ext cx="9492522" cy="97840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a:solidFill>
                  <a:schemeClr val="tx1"/>
                </a:solidFill>
              </a:rPr>
              <a:t>Ya que la psicología humana tiene </a:t>
            </a:r>
            <a:r>
              <a:rPr lang="es-MX" b="1" dirty="0" smtClean="0">
                <a:solidFill>
                  <a:schemeClr val="tx1"/>
                </a:solidFill>
              </a:rPr>
              <a:t>más </a:t>
            </a:r>
            <a:r>
              <a:rPr lang="es-MX" b="1" dirty="0">
                <a:solidFill>
                  <a:schemeClr val="tx1"/>
                </a:solidFill>
              </a:rPr>
              <a:t>que ver con la respuesta que la tecnología del software</a:t>
            </a:r>
            <a:r>
              <a:rPr lang="es-MX" b="1" dirty="0" smtClean="0">
                <a:solidFill>
                  <a:schemeClr val="tx1"/>
                </a:solidFill>
              </a:rPr>
              <a:t>.</a:t>
            </a:r>
            <a:endParaRPr lang="es-MX" b="1" dirty="0">
              <a:solidFill>
                <a:schemeClr val="tx1"/>
              </a:solidFill>
            </a:endParaRPr>
          </a:p>
        </p:txBody>
      </p:sp>
    </p:spTree>
    <p:extLst>
      <p:ext uri="{BB962C8B-B14F-4D97-AF65-F5344CB8AC3E}">
        <p14:creationId xmlns:p14="http://schemas.microsoft.com/office/powerpoint/2010/main" val="2455236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251678" y="2066545"/>
            <a:ext cx="10178322" cy="3593591"/>
          </a:xfrm>
        </p:spPr>
        <p:txBody>
          <a:bodyPr>
            <a:normAutofit/>
          </a:bodyPr>
          <a:lstStyle/>
          <a:p>
            <a:pPr lvl="0"/>
            <a:r>
              <a:rPr lang="es-MX" sz="3600" dirty="0"/>
              <a:t>Fuerza </a:t>
            </a:r>
            <a:r>
              <a:rPr lang="es-MX" sz="3600" dirty="0" smtClean="0"/>
              <a:t>bruta. </a:t>
            </a:r>
            <a:endParaRPr lang="es-MX" sz="3600" dirty="0"/>
          </a:p>
          <a:p>
            <a:r>
              <a:rPr lang="es-MX" sz="3600" dirty="0"/>
              <a:t>Vuelta </a:t>
            </a:r>
            <a:r>
              <a:rPr lang="es-MX" sz="3600" dirty="0" smtClean="0"/>
              <a:t>atrás.</a:t>
            </a:r>
          </a:p>
          <a:p>
            <a:r>
              <a:rPr lang="es-MX" sz="3600" dirty="0" smtClean="0"/>
              <a:t>Eliminación de causas.</a:t>
            </a:r>
            <a:endParaRPr lang="es-MX" sz="3600" dirty="0"/>
          </a:p>
        </p:txBody>
      </p:sp>
      <p:sp>
        <p:nvSpPr>
          <p:cNvPr id="4" name="Título 1"/>
          <p:cNvSpPr>
            <a:spLocks noGrp="1"/>
          </p:cNvSpPr>
          <p:nvPr>
            <p:ph type="title"/>
          </p:nvPr>
        </p:nvSpPr>
        <p:spPr>
          <a:xfrm>
            <a:off x="1251678" y="382385"/>
            <a:ext cx="10178322" cy="1492132"/>
          </a:xfrm>
        </p:spPr>
        <p:txBody>
          <a:bodyPr/>
          <a:lstStyle/>
          <a:p>
            <a:r>
              <a:rPr lang="es-MX" dirty="0" smtClean="0"/>
              <a:t>Estrategias de depuración </a:t>
            </a:r>
            <a:endParaRPr lang="es-MX" dirty="0"/>
          </a:p>
        </p:txBody>
      </p:sp>
    </p:spTree>
    <p:extLst>
      <p:ext uri="{BB962C8B-B14F-4D97-AF65-F5344CB8AC3E}">
        <p14:creationId xmlns:p14="http://schemas.microsoft.com/office/powerpoint/2010/main" val="3756501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upo 7"/>
          <p:cNvGrpSpPr/>
          <p:nvPr/>
        </p:nvGrpSpPr>
        <p:grpSpPr>
          <a:xfrm>
            <a:off x="1134491" y="607644"/>
            <a:ext cx="10179050" cy="631800"/>
            <a:chOff x="0" y="2002051"/>
            <a:chExt cx="10179050" cy="631800"/>
          </a:xfrm>
        </p:grpSpPr>
        <p:sp>
          <p:nvSpPr>
            <p:cNvPr id="9" name="Rectángulo redondeado 8"/>
            <p:cNvSpPr/>
            <p:nvPr/>
          </p:nvSpPr>
          <p:spPr>
            <a:xfrm>
              <a:off x="0" y="2002051"/>
              <a:ext cx="10179050" cy="6318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Rectángulo 9"/>
            <p:cNvSpPr/>
            <p:nvPr/>
          </p:nvSpPr>
          <p:spPr>
            <a:xfrm>
              <a:off x="30842" y="2032893"/>
              <a:ext cx="10117366" cy="57011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s-MX" sz="4000" kern="1200" dirty="0" smtClean="0"/>
                <a:t>Fuerza bruta</a:t>
              </a:r>
              <a:endParaRPr lang="es-MX" sz="4000" kern="1200" dirty="0"/>
            </a:p>
          </p:txBody>
        </p:sp>
      </p:grpSp>
      <p:sp>
        <p:nvSpPr>
          <p:cNvPr id="11" name="Marcador de contenido 10"/>
          <p:cNvSpPr>
            <a:spLocks noGrp="1"/>
          </p:cNvSpPr>
          <p:nvPr>
            <p:ph idx="1"/>
          </p:nvPr>
        </p:nvSpPr>
        <p:spPr/>
        <p:txBody>
          <a:bodyPr/>
          <a:lstStyle/>
          <a:p>
            <a:pPr marL="457200" lvl="0" indent="-457200">
              <a:buFont typeface="+mj-lt"/>
              <a:buAutoNum type="arabicPeriod"/>
            </a:pPr>
            <a:r>
              <a:rPr lang="es-MX" dirty="0"/>
              <a:t>Más común pero menos eficiente para aislar la causa de un error.</a:t>
            </a:r>
          </a:p>
          <a:p>
            <a:pPr marL="457200" lvl="0" indent="-457200">
              <a:buFont typeface="+mj-lt"/>
              <a:buAutoNum type="arabicPeriod"/>
            </a:pPr>
            <a:r>
              <a:rPr lang="es-MX" dirty="0"/>
              <a:t>Se aplica cuando todo lo demás falla</a:t>
            </a:r>
            <a:r>
              <a:rPr lang="es-MX" dirty="0" smtClean="0"/>
              <a:t>.</a:t>
            </a:r>
          </a:p>
          <a:p>
            <a:pPr marL="457200" lvl="0" indent="-457200">
              <a:buFont typeface="+mj-lt"/>
              <a:buAutoNum type="arabicPeriod"/>
            </a:pPr>
            <a:r>
              <a:rPr lang="es-MX" dirty="0" smtClean="0"/>
              <a:t>Se toman copias de la memoria (</a:t>
            </a:r>
            <a:r>
              <a:rPr lang="es-MX" dirty="0" err="1" smtClean="0"/>
              <a:t>Dumps</a:t>
            </a:r>
            <a:r>
              <a:rPr lang="es-MX" dirty="0" smtClean="0"/>
              <a:t>).</a:t>
            </a:r>
          </a:p>
          <a:p>
            <a:pPr marL="457200" lvl="0" indent="-457200">
              <a:buFont typeface="+mj-lt"/>
              <a:buAutoNum type="arabicPeriod"/>
            </a:pPr>
            <a:r>
              <a:rPr lang="es-MX" dirty="0" smtClean="0"/>
              <a:t>Encontrar pistas que pueda conducir a la causa del error.</a:t>
            </a:r>
          </a:p>
        </p:txBody>
      </p:sp>
    </p:spTree>
    <p:extLst>
      <p:ext uri="{BB962C8B-B14F-4D97-AF65-F5344CB8AC3E}">
        <p14:creationId xmlns:p14="http://schemas.microsoft.com/office/powerpoint/2010/main" val="17573746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MX" dirty="0" smtClean="0"/>
              <a:t>Es bastante común en la depuración de programas pequeños.</a:t>
            </a:r>
          </a:p>
          <a:p>
            <a:r>
              <a:rPr lang="es-MX" dirty="0" smtClean="0"/>
              <a:t>Al descubrir el sitio donde se descubrió el síntoma, el código se rastrea hacia atrás hasta que se encuentra la causa.</a:t>
            </a:r>
            <a:endParaRPr lang="es-MX" dirty="0"/>
          </a:p>
        </p:txBody>
      </p:sp>
      <p:grpSp>
        <p:nvGrpSpPr>
          <p:cNvPr id="7" name="Grupo 6"/>
          <p:cNvGrpSpPr/>
          <p:nvPr/>
        </p:nvGrpSpPr>
        <p:grpSpPr>
          <a:xfrm>
            <a:off x="1250950" y="699084"/>
            <a:ext cx="10179050" cy="631800"/>
            <a:chOff x="0" y="2002051"/>
            <a:chExt cx="10179050" cy="631800"/>
          </a:xfrm>
        </p:grpSpPr>
        <p:sp>
          <p:nvSpPr>
            <p:cNvPr id="8" name="Rectángulo redondeado 7"/>
            <p:cNvSpPr/>
            <p:nvPr/>
          </p:nvSpPr>
          <p:spPr>
            <a:xfrm>
              <a:off x="0" y="2002051"/>
              <a:ext cx="10179050" cy="6318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Rectángulo 8"/>
            <p:cNvSpPr/>
            <p:nvPr/>
          </p:nvSpPr>
          <p:spPr>
            <a:xfrm>
              <a:off x="30842" y="2032893"/>
              <a:ext cx="10117366" cy="57011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s-MX" sz="4000" kern="1200" dirty="0" smtClean="0"/>
                <a:t>Vuelta atrás</a:t>
              </a:r>
              <a:endParaRPr lang="es-MX" sz="4000" kern="1200" dirty="0"/>
            </a:p>
          </p:txBody>
        </p:sp>
      </p:grpSp>
    </p:spTree>
    <p:extLst>
      <p:ext uri="{BB962C8B-B14F-4D97-AF65-F5344CB8AC3E}">
        <p14:creationId xmlns:p14="http://schemas.microsoft.com/office/powerpoint/2010/main" val="40863545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pPr marL="457200" indent="-457200">
              <a:buFont typeface="+mj-lt"/>
              <a:buAutoNum type="arabicPeriod"/>
            </a:pPr>
            <a:r>
              <a:rPr lang="es-MX" dirty="0" smtClean="0"/>
              <a:t>Introduce el concepto de partición binaria.</a:t>
            </a:r>
          </a:p>
          <a:p>
            <a:pPr marL="457200" indent="-457200">
              <a:buFont typeface="+mj-lt"/>
              <a:buAutoNum type="arabicPeriod"/>
            </a:pPr>
            <a:r>
              <a:rPr lang="es-MX" dirty="0" smtClean="0"/>
              <a:t>Los datos relacionados con el error se organizan y se aíslan las causas potenciales.</a:t>
            </a:r>
          </a:p>
          <a:p>
            <a:pPr marL="457200" indent="-457200">
              <a:buFont typeface="+mj-lt"/>
              <a:buAutoNum type="arabicPeriod"/>
            </a:pPr>
            <a:r>
              <a:rPr lang="es-MX" dirty="0" smtClean="0"/>
              <a:t>Planeación de “hipótesis de causa”.</a:t>
            </a:r>
          </a:p>
          <a:p>
            <a:pPr marL="457200" indent="-457200">
              <a:buFont typeface="+mj-lt"/>
              <a:buAutoNum type="arabicPeriod"/>
            </a:pPr>
            <a:r>
              <a:rPr lang="es-MX" dirty="0" smtClean="0"/>
              <a:t>Desarrollo de lista de posibles causas.</a:t>
            </a:r>
          </a:p>
          <a:p>
            <a:pPr marL="457200" indent="-457200">
              <a:buFont typeface="+mj-lt"/>
              <a:buAutoNum type="arabicPeriod"/>
            </a:pPr>
            <a:r>
              <a:rPr lang="es-MX" dirty="0" smtClean="0"/>
              <a:t>Pruebas para eliminar cada una de las posibles causas.</a:t>
            </a:r>
            <a:endParaRPr lang="es-MX" dirty="0"/>
          </a:p>
        </p:txBody>
      </p:sp>
      <p:grpSp>
        <p:nvGrpSpPr>
          <p:cNvPr id="4" name="Grupo 3"/>
          <p:cNvGrpSpPr/>
          <p:nvPr/>
        </p:nvGrpSpPr>
        <p:grpSpPr>
          <a:xfrm>
            <a:off x="1250950" y="625932"/>
            <a:ext cx="10179050" cy="631800"/>
            <a:chOff x="0" y="2002051"/>
            <a:chExt cx="10179050" cy="631800"/>
          </a:xfrm>
        </p:grpSpPr>
        <p:sp>
          <p:nvSpPr>
            <p:cNvPr id="5" name="Rectángulo redondeado 4"/>
            <p:cNvSpPr/>
            <p:nvPr/>
          </p:nvSpPr>
          <p:spPr>
            <a:xfrm>
              <a:off x="0" y="2002051"/>
              <a:ext cx="10179050" cy="6318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Rectángulo 5"/>
            <p:cNvSpPr/>
            <p:nvPr/>
          </p:nvSpPr>
          <p:spPr>
            <a:xfrm>
              <a:off x="30842" y="2032893"/>
              <a:ext cx="10117366" cy="57011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s-MX" sz="4000" kern="1200" dirty="0" smtClean="0"/>
                <a:t>Eliminación de causas</a:t>
              </a:r>
              <a:endParaRPr lang="es-MX" sz="4000" kern="1200" dirty="0"/>
            </a:p>
          </p:txBody>
        </p:sp>
      </p:grpSp>
    </p:spTree>
    <p:extLst>
      <p:ext uri="{BB962C8B-B14F-4D97-AF65-F5344CB8AC3E}">
        <p14:creationId xmlns:p14="http://schemas.microsoft.com/office/powerpoint/2010/main" val="36558901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Corrección de errores</a:t>
            </a:r>
            <a:endParaRPr lang="es-MX" dirty="0"/>
          </a:p>
        </p:txBody>
      </p:sp>
      <p:sp>
        <p:nvSpPr>
          <p:cNvPr id="4" name="Rectángulo redondeado 3"/>
          <p:cNvSpPr/>
          <p:nvPr/>
        </p:nvSpPr>
        <p:spPr>
          <a:xfrm>
            <a:off x="2002536" y="2258572"/>
            <a:ext cx="8412480" cy="694944"/>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s-MX" sz="2000" b="1" dirty="0" smtClean="0"/>
              <a:t>¿La </a:t>
            </a:r>
            <a:r>
              <a:rPr lang="es-MX" sz="2000" b="1" dirty="0"/>
              <a:t>causa del error se produce en otra parte del programa</a:t>
            </a:r>
            <a:r>
              <a:rPr lang="es-MX" sz="2000" b="1" dirty="0" smtClean="0"/>
              <a:t>?</a:t>
            </a:r>
            <a:endParaRPr lang="es-MX" sz="2000" b="1" dirty="0"/>
          </a:p>
        </p:txBody>
      </p:sp>
      <p:sp>
        <p:nvSpPr>
          <p:cNvPr id="6" name="Rectángulo redondeado 5"/>
          <p:cNvSpPr/>
          <p:nvPr/>
        </p:nvSpPr>
        <p:spPr>
          <a:xfrm>
            <a:off x="2002536" y="3456443"/>
            <a:ext cx="8412480" cy="865625"/>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s-MX" sz="2000" b="1" dirty="0" smtClean="0"/>
              <a:t>¿Qué siguiente error puede introducirse con la corrección que está a punto de realizar?</a:t>
            </a:r>
            <a:endParaRPr lang="es-MX" sz="2000" b="1" dirty="0"/>
          </a:p>
        </p:txBody>
      </p:sp>
      <p:sp>
        <p:nvSpPr>
          <p:cNvPr id="7" name="Rectángulo redondeado 6"/>
          <p:cNvSpPr/>
          <p:nvPr/>
        </p:nvSpPr>
        <p:spPr>
          <a:xfrm>
            <a:off x="2002536" y="4824995"/>
            <a:ext cx="8412480" cy="694944"/>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s-MX" sz="2000" b="1" dirty="0" smtClean="0"/>
              <a:t>¿Qué debió hacerse para evitar este error desde el principio?</a:t>
            </a:r>
            <a:endParaRPr lang="es-MX" sz="2000" b="1" dirty="0"/>
          </a:p>
        </p:txBody>
      </p:sp>
    </p:spTree>
    <p:extLst>
      <p:ext uri="{BB962C8B-B14F-4D97-AF65-F5344CB8AC3E}">
        <p14:creationId xmlns:p14="http://schemas.microsoft.com/office/powerpoint/2010/main" val="838296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TM10001106[[fn=Distintivo]]</Template>
  <TotalTime>1486</TotalTime>
  <Words>327</Words>
  <Application>Microsoft Office PowerPoint</Application>
  <PresentationFormat>Panorámica</PresentationFormat>
  <Paragraphs>59</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Gill Sans MT</vt:lpstr>
      <vt:lpstr>Impact</vt:lpstr>
      <vt:lpstr>Badge</vt:lpstr>
      <vt:lpstr>depuración</vt:lpstr>
      <vt:lpstr>Presentación de PowerPoint</vt:lpstr>
      <vt:lpstr>Proceso de depuración</vt:lpstr>
      <vt:lpstr>¿Por qué es tan difícil la depuración?</vt:lpstr>
      <vt:lpstr>Estrategias de depuración </vt:lpstr>
      <vt:lpstr>Presentación de PowerPoint</vt:lpstr>
      <vt:lpstr>Presentación de PowerPoint</vt:lpstr>
      <vt:lpstr>Presentación de PowerPoint</vt:lpstr>
      <vt:lpstr>Corrección de errores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 proceso de depuración</dc:title>
  <dc:creator>Alfredo villegas nava</dc:creator>
  <cp:lastModifiedBy>Alfredo villegas nava</cp:lastModifiedBy>
  <cp:revision>29</cp:revision>
  <dcterms:created xsi:type="dcterms:W3CDTF">2017-11-10T03:03:14Z</dcterms:created>
  <dcterms:modified xsi:type="dcterms:W3CDTF">2017-11-22T06:41:03Z</dcterms:modified>
</cp:coreProperties>
</file>