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AB1B4E-6052-484E-BB33-E68D332AC165}">
  <a:tblStyle styleId="{39AB1B4E-6052-484E-BB33-E68D332AC1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not go into this yet, talk about the heterogeneity of gene expression data.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‘This was not very smooth either, find better way to blend Olivier’s and marchion gene list information’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oftware.broadinstitute.org/gsea/msigdb/collections.jsp#H" TargetMode="External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Building a platinum-resistant GPS map 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Fall 2017 Rotation project under Prof. Harismendy  </a:t>
            </a:r>
          </a:p>
          <a:p>
            <a:pPr lvl="0" algn="r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BISB student Daniela Nachmanson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729625" y="2926400"/>
            <a:ext cx="76881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Harismendy Lab meeting: Nov. 27, 2017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727650" y="2235000"/>
            <a:ext cx="46314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using these 3443 genes which are associated with the phenotype: 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Take 750 expression profiles from the Cancer Cell Line Encyclopedia (CCLE) and apply data dimensionality reduction method, NMF (non-negative matrix factorization).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727650" y="615575"/>
            <a:ext cx="82431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Apply NMF on CCLE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475" y="1493600"/>
            <a:ext cx="3805875" cy="31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7733550" y="4603400"/>
            <a:ext cx="13638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Brunet J et 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727475" y="369875"/>
            <a:ext cx="14592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NMF algorithm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3296" l="0" r="67425" t="7600"/>
          <a:stretch/>
        </p:blipFill>
        <p:spPr>
          <a:xfrm>
            <a:off x="578225" y="1753300"/>
            <a:ext cx="1374175" cy="30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2624425" y="2885038"/>
            <a:ext cx="10449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/>
              <a:t>k</a:t>
            </a:r>
            <a:r>
              <a:rPr i="1" lang="en" sz="2400"/>
              <a:t> = 2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244000" y="525450"/>
            <a:ext cx="6454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Input: positive matrix </a:t>
            </a:r>
            <a:r>
              <a:rPr i="1" lang="en" sz="1800"/>
              <a:t>A</a:t>
            </a:r>
            <a:r>
              <a:rPr lang="en" sz="1800"/>
              <a:t> of size </a:t>
            </a:r>
            <a:r>
              <a:rPr i="1" lang="en" sz="1800"/>
              <a:t>N X M</a:t>
            </a:r>
            <a:r>
              <a:rPr lang="en" sz="1800"/>
              <a:t>, desired rank </a:t>
            </a:r>
            <a:r>
              <a:rPr i="1" lang="en" sz="1800"/>
              <a:t>k</a:t>
            </a:r>
          </a:p>
        </p:txBody>
      </p:sp>
      <p:sp>
        <p:nvSpPr>
          <p:cNvPr id="158" name="Shape 158"/>
          <p:cNvSpPr/>
          <p:nvPr/>
        </p:nvSpPr>
        <p:spPr>
          <a:xfrm>
            <a:off x="1187600" y="1614225"/>
            <a:ext cx="671700" cy="2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91688" l="0" r="85867" t="-1099"/>
          <a:stretch/>
        </p:blipFill>
        <p:spPr>
          <a:xfrm>
            <a:off x="836163" y="1595288"/>
            <a:ext cx="596200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3964100" y="2941050"/>
            <a:ext cx="1007400" cy="39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2244000" y="788625"/>
            <a:ext cx="7913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Out</a:t>
            </a:r>
            <a:r>
              <a:rPr lang="en" sz="1800"/>
              <a:t>put: two </a:t>
            </a:r>
            <a:r>
              <a:rPr lang="en" sz="1800"/>
              <a:t>nonnegative</a:t>
            </a:r>
            <a:r>
              <a:rPr lang="en" sz="1800"/>
              <a:t> matrices </a:t>
            </a:r>
            <a:r>
              <a:rPr i="1" lang="en" sz="1800"/>
              <a:t>W X k</a:t>
            </a:r>
            <a:r>
              <a:rPr lang="en" sz="1800"/>
              <a:t> and </a:t>
            </a:r>
            <a:r>
              <a:rPr i="1" lang="en" sz="1800"/>
              <a:t>H X k</a:t>
            </a:r>
            <a:r>
              <a:rPr lang="en" sz="1800"/>
              <a:t> where </a:t>
            </a:r>
            <a:r>
              <a:rPr i="1" lang="en" sz="1800"/>
              <a:t>A ~ WH 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3873" l="37862" r="46473" t="0"/>
          <a:stretch/>
        </p:blipFill>
        <p:spPr>
          <a:xfrm>
            <a:off x="5626700" y="1693575"/>
            <a:ext cx="634275" cy="31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69352" l="54947" r="1150" t="0"/>
          <a:stretch/>
        </p:blipFill>
        <p:spPr>
          <a:xfrm>
            <a:off x="6470350" y="1693575"/>
            <a:ext cx="1851000" cy="10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51364" r="0" t="39146"/>
          <a:stretch/>
        </p:blipFill>
        <p:spPr>
          <a:xfrm>
            <a:off x="6356837" y="2814950"/>
            <a:ext cx="2078019" cy="21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7174700" y="2801075"/>
            <a:ext cx="278400" cy="4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2186675" y="2885050"/>
            <a:ext cx="4626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727675" y="381100"/>
            <a:ext cx="7503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Which </a:t>
            </a:r>
            <a:r>
              <a:rPr i="1" lang="en" sz="2400"/>
              <a:t>k</a:t>
            </a:r>
            <a:r>
              <a:rPr lang="en" sz="2400"/>
              <a:t> to choose?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Use cophenetic correlation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5593148" y="794869"/>
            <a:ext cx="3315702" cy="535723"/>
            <a:chOff x="5047250" y="4534040"/>
            <a:chExt cx="4160750" cy="535723"/>
          </a:xfrm>
        </p:grpSpPr>
        <p:pic>
          <p:nvPicPr>
            <p:cNvPr id="173" name="Shape 173"/>
            <p:cNvPicPr preferRelativeResize="0"/>
            <p:nvPr/>
          </p:nvPicPr>
          <p:blipFill rotWithShape="1">
            <a:blip r:embed="rId3">
              <a:alphaModFix/>
            </a:blip>
            <a:srcRect b="15684" l="10121" r="64762" t="60539"/>
            <a:stretch/>
          </p:blipFill>
          <p:spPr>
            <a:xfrm>
              <a:off x="5047250" y="4534040"/>
              <a:ext cx="196500" cy="1998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Shape 174"/>
            <p:cNvPicPr preferRelativeResize="0"/>
            <p:nvPr/>
          </p:nvPicPr>
          <p:blipFill rotWithShape="1">
            <a:blip r:embed="rId3">
              <a:alphaModFix/>
            </a:blip>
            <a:srcRect b="18063" l="76621" r="8054" t="68463"/>
            <a:stretch/>
          </p:blipFill>
          <p:spPr>
            <a:xfrm>
              <a:off x="5047250" y="4884113"/>
              <a:ext cx="196500" cy="1855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5317600" y="4538075"/>
              <a:ext cx="3890400" cy="1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C</a:t>
              </a:r>
              <a:r>
                <a:rPr baseline="-25000" i="1" lang="en"/>
                <a:t>i,j </a:t>
              </a:r>
              <a:r>
                <a:rPr lang="en"/>
                <a:t>= 0 (samples not in same cluster) 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5317600" y="4884063"/>
              <a:ext cx="3890400" cy="1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</a:t>
              </a:r>
              <a:r>
                <a:rPr baseline="-25000" i="1" lang="en"/>
                <a:t>i,j</a:t>
              </a:r>
              <a:r>
                <a:rPr lang="en"/>
                <a:t> = 1 (samples in same cluster) </a:t>
              </a:r>
            </a:p>
          </p:txBody>
        </p:sp>
      </p:grpSp>
      <p:sp>
        <p:nvSpPr>
          <p:cNvPr id="177" name="Shape 177"/>
          <p:cNvSpPr txBox="1"/>
          <p:nvPr/>
        </p:nvSpPr>
        <p:spPr>
          <a:xfrm>
            <a:off x="1330775" y="1709150"/>
            <a:ext cx="2868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938218" y="1666557"/>
            <a:ext cx="332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7054076" y="1709114"/>
            <a:ext cx="100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0" name="Shape 180"/>
          <p:cNvSpPr txBox="1"/>
          <p:nvPr/>
        </p:nvSpPr>
        <p:spPr>
          <a:xfrm rot="-5400000">
            <a:off x="1450040" y="4204058"/>
            <a:ext cx="14241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224425" y="4912275"/>
            <a:ext cx="14244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sp>
        <p:nvSpPr>
          <p:cNvPr id="182" name="Shape 182"/>
          <p:cNvSpPr txBox="1"/>
          <p:nvPr/>
        </p:nvSpPr>
        <p:spPr>
          <a:xfrm rot="-5400000">
            <a:off x="2897840" y="4204058"/>
            <a:ext cx="14241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672225" y="4912275"/>
            <a:ext cx="14244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 b="0" l="12816" r="0" t="19139"/>
          <a:stretch/>
        </p:blipFill>
        <p:spPr>
          <a:xfrm>
            <a:off x="6492125" y="3780074"/>
            <a:ext cx="1204850" cy="13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 rot="-5400000">
            <a:off x="5645827" y="4238408"/>
            <a:ext cx="14241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420213" y="4912275"/>
            <a:ext cx="14244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409975" y="3988675"/>
            <a:ext cx="492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...</a:t>
            </a:r>
          </a:p>
        </p:txBody>
      </p:sp>
      <p:sp>
        <p:nvSpPr>
          <p:cNvPr id="188" name="Shape 188"/>
          <p:cNvSpPr txBox="1"/>
          <p:nvPr/>
        </p:nvSpPr>
        <p:spPr>
          <a:xfrm rot="-5400000">
            <a:off x="38215" y="4261058"/>
            <a:ext cx="14241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grpSp>
        <p:nvGrpSpPr>
          <p:cNvPr id="189" name="Shape 189"/>
          <p:cNvGrpSpPr/>
          <p:nvPr/>
        </p:nvGrpSpPr>
        <p:grpSpPr>
          <a:xfrm>
            <a:off x="857413" y="3776025"/>
            <a:ext cx="1197550" cy="1166550"/>
            <a:chOff x="771013" y="3524775"/>
            <a:chExt cx="1197550" cy="1166550"/>
          </a:xfrm>
        </p:grpSpPr>
        <p:pic>
          <p:nvPicPr>
            <p:cNvPr id="190" name="Shape 190"/>
            <p:cNvPicPr preferRelativeResize="0"/>
            <p:nvPr/>
          </p:nvPicPr>
          <p:blipFill rotWithShape="1">
            <a:blip r:embed="rId3">
              <a:alphaModFix/>
            </a:blip>
            <a:srcRect b="15684" l="10121" r="64762" t="60539"/>
            <a:stretch/>
          </p:blipFill>
          <p:spPr>
            <a:xfrm>
              <a:off x="771013" y="3524775"/>
              <a:ext cx="1197550" cy="116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Shape 191"/>
            <p:cNvPicPr preferRelativeResize="0"/>
            <p:nvPr/>
          </p:nvPicPr>
          <p:blipFill rotWithShape="1">
            <a:blip r:embed="rId3">
              <a:alphaModFix/>
            </a:blip>
            <a:srcRect b="18063" l="76621" r="8054" t="68463"/>
            <a:stretch/>
          </p:blipFill>
          <p:spPr>
            <a:xfrm>
              <a:off x="773100" y="3530779"/>
              <a:ext cx="286795" cy="27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Shape 192"/>
            <p:cNvPicPr preferRelativeResize="0"/>
            <p:nvPr/>
          </p:nvPicPr>
          <p:blipFill rotWithShape="1">
            <a:blip r:embed="rId3">
              <a:alphaModFix/>
            </a:blip>
            <a:srcRect b="18063" l="76621" r="8054" t="68463"/>
            <a:stretch/>
          </p:blipFill>
          <p:spPr>
            <a:xfrm>
              <a:off x="986350" y="3760076"/>
              <a:ext cx="399421" cy="37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Shape 193"/>
            <p:cNvPicPr preferRelativeResize="0"/>
            <p:nvPr/>
          </p:nvPicPr>
          <p:blipFill rotWithShape="1">
            <a:blip r:embed="rId3">
              <a:alphaModFix/>
            </a:blip>
            <a:srcRect b="18063" l="76621" r="8054" t="68463"/>
            <a:stretch/>
          </p:blipFill>
          <p:spPr>
            <a:xfrm>
              <a:off x="1259526" y="4000701"/>
              <a:ext cx="492000" cy="4645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Shape 194"/>
            <p:cNvPicPr preferRelativeResize="0"/>
            <p:nvPr/>
          </p:nvPicPr>
          <p:blipFill rotWithShape="1">
            <a:blip r:embed="rId3">
              <a:alphaModFix/>
            </a:blip>
            <a:srcRect b="18063" l="76621" r="8054" t="68463"/>
            <a:stretch/>
          </p:blipFill>
          <p:spPr>
            <a:xfrm>
              <a:off x="1636449" y="4370054"/>
              <a:ext cx="332100" cy="313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Shape 195"/>
            <p:cNvPicPr preferRelativeResize="0"/>
            <p:nvPr/>
          </p:nvPicPr>
          <p:blipFill rotWithShape="1">
            <a:blip r:embed="rId3">
              <a:alphaModFix/>
            </a:blip>
            <a:srcRect b="18063" l="76621" r="8054" t="68463"/>
            <a:stretch/>
          </p:blipFill>
          <p:spPr>
            <a:xfrm>
              <a:off x="1510337" y="3685456"/>
              <a:ext cx="196500" cy="185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Shape 196"/>
            <p:cNvPicPr preferRelativeResize="0"/>
            <p:nvPr/>
          </p:nvPicPr>
          <p:blipFill rotWithShape="1">
            <a:blip r:embed="rId3">
              <a:alphaModFix/>
            </a:blip>
            <a:srcRect b="18063" l="76621" r="8054" t="68463"/>
            <a:stretch/>
          </p:blipFill>
          <p:spPr>
            <a:xfrm>
              <a:off x="818262" y="4301306"/>
              <a:ext cx="196500" cy="1855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15684" l="10121" r="64762" t="60539"/>
          <a:stretch/>
        </p:blipFill>
        <p:spPr>
          <a:xfrm>
            <a:off x="2287225" y="3776025"/>
            <a:ext cx="1197550" cy="11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18063" l="76621" r="8054" t="68463"/>
          <a:stretch/>
        </p:blipFill>
        <p:spPr>
          <a:xfrm>
            <a:off x="2289313" y="3782029"/>
            <a:ext cx="286795" cy="2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18063" l="76621" r="8054" t="68463"/>
          <a:stretch/>
        </p:blipFill>
        <p:spPr>
          <a:xfrm>
            <a:off x="2569875" y="4054130"/>
            <a:ext cx="286775" cy="27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18063" l="76621" r="8054" t="68463"/>
          <a:stretch/>
        </p:blipFill>
        <p:spPr>
          <a:xfrm>
            <a:off x="2775748" y="4251950"/>
            <a:ext cx="376900" cy="35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18063" l="76621" r="8054" t="68463"/>
          <a:stretch/>
        </p:blipFill>
        <p:spPr>
          <a:xfrm>
            <a:off x="3197975" y="4664094"/>
            <a:ext cx="286775" cy="270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18063" l="76621" r="8054" t="68463"/>
          <a:stretch/>
        </p:blipFill>
        <p:spPr>
          <a:xfrm>
            <a:off x="2945625" y="3908950"/>
            <a:ext cx="196500" cy="1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18063" l="76621" r="8054" t="68463"/>
          <a:stretch/>
        </p:blipFill>
        <p:spPr>
          <a:xfrm>
            <a:off x="2439687" y="4544629"/>
            <a:ext cx="176613" cy="1667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Shape 204"/>
          <p:cNvGrpSpPr/>
          <p:nvPr/>
        </p:nvGrpSpPr>
        <p:grpSpPr>
          <a:xfrm>
            <a:off x="3741513" y="3776025"/>
            <a:ext cx="1197550" cy="1166550"/>
            <a:chOff x="771013" y="3524775"/>
            <a:chExt cx="1197550" cy="1166550"/>
          </a:xfrm>
        </p:grpSpPr>
        <p:pic>
          <p:nvPicPr>
            <p:cNvPr id="205" name="Shape 205"/>
            <p:cNvPicPr preferRelativeResize="0"/>
            <p:nvPr/>
          </p:nvPicPr>
          <p:blipFill rotWithShape="1">
            <a:blip r:embed="rId3">
              <a:alphaModFix/>
            </a:blip>
            <a:srcRect b="15684" l="10121" r="64762" t="60539"/>
            <a:stretch/>
          </p:blipFill>
          <p:spPr>
            <a:xfrm>
              <a:off x="771013" y="3524775"/>
              <a:ext cx="1197550" cy="116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Shape 206"/>
            <p:cNvPicPr preferRelativeResize="0"/>
            <p:nvPr/>
          </p:nvPicPr>
          <p:blipFill rotWithShape="1">
            <a:blip r:embed="rId3">
              <a:alphaModFix/>
            </a:blip>
            <a:srcRect b="18063" l="76621" r="8054" t="68463"/>
            <a:stretch/>
          </p:blipFill>
          <p:spPr>
            <a:xfrm>
              <a:off x="773100" y="3530776"/>
              <a:ext cx="196500" cy="1855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Shape 207"/>
            <p:cNvPicPr preferRelativeResize="0"/>
            <p:nvPr/>
          </p:nvPicPr>
          <p:blipFill rotWithShape="1">
            <a:blip r:embed="rId3">
              <a:alphaModFix/>
            </a:blip>
            <a:srcRect b="18063" l="76621" r="8054" t="68463"/>
            <a:stretch/>
          </p:blipFill>
          <p:spPr>
            <a:xfrm>
              <a:off x="1098999" y="3866457"/>
              <a:ext cx="286775" cy="270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Shape 208"/>
            <p:cNvPicPr preferRelativeResize="0"/>
            <p:nvPr/>
          </p:nvPicPr>
          <p:blipFill rotWithShape="1">
            <a:blip r:embed="rId3">
              <a:alphaModFix/>
            </a:blip>
            <a:srcRect b="18063" l="76621" r="8054" t="68463"/>
            <a:stretch/>
          </p:blipFill>
          <p:spPr>
            <a:xfrm>
              <a:off x="1259525" y="4000700"/>
              <a:ext cx="286775" cy="270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Shape 209"/>
            <p:cNvPicPr preferRelativeResize="0"/>
            <p:nvPr/>
          </p:nvPicPr>
          <p:blipFill rotWithShape="1">
            <a:blip r:embed="rId3">
              <a:alphaModFix/>
            </a:blip>
            <a:srcRect b="18063" l="76621" r="8054" t="68463"/>
            <a:stretch/>
          </p:blipFill>
          <p:spPr>
            <a:xfrm>
              <a:off x="1636449" y="4370054"/>
              <a:ext cx="332100" cy="313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Shape 210"/>
            <p:cNvPicPr preferRelativeResize="0"/>
            <p:nvPr/>
          </p:nvPicPr>
          <p:blipFill rotWithShape="1">
            <a:blip r:embed="rId3">
              <a:alphaModFix/>
            </a:blip>
            <a:srcRect b="18063" l="76621" r="8054" t="68463"/>
            <a:stretch/>
          </p:blipFill>
          <p:spPr>
            <a:xfrm>
              <a:off x="1636459" y="3804563"/>
              <a:ext cx="70375" cy="66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Shape 211"/>
            <p:cNvPicPr preferRelativeResize="0"/>
            <p:nvPr/>
          </p:nvPicPr>
          <p:blipFill rotWithShape="1">
            <a:blip r:embed="rId3">
              <a:alphaModFix/>
            </a:blip>
            <a:srcRect b="18063" l="76621" r="8054" t="68463"/>
            <a:stretch/>
          </p:blipFill>
          <p:spPr>
            <a:xfrm>
              <a:off x="818262" y="4301306"/>
              <a:ext cx="196500" cy="1855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Shape 212"/>
          <p:cNvSpPr txBox="1"/>
          <p:nvPr/>
        </p:nvSpPr>
        <p:spPr>
          <a:xfrm>
            <a:off x="707325" y="4912275"/>
            <a:ext cx="14244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59175" y="4190050"/>
            <a:ext cx="568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k</a:t>
            </a:r>
            <a:r>
              <a:rPr lang="en"/>
              <a:t>=5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742600" y="1709150"/>
            <a:ext cx="2868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196888" y="1709150"/>
            <a:ext cx="2868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330775" y="3537950"/>
            <a:ext cx="2868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10921"/>
          <a:stretch/>
        </p:blipFill>
        <p:spPr>
          <a:xfrm>
            <a:off x="710375" y="1912001"/>
            <a:ext cx="1424400" cy="13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785875" y="3055425"/>
            <a:ext cx="14244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sp>
        <p:nvSpPr>
          <p:cNvPr id="219" name="Shape 219"/>
          <p:cNvSpPr txBox="1"/>
          <p:nvPr/>
        </p:nvSpPr>
        <p:spPr>
          <a:xfrm rot="-5400000">
            <a:off x="47465" y="2411733"/>
            <a:ext cx="14241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10921"/>
          <a:stretch/>
        </p:blipFill>
        <p:spPr>
          <a:xfrm>
            <a:off x="2158175" y="1912001"/>
            <a:ext cx="1424400" cy="13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 rot="-5400000">
            <a:off x="1495265" y="2411733"/>
            <a:ext cx="14241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10921"/>
          <a:stretch/>
        </p:blipFill>
        <p:spPr>
          <a:xfrm>
            <a:off x="3605975" y="1912001"/>
            <a:ext cx="1424400" cy="13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 rot="-5400000">
            <a:off x="2943065" y="2411733"/>
            <a:ext cx="14241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10921"/>
          <a:stretch/>
        </p:blipFill>
        <p:spPr>
          <a:xfrm>
            <a:off x="6349175" y="1912001"/>
            <a:ext cx="1424400" cy="13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 rot="-5400000">
            <a:off x="5686265" y="2411733"/>
            <a:ext cx="14241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419225" y="2179950"/>
            <a:ext cx="492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...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2234375" y="3055425"/>
            <a:ext cx="14244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682175" y="3055425"/>
            <a:ext cx="14244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425375" y="3055425"/>
            <a:ext cx="14244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18475" y="2270125"/>
            <a:ext cx="568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k</a:t>
            </a:r>
            <a:r>
              <a:rPr lang="en"/>
              <a:t>=2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938218" y="3495357"/>
            <a:ext cx="332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232" name="Shape 232"/>
          <p:cNvCxnSpPr/>
          <p:nvPr/>
        </p:nvCxnSpPr>
        <p:spPr>
          <a:xfrm>
            <a:off x="7054076" y="3537914"/>
            <a:ext cx="100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3" name="Shape 233"/>
          <p:cNvSpPr txBox="1"/>
          <p:nvPr/>
        </p:nvSpPr>
        <p:spPr>
          <a:xfrm>
            <a:off x="2742600" y="3537950"/>
            <a:ext cx="2868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196888" y="3537950"/>
            <a:ext cx="2868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3359450" y="1759600"/>
            <a:ext cx="5549400" cy="31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727675" y="381100"/>
            <a:ext cx="7503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Which </a:t>
            </a:r>
            <a:r>
              <a:rPr i="1" lang="en" sz="2400"/>
              <a:t>k</a:t>
            </a:r>
            <a:r>
              <a:rPr lang="en" sz="2400"/>
              <a:t> to choose?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Use cophenetic correlation</a:t>
            </a:r>
          </a:p>
        </p:txBody>
      </p:sp>
      <p:grpSp>
        <p:nvGrpSpPr>
          <p:cNvPr id="241" name="Shape 241"/>
          <p:cNvGrpSpPr/>
          <p:nvPr/>
        </p:nvGrpSpPr>
        <p:grpSpPr>
          <a:xfrm>
            <a:off x="5593148" y="794869"/>
            <a:ext cx="3315702" cy="535723"/>
            <a:chOff x="5047250" y="4534040"/>
            <a:chExt cx="4160750" cy="535723"/>
          </a:xfrm>
        </p:grpSpPr>
        <p:pic>
          <p:nvPicPr>
            <p:cNvPr id="242" name="Shape 242"/>
            <p:cNvPicPr preferRelativeResize="0"/>
            <p:nvPr/>
          </p:nvPicPr>
          <p:blipFill rotWithShape="1">
            <a:blip r:embed="rId3">
              <a:alphaModFix/>
            </a:blip>
            <a:srcRect b="15684" l="10121" r="64762" t="60539"/>
            <a:stretch/>
          </p:blipFill>
          <p:spPr>
            <a:xfrm>
              <a:off x="5047250" y="4534040"/>
              <a:ext cx="196500" cy="1998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Shape 243"/>
            <p:cNvPicPr preferRelativeResize="0"/>
            <p:nvPr/>
          </p:nvPicPr>
          <p:blipFill rotWithShape="1">
            <a:blip r:embed="rId3">
              <a:alphaModFix/>
            </a:blip>
            <a:srcRect b="18063" l="76621" r="8054" t="68463"/>
            <a:stretch/>
          </p:blipFill>
          <p:spPr>
            <a:xfrm>
              <a:off x="5047250" y="4884113"/>
              <a:ext cx="196500" cy="1855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Shape 244"/>
            <p:cNvSpPr txBox="1"/>
            <p:nvPr/>
          </p:nvSpPr>
          <p:spPr>
            <a:xfrm>
              <a:off x="5317600" y="4538075"/>
              <a:ext cx="3890400" cy="1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</a:t>
              </a:r>
              <a:r>
                <a:rPr baseline="-25000" i="1" lang="en"/>
                <a:t>i,j </a:t>
              </a:r>
              <a:r>
                <a:rPr lang="en"/>
                <a:t>= 0 (samples not in same cluster) 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5317600" y="4884063"/>
              <a:ext cx="3890400" cy="1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</a:t>
              </a:r>
              <a:r>
                <a:rPr baseline="-25000" i="1" lang="en"/>
                <a:t>i,j</a:t>
              </a:r>
              <a:r>
                <a:rPr lang="en"/>
                <a:t> = 1 (samples in same cluster) </a:t>
              </a:r>
            </a:p>
          </p:txBody>
        </p:sp>
      </p:grpSp>
      <p:sp>
        <p:nvSpPr>
          <p:cNvPr id="246" name="Shape 246"/>
          <p:cNvSpPr txBox="1"/>
          <p:nvPr/>
        </p:nvSpPr>
        <p:spPr>
          <a:xfrm>
            <a:off x="1451818" y="1514157"/>
            <a:ext cx="332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247" name="Shape 247"/>
          <p:cNvCxnSpPr/>
          <p:nvPr/>
        </p:nvCxnSpPr>
        <p:spPr>
          <a:xfrm>
            <a:off x="1567676" y="1556714"/>
            <a:ext cx="100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48" name="Shape 248"/>
          <p:cNvPicPr preferRelativeResize="0"/>
          <p:nvPr/>
        </p:nvPicPr>
        <p:blipFill rotWithShape="1">
          <a:blip r:embed="rId4">
            <a:alphaModFix/>
          </a:blip>
          <a:srcRect b="0" l="12816" r="0" t="19139"/>
          <a:stretch/>
        </p:blipFill>
        <p:spPr>
          <a:xfrm>
            <a:off x="1005725" y="3627674"/>
            <a:ext cx="1204850" cy="13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 rot="-5400000">
            <a:off x="159427" y="4086008"/>
            <a:ext cx="14241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933813" y="4759875"/>
            <a:ext cx="14244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10921"/>
          <a:stretch/>
        </p:blipFill>
        <p:spPr>
          <a:xfrm>
            <a:off x="862775" y="1759601"/>
            <a:ext cx="1424400" cy="13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 rot="-5400000">
            <a:off x="199865" y="2259333"/>
            <a:ext cx="14241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938975" y="2903025"/>
            <a:ext cx="14244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451818" y="3342957"/>
            <a:ext cx="332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255" name="Shape 255"/>
          <p:cNvCxnSpPr/>
          <p:nvPr/>
        </p:nvCxnSpPr>
        <p:spPr>
          <a:xfrm>
            <a:off x="1567676" y="3385514"/>
            <a:ext cx="100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6" name="Shape 256"/>
          <p:cNvSpPr txBox="1"/>
          <p:nvPr/>
        </p:nvSpPr>
        <p:spPr>
          <a:xfrm>
            <a:off x="5763950" y="2283096"/>
            <a:ext cx="740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𝝆</a:t>
            </a:r>
            <a:r>
              <a:rPr baseline="-25000" lang="en" sz="1800"/>
              <a:t>k</a:t>
            </a:r>
            <a:r>
              <a:rPr lang="en" sz="1800"/>
              <a:t>(C)</a:t>
            </a:r>
          </a:p>
        </p:txBody>
      </p:sp>
      <p:cxnSp>
        <p:nvCxnSpPr>
          <p:cNvPr id="257" name="Shape 257"/>
          <p:cNvCxnSpPr/>
          <p:nvPr/>
        </p:nvCxnSpPr>
        <p:spPr>
          <a:xfrm>
            <a:off x="6170676" y="2369737"/>
            <a:ext cx="100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8" name="Shape 258"/>
          <p:cNvSpPr txBox="1"/>
          <p:nvPr/>
        </p:nvSpPr>
        <p:spPr>
          <a:xfrm>
            <a:off x="5194700" y="1827675"/>
            <a:ext cx="21387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Dispersion of matrix C: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487550" y="2782550"/>
            <a:ext cx="5293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Pearson correlation of two distance matrices</a:t>
            </a: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Distance b/w samples induced by the consensus matrix</a:t>
            </a:r>
          </a:p>
          <a:p>
            <a:pPr indent="-304800" lvl="0" marL="914400" rtl="0">
              <a:spcBef>
                <a:spcPts val="0"/>
              </a:spcBef>
              <a:buSzPts val="1200"/>
              <a:buAutoNum type="arabicPeriod"/>
            </a:pPr>
            <a:r>
              <a:rPr lang="en" sz="1200"/>
              <a:t>Distance b/w samples induced by the linkage used in the reordering of 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𝝆</a:t>
            </a:r>
            <a:r>
              <a:rPr baseline="-25000" lang="en"/>
              <a:t>k </a:t>
            </a:r>
            <a:r>
              <a:rPr lang="en"/>
              <a:t>= 1     Perfect consensus matrix</a:t>
            </a:r>
            <a:r>
              <a:rPr lang="en" sz="1800"/>
              <a:t>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𝝆</a:t>
            </a:r>
            <a:r>
              <a:rPr baseline="-25000" lang="en"/>
              <a:t>k </a:t>
            </a:r>
            <a:r>
              <a:rPr lang="en"/>
              <a:t>&lt; 1     Less-than perfect consensus matrix</a:t>
            </a:r>
            <a:r>
              <a:rPr lang="en" sz="1800"/>
              <a:t> </a:t>
            </a:r>
          </a:p>
        </p:txBody>
      </p:sp>
      <p:cxnSp>
        <p:nvCxnSpPr>
          <p:cNvPr id="260" name="Shape 260"/>
          <p:cNvCxnSpPr/>
          <p:nvPr/>
        </p:nvCxnSpPr>
        <p:spPr>
          <a:xfrm>
            <a:off x="5407701" y="3453962"/>
            <a:ext cx="100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" name="Shape 261"/>
          <p:cNvCxnSpPr/>
          <p:nvPr/>
        </p:nvCxnSpPr>
        <p:spPr>
          <a:xfrm>
            <a:off x="6923576" y="1939237"/>
            <a:ext cx="100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2" name="Shape 262"/>
          <p:cNvSpPr txBox="1"/>
          <p:nvPr/>
        </p:nvSpPr>
        <p:spPr>
          <a:xfrm>
            <a:off x="118475" y="2270125"/>
            <a:ext cx="568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k</a:t>
            </a:r>
            <a:r>
              <a:rPr lang="en"/>
              <a:t>=2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04725" y="3985250"/>
            <a:ext cx="568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k</a:t>
            </a:r>
            <a:r>
              <a:rPr lang="en"/>
              <a:t>=5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5" y="500825"/>
            <a:ext cx="6606275" cy="45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750" y="3967375"/>
            <a:ext cx="2095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6121675" y="1828025"/>
            <a:ext cx="2873400" cy="134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Tried k components = 2 -&gt; 10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Choosing </a:t>
            </a:r>
            <a:r>
              <a:rPr lang="en">
                <a:solidFill>
                  <a:srgbClr val="FF0000"/>
                </a:solidFill>
              </a:rPr>
              <a:t>k=7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Shape 275"/>
          <p:cNvGrpSpPr/>
          <p:nvPr/>
        </p:nvGrpSpPr>
        <p:grpSpPr>
          <a:xfrm>
            <a:off x="14275" y="575100"/>
            <a:ext cx="9101276" cy="4421798"/>
            <a:chOff x="160093" y="589648"/>
            <a:chExt cx="8665406" cy="4340202"/>
          </a:xfrm>
        </p:grpSpPr>
        <p:pic>
          <p:nvPicPr>
            <p:cNvPr id="276" name="Shape 276"/>
            <p:cNvPicPr preferRelativeResize="0"/>
            <p:nvPr/>
          </p:nvPicPr>
          <p:blipFill rotWithShape="1">
            <a:blip r:embed="rId3">
              <a:alphaModFix/>
            </a:blip>
            <a:srcRect b="13486" l="1667" r="2519" t="52997"/>
            <a:stretch/>
          </p:blipFill>
          <p:spPr>
            <a:xfrm>
              <a:off x="224456" y="2860212"/>
              <a:ext cx="8601043" cy="1692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Shape 277"/>
            <p:cNvPicPr preferRelativeResize="0"/>
            <p:nvPr/>
          </p:nvPicPr>
          <p:blipFill rotWithShape="1">
            <a:blip r:embed="rId3">
              <a:alphaModFix/>
            </a:blip>
            <a:srcRect b="56540" l="1667" r="2519" t="9944"/>
            <a:stretch/>
          </p:blipFill>
          <p:spPr>
            <a:xfrm>
              <a:off x="160093" y="787675"/>
              <a:ext cx="8665404" cy="17048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2080825" y="632950"/>
              <a:ext cx="225300" cy="429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4106875" y="632950"/>
              <a:ext cx="225300" cy="429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213975" y="632950"/>
              <a:ext cx="225300" cy="429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 rot="5400000">
              <a:off x="4410659" y="-3596702"/>
              <a:ext cx="225300" cy="859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124950" y="2656100"/>
            <a:ext cx="8741725" cy="2340800"/>
            <a:chOff x="201150" y="2656100"/>
            <a:chExt cx="8741725" cy="2340800"/>
          </a:xfrm>
        </p:grpSpPr>
        <p:sp>
          <p:nvSpPr>
            <p:cNvPr id="283" name="Shape 283"/>
            <p:cNvSpPr/>
            <p:nvPr/>
          </p:nvSpPr>
          <p:spPr>
            <a:xfrm rot="5400000">
              <a:off x="4452925" y="-1595650"/>
              <a:ext cx="238200" cy="8741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 rot="5400000">
              <a:off x="1012650" y="3947200"/>
              <a:ext cx="238200" cy="1861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Shape 285"/>
          <p:cNvSpPr/>
          <p:nvPr/>
        </p:nvSpPr>
        <p:spPr>
          <a:xfrm>
            <a:off x="6587705" y="597191"/>
            <a:ext cx="236700" cy="43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500" y="138500"/>
            <a:ext cx="5822451" cy="50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5636675" y="54050"/>
            <a:ext cx="1092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k=9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794200" y="65260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3) Create Plati-Res GPS Map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504800" y="2291575"/>
            <a:ext cx="2545800" cy="244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Using these components, cells will be visually represented on a 2-D map, analogous to an Onco-GPS map. This map clusters cells together based on their components, which will then be used to define molecular states for the cells. 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25" y="1238650"/>
            <a:ext cx="5639699" cy="39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729450" y="7081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Annotating the components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762925" y="1569475"/>
            <a:ext cx="41910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Performed pre-ranked </a:t>
            </a:r>
            <a:r>
              <a:rPr b="1" lang="en" sz="1800"/>
              <a:t>ssGSEA analysis</a:t>
            </a:r>
            <a:r>
              <a:rPr lang="en" sz="1800"/>
              <a:t> on each of the components against both the Hallmark gene, Reactome and oncogenic gene sets obtained from </a:t>
            </a:r>
            <a:r>
              <a:rPr lang="en" sz="1800" u="sng">
                <a:solidFill>
                  <a:srgbClr val="1C3678"/>
                </a:solidFill>
                <a:hlinkClick r:id="rId3"/>
              </a:rPr>
              <a:t>MSig Database</a:t>
            </a:r>
            <a:r>
              <a:rPr lang="en" sz="1800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825" y="1569475"/>
            <a:ext cx="41910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5105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6439025" y="51575"/>
            <a:ext cx="2705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GSEA with </a:t>
            </a:r>
            <a:r>
              <a:rPr b="1" lang="en" sz="1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Hallmark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356550"/>
            <a:ext cx="83181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Platinum-based drugs are a primary therapy for many cancer patients but resistance is common 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600" y="1662625"/>
            <a:ext cx="3829775" cy="3142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925" y="1701599"/>
            <a:ext cx="3829775" cy="33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239713" y="1393050"/>
            <a:ext cx="30342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Especially in ovarian cancer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400850" y="4758175"/>
            <a:ext cx="16467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Holmes, 2015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3826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5143525" y="51575"/>
            <a:ext cx="4000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GSEA with </a:t>
            </a:r>
            <a:r>
              <a:rPr b="1" lang="en" sz="1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Reactome &amp; Hallmark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Shape 322"/>
          <p:cNvGraphicFramePr/>
          <p:nvPr/>
        </p:nvGraphicFramePr>
        <p:xfrm>
          <a:off x="-12" y="4760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{39AB1B4E-6052-484E-BB33-E68D332AC165}</a:tableStyleId>
              </a:tblPr>
              <a:tblGrid>
                <a:gridCol w="1191300"/>
                <a:gridCol w="985400"/>
                <a:gridCol w="1060250"/>
                <a:gridCol w="1124350"/>
                <a:gridCol w="1099425"/>
                <a:gridCol w="1149300"/>
                <a:gridCol w="1271175"/>
                <a:gridCol w="1262775"/>
              </a:tblGrid>
              <a:tr h="849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3000"/>
                        <a:t>C1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3000"/>
                        <a:t>C2</a:t>
                      </a: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3000"/>
                        <a:t>C3</a:t>
                      </a: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3000"/>
                        <a:t>C4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3000"/>
                        <a:t>C5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3000"/>
                        <a:t>C6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3000"/>
                        <a:t>C7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1437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High enrichment scores: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MYC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E2F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G2M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MYC,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Oxid. Phosphorylation,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E2F, G2M,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Reactome processing of capped intron containing pre mrna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MYC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E2F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G2M,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DNA Repair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MYC,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Oxidative phosphorylation,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EMT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Activation of chaperone genes by XBP1S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MYC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Coagulation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Complement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Oxidative Phos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Unfolded protein response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MYC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Coagulation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TNFA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Complement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Apical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EMT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P53 pathway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Processing of capped intro containing mRNA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97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Annotation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MYC/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Cell cycle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MYC/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Oxid. Phos.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Cell Cycle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MYC/ Oxid.Phos.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EMT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Coagulation/        Complement/ Oxid.Phos.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Coagulation/ Complement/ EMT/P53 pathway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286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x="4745900" y="776950"/>
            <a:ext cx="1128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/>
              <a:t>MYC/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/>
              <a:t>Cell cycle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821375" y="417850"/>
            <a:ext cx="7695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MYC/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Oxid. Phos.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64125" y="795275"/>
            <a:ext cx="1128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MYC/ Oxid.Phos.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552075" y="4725600"/>
            <a:ext cx="679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Cell Cycle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5361550" y="4604775"/>
            <a:ext cx="5643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EMT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5156200" y="2417900"/>
            <a:ext cx="10647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Coagulation/        Complement/ Oxid.Phos.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-19275" y="3725175"/>
            <a:ext cx="12954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/>
              <a:t>Coagulation/ Complement/ EMT/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P53 pathway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740989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4">
            <a:alphaModFix/>
          </a:blip>
          <a:srcRect b="12656" l="0" r="0" t="0"/>
          <a:stretch/>
        </p:blipFill>
        <p:spPr>
          <a:xfrm>
            <a:off x="5874650" y="-39400"/>
            <a:ext cx="3308725" cy="11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1821375" y="417850"/>
            <a:ext cx="7695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MYC/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Oxid. Phos.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64125" y="795275"/>
            <a:ext cx="1128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MYC/ Oxid.Phos.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552075" y="4725600"/>
            <a:ext cx="679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Cell Cycle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361550" y="4604775"/>
            <a:ext cx="5643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EMT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5156200" y="2417900"/>
            <a:ext cx="10647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Coagulation/        Complement/ Oxid.Phos.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-19275" y="3725175"/>
            <a:ext cx="12954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Coagulation/ Complement/ EMT/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P53 pathway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4745900" y="776950"/>
            <a:ext cx="1128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MYC/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Cell cycle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75"/>
            <a:ext cx="7369445" cy="51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 rot="4712250">
            <a:off x="4586308" y="886365"/>
            <a:ext cx="243048" cy="116671"/>
          </a:xfrm>
          <a:prstGeom prst="rightArrow">
            <a:avLst>
              <a:gd fmla="val 10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4">
            <a:alphaModFix/>
          </a:blip>
          <a:srcRect b="12334" l="0" r="0" t="0"/>
          <a:stretch/>
        </p:blipFill>
        <p:spPr>
          <a:xfrm>
            <a:off x="6297950" y="0"/>
            <a:ext cx="2846050" cy="11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/>
          <p:nvPr/>
        </p:nvSpPr>
        <p:spPr>
          <a:xfrm rot="4712250">
            <a:off x="660321" y="1385665"/>
            <a:ext cx="243048" cy="116671"/>
          </a:xfrm>
          <a:prstGeom prst="rightArrow">
            <a:avLst>
              <a:gd fmla="val 10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 rot="-3297349">
            <a:off x="329490" y="3794996"/>
            <a:ext cx="242943" cy="116765"/>
          </a:xfrm>
          <a:prstGeom prst="rightArrow">
            <a:avLst>
              <a:gd fmla="val 10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4712175" y="674350"/>
            <a:ext cx="1128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MYC/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Cell cycle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821375" y="417850"/>
            <a:ext cx="7695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MYC/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Oxid. Phos.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24675" y="776950"/>
            <a:ext cx="1128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MYC/ Oxid.Phos.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-19275" y="3846000"/>
            <a:ext cx="11286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Coagulation/ Complement/ EMT/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P53 pathway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156200" y="2417900"/>
            <a:ext cx="10647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Coagulation/        Complement/ Oxid.Phos.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552075" y="4725600"/>
            <a:ext cx="679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Cell Cycle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5361550" y="4604775"/>
            <a:ext cx="5643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EMT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9049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4">
            <a:alphaModFix/>
          </a:blip>
          <a:srcRect b="9019" l="77561" r="0" t="27948"/>
          <a:stretch/>
        </p:blipFill>
        <p:spPr>
          <a:xfrm>
            <a:off x="6557050" y="681800"/>
            <a:ext cx="2006850" cy="39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 rotWithShape="1">
          <a:blip r:embed="rId4">
            <a:alphaModFix/>
          </a:blip>
          <a:srcRect b="56142" l="82412" r="16080" t="46080"/>
          <a:stretch/>
        </p:blipFill>
        <p:spPr>
          <a:xfrm flipH="1" rot="10800000">
            <a:off x="1217175" y="790174"/>
            <a:ext cx="219876" cy="22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 rotWithShape="1">
          <a:blip r:embed="rId4">
            <a:alphaModFix/>
          </a:blip>
          <a:srcRect b="25927" l="81949" r="15652" t="71133"/>
          <a:stretch/>
        </p:blipFill>
        <p:spPr>
          <a:xfrm>
            <a:off x="1608200" y="734850"/>
            <a:ext cx="329649" cy="2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4">
            <a:alphaModFix/>
          </a:blip>
          <a:srcRect b="32697" l="82063" r="15982" t="64363"/>
          <a:stretch/>
        </p:blipFill>
        <p:spPr>
          <a:xfrm>
            <a:off x="2035425" y="740108"/>
            <a:ext cx="268600" cy="2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4">
            <a:alphaModFix/>
          </a:blip>
          <a:srcRect b="67716" l="82063" r="15982" t="29343"/>
          <a:stretch/>
        </p:blipFill>
        <p:spPr>
          <a:xfrm>
            <a:off x="3357825" y="734834"/>
            <a:ext cx="268600" cy="28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11568" l="82189" r="15856" t="85492"/>
          <a:stretch/>
        </p:blipFill>
        <p:spPr>
          <a:xfrm>
            <a:off x="2933825" y="762512"/>
            <a:ext cx="268600" cy="28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 rotWithShape="1">
          <a:blip r:embed="rId4">
            <a:alphaModFix/>
          </a:blip>
          <a:srcRect b="39667" l="82314" r="15971" t="57863"/>
          <a:stretch/>
        </p:blipFill>
        <p:spPr>
          <a:xfrm>
            <a:off x="4680225" y="784950"/>
            <a:ext cx="235575" cy="2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 rotWithShape="1">
          <a:blip r:embed="rId4">
            <a:alphaModFix/>
          </a:blip>
          <a:srcRect b="60737" l="82064" r="15981" t="36322"/>
          <a:stretch/>
        </p:blipFill>
        <p:spPr>
          <a:xfrm>
            <a:off x="2473575" y="734823"/>
            <a:ext cx="268600" cy="28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4">
            <a:alphaModFix/>
          </a:blip>
          <a:srcRect b="46440" l="82303" r="15742" t="50620"/>
          <a:stretch/>
        </p:blipFill>
        <p:spPr>
          <a:xfrm>
            <a:off x="4286750" y="762520"/>
            <a:ext cx="268600" cy="28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 rotWithShape="1">
          <a:blip r:embed="rId4">
            <a:alphaModFix/>
          </a:blip>
          <a:srcRect b="18993" l="82063" r="15538" t="78067"/>
          <a:stretch/>
        </p:blipFill>
        <p:spPr>
          <a:xfrm>
            <a:off x="3832213" y="734825"/>
            <a:ext cx="329674" cy="2804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6290500" y="-57000"/>
            <a:ext cx="285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Drug Resistance by State 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(mean IC50 value in that state)</a:t>
            </a:r>
          </a:p>
        </p:txBody>
      </p:sp>
      <p:sp>
        <p:nvSpPr>
          <p:cNvPr id="380" name="Shape 380"/>
          <p:cNvSpPr/>
          <p:nvPr/>
        </p:nvSpPr>
        <p:spPr>
          <a:xfrm>
            <a:off x="1090300" y="3791275"/>
            <a:ext cx="4463700" cy="15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9049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/>
          <p:nvPr/>
        </p:nvSpPr>
        <p:spPr>
          <a:xfrm>
            <a:off x="6290500" y="-57000"/>
            <a:ext cx="2956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Drug Resistance by Component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(Spearman’s correlation coefficient  </a:t>
            </a:r>
            <a:r>
              <a:rPr lang="en" sz="1200"/>
              <a:t>𝝆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259925" y="4445450"/>
            <a:ext cx="4104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1145850" y="595550"/>
            <a:ext cx="483900" cy="42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800"/>
              <a:t>MYC/ Cell cycle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693400" y="595550"/>
            <a:ext cx="483900" cy="42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Cell cycle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2240950" y="595550"/>
            <a:ext cx="483900" cy="42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MYC/ Oxid. Phos.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2852150" y="465475"/>
            <a:ext cx="547200" cy="5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800"/>
              <a:t>Coag./        Comp./ Oxid.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800"/>
              <a:t>Phos.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3399350" y="847675"/>
            <a:ext cx="483900" cy="18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EMT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972050" y="608275"/>
            <a:ext cx="483900" cy="42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MYC/ Oxid. Phos.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4519275" y="549600"/>
            <a:ext cx="636600" cy="51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800"/>
              <a:t>Coag./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800"/>
              <a:t>Comp./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800"/>
              <a:t>EMT/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800"/>
              <a:t>P53 path.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6666750" y="785463"/>
            <a:ext cx="18771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Drug activity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6330225" y="1209863"/>
            <a:ext cx="2168700" cy="2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Cross-linkers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DNA alkylators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Inducers of DNA damage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Inhibitors of topoisomerase I/II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Inhibitors of microtubule assembly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Inhibitors of DNA methyltransferase</a:t>
            </a:r>
          </a:p>
        </p:txBody>
      </p:sp>
      <p:sp>
        <p:nvSpPr>
          <p:cNvPr id="397" name="Shape 397"/>
          <p:cNvSpPr/>
          <p:nvPr/>
        </p:nvSpPr>
        <p:spPr>
          <a:xfrm>
            <a:off x="6518250" y="1347113"/>
            <a:ext cx="148500" cy="135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518238" y="2016663"/>
            <a:ext cx="148500" cy="135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6518250" y="1681900"/>
            <a:ext cx="148500" cy="135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6518250" y="2612475"/>
            <a:ext cx="148500" cy="135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6518250" y="3124150"/>
            <a:ext cx="148500" cy="1350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6518250" y="3877825"/>
            <a:ext cx="148500" cy="1350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5883438" y="1054263"/>
            <a:ext cx="148500" cy="135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5876550" y="4631650"/>
            <a:ext cx="148500" cy="135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876538" y="3029438"/>
            <a:ext cx="148500" cy="135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5883450" y="3332225"/>
            <a:ext cx="148500" cy="135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5883450" y="3485275"/>
            <a:ext cx="148500" cy="135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5883450" y="1390150"/>
            <a:ext cx="148500" cy="135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5883450" y="1726025"/>
            <a:ext cx="148500" cy="135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5883450" y="3635000"/>
            <a:ext cx="148500" cy="135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5883438" y="3981925"/>
            <a:ext cx="148500" cy="135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5549575" y="2378425"/>
            <a:ext cx="636600" cy="1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5883438" y="2377738"/>
            <a:ext cx="148500" cy="135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883438" y="3808450"/>
            <a:ext cx="148500" cy="135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5883438" y="4448438"/>
            <a:ext cx="148500" cy="135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5883450" y="2061900"/>
            <a:ext cx="148500" cy="135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5883450" y="1893963"/>
            <a:ext cx="148500" cy="135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5883450" y="2703600"/>
            <a:ext cx="148500" cy="135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5883450" y="2220163"/>
            <a:ext cx="148500" cy="135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5883450" y="1222213"/>
            <a:ext cx="148500" cy="1350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5883450" y="2866525"/>
            <a:ext cx="148500" cy="1350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5883450" y="3180825"/>
            <a:ext cx="148500" cy="1350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5883450" y="2543350"/>
            <a:ext cx="148500" cy="1350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5883450" y="4128450"/>
            <a:ext cx="148500" cy="1350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5883450" y="4814850"/>
            <a:ext cx="148500" cy="1350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5883450" y="1558088"/>
            <a:ext cx="148500" cy="1350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5883450" y="4288450"/>
            <a:ext cx="148500" cy="1350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Shape 432"/>
          <p:cNvPicPr preferRelativeResize="0"/>
          <p:nvPr/>
        </p:nvPicPr>
        <p:blipFill rotWithShape="1">
          <a:blip r:embed="rId3">
            <a:alphaModFix/>
          </a:blip>
          <a:srcRect b="6375" l="0" r="0" t="0"/>
          <a:stretch/>
        </p:blipFill>
        <p:spPr>
          <a:xfrm>
            <a:off x="0" y="0"/>
            <a:ext cx="56057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/>
          <p:nvPr/>
        </p:nvSpPr>
        <p:spPr>
          <a:xfrm>
            <a:off x="5245550" y="2976850"/>
            <a:ext cx="148500" cy="135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5245550" y="1956638"/>
            <a:ext cx="148500" cy="135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5253925" y="1380600"/>
            <a:ext cx="148500" cy="135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5247400" y="1525400"/>
            <a:ext cx="148500" cy="135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5253925" y="3848375"/>
            <a:ext cx="148500" cy="135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5247400" y="4136925"/>
            <a:ext cx="148500" cy="135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5245550" y="2241875"/>
            <a:ext cx="148500" cy="135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5245550" y="3556575"/>
            <a:ext cx="148500" cy="135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5253925" y="916850"/>
            <a:ext cx="148500" cy="135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5245550" y="1816900"/>
            <a:ext cx="148500" cy="135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247400" y="2679475"/>
            <a:ext cx="148500" cy="135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5245550" y="3124150"/>
            <a:ext cx="148500" cy="135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5245550" y="2828150"/>
            <a:ext cx="148500" cy="135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5253925" y="1233275"/>
            <a:ext cx="148500" cy="135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5253925" y="1075063"/>
            <a:ext cx="148500" cy="1350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5245550" y="1671475"/>
            <a:ext cx="148500" cy="1350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5247400" y="2387363"/>
            <a:ext cx="148500" cy="1350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5245550" y="2533638"/>
            <a:ext cx="148500" cy="1350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5245550" y="3408575"/>
            <a:ext cx="148500" cy="1350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5253925" y="3993038"/>
            <a:ext cx="148500" cy="1350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4948250" y="2115511"/>
            <a:ext cx="613500" cy="1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5253925" y="4280800"/>
            <a:ext cx="148500" cy="1350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5245550" y="3269350"/>
            <a:ext cx="148500" cy="1350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5245550" y="3704038"/>
            <a:ext cx="148500" cy="135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5247400" y="2096363"/>
            <a:ext cx="148500" cy="135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 txBox="1"/>
          <p:nvPr/>
        </p:nvSpPr>
        <p:spPr>
          <a:xfrm>
            <a:off x="5685075" y="-57000"/>
            <a:ext cx="3459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Drug Resistance by Drug Resistance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(Spearman’s correlation coefficient  </a:t>
            </a:r>
            <a:r>
              <a:rPr lang="en" sz="1200"/>
              <a:t>𝝆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6666750" y="785463"/>
            <a:ext cx="18771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Drug activity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6330225" y="1209863"/>
            <a:ext cx="2168700" cy="2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Cross-linkers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DNA alkylators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Inducers of DNA damage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Inhibitors of topoisomerase I/II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Inhibitors of microtubule assembly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Inhibitors of DNA methyltransferase</a:t>
            </a:r>
          </a:p>
        </p:txBody>
      </p:sp>
      <p:sp>
        <p:nvSpPr>
          <p:cNvPr id="461" name="Shape 461"/>
          <p:cNvSpPr/>
          <p:nvPr/>
        </p:nvSpPr>
        <p:spPr>
          <a:xfrm>
            <a:off x="6518250" y="1347113"/>
            <a:ext cx="148500" cy="135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6518238" y="2016663"/>
            <a:ext cx="148500" cy="135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6518250" y="1681900"/>
            <a:ext cx="148500" cy="135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6518250" y="2612475"/>
            <a:ext cx="148500" cy="135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6518250" y="3124150"/>
            <a:ext cx="148500" cy="1350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6518250" y="3877825"/>
            <a:ext cx="148500" cy="1350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727650" y="3187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Was using the platinum-phenotype derived gene list advantageous?</a:t>
            </a: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363" y="1233550"/>
            <a:ext cx="5784174" cy="38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>
            <p:ph type="title"/>
          </p:nvPr>
        </p:nvSpPr>
        <p:spPr>
          <a:xfrm>
            <a:off x="4060650" y="4850925"/>
            <a:ext cx="5083500" cy="29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Plati-Res Map made with genes related to KRAS signature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Shape 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6098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 txBox="1"/>
          <p:nvPr/>
        </p:nvSpPr>
        <p:spPr>
          <a:xfrm>
            <a:off x="6290500" y="42275"/>
            <a:ext cx="2956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Drug Resistance by Component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(Spearman’s correlation coefficient  </a:t>
            </a:r>
            <a:r>
              <a:rPr lang="en" sz="1200"/>
              <a:t>𝝆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  <p:sp>
        <p:nvSpPr>
          <p:cNvPr id="480" name="Shape 480"/>
          <p:cNvSpPr txBox="1"/>
          <p:nvPr>
            <p:ph type="title"/>
          </p:nvPr>
        </p:nvSpPr>
        <p:spPr>
          <a:xfrm>
            <a:off x="4060500" y="4832875"/>
            <a:ext cx="5083500" cy="35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Plati-Res Map made with genes related to KRAS signature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977000" y="588100"/>
            <a:ext cx="471900" cy="35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00"/>
              <a:t>MYC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338000" y="588100"/>
            <a:ext cx="471900" cy="35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00"/>
              <a:t>MYC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700"/>
              <a:t>/E2F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742875" y="588100"/>
            <a:ext cx="573300" cy="35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00"/>
              <a:t>BRAF </a:t>
            </a:r>
            <a:r>
              <a:rPr b="1" lang="en" sz="700"/>
              <a:t>/ MAPK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2151600" y="588100"/>
            <a:ext cx="405900" cy="27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00"/>
              <a:t>EMT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2490600" y="588100"/>
            <a:ext cx="471900" cy="27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00"/>
              <a:t>HNF1 /PAX8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2899200" y="588100"/>
            <a:ext cx="573300" cy="27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00"/>
              <a:t>ERBB3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700"/>
              <a:t>/PI3K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3315100" y="513850"/>
            <a:ext cx="471900" cy="42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00"/>
              <a:t>RAS /WNT /PI3K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3643200" y="552250"/>
            <a:ext cx="471900" cy="42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00"/>
              <a:t>K</a:t>
            </a:r>
            <a:r>
              <a:rPr b="1" lang="en" sz="700"/>
              <a:t>RAS /AP1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4055525" y="552250"/>
            <a:ext cx="471900" cy="42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00"/>
              <a:t>TNF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700"/>
              <a:t>/NFkB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5660975" y="1060100"/>
            <a:ext cx="34065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Sensitive components more dispersed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Different component annotations by the inclusion of different genes may give more insight to certain resistant/sensitive components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 slide on gene expression heterogeneity here before map, or have map even later.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 slide about the CCLE data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60425" y="346825"/>
            <a:ext cx="81753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goal: Build platinum resistance GPS map - PlatiRes using a platinum-derived gene list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137474" y="4774125"/>
            <a:ext cx="1184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Kim J et al.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300" y="1427550"/>
            <a:ext cx="5006799" cy="340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7650" y="6634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03150" y="1300775"/>
            <a:ext cx="7688700" cy="232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AutoNum type="arabicParenBoth"/>
            </a:pPr>
            <a:r>
              <a:rPr lang="en" sz="1800"/>
              <a:t>Identify genes correlated with platinum resistant phenotype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AutoNum type="arabicParenBoth"/>
            </a:pPr>
            <a:r>
              <a:rPr lang="en" sz="1800"/>
              <a:t>Using these genes, find the components (metagenes), using nonnegative matrix factorization (NMF)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AutoNum type="arabicParenBoth"/>
            </a:pPr>
            <a:r>
              <a:rPr lang="en" sz="1800"/>
              <a:t>Create Plati-Res GPS map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7650" y="328325"/>
            <a:ext cx="82431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1) Identify genes correlated with platinum resistant phenotype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93175" y="1544975"/>
            <a:ext cx="7973700" cy="194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Differential gene expression analysis using publically available datasets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Qualifying Studies: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Ovarian cancer cell lines with acquired resistance with platinum-based drug (cisplatin, carboplatin, and oxaliplatin, etc..)</a:t>
            </a:r>
          </a:p>
          <a:p>
            <a:pPr indent="-342900" lvl="1" marL="914400" rtl="0">
              <a:spcBef>
                <a:spcPts val="0"/>
              </a:spcBef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Must have both plati-resistant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sensitive gene expression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18750"/>
            <a:ext cx="6793101" cy="33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5396025" y="4815300"/>
            <a:ext cx="2305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SI Fig1 Marchion D et al.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727650" y="5317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Marchion et al study: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</a:t>
            </a:r>
            <a:r>
              <a:rPr lang="en" sz="1800"/>
              <a:t>n</a:t>
            </a:r>
            <a:r>
              <a:rPr lang="en" sz="1800"/>
              <a:t>_resistant = 52  n_sensitive = 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59175" y="123200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gene list Marchion GE +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Harismendy Bulk RNA Seq: 3443 genes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67046" t="0"/>
          <a:stretch/>
        </p:blipFill>
        <p:spPr>
          <a:xfrm>
            <a:off x="7332375" y="1320000"/>
            <a:ext cx="1521150" cy="37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 rot="-5400000">
            <a:off x="6504125" y="2720425"/>
            <a:ext cx="15771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3443 genes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