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3" r:id="rId8"/>
    <p:sldId id="285" r:id="rId9"/>
    <p:sldId id="262" r:id="rId10"/>
    <p:sldId id="264" r:id="rId11"/>
    <p:sldId id="265" r:id="rId12"/>
    <p:sldId id="266" r:id="rId13"/>
    <p:sldId id="270" r:id="rId14"/>
    <p:sldId id="268" r:id="rId15"/>
    <p:sldId id="267" r:id="rId16"/>
    <p:sldId id="269" r:id="rId17"/>
    <p:sldId id="271" r:id="rId18"/>
    <p:sldId id="272" r:id="rId19"/>
    <p:sldId id="273" r:id="rId20"/>
    <p:sldId id="274" r:id="rId21"/>
    <p:sldId id="275" r:id="rId22"/>
    <p:sldId id="276" r:id="rId23"/>
    <p:sldId id="279" r:id="rId24"/>
    <p:sldId id="280" r:id="rId25"/>
    <p:sldId id="283" r:id="rId26"/>
    <p:sldId id="284" r:id="rId27"/>
    <p:sldId id="277" r:id="rId28"/>
    <p:sldId id="278" r:id="rId29"/>
    <p:sldId id="281" r:id="rId30"/>
    <p:sldId id="282" r:id="rId31"/>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73" d="100"/>
          <a:sy n="73" d="100"/>
        </p:scale>
        <p:origin x="618"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89899" y="0"/>
            <a:ext cx="914162"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544" y="758952"/>
            <a:ext cx="9415867" cy="4041648"/>
          </a:xfrm>
        </p:spPr>
        <p:txBody>
          <a:bodyPr anchor="b">
            <a:normAutofit/>
          </a:bodyPr>
          <a:lstStyle>
            <a:lvl1pPr algn="l">
              <a:lnSpc>
                <a:spcPct val="85000"/>
              </a:lnSpc>
              <a:defRPr sz="7198"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544" y="4800600"/>
            <a:ext cx="9415867" cy="1691640"/>
          </a:xfrm>
        </p:spPr>
        <p:txBody>
          <a:bodyPr>
            <a:normAutofit/>
          </a:bodyPr>
          <a:lstStyle>
            <a:lvl1pPr marL="0" indent="0" algn="l">
              <a:buNone/>
              <a:defRPr sz="2199" baseline="0">
                <a:solidFill>
                  <a:schemeClr val="tx1">
                    <a:lumMod val="65000"/>
                  </a:schemeClr>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D50D12D-207B-4AA0-8AE1-9FB32A269769}" type="datetimeFigureOut">
              <a:rPr lang="en-US" smtClean="0"/>
              <a:t>5/7/2017</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D6C71-C9FD-4500-9D54-3D6BA7C57C49}" type="slidenum">
              <a:rPr lang="en-US" smtClean="0"/>
              <a:t>‹#›</a:t>
            </a:fld>
            <a:endParaRPr lang="en-US"/>
          </a:p>
        </p:txBody>
      </p:sp>
      <p:sp>
        <p:nvSpPr>
          <p:cNvPr id="7" name="Rectangle 6"/>
          <p:cNvSpPr/>
          <p:nvPr/>
        </p:nvSpPr>
        <p:spPr>
          <a:xfrm>
            <a:off x="0" y="0"/>
            <a:ext cx="457081"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274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05749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6448" y="381000"/>
            <a:ext cx="247585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1801" y="381000"/>
            <a:ext cx="7732286"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98853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116272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89899" y="0"/>
            <a:ext cx="914162"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544" y="758952"/>
            <a:ext cx="9415867" cy="4041648"/>
          </a:xfrm>
        </p:spPr>
        <p:txBody>
          <a:bodyPr anchor="b">
            <a:normAutofit/>
          </a:bodyPr>
          <a:lstStyle>
            <a:lvl1pPr>
              <a:lnSpc>
                <a:spcPct val="85000"/>
              </a:lnSpc>
              <a:defRPr sz="7198" b="0"/>
            </a:lvl1pPr>
          </a:lstStyle>
          <a:p>
            <a:r>
              <a:rPr lang="en-US" smtClean="0"/>
              <a:t>Click to edit Master title style</a:t>
            </a:r>
            <a:endParaRPr lang="en-US" dirty="0"/>
          </a:p>
        </p:txBody>
      </p:sp>
      <p:sp>
        <p:nvSpPr>
          <p:cNvPr id="3" name="Text Placeholder 2"/>
          <p:cNvSpPr>
            <a:spLocks noGrp="1"/>
          </p:cNvSpPr>
          <p:nvPr>
            <p:ph type="body" idx="1"/>
          </p:nvPr>
        </p:nvSpPr>
        <p:spPr>
          <a:xfrm>
            <a:off x="1261544" y="4800600"/>
            <a:ext cx="9415867" cy="1691640"/>
          </a:xfrm>
        </p:spPr>
        <p:txBody>
          <a:bodyPr anchor="t">
            <a:normAutofit/>
          </a:bodyPr>
          <a:lstStyle>
            <a:lvl1pPr marL="0" indent="0">
              <a:buNone/>
              <a:defRPr sz="2199">
                <a:solidFill>
                  <a:schemeClr val="tx1">
                    <a:lumMod val="6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7" name="Rectangle 6"/>
          <p:cNvSpPr/>
          <p:nvPr/>
        </p:nvSpPr>
        <p:spPr>
          <a:xfrm>
            <a:off x="0" y="0"/>
            <a:ext cx="457081"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088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543"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4885"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85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543" y="1717879"/>
            <a:ext cx="4479393" cy="731520"/>
          </a:xfrm>
        </p:spPr>
        <p:txBody>
          <a:bodyPr anchor="b">
            <a:normAutofit/>
          </a:bodyPr>
          <a:lstStyle>
            <a:lvl1pPr marL="0" indent="0">
              <a:spcBef>
                <a:spcPts val="0"/>
              </a:spcBef>
              <a:buNone/>
              <a:defRPr sz="1999" b="0">
                <a:solidFill>
                  <a:schemeClr val="tx1">
                    <a:lumMod val="6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543"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6124885" y="1717879"/>
            <a:ext cx="4479393" cy="731520"/>
          </a:xfrm>
        </p:spPr>
        <p:txBody>
          <a:bodyPr anchor="b">
            <a:normAutofit/>
          </a:bodyPr>
          <a:lstStyle>
            <a:lvl1pPr marL="0" indent="0">
              <a:spcBef>
                <a:spcPts val="0"/>
              </a:spcBef>
              <a:buFontTx/>
              <a:buNone/>
              <a:defRPr lang="en-US" sz="1999" b="0" kern="1200" spc="10" baseline="0" dirty="0">
                <a:solidFill>
                  <a:schemeClr val="tx1">
                    <a:lumMod val="65000"/>
                  </a:schemeClr>
                </a:solidFill>
                <a:latin typeface="+mn-lt"/>
                <a:ea typeface="+mn-ea"/>
                <a:cs typeface="+mn-cs"/>
              </a:defRPr>
            </a:lvl1pPr>
          </a:lstStyle>
          <a:p>
            <a:pPr lvl="0"/>
            <a:r>
              <a:rPr lang="en-US" smtClean="0"/>
              <a:t>Edit Master text styles</a:t>
            </a:r>
          </a:p>
        </p:txBody>
      </p:sp>
      <p:sp>
        <p:nvSpPr>
          <p:cNvPr id="6" name="Content Placeholder 5"/>
          <p:cNvSpPr>
            <a:spLocks noGrp="1"/>
          </p:cNvSpPr>
          <p:nvPr>
            <p:ph sz="quarter" idx="4"/>
          </p:nvPr>
        </p:nvSpPr>
        <p:spPr>
          <a:xfrm>
            <a:off x="6124885"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5/7/2017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12471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5/7/2017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27867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20576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199567" cy="1600197"/>
          </a:xfrm>
        </p:spPr>
        <p:txBody>
          <a:bodyPr anchor="b">
            <a:normAutofit/>
          </a:bodyPr>
          <a:lstStyle>
            <a:lvl1pPr>
              <a:defRPr sz="3199" b="0" baseline="0"/>
            </a:lvl1pPr>
          </a:lstStyle>
          <a:p>
            <a:r>
              <a:rPr lang="en-US" smtClean="0"/>
              <a:t>Click to edit Master title style</a:t>
            </a:r>
            <a:endParaRPr lang="en-US" dirty="0"/>
          </a:p>
        </p:txBody>
      </p:sp>
      <p:sp>
        <p:nvSpPr>
          <p:cNvPr id="3" name="Content Placeholder 2"/>
          <p:cNvSpPr>
            <a:spLocks noGrp="1"/>
          </p:cNvSpPr>
          <p:nvPr>
            <p:ph idx="1"/>
          </p:nvPr>
        </p:nvSpPr>
        <p:spPr>
          <a:xfrm>
            <a:off x="4503094" y="685800"/>
            <a:ext cx="6077483" cy="548640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029" y="2099735"/>
            <a:ext cx="3199567" cy="3810001"/>
          </a:xfrm>
        </p:spPr>
        <p:txBody>
          <a:bodyPr>
            <a:normAutofit/>
          </a:bodyPr>
          <a:lstStyle>
            <a:lvl1pPr marL="0" indent="0">
              <a:lnSpc>
                <a:spcPct val="114000"/>
              </a:lnSpc>
              <a:spcBef>
                <a:spcPts val="800"/>
              </a:spcBef>
              <a:buNone/>
              <a:defRPr sz="13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668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257800"/>
            <a:ext cx="9979600" cy="914400"/>
          </a:xfrm>
        </p:spPr>
        <p:txBody>
          <a:bodyPr anchor="b">
            <a:normAutofit/>
          </a:bodyPr>
          <a:lstStyle>
            <a:lvl1pPr>
              <a:defRPr sz="2799"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1289899" cy="5128923"/>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914162" y="6108590"/>
            <a:ext cx="99796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2922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89899" y="0"/>
            <a:ext cx="914162"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543" y="365760"/>
            <a:ext cx="9690116"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543" y="1828801"/>
            <a:ext cx="8593122"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4483" y="998585"/>
            <a:ext cx="1904999" cy="365030"/>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9AFE8FB1-0A7A-443E-AAF7-31D4FA1AA312}" type="datetimeFigureOut">
              <a:rPr lang="en-US" smtClean="0"/>
              <a:pPr/>
              <a:t>5/7/2017</a:t>
            </a:fld>
            <a:endParaRPr lang="en-US" dirty="0"/>
          </a:p>
        </p:txBody>
      </p:sp>
      <p:sp>
        <p:nvSpPr>
          <p:cNvPr id="5" name="Footer Placeholder 4"/>
          <p:cNvSpPr>
            <a:spLocks noGrp="1"/>
          </p:cNvSpPr>
          <p:nvPr>
            <p:ph type="ftr" sz="quarter" idx="3"/>
          </p:nvPr>
        </p:nvSpPr>
        <p:spPr>
          <a:xfrm rot="16200000">
            <a:off x="9956281" y="4046585"/>
            <a:ext cx="3581400" cy="365030"/>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89899" y="6172201"/>
            <a:ext cx="914162" cy="593725"/>
          </a:xfrm>
          <a:prstGeom prst="rect">
            <a:avLst/>
          </a:prstGeom>
        </p:spPr>
        <p:txBody>
          <a:bodyPr vert="horz" lIns="45720" tIns="45720" rIns="45720" bIns="45720" rtlCol="0" anchor="ctr">
            <a:normAutofit/>
          </a:bodyPr>
          <a:lstStyle>
            <a:lvl1pPr algn="ctr">
              <a:defRPr sz="3599">
                <a:solidFill>
                  <a:srgbClr val="777777"/>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3891380"/>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spc="-50" baseline="0">
          <a:solidFill>
            <a:schemeClr val="tx1"/>
          </a:solidFill>
          <a:latin typeface="+mj-lt"/>
          <a:ea typeface="+mj-ea"/>
          <a:cs typeface="+mj-cs"/>
        </a:defRPr>
      </a:lvl1pPr>
    </p:titleStyle>
    <p:body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799" kern="1200" spc="10" baseline="0">
          <a:solidFill>
            <a:schemeClr val="tx1"/>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danielathome19/Chunk-Lis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Chunk List</a:t>
            </a:r>
            <a:endParaRPr lang="en-US" dirty="0"/>
          </a:p>
        </p:txBody>
      </p:sp>
      <p:sp>
        <p:nvSpPr>
          <p:cNvPr id="3" name="Subtitle 2"/>
          <p:cNvSpPr>
            <a:spLocks noGrp="1"/>
          </p:cNvSpPr>
          <p:nvPr>
            <p:ph type="subTitle" idx="1"/>
          </p:nvPr>
        </p:nvSpPr>
        <p:spPr/>
        <p:txBody>
          <a:bodyPr/>
          <a:lstStyle/>
          <a:p>
            <a:r>
              <a:rPr lang="en-US" dirty="0" smtClean="0"/>
              <a:t>By Daniel Szelogowski © </a:t>
            </a:r>
            <a:r>
              <a:rPr lang="en-US" dirty="0" smtClean="0"/>
              <a:t>2017</a:t>
            </a:r>
          </a:p>
          <a:p>
            <a:r>
              <a:rPr lang="en-US" dirty="0" smtClean="0"/>
              <a:t>Note: A full implementation can </a:t>
            </a:r>
            <a:r>
              <a:rPr lang="en-US" dirty="0"/>
              <a:t>be found </a:t>
            </a:r>
            <a:r>
              <a:rPr lang="en-US" dirty="0" smtClean="0"/>
              <a:t>at </a:t>
            </a:r>
            <a:r>
              <a:rPr lang="en-US" dirty="0" smtClean="0">
                <a:solidFill>
                  <a:schemeClr val="accent2"/>
                </a:solidFill>
                <a:hlinkClick r:id="rId2"/>
              </a:rPr>
              <a:t>https</a:t>
            </a:r>
            <a:r>
              <a:rPr lang="en-US" dirty="0">
                <a:solidFill>
                  <a:schemeClr val="accent2"/>
                </a:solidFill>
                <a:hlinkClick r:id="rId2"/>
              </a:rPr>
              <a:t>://github.com/danielathome19/Chunk-List</a:t>
            </a:r>
            <a:endParaRPr lang="en-US" dirty="0">
              <a:solidFill>
                <a:schemeClr val="accent2"/>
              </a:solidFill>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Body Example</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 </a:t>
            </a:r>
            <a:endParaRPr lang="en-US" dirty="0"/>
          </a:p>
        </p:txBody>
      </p:sp>
      <p:pic>
        <p:nvPicPr>
          <p:cNvPr id="5" name="Picture 4"/>
          <p:cNvPicPr>
            <a:picLocks noChangeAspect="1"/>
          </p:cNvPicPr>
          <p:nvPr/>
        </p:nvPicPr>
        <p:blipFill>
          <a:blip r:embed="rId2"/>
          <a:stretch>
            <a:fillRect/>
          </a:stretch>
        </p:blipFill>
        <p:spPr>
          <a:xfrm>
            <a:off x="1261543" y="1981200"/>
            <a:ext cx="9429750" cy="3981450"/>
          </a:xfrm>
          <a:prstGeom prst="rect">
            <a:avLst/>
          </a:prstGeom>
        </p:spPr>
      </p:pic>
    </p:spTree>
    <p:extLst>
      <p:ext uri="{BB962C8B-B14F-4D97-AF65-F5344CB8AC3E}">
        <p14:creationId xmlns:p14="http://schemas.microsoft.com/office/powerpoint/2010/main" val="301359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Methods</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Multithreading is an especially important part of chunk list implementation, as the basis of the list’s speed is primarily the result of concurrency.</a:t>
            </a:r>
          </a:p>
          <a:p>
            <a:r>
              <a:rPr lang="en-US" dirty="0" smtClean="0"/>
              <a:t>For most methods in a chunk list, a new thread can be created for each chunk to be iterated through.</a:t>
            </a:r>
          </a:p>
          <a:p>
            <a:r>
              <a:rPr lang="en-US" dirty="0" smtClean="0"/>
              <a:t>A good example of this lies within C#’s Parallel.ForEach method, which will be referred to for this type of operation.</a:t>
            </a:r>
          </a:p>
          <a:p>
            <a:r>
              <a:rPr lang="en-US" dirty="0" smtClean="0"/>
              <a:t>Thread synchronization is not required when iterating, however keeping track of the thread state is important in some instances.</a:t>
            </a:r>
            <a:endParaRPr lang="en-US" dirty="0"/>
          </a:p>
        </p:txBody>
      </p:sp>
    </p:spTree>
    <p:extLst>
      <p:ext uri="{BB962C8B-B14F-4D97-AF65-F5344CB8AC3E}">
        <p14:creationId xmlns:p14="http://schemas.microsoft.com/office/powerpoint/2010/main" val="154061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Index-Based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543" y="1828801"/>
                <a:ext cx="9690116" cy="4351337"/>
              </a:xfrm>
            </p:spPr>
            <p:txBody>
              <a:bodyPr/>
              <a:lstStyle/>
              <a:p>
                <a:r>
                  <a:rPr lang="en-US" dirty="0" smtClean="0"/>
                  <a:t>Accessing or modifying an element at a specified index (such as get, set, or </a:t>
                </a:r>
                <a:r>
                  <a:rPr lang="en-US" dirty="0" err="1" smtClean="0"/>
                  <a:t>removeAt</a:t>
                </a:r>
                <a:r>
                  <a:rPr lang="en-US" dirty="0" smtClean="0"/>
                  <a:t> methods) is somewhat more complex than in a regular list.</a:t>
                </a:r>
              </a:p>
              <a:p>
                <a:r>
                  <a:rPr lang="en-US" dirty="0" smtClean="0"/>
                  <a:t>To get the chunk where the position would be located, divide the index by the chunk size and cast it to an integer.</a:t>
                </a:r>
              </a:p>
              <a:p>
                <a:r>
                  <a:rPr lang="en-US" dirty="0" smtClean="0"/>
                  <a:t>To get the position in the chunk where the index would be, use modulo on the index by the chunk size.</a:t>
                </a:r>
              </a:p>
              <a:p>
                <a14:m>
                  <m:oMath xmlns:m="http://schemas.openxmlformats.org/officeDocument/2006/math">
                    <m:r>
                      <a:rPr lang="en-US" b="0" i="1" smtClean="0">
                        <a:latin typeface="Cambria Math" panose="02040503050406030204" pitchFamily="18" charset="0"/>
                      </a:rPr>
                      <m:t>𝑐h𝑢𝑛𝑘</m:t>
                    </m:r>
                    <m:r>
                      <a:rPr lang="en-US" b="0" i="1" smtClean="0">
                        <a:latin typeface="Cambria Math" panose="02040503050406030204" pitchFamily="18" charset="0"/>
                      </a:rPr>
                      <m:t>=</m:t>
                    </m:r>
                    <m:r>
                      <a:rPr lang="en-US" b="0" i="1" smtClean="0">
                        <a:latin typeface="Cambria Math" panose="02040503050406030204" pitchFamily="18" charset="0"/>
                      </a:rPr>
                      <m:t>𝑖𝑛𝑡</m:t>
                    </m:r>
                    <m:r>
                      <a:rPr lang="en-US" b="0" i="1" smtClean="0">
                        <a:latin typeface="Cambria Math" panose="02040503050406030204" pitchFamily="18" charset="0"/>
                      </a:rPr>
                      <m:t>(</m:t>
                    </m:r>
                    <m:r>
                      <a:rPr lang="en-US" b="0" i="1" smtClean="0">
                        <a:latin typeface="Cambria Math" panose="02040503050406030204" pitchFamily="18" charset="0"/>
                      </a:rPr>
                      <m:t>𝑖𝑛𝑑𝑒𝑥</m:t>
                    </m:r>
                    <m:r>
                      <a:rPr lang="en-US" b="0" i="1" smtClean="0">
                        <a:latin typeface="Cambria Math" panose="02040503050406030204" pitchFamily="18" charset="0"/>
                      </a:rPr>
                      <m:t> / </m:t>
                    </m:r>
                    <m:r>
                      <a:rPr lang="en-US" b="0" i="1" smtClean="0">
                        <a:latin typeface="Cambria Math" panose="02040503050406030204" pitchFamily="18" charset="0"/>
                      </a:rPr>
                      <m:t>𝑐h𝑢𝑛𝑘𝑆𝑖𝑧𝑒</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𝑐h𝑢𝑛𝑘𝑃𝑜𝑠𝑖𝑡𝑖𝑜𝑛</m:t>
                    </m:r>
                    <m:r>
                      <a:rPr lang="en-US" b="0" i="1" smtClean="0">
                        <a:latin typeface="Cambria Math" panose="02040503050406030204" pitchFamily="18" charset="0"/>
                      </a:rPr>
                      <m:t>=</m:t>
                    </m:r>
                    <m:r>
                      <a:rPr lang="en-US" b="0" i="1" smtClean="0">
                        <a:latin typeface="Cambria Math" panose="02040503050406030204" pitchFamily="18" charset="0"/>
                      </a:rPr>
                      <m:t>𝑖𝑛𝑑𝑒𝑥</m:t>
                    </m:r>
                    <m:r>
                      <a:rPr lang="en-US" b="0" i="1" smtClean="0">
                        <a:latin typeface="Cambria Math" panose="02040503050406030204" pitchFamily="18" charset="0"/>
                      </a:rPr>
                      <m:t> % </m:t>
                    </m:r>
                    <m:r>
                      <a:rPr lang="en-US" b="0" i="1" smtClean="0">
                        <a:latin typeface="Cambria Math" panose="02040503050406030204" pitchFamily="18" charset="0"/>
                      </a:rPr>
                      <m:t>𝑐h𝑢𝑛𝑘𝑆𝑖𝑧𝑒</m:t>
                    </m:r>
                  </m:oMath>
                </a14:m>
                <a:endParaRPr lang="en-US" dirty="0" smtClean="0"/>
              </a:p>
              <a:p>
                <a:r>
                  <a:rPr lang="en-US" dirty="0" smtClean="0"/>
                  <a:t>Access via list[chunk][chunkPosition] (Where list is the main list inside the class)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543" y="1828801"/>
                <a:ext cx="9690116" cy="4351337"/>
              </a:xfrm>
              <a:blipFill>
                <a:blip r:embed="rId2"/>
                <a:stretch>
                  <a:fillRect l="-126" t="-700" r="-252"/>
                </a:stretch>
              </a:blipFill>
            </p:spPr>
            <p:txBody>
              <a:bodyPr/>
              <a:lstStyle/>
              <a:p>
                <a:r>
                  <a:rPr lang="en-US">
                    <a:noFill/>
                  </a:rPr>
                  <a:t> </a:t>
                </a:r>
              </a:p>
            </p:txBody>
          </p:sp>
        </mc:Fallback>
      </mc:AlternateContent>
    </p:spTree>
    <p:extLst>
      <p:ext uri="{BB962C8B-B14F-4D97-AF65-F5344CB8AC3E}">
        <p14:creationId xmlns:p14="http://schemas.microsoft.com/office/powerpoint/2010/main" val="50062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Accessing Example</a:t>
            </a:r>
            <a:endParaRPr lang="en-US" dirty="0"/>
          </a:p>
        </p:txBody>
      </p:sp>
      <p:pic>
        <p:nvPicPr>
          <p:cNvPr id="5" name="Content Placeholder 4"/>
          <p:cNvPicPr>
            <a:picLocks noGrp="1" noChangeAspect="1"/>
          </p:cNvPicPr>
          <p:nvPr>
            <p:ph idx="1"/>
          </p:nvPr>
        </p:nvPicPr>
        <p:blipFill>
          <a:blip r:embed="rId2"/>
          <a:stretch>
            <a:fillRect/>
          </a:stretch>
        </p:blipFill>
        <p:spPr>
          <a:xfrm>
            <a:off x="1261543" y="2514600"/>
            <a:ext cx="8819761" cy="2895600"/>
          </a:xfrm>
          <a:prstGeom prst="rect">
            <a:avLst/>
          </a:prstGeom>
        </p:spPr>
      </p:pic>
    </p:spTree>
    <p:extLst>
      <p:ext uri="{BB962C8B-B14F-4D97-AF65-F5344CB8AC3E}">
        <p14:creationId xmlns:p14="http://schemas.microsoft.com/office/powerpoint/2010/main" val="305903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Example</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The following example demonstrates accessing an element at index 8 in a chunk list containing numbers 0 </a:t>
            </a:r>
            <a:r>
              <a:rPr lang="en-US" dirty="0"/>
              <a:t>– </a:t>
            </a:r>
            <a:r>
              <a:rPr lang="en-US" dirty="0" smtClean="0"/>
              <a:t>10 with chunk size 5.</a:t>
            </a:r>
            <a:endParaRPr lang="en-US" dirty="0"/>
          </a:p>
          <a:p>
            <a:r>
              <a:rPr lang="en-US" dirty="0"/>
              <a:t>Chunk: int(8 / 5) = </a:t>
            </a:r>
            <a:r>
              <a:rPr lang="en-US" dirty="0" smtClean="0"/>
              <a:t>1</a:t>
            </a:r>
          </a:p>
          <a:p>
            <a:r>
              <a:rPr lang="en-US" dirty="0" smtClean="0"/>
              <a:t>Chunk Position: 8 % 5 = 3</a:t>
            </a:r>
            <a:endParaRPr lang="en-US" dirty="0"/>
          </a:p>
        </p:txBody>
      </p:sp>
      <p:pic>
        <p:nvPicPr>
          <p:cNvPr id="4" name="Picture 3"/>
          <p:cNvPicPr>
            <a:picLocks noChangeAspect="1"/>
          </p:cNvPicPr>
          <p:nvPr/>
        </p:nvPicPr>
        <p:blipFill>
          <a:blip r:embed="rId2"/>
          <a:stretch>
            <a:fillRect/>
          </a:stretch>
        </p:blipFill>
        <p:spPr>
          <a:xfrm>
            <a:off x="1261543" y="3505200"/>
            <a:ext cx="9690116" cy="2812417"/>
          </a:xfrm>
          <a:prstGeom prst="rect">
            <a:avLst/>
          </a:prstGeom>
        </p:spPr>
      </p:pic>
    </p:spTree>
    <p:extLst>
      <p:ext uri="{BB962C8B-B14F-4D97-AF65-F5344CB8AC3E}">
        <p14:creationId xmlns:p14="http://schemas.microsoft.com/office/powerpoint/2010/main" val="163830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Issues</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One issue with using indices in a chunk list, however, is the problem where items flow left within the chunk but do not migrate left from one to another if a chunk has an open slot. To implement so may hinder performance during removal.</a:t>
            </a:r>
          </a:p>
          <a:p>
            <a:r>
              <a:rPr lang="en-US" dirty="0" smtClean="0"/>
              <a:t>A very simple solution, however, would be to use recursion, such as within a try-catch statement with the index + 1.</a:t>
            </a:r>
          </a:p>
        </p:txBody>
      </p:sp>
    </p:spTree>
    <p:extLst>
      <p:ext uri="{BB962C8B-B14F-4D97-AF65-F5344CB8AC3E}">
        <p14:creationId xmlns:p14="http://schemas.microsoft.com/office/powerpoint/2010/main" val="230616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Issues Example</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The following example demonstrates a solution to the problem by counting up the index until an open position is found.</a:t>
            </a:r>
            <a:endParaRPr lang="en-US" dirty="0"/>
          </a:p>
        </p:txBody>
      </p:sp>
      <p:pic>
        <p:nvPicPr>
          <p:cNvPr id="4" name="Picture 3"/>
          <p:cNvPicPr>
            <a:picLocks noChangeAspect="1"/>
          </p:cNvPicPr>
          <p:nvPr/>
        </p:nvPicPr>
        <p:blipFill>
          <a:blip r:embed="rId2"/>
          <a:stretch>
            <a:fillRect/>
          </a:stretch>
        </p:blipFill>
        <p:spPr>
          <a:xfrm>
            <a:off x="1253424" y="2709068"/>
            <a:ext cx="9184388" cy="3357733"/>
          </a:xfrm>
          <a:prstGeom prst="rect">
            <a:avLst/>
          </a:prstGeom>
        </p:spPr>
      </p:pic>
    </p:spTree>
    <p:extLst>
      <p:ext uri="{BB962C8B-B14F-4D97-AF65-F5344CB8AC3E}">
        <p14:creationId xmlns:p14="http://schemas.microsoft.com/office/powerpoint/2010/main" val="111799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Elements</a:t>
            </a:r>
            <a:endParaRPr lang="en-US" dirty="0"/>
          </a:p>
        </p:txBody>
      </p:sp>
      <p:sp>
        <p:nvSpPr>
          <p:cNvPr id="3" name="Content Placeholder 2"/>
          <p:cNvSpPr>
            <a:spLocks noGrp="1"/>
          </p:cNvSpPr>
          <p:nvPr>
            <p:ph idx="1"/>
          </p:nvPr>
        </p:nvSpPr>
        <p:spPr/>
        <p:txBody>
          <a:bodyPr/>
          <a:lstStyle/>
          <a:p>
            <a:r>
              <a:rPr lang="en-US" dirty="0" smtClean="0"/>
              <a:t>Adding elements to a chunk list is simple; however, it does require that we check if each chunk is at capacity. Getting the size from the chunk should be Big-O (1), so this should not increase runtime marginally whatsoever.</a:t>
            </a:r>
          </a:p>
          <a:p>
            <a:r>
              <a:rPr lang="en-US" dirty="0" smtClean="0"/>
              <a:t>An element will naturally fall into the first open spot, or the first chunk that is not at capacity.</a:t>
            </a:r>
          </a:p>
          <a:p>
            <a:r>
              <a:rPr lang="en-US" dirty="0" smtClean="0"/>
              <a:t>If all chunks are at capacity, however, we need to add a new chunk to our list, then add the item it.</a:t>
            </a:r>
            <a:endParaRPr lang="en-US" dirty="0"/>
          </a:p>
        </p:txBody>
      </p:sp>
      <p:pic>
        <p:nvPicPr>
          <p:cNvPr id="4" name="Picture 3"/>
          <p:cNvPicPr>
            <a:picLocks noChangeAspect="1"/>
          </p:cNvPicPr>
          <p:nvPr/>
        </p:nvPicPr>
        <p:blipFill>
          <a:blip r:embed="rId2"/>
          <a:stretch>
            <a:fillRect/>
          </a:stretch>
        </p:blipFill>
        <p:spPr>
          <a:xfrm>
            <a:off x="1261543" y="4267201"/>
            <a:ext cx="7652269" cy="2343460"/>
          </a:xfrm>
          <a:prstGeom prst="rect">
            <a:avLst/>
          </a:prstGeom>
        </p:spPr>
      </p:pic>
    </p:spTree>
    <p:extLst>
      <p:ext uri="{BB962C8B-B14F-4D97-AF65-F5344CB8AC3E}">
        <p14:creationId xmlns:p14="http://schemas.microsoft.com/office/powerpoint/2010/main" val="7874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Example</a:t>
            </a:r>
            <a:endParaRPr lang="en-US" dirty="0"/>
          </a:p>
        </p:txBody>
      </p:sp>
      <p:sp>
        <p:nvSpPr>
          <p:cNvPr id="3" name="Content Placeholder 2"/>
          <p:cNvSpPr>
            <a:spLocks noGrp="1"/>
          </p:cNvSpPr>
          <p:nvPr>
            <p:ph idx="1"/>
          </p:nvPr>
        </p:nvSpPr>
        <p:spPr>
          <a:xfrm>
            <a:off x="1261543" y="1828801"/>
            <a:ext cx="7652269" cy="3886199"/>
          </a:xfrm>
        </p:spPr>
        <p:txBody>
          <a:bodyPr/>
          <a:lstStyle/>
          <a:p>
            <a:endParaRPr lang="en-US" dirty="0"/>
          </a:p>
        </p:txBody>
      </p:sp>
      <p:pic>
        <p:nvPicPr>
          <p:cNvPr id="6" name="Picture 5"/>
          <p:cNvPicPr>
            <a:picLocks noChangeAspect="1"/>
          </p:cNvPicPr>
          <p:nvPr/>
        </p:nvPicPr>
        <p:blipFill>
          <a:blip r:embed="rId2"/>
          <a:stretch>
            <a:fillRect/>
          </a:stretch>
        </p:blipFill>
        <p:spPr>
          <a:xfrm>
            <a:off x="1217612" y="1828801"/>
            <a:ext cx="9404869" cy="4481317"/>
          </a:xfrm>
          <a:prstGeom prst="rect">
            <a:avLst/>
          </a:prstGeom>
        </p:spPr>
      </p:pic>
    </p:spTree>
    <p:extLst>
      <p:ext uri="{BB962C8B-B14F-4D97-AF65-F5344CB8AC3E}">
        <p14:creationId xmlns:p14="http://schemas.microsoft.com/office/powerpoint/2010/main" val="182655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Elements</a:t>
            </a:r>
            <a:endParaRPr lang="en-US" dirty="0"/>
          </a:p>
        </p:txBody>
      </p:sp>
      <p:sp>
        <p:nvSpPr>
          <p:cNvPr id="3" name="Content Placeholder 2"/>
          <p:cNvSpPr>
            <a:spLocks noGrp="1"/>
          </p:cNvSpPr>
          <p:nvPr>
            <p:ph idx="1"/>
          </p:nvPr>
        </p:nvSpPr>
        <p:spPr>
          <a:xfrm>
            <a:off x="1261543" y="1828801"/>
            <a:ext cx="9690116" cy="4351337"/>
          </a:xfrm>
        </p:spPr>
        <p:txBody>
          <a:bodyPr>
            <a:normAutofit/>
          </a:bodyPr>
          <a:lstStyle/>
          <a:p>
            <a:r>
              <a:rPr lang="en-US" dirty="0" smtClean="0"/>
              <a:t>Removing elements is one of the fastest computational operations in a chunk list. This is where we can start using multithreading to our advantage.</a:t>
            </a:r>
          </a:p>
          <a:p>
            <a:r>
              <a:rPr lang="en-US" dirty="0" smtClean="0"/>
              <a:t>To remove an element, we can use a parallel for loop to concurrently check each chunk for the item.</a:t>
            </a:r>
          </a:p>
          <a:p>
            <a:r>
              <a:rPr lang="en-US" dirty="0" smtClean="0"/>
              <a:t>We can use a binary search to get the index that we’re looking for.</a:t>
            </a:r>
          </a:p>
          <a:p>
            <a:r>
              <a:rPr lang="en-US" dirty="0" smtClean="0"/>
              <a:t>This is also where we need to be able to have access to the thread’s state when we’re looping through each chunk. If we only want to remove the first found instance of an element, we need to immediately break out of the parallel for loop.</a:t>
            </a:r>
          </a:p>
          <a:p>
            <a:r>
              <a:rPr lang="en-US" dirty="0" smtClean="0"/>
              <a:t>To remove all instances of an element within the list, we can still use a parallel for loop, and just call a removeAll method on each chunk.</a:t>
            </a:r>
          </a:p>
          <a:p>
            <a:r>
              <a:rPr lang="en-US" dirty="0" smtClean="0"/>
              <a:t>To clear the entire list, we can simply call clear on the main list (containing the chunks).</a:t>
            </a:r>
          </a:p>
        </p:txBody>
      </p:sp>
    </p:spTree>
    <p:extLst>
      <p:ext uri="{BB962C8B-B14F-4D97-AF65-F5344CB8AC3E}">
        <p14:creationId xmlns:p14="http://schemas.microsoft.com/office/powerpoint/2010/main" val="143241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a:t>Discussion </a:t>
            </a:r>
            <a:r>
              <a:rPr lang="en-US" dirty="0" smtClean="0"/>
              <a:t>About </a:t>
            </a:r>
            <a:r>
              <a:rPr lang="en-US" dirty="0"/>
              <a:t>Chunk Lists</a:t>
            </a:r>
          </a:p>
          <a:p>
            <a:pPr lvl="1"/>
            <a:r>
              <a:rPr lang="en-US" dirty="0"/>
              <a:t>What is a Chunk List?</a:t>
            </a:r>
          </a:p>
          <a:p>
            <a:pPr lvl="1"/>
            <a:r>
              <a:rPr lang="en-US" dirty="0" smtClean="0"/>
              <a:t>Where is </a:t>
            </a:r>
            <a:r>
              <a:rPr lang="en-US" dirty="0"/>
              <a:t>a Chunk List used</a:t>
            </a:r>
            <a:r>
              <a:rPr lang="en-US" dirty="0" smtClean="0"/>
              <a:t>?</a:t>
            </a:r>
          </a:p>
          <a:p>
            <a:r>
              <a:rPr lang="en-US" dirty="0" smtClean="0"/>
              <a:t>Implementation Details</a:t>
            </a:r>
            <a:endParaRPr lang="en-US" dirty="0"/>
          </a:p>
          <a:p>
            <a:pPr lvl="1"/>
            <a:r>
              <a:rPr lang="en-US" dirty="0" smtClean="0"/>
              <a:t>Construction</a:t>
            </a:r>
          </a:p>
          <a:p>
            <a:pPr lvl="1"/>
            <a:r>
              <a:rPr lang="en-US" dirty="0" smtClean="0"/>
              <a:t>Multithreading Methods</a:t>
            </a:r>
          </a:p>
          <a:p>
            <a:pPr lvl="1"/>
            <a:r>
              <a:rPr lang="en-US" dirty="0" smtClean="0"/>
              <a:t>Index-Based Methods</a:t>
            </a:r>
          </a:p>
          <a:p>
            <a:pPr lvl="1"/>
            <a:r>
              <a:rPr lang="en-US" dirty="0" smtClean="0"/>
              <a:t>Index Issues</a:t>
            </a:r>
          </a:p>
          <a:p>
            <a:pPr lvl="1"/>
            <a:r>
              <a:rPr lang="en-US" dirty="0" smtClean="0"/>
              <a:t>Adding Elements</a:t>
            </a:r>
          </a:p>
          <a:p>
            <a:pPr lvl="1"/>
            <a:r>
              <a:rPr lang="en-US" dirty="0" smtClean="0"/>
              <a:t>Removing Elements</a:t>
            </a:r>
          </a:p>
          <a:p>
            <a:pPr lvl="1"/>
            <a:r>
              <a:rPr lang="en-US" dirty="0" smtClean="0"/>
              <a:t>Searching</a:t>
            </a:r>
          </a:p>
          <a:p>
            <a:pPr lvl="1"/>
            <a:r>
              <a:rPr lang="en-US" dirty="0" smtClean="0"/>
              <a:t>Chunk Resizing</a:t>
            </a:r>
          </a:p>
          <a:p>
            <a:pPr lvl="1"/>
            <a:r>
              <a:rPr lang="en-US" dirty="0" smtClean="0"/>
              <a:t>Sorting</a:t>
            </a:r>
          </a:p>
          <a:p>
            <a:r>
              <a:rPr lang="en-US" dirty="0"/>
              <a:t>Complexity </a:t>
            </a:r>
            <a:r>
              <a:rPr lang="en-US" dirty="0" smtClean="0"/>
              <a:t>Analysis</a:t>
            </a:r>
          </a:p>
        </p:txBody>
      </p:sp>
    </p:spTree>
    <p:extLst>
      <p:ext uri="{BB962C8B-B14F-4D97-AF65-F5344CB8AC3E}">
        <p14:creationId xmlns:p14="http://schemas.microsoft.com/office/powerpoint/2010/main" val="172164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Example</a:t>
            </a:r>
            <a:endParaRPr lang="en-US" dirty="0"/>
          </a:p>
        </p:txBody>
      </p:sp>
      <p:pic>
        <p:nvPicPr>
          <p:cNvPr id="4" name="Content Placeholder 3"/>
          <p:cNvPicPr>
            <a:picLocks noGrp="1" noChangeAspect="1"/>
          </p:cNvPicPr>
          <p:nvPr>
            <p:ph idx="1"/>
          </p:nvPr>
        </p:nvPicPr>
        <p:blipFill>
          <a:blip r:embed="rId2"/>
          <a:stretch>
            <a:fillRect/>
          </a:stretch>
        </p:blipFill>
        <p:spPr>
          <a:xfrm>
            <a:off x="1261543" y="2590800"/>
            <a:ext cx="9690116" cy="2935091"/>
          </a:xfrm>
          <a:prstGeom prst="rect">
            <a:avLst/>
          </a:prstGeom>
        </p:spPr>
      </p:pic>
    </p:spTree>
    <p:extLst>
      <p:ext uri="{BB962C8B-B14F-4D97-AF65-F5344CB8AC3E}">
        <p14:creationId xmlns:p14="http://schemas.microsoft.com/office/powerpoint/2010/main" val="137953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Searching for an element is also where chunk lists shine. </a:t>
            </a:r>
          </a:p>
          <a:p>
            <a:r>
              <a:rPr lang="en-US" dirty="0" smtClean="0"/>
              <a:t>Once again we can use concurrency to get the shortest possible runtime, as now we can use a parallel for loop not only on the list itself, but on each chunk.</a:t>
            </a:r>
          </a:p>
          <a:p>
            <a:r>
              <a:rPr lang="en-US" dirty="0" smtClean="0"/>
              <a:t>Essentially, we can check most items in the list at the exact same time, meaning our runtime will be marginally smaller than using a linear search at worst case, and in the best case, a binary search.</a:t>
            </a:r>
            <a:endParaRPr lang="en-US" dirty="0"/>
          </a:p>
        </p:txBody>
      </p:sp>
    </p:spTree>
    <p:extLst>
      <p:ext uri="{BB962C8B-B14F-4D97-AF65-F5344CB8AC3E}">
        <p14:creationId xmlns:p14="http://schemas.microsoft.com/office/powerpoint/2010/main" val="266354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Example</a:t>
            </a:r>
            <a:endParaRPr lang="en-US" dirty="0"/>
          </a:p>
        </p:txBody>
      </p:sp>
      <p:pic>
        <p:nvPicPr>
          <p:cNvPr id="4" name="Content Placeholder 3"/>
          <p:cNvPicPr>
            <a:picLocks noGrp="1" noChangeAspect="1"/>
          </p:cNvPicPr>
          <p:nvPr>
            <p:ph idx="1"/>
          </p:nvPr>
        </p:nvPicPr>
        <p:blipFill>
          <a:blip r:embed="rId2"/>
          <a:stretch>
            <a:fillRect/>
          </a:stretch>
        </p:blipFill>
        <p:spPr>
          <a:xfrm>
            <a:off x="1261543" y="1905000"/>
            <a:ext cx="9690116" cy="4411553"/>
          </a:xfrm>
          <a:prstGeom prst="rect">
            <a:avLst/>
          </a:prstGeom>
        </p:spPr>
      </p:pic>
    </p:spTree>
    <p:extLst>
      <p:ext uri="{BB962C8B-B14F-4D97-AF65-F5344CB8AC3E}">
        <p14:creationId xmlns:p14="http://schemas.microsoft.com/office/powerpoint/2010/main" val="365923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Resizing</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Should our data set grow marginally larger, we may need to resize our list.</a:t>
            </a:r>
          </a:p>
          <a:p>
            <a:r>
              <a:rPr lang="en-US" dirty="0" smtClean="0"/>
              <a:t>To do so however, means we’ll need to rebalance our list, which is especially important if the chunk size we’re changing to is smaller than the current one. </a:t>
            </a:r>
          </a:p>
          <a:p>
            <a:r>
              <a:rPr lang="en-US" dirty="0" smtClean="0"/>
              <a:t>We can make a temporary list containing all of our old items, change the chunk size, clear our old list, and then reflow our data back in.</a:t>
            </a:r>
          </a:p>
          <a:p>
            <a:r>
              <a:rPr lang="en-US" dirty="0" smtClean="0"/>
              <a:t>While somewhat costly performance-wise, this is an operation that should not be necessary to occur often.</a:t>
            </a:r>
          </a:p>
          <a:p>
            <a:r>
              <a:rPr lang="en-US" dirty="0" smtClean="0"/>
              <a:t>If the chunk size we want to adjust to is larger than the current one, however, we can simply leave the list as is and allow the elements to re-fill the chunks that are not yet at capacity.</a:t>
            </a:r>
            <a:endParaRPr lang="en-US" dirty="0"/>
          </a:p>
        </p:txBody>
      </p:sp>
    </p:spTree>
    <p:extLst>
      <p:ext uri="{BB962C8B-B14F-4D97-AF65-F5344CB8AC3E}">
        <p14:creationId xmlns:p14="http://schemas.microsoft.com/office/powerpoint/2010/main" val="416636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Resizing Example</a:t>
            </a:r>
            <a:endParaRPr lang="en-US" dirty="0"/>
          </a:p>
        </p:txBody>
      </p:sp>
      <p:pic>
        <p:nvPicPr>
          <p:cNvPr id="4" name="Content Placeholder 3"/>
          <p:cNvPicPr>
            <a:picLocks noGrp="1" noChangeAspect="1"/>
          </p:cNvPicPr>
          <p:nvPr>
            <p:ph idx="1"/>
          </p:nvPr>
        </p:nvPicPr>
        <p:blipFill>
          <a:blip r:embed="rId2"/>
          <a:stretch>
            <a:fillRect/>
          </a:stretch>
        </p:blipFill>
        <p:spPr>
          <a:xfrm>
            <a:off x="1261543" y="2286000"/>
            <a:ext cx="9420225" cy="3619500"/>
          </a:xfrm>
          <a:prstGeom prst="rect">
            <a:avLst/>
          </a:prstGeom>
        </p:spPr>
      </p:pic>
    </p:spTree>
    <p:extLst>
      <p:ext uri="{BB962C8B-B14F-4D97-AF65-F5344CB8AC3E}">
        <p14:creationId xmlns:p14="http://schemas.microsoft.com/office/powerpoint/2010/main" val="9403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Sorting our list is a fairly complex operation, similarly to searching.</a:t>
            </a:r>
          </a:p>
          <a:p>
            <a:r>
              <a:rPr lang="en-US" dirty="0" smtClean="0"/>
              <a:t>To properly sort our list, we do have to make a temporary list containing all elements of our chunk list. To do otherwise would only sort the chunks, which is not ideal as we do not know which order they will be inserted in.</a:t>
            </a:r>
          </a:p>
          <a:p>
            <a:r>
              <a:rPr lang="en-US" dirty="0" smtClean="0"/>
              <a:t>Using our temporary list, we can clear our main list and simply reflow all of our items back in after sorting it.</a:t>
            </a:r>
            <a:endParaRPr lang="en-US" dirty="0"/>
          </a:p>
        </p:txBody>
      </p:sp>
    </p:spTree>
    <p:extLst>
      <p:ext uri="{BB962C8B-B14F-4D97-AF65-F5344CB8AC3E}">
        <p14:creationId xmlns:p14="http://schemas.microsoft.com/office/powerpoint/2010/main" val="188759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Example</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For this example, I simply used the search method implemented within C#’s List class, which follows the following rules:</a:t>
            </a:r>
          </a:p>
          <a:p>
            <a:pPr lvl="1"/>
            <a:r>
              <a:rPr lang="en-US" dirty="0" smtClean="0"/>
              <a:t>If the partition size is fewer than 16 elements, it uses an insertion sort algorithm.</a:t>
            </a:r>
          </a:p>
          <a:p>
            <a:pPr lvl="1"/>
            <a:r>
              <a:rPr lang="en-US" dirty="0" smtClean="0"/>
              <a:t>If the number of partitions exceeds 2 * log N, where N is the range of the input array, it uses a heapsort algorithm.</a:t>
            </a:r>
          </a:p>
          <a:p>
            <a:pPr lvl="1"/>
            <a:r>
              <a:rPr lang="en-US" dirty="0" smtClean="0"/>
              <a:t>Otherwise, it uses a quicksort algorithm.</a:t>
            </a:r>
          </a:p>
          <a:p>
            <a:pPr marL="274238" lvl="1" indent="0">
              <a:buNone/>
            </a:pPr>
            <a:endParaRPr lang="en-US" dirty="0"/>
          </a:p>
        </p:txBody>
      </p:sp>
      <p:pic>
        <p:nvPicPr>
          <p:cNvPr id="4" name="Picture 3"/>
          <p:cNvPicPr>
            <a:picLocks noChangeAspect="1"/>
          </p:cNvPicPr>
          <p:nvPr/>
        </p:nvPicPr>
        <p:blipFill>
          <a:blip r:embed="rId2"/>
          <a:stretch>
            <a:fillRect/>
          </a:stretch>
        </p:blipFill>
        <p:spPr>
          <a:xfrm>
            <a:off x="1261543" y="3657600"/>
            <a:ext cx="5505450" cy="2952750"/>
          </a:xfrm>
          <a:prstGeom prst="rect">
            <a:avLst/>
          </a:prstGeom>
        </p:spPr>
      </p:pic>
    </p:spTree>
    <p:extLst>
      <p:ext uri="{BB962C8B-B14F-4D97-AF65-F5344CB8AC3E}">
        <p14:creationId xmlns:p14="http://schemas.microsoft.com/office/powerpoint/2010/main" val="37926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415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Complexities – Basic Methods</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Complexities are listed with the following variables:</a:t>
            </a:r>
          </a:p>
          <a:p>
            <a:pPr lvl="1"/>
            <a:r>
              <a:rPr lang="en-US" i="1" dirty="0" smtClean="0"/>
              <a:t>C</a:t>
            </a:r>
            <a:r>
              <a:rPr lang="en-US" dirty="0" smtClean="0"/>
              <a:t> being the number of chunks currently in the list.</a:t>
            </a:r>
          </a:p>
          <a:p>
            <a:pPr lvl="1"/>
            <a:r>
              <a:rPr lang="en-US" i="1" dirty="0" smtClean="0"/>
              <a:t>N</a:t>
            </a:r>
            <a:r>
              <a:rPr lang="en-US" dirty="0" smtClean="0"/>
              <a:t> being the number of elements per chunk.</a:t>
            </a:r>
          </a:p>
          <a:p>
            <a:pPr lvl="1"/>
            <a:r>
              <a:rPr lang="en-US" i="1" dirty="0" smtClean="0"/>
              <a:t>P </a:t>
            </a:r>
            <a:r>
              <a:rPr lang="en-US" dirty="0" smtClean="0"/>
              <a:t>being the number of processors</a:t>
            </a:r>
            <a:r>
              <a:rPr lang="en-US" dirty="0" smtClean="0"/>
              <a:t>.</a:t>
            </a:r>
          </a:p>
          <a:p>
            <a:pPr lvl="1"/>
            <a:r>
              <a:rPr lang="en-US" i="1" dirty="0" smtClean="0"/>
              <a:t>I</a:t>
            </a:r>
            <a:r>
              <a:rPr lang="en-US" dirty="0" smtClean="0"/>
              <a:t> being the index input for the operation.</a:t>
            </a:r>
            <a:endParaRPr lang="en-US" i="1" dirty="0" smtClean="0"/>
          </a:p>
          <a:p>
            <a:pPr lvl="1"/>
            <a:endParaRPr lang="en-US" i="1" dirty="0"/>
          </a:p>
          <a:p>
            <a:pPr marL="274238" lvl="1" indent="0">
              <a:buNone/>
            </a:pPr>
            <a:endParaRPr lang="en-US" i="1" dirty="0"/>
          </a:p>
        </p:txBody>
      </p:sp>
      <p:graphicFrame>
        <p:nvGraphicFramePr>
          <p:cNvPr id="5" name="Table 4"/>
          <p:cNvGraphicFramePr>
            <a:graphicFrameLocks noGrp="1"/>
          </p:cNvGraphicFramePr>
          <p:nvPr>
            <p:extLst>
              <p:ext uri="{D42A27DB-BD31-4B8C-83A1-F6EECF244321}">
                <p14:modId xmlns:p14="http://schemas.microsoft.com/office/powerpoint/2010/main" val="1960171313"/>
              </p:ext>
            </p:extLst>
          </p:nvPr>
        </p:nvGraphicFramePr>
        <p:xfrm>
          <a:off x="1255601" y="3429000"/>
          <a:ext cx="9696057" cy="2595880"/>
        </p:xfrm>
        <a:graphic>
          <a:graphicData uri="http://schemas.openxmlformats.org/drawingml/2006/table">
            <a:tbl>
              <a:tblPr firstRow="1" bandRow="1">
                <a:tableStyleId>{073A0DAA-6AF3-43AB-8588-CEC1D06C72B9}</a:tableStyleId>
              </a:tblPr>
              <a:tblGrid>
                <a:gridCol w="3232019">
                  <a:extLst>
                    <a:ext uri="{9D8B030D-6E8A-4147-A177-3AD203B41FA5}">
                      <a16:colId xmlns:a16="http://schemas.microsoft.com/office/drawing/2014/main" val="323438765"/>
                    </a:ext>
                  </a:extLst>
                </a:gridCol>
                <a:gridCol w="3232019">
                  <a:extLst>
                    <a:ext uri="{9D8B030D-6E8A-4147-A177-3AD203B41FA5}">
                      <a16:colId xmlns:a16="http://schemas.microsoft.com/office/drawing/2014/main" val="2073578766"/>
                    </a:ext>
                  </a:extLst>
                </a:gridCol>
                <a:gridCol w="3232019">
                  <a:extLst>
                    <a:ext uri="{9D8B030D-6E8A-4147-A177-3AD203B41FA5}">
                      <a16:colId xmlns:a16="http://schemas.microsoft.com/office/drawing/2014/main" val="308102432"/>
                    </a:ext>
                  </a:extLst>
                </a:gridCol>
              </a:tblGrid>
              <a:tr h="370840">
                <a:tc>
                  <a:txBody>
                    <a:bodyPr/>
                    <a:lstStyle/>
                    <a:p>
                      <a:pPr algn="ctr"/>
                      <a:r>
                        <a:rPr lang="en-US" dirty="0" smtClean="0"/>
                        <a:t>Operation</a:t>
                      </a:r>
                      <a:endParaRPr lang="en-US" dirty="0"/>
                    </a:p>
                  </a:txBody>
                  <a:tcPr/>
                </a:tc>
                <a:tc>
                  <a:txBody>
                    <a:bodyPr/>
                    <a:lstStyle/>
                    <a:p>
                      <a:pPr algn="ctr"/>
                      <a:r>
                        <a:rPr lang="en-US" dirty="0" smtClean="0"/>
                        <a:t>Average Case</a:t>
                      </a:r>
                      <a:endParaRPr lang="en-US" dirty="0"/>
                    </a:p>
                  </a:txBody>
                  <a:tcPr/>
                </a:tc>
                <a:tc>
                  <a:txBody>
                    <a:bodyPr/>
                    <a:lstStyle/>
                    <a:p>
                      <a:pPr algn="ctr"/>
                      <a:r>
                        <a:rPr lang="en-US" dirty="0" smtClean="0"/>
                        <a:t>Worst Case</a:t>
                      </a:r>
                      <a:endParaRPr lang="en-US" dirty="0"/>
                    </a:p>
                  </a:txBody>
                  <a:tcPr/>
                </a:tc>
                <a:extLst>
                  <a:ext uri="{0D108BD9-81ED-4DB2-BD59-A6C34878D82A}">
                    <a16:rowId xmlns:a16="http://schemas.microsoft.com/office/drawing/2014/main" val="1835913158"/>
                  </a:ext>
                </a:extLst>
              </a:tr>
              <a:tr h="370840">
                <a:tc>
                  <a:txBody>
                    <a:bodyPr/>
                    <a:lstStyle/>
                    <a:p>
                      <a:pPr algn="ctr"/>
                      <a:r>
                        <a:rPr lang="en-US" dirty="0" smtClean="0"/>
                        <a:t>Add</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endParaRPr lang="en-US" dirty="0"/>
                    </a:p>
                  </a:txBody>
                  <a:tcPr/>
                </a:tc>
                <a:tc>
                  <a:txBody>
                    <a:bodyPr/>
                    <a:lstStyle/>
                    <a:p>
                      <a:pPr algn="ctr"/>
                      <a:r>
                        <a:rPr lang="en-US" dirty="0" smtClean="0"/>
                        <a:t>N/A</a:t>
                      </a:r>
                      <a:endParaRPr lang="en-US" dirty="0"/>
                    </a:p>
                  </a:txBody>
                  <a:tcPr/>
                </a:tc>
                <a:extLst>
                  <a:ext uri="{0D108BD9-81ED-4DB2-BD59-A6C34878D82A}">
                    <a16:rowId xmlns:a16="http://schemas.microsoft.com/office/drawing/2014/main" val="1743993682"/>
                  </a:ext>
                </a:extLst>
              </a:tr>
              <a:tr h="370840">
                <a:tc>
                  <a:txBody>
                    <a:bodyPr/>
                    <a:lstStyle/>
                    <a:p>
                      <a:pPr algn="ctr"/>
                      <a:r>
                        <a:rPr lang="en-US" dirty="0" smtClean="0"/>
                        <a:t>Remove</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a:t>
                      </a:r>
                      <a:r>
                        <a:rPr lang="en-US" sz="1799" b="0" i="0" kern="1200" baseline="0" dirty="0" smtClean="0">
                          <a:solidFill>
                            <a:schemeClr val="dk1"/>
                          </a:solidFill>
                          <a:effectLst/>
                          <a:latin typeface="+mn-lt"/>
                          <a:ea typeface="+mn-ea"/>
                          <a:cs typeface="+mn-cs"/>
                        </a:rPr>
                        <a:t> C * log N) / P)</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 C * log N)</a:t>
                      </a:r>
                      <a:endParaRPr lang="en-US" dirty="0"/>
                    </a:p>
                  </a:txBody>
                  <a:tcPr/>
                </a:tc>
                <a:extLst>
                  <a:ext uri="{0D108BD9-81ED-4DB2-BD59-A6C34878D82A}">
                    <a16:rowId xmlns:a16="http://schemas.microsoft.com/office/drawing/2014/main" val="623470774"/>
                  </a:ext>
                </a:extLst>
              </a:tr>
              <a:tr h="370840">
                <a:tc>
                  <a:txBody>
                    <a:bodyPr/>
                    <a:lstStyle/>
                    <a:p>
                      <a:pPr algn="ctr"/>
                      <a:r>
                        <a:rPr lang="en-US" dirty="0" smtClean="0"/>
                        <a:t>RemoveAll</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a:t>
                      </a:r>
                      <a:r>
                        <a:rPr lang="en-US" sz="1799" b="0" i="0" kern="1200" baseline="0" dirty="0" smtClean="0">
                          <a:solidFill>
                            <a:schemeClr val="dk1"/>
                          </a:solidFill>
                          <a:effectLst/>
                          <a:latin typeface="+mn-lt"/>
                          <a:ea typeface="+mn-ea"/>
                          <a:cs typeface="+mn-cs"/>
                        </a:rPr>
                        <a:t> C * N) / P)</a:t>
                      </a:r>
                      <a:endParaRPr lang="en-US" dirty="0"/>
                    </a:p>
                  </a:txBody>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 C * N)</a:t>
                      </a:r>
                      <a:endParaRPr lang="en-US" dirty="0" smtClean="0"/>
                    </a:p>
                  </a:txBody>
                  <a:tcPr/>
                </a:tc>
                <a:extLst>
                  <a:ext uri="{0D108BD9-81ED-4DB2-BD59-A6C34878D82A}">
                    <a16:rowId xmlns:a16="http://schemas.microsoft.com/office/drawing/2014/main" val="1457681408"/>
                  </a:ext>
                </a:extLst>
              </a:tr>
              <a:tr h="370840">
                <a:tc>
                  <a:txBody>
                    <a:bodyPr/>
                    <a:lstStyle/>
                    <a:p>
                      <a:pPr algn="ctr"/>
                      <a:r>
                        <a:rPr lang="en-US" dirty="0" smtClean="0"/>
                        <a:t>RemoveAt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(1)</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 </a:t>
                      </a:r>
                      <a:r>
                        <a:rPr lang="en-US" sz="1799" b="0" i="0" kern="1200" dirty="0" smtClean="0">
                          <a:solidFill>
                            <a:schemeClr val="dk1"/>
                          </a:solidFill>
                          <a:effectLst/>
                          <a:latin typeface="+mn-lt"/>
                          <a:ea typeface="+mn-ea"/>
                          <a:cs typeface="+mn-cs"/>
                        </a:rPr>
                        <a:t>N - I)</a:t>
                      </a:r>
                      <a:endParaRPr lang="en-US" dirty="0"/>
                    </a:p>
                  </a:txBody>
                  <a:tcPr/>
                </a:tc>
                <a:extLst>
                  <a:ext uri="{0D108BD9-81ED-4DB2-BD59-A6C34878D82A}">
                    <a16:rowId xmlns:a16="http://schemas.microsoft.com/office/drawing/2014/main" val="2063677318"/>
                  </a:ext>
                </a:extLst>
              </a:tr>
              <a:tr h="370840">
                <a:tc>
                  <a:txBody>
                    <a:bodyPr/>
                    <a:lstStyle/>
                    <a:p>
                      <a:pPr algn="ctr"/>
                      <a:r>
                        <a:rPr lang="en-US" dirty="0" smtClean="0"/>
                        <a:t>Set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(1)</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 </a:t>
                      </a:r>
                      <a:r>
                        <a:rPr lang="en-US" sz="1799" b="0" i="0" kern="1200" dirty="0" smtClean="0">
                          <a:solidFill>
                            <a:schemeClr val="dk1"/>
                          </a:solidFill>
                          <a:effectLst/>
                          <a:latin typeface="+mn-lt"/>
                          <a:ea typeface="+mn-ea"/>
                          <a:cs typeface="+mn-cs"/>
                        </a:rPr>
                        <a:t>N - I)</a:t>
                      </a:r>
                      <a:endParaRPr lang="en-US" dirty="0"/>
                    </a:p>
                  </a:txBody>
                  <a:tcPr/>
                </a:tc>
                <a:extLst>
                  <a:ext uri="{0D108BD9-81ED-4DB2-BD59-A6C34878D82A}">
                    <a16:rowId xmlns:a16="http://schemas.microsoft.com/office/drawing/2014/main" val="2965974156"/>
                  </a:ext>
                </a:extLst>
              </a:tr>
              <a:tr h="370840">
                <a:tc>
                  <a:txBody>
                    <a:bodyPr/>
                    <a:lstStyle/>
                    <a:p>
                      <a:pPr algn="ctr"/>
                      <a:r>
                        <a:rPr lang="en-US" dirty="0" smtClean="0"/>
                        <a:t>Get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(1)</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 </a:t>
                      </a:r>
                      <a:r>
                        <a:rPr lang="en-US" sz="1799" b="0" i="0" kern="1200" dirty="0" smtClean="0">
                          <a:solidFill>
                            <a:schemeClr val="dk1"/>
                          </a:solidFill>
                          <a:effectLst/>
                          <a:latin typeface="+mn-lt"/>
                          <a:ea typeface="+mn-ea"/>
                          <a:cs typeface="+mn-cs"/>
                        </a:rPr>
                        <a:t>N - I)</a:t>
                      </a:r>
                      <a:endParaRPr lang="en-US" dirty="0"/>
                    </a:p>
                  </a:txBody>
                  <a:tcPr/>
                </a:tc>
                <a:extLst>
                  <a:ext uri="{0D108BD9-81ED-4DB2-BD59-A6C34878D82A}">
                    <a16:rowId xmlns:a16="http://schemas.microsoft.com/office/drawing/2014/main" val="3407290140"/>
                  </a:ext>
                </a:extLst>
              </a:tr>
            </a:tbl>
          </a:graphicData>
        </a:graphic>
      </p:graphicFrame>
    </p:spTree>
    <p:extLst>
      <p:ext uri="{BB962C8B-B14F-4D97-AF65-F5344CB8AC3E}">
        <p14:creationId xmlns:p14="http://schemas.microsoft.com/office/powerpoint/2010/main" val="54156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Complexities </a:t>
            </a:r>
            <a:r>
              <a:rPr lang="en-US" dirty="0" smtClean="0"/>
              <a:t>– Additional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5532744"/>
              </p:ext>
            </p:extLst>
          </p:nvPr>
        </p:nvGraphicFramePr>
        <p:xfrm>
          <a:off x="1261543" y="3733800"/>
          <a:ext cx="9690099" cy="2225040"/>
        </p:xfrm>
        <a:graphic>
          <a:graphicData uri="http://schemas.openxmlformats.org/drawingml/2006/table">
            <a:tbl>
              <a:tblPr firstRow="1" bandRow="1">
                <a:tableStyleId>{073A0DAA-6AF3-43AB-8588-CEC1D06C72B9}</a:tableStyleId>
              </a:tblPr>
              <a:tblGrid>
                <a:gridCol w="3230033">
                  <a:extLst>
                    <a:ext uri="{9D8B030D-6E8A-4147-A177-3AD203B41FA5}">
                      <a16:colId xmlns:a16="http://schemas.microsoft.com/office/drawing/2014/main" val="266574322"/>
                    </a:ext>
                  </a:extLst>
                </a:gridCol>
                <a:gridCol w="3230033">
                  <a:extLst>
                    <a:ext uri="{9D8B030D-6E8A-4147-A177-3AD203B41FA5}">
                      <a16:colId xmlns:a16="http://schemas.microsoft.com/office/drawing/2014/main" val="3505926601"/>
                    </a:ext>
                  </a:extLst>
                </a:gridCol>
                <a:gridCol w="3230033">
                  <a:extLst>
                    <a:ext uri="{9D8B030D-6E8A-4147-A177-3AD203B41FA5}">
                      <a16:colId xmlns:a16="http://schemas.microsoft.com/office/drawing/2014/main" val="1327043556"/>
                    </a:ext>
                  </a:extLst>
                </a:gridCol>
              </a:tblGrid>
              <a:tr h="370840">
                <a:tc>
                  <a:txBody>
                    <a:bodyPr/>
                    <a:lstStyle/>
                    <a:p>
                      <a:pPr algn="ctr"/>
                      <a:r>
                        <a:rPr lang="en-US" dirty="0" smtClean="0"/>
                        <a:t>Operation</a:t>
                      </a:r>
                      <a:endParaRPr lang="en-US" dirty="0"/>
                    </a:p>
                  </a:txBody>
                  <a:tcPr/>
                </a:tc>
                <a:tc>
                  <a:txBody>
                    <a:bodyPr/>
                    <a:lstStyle/>
                    <a:p>
                      <a:pPr algn="ctr"/>
                      <a:r>
                        <a:rPr lang="en-US" dirty="0" smtClean="0"/>
                        <a:t>Average Case</a:t>
                      </a:r>
                      <a:endParaRPr lang="en-US" dirty="0"/>
                    </a:p>
                  </a:txBody>
                  <a:tcPr/>
                </a:tc>
                <a:tc>
                  <a:txBody>
                    <a:bodyPr/>
                    <a:lstStyle/>
                    <a:p>
                      <a:pPr algn="ctr"/>
                      <a:r>
                        <a:rPr lang="en-US" dirty="0" smtClean="0"/>
                        <a:t>Worst Case</a:t>
                      </a:r>
                      <a:endParaRPr lang="en-US" dirty="0"/>
                    </a:p>
                  </a:txBody>
                  <a:tcPr/>
                </a:tc>
                <a:extLst>
                  <a:ext uri="{0D108BD9-81ED-4DB2-BD59-A6C34878D82A}">
                    <a16:rowId xmlns:a16="http://schemas.microsoft.com/office/drawing/2014/main" val="4080902011"/>
                  </a:ext>
                </a:extLst>
              </a:tr>
              <a:tr h="370840">
                <a:tc>
                  <a:txBody>
                    <a:bodyPr/>
                    <a:lstStyle/>
                    <a:p>
                      <a:pPr algn="ctr"/>
                      <a:r>
                        <a:rPr lang="en-US" dirty="0" smtClean="0"/>
                        <a:t>GetList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a:t>
                      </a:r>
                      <a:r>
                        <a:rPr lang="en-US" sz="1799" b="0" i="0" kern="1200" baseline="0" dirty="0" smtClean="0">
                          <a:solidFill>
                            <a:schemeClr val="dk1"/>
                          </a:solidFill>
                          <a:effectLst/>
                          <a:latin typeface="+mn-lt"/>
                          <a:ea typeface="+mn-ea"/>
                          <a:cs typeface="+mn-cs"/>
                        </a:rPr>
                        <a:t> 2 * N)</a:t>
                      </a:r>
                      <a:endParaRPr lang="en-US" dirty="0"/>
                    </a:p>
                  </a:txBody>
                  <a:tcPr/>
                </a:tc>
                <a:tc>
                  <a:txBody>
                    <a:bodyPr/>
                    <a:lstStyle/>
                    <a:p>
                      <a:pPr algn="ctr"/>
                      <a:r>
                        <a:rPr lang="en-US" dirty="0" smtClean="0"/>
                        <a:t>N/A</a:t>
                      </a:r>
                      <a:endParaRPr lang="en-US" dirty="0"/>
                    </a:p>
                  </a:txBody>
                  <a:tcPr/>
                </a:tc>
                <a:extLst>
                  <a:ext uri="{0D108BD9-81ED-4DB2-BD59-A6C34878D82A}">
                    <a16:rowId xmlns:a16="http://schemas.microsoft.com/office/drawing/2014/main" val="1048531238"/>
                  </a:ext>
                </a:extLst>
              </a:tr>
              <a:tr h="370840">
                <a:tc>
                  <a:txBody>
                    <a:bodyPr/>
                    <a:lstStyle/>
                    <a:p>
                      <a:pPr algn="ctr"/>
                      <a:r>
                        <a:rPr lang="en-US" dirty="0" smtClean="0"/>
                        <a:t>Contains (Search)</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((log</a:t>
                      </a:r>
                      <a:r>
                        <a:rPr lang="en-US" sz="1799" b="0" i="0" kern="1200" baseline="0" dirty="0" smtClean="0">
                          <a:solidFill>
                            <a:schemeClr val="dk1"/>
                          </a:solidFill>
                          <a:effectLst/>
                          <a:latin typeface="+mn-lt"/>
                          <a:ea typeface="+mn-ea"/>
                          <a:cs typeface="+mn-cs"/>
                        </a:rPr>
                        <a:t> C * log N) / P)</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r>
                        <a:rPr lang="en-US" sz="1799" b="0" i="0" kern="1200" baseline="0" dirty="0" smtClean="0">
                          <a:solidFill>
                            <a:schemeClr val="dk1"/>
                          </a:solidFill>
                          <a:effectLst/>
                          <a:latin typeface="+mn-lt"/>
                          <a:ea typeface="+mn-ea"/>
                          <a:cs typeface="+mn-cs"/>
                        </a:rPr>
                        <a:t> * N)</a:t>
                      </a:r>
                      <a:endParaRPr lang="en-US" dirty="0"/>
                    </a:p>
                  </a:txBody>
                  <a:tcPr/>
                </a:tc>
                <a:extLst>
                  <a:ext uri="{0D108BD9-81ED-4DB2-BD59-A6C34878D82A}">
                    <a16:rowId xmlns:a16="http://schemas.microsoft.com/office/drawing/2014/main" val="466745793"/>
                  </a:ext>
                </a:extLst>
              </a:tr>
              <a:tr h="370840">
                <a:tc>
                  <a:txBody>
                    <a:bodyPr/>
                    <a:lstStyle/>
                    <a:p>
                      <a:pPr algn="ctr"/>
                      <a:r>
                        <a:rPr lang="en-US" dirty="0" smtClean="0"/>
                        <a:t>Size (Count)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endParaRPr lang="en-US" dirty="0"/>
                    </a:p>
                  </a:txBody>
                  <a:tcPr/>
                </a:tc>
                <a:tc>
                  <a:txBody>
                    <a:bodyPr/>
                    <a:lstStyle/>
                    <a:p>
                      <a:pPr algn="ctr"/>
                      <a:r>
                        <a:rPr lang="en-US" dirty="0" smtClean="0"/>
                        <a:t>N/A</a:t>
                      </a:r>
                      <a:endParaRPr lang="en-US" dirty="0"/>
                    </a:p>
                  </a:txBody>
                  <a:tcPr/>
                </a:tc>
                <a:extLst>
                  <a:ext uri="{0D108BD9-81ED-4DB2-BD59-A6C34878D82A}">
                    <a16:rowId xmlns:a16="http://schemas.microsoft.com/office/drawing/2014/main" val="3340842650"/>
                  </a:ext>
                </a:extLst>
              </a:tr>
              <a:tr h="370840">
                <a:tc>
                  <a:txBody>
                    <a:bodyPr/>
                    <a:lstStyle/>
                    <a:p>
                      <a:pPr algn="ctr"/>
                      <a:r>
                        <a:rPr lang="en-US" dirty="0" smtClean="0"/>
                        <a:t>SetChunkSize</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(1)</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 ^ 2</a:t>
                      </a:r>
                      <a:r>
                        <a:rPr lang="en-US" sz="1799" b="0" i="0" kern="1200" baseline="0" dirty="0" smtClean="0">
                          <a:solidFill>
                            <a:schemeClr val="dk1"/>
                          </a:solidFill>
                          <a:effectLst/>
                          <a:latin typeface="+mn-lt"/>
                          <a:ea typeface="+mn-ea"/>
                          <a:cs typeface="+mn-cs"/>
                        </a:rPr>
                        <a:t> * N)</a:t>
                      </a:r>
                      <a:endParaRPr lang="en-US" dirty="0"/>
                    </a:p>
                  </a:txBody>
                  <a:tcPr/>
                </a:tc>
                <a:extLst>
                  <a:ext uri="{0D108BD9-81ED-4DB2-BD59-A6C34878D82A}">
                    <a16:rowId xmlns:a16="http://schemas.microsoft.com/office/drawing/2014/main" val="3709690857"/>
                  </a:ext>
                </a:extLst>
              </a:tr>
              <a:tr h="370840">
                <a:tc>
                  <a:txBody>
                    <a:bodyPr/>
                    <a:lstStyle/>
                    <a:p>
                      <a:pPr algn="ctr"/>
                      <a:r>
                        <a:rPr lang="en-US" dirty="0" smtClean="0"/>
                        <a:t>Sort</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r>
                        <a:rPr lang="en-US" sz="1799" b="0" i="0" kern="1200" baseline="0" dirty="0" smtClean="0">
                          <a:solidFill>
                            <a:schemeClr val="dk1"/>
                          </a:solidFill>
                          <a:effectLst/>
                          <a:latin typeface="+mn-lt"/>
                          <a:ea typeface="+mn-ea"/>
                          <a:cs typeface="+mn-cs"/>
                        </a:rPr>
                        <a:t> * N * log N)</a:t>
                      </a:r>
                      <a:endParaRPr lang="en-US" dirty="0"/>
                    </a:p>
                  </a:txBody>
                  <a:tcPr/>
                </a:tc>
                <a:tc>
                  <a:txBody>
                    <a:bodyPr/>
                    <a:lstStyle/>
                    <a:p>
                      <a:pPr algn="ctr"/>
                      <a:r>
                        <a:rPr lang="el-GR" sz="1799" b="0" i="0" kern="1200" dirty="0" smtClean="0">
                          <a:solidFill>
                            <a:schemeClr val="dk1"/>
                          </a:solidFill>
                          <a:effectLst/>
                          <a:latin typeface="+mn-lt"/>
                          <a:ea typeface="+mn-ea"/>
                          <a:cs typeface="+mn-cs"/>
                        </a:rPr>
                        <a:t>Θ</a:t>
                      </a:r>
                      <a:r>
                        <a:rPr lang="en-US" sz="1799" b="0" i="0" kern="1200" dirty="0" smtClean="0">
                          <a:solidFill>
                            <a:schemeClr val="dk1"/>
                          </a:solidFill>
                          <a:effectLst/>
                          <a:latin typeface="+mn-lt"/>
                          <a:ea typeface="+mn-ea"/>
                          <a:cs typeface="+mn-cs"/>
                        </a:rPr>
                        <a:t>(C</a:t>
                      </a:r>
                      <a:r>
                        <a:rPr lang="en-US" sz="1799" b="0" i="0" kern="1200" baseline="0" dirty="0" smtClean="0">
                          <a:solidFill>
                            <a:schemeClr val="dk1"/>
                          </a:solidFill>
                          <a:effectLst/>
                          <a:latin typeface="+mn-lt"/>
                          <a:ea typeface="+mn-ea"/>
                          <a:cs typeface="+mn-cs"/>
                        </a:rPr>
                        <a:t> * N ^ 2)</a:t>
                      </a:r>
                      <a:endParaRPr lang="en-US" dirty="0"/>
                    </a:p>
                  </a:txBody>
                  <a:tcPr/>
                </a:tc>
                <a:extLst>
                  <a:ext uri="{0D108BD9-81ED-4DB2-BD59-A6C34878D82A}">
                    <a16:rowId xmlns:a16="http://schemas.microsoft.com/office/drawing/2014/main" val="2387560259"/>
                  </a:ext>
                </a:extLst>
              </a:tr>
            </a:tbl>
          </a:graphicData>
        </a:graphic>
      </p:graphicFrame>
      <p:sp>
        <p:nvSpPr>
          <p:cNvPr id="6" name="Content Placeholder 2"/>
          <p:cNvSpPr txBox="1">
            <a:spLocks/>
          </p:cNvSpPr>
          <p:nvPr/>
        </p:nvSpPr>
        <p:spPr>
          <a:xfrm>
            <a:off x="1261543" y="1828800"/>
            <a:ext cx="9690116" cy="4351337"/>
          </a:xfrm>
          <a:prstGeom prst="rect">
            <a:avLst/>
          </a:prstGeom>
        </p:spPr>
        <p:txBody>
          <a:bodyPr vert="horz" lIns="91440" tIns="45720" rIns="91440" bIns="45720" rtlCol="0">
            <a:normAutofit/>
          </a:bodyPr>
          <a:lst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799" kern="1200" spc="10" baseline="0">
                <a:solidFill>
                  <a:schemeClr val="tx1"/>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smtClean="0"/>
              <a:t>Complexities are listed with the following variables:</a:t>
            </a:r>
          </a:p>
          <a:p>
            <a:pPr lvl="1"/>
            <a:r>
              <a:rPr lang="en-US" i="1" dirty="0" smtClean="0"/>
              <a:t>C</a:t>
            </a:r>
            <a:r>
              <a:rPr lang="en-US" dirty="0" smtClean="0"/>
              <a:t> being the number of chunks currently in the list.</a:t>
            </a:r>
          </a:p>
          <a:p>
            <a:pPr lvl="1"/>
            <a:r>
              <a:rPr lang="en-US" i="1" dirty="0" smtClean="0"/>
              <a:t>N</a:t>
            </a:r>
            <a:r>
              <a:rPr lang="en-US" dirty="0" smtClean="0"/>
              <a:t> being the number of elements per chunk.</a:t>
            </a:r>
          </a:p>
          <a:p>
            <a:pPr lvl="1"/>
            <a:r>
              <a:rPr lang="en-US" i="1" dirty="0" smtClean="0"/>
              <a:t>P </a:t>
            </a:r>
            <a:r>
              <a:rPr lang="en-US" dirty="0" smtClean="0"/>
              <a:t>being the number of processors</a:t>
            </a:r>
            <a:r>
              <a:rPr lang="en-US" dirty="0" smtClean="0"/>
              <a:t>.</a:t>
            </a:r>
            <a:endParaRPr lang="en-US" dirty="0"/>
          </a:p>
          <a:p>
            <a:pPr lvl="1"/>
            <a:r>
              <a:rPr lang="en-US" i="1" dirty="0"/>
              <a:t>I</a:t>
            </a:r>
            <a:r>
              <a:rPr lang="en-US" dirty="0"/>
              <a:t> being the index input for the operation.</a:t>
            </a:r>
            <a:endParaRPr lang="en-US" i="1" dirty="0"/>
          </a:p>
          <a:p>
            <a:pPr lvl="1"/>
            <a:endParaRPr lang="en-US" dirty="0" smtClean="0"/>
          </a:p>
          <a:p>
            <a:pPr lvl="1"/>
            <a:endParaRPr lang="en-US" i="1" dirty="0" smtClean="0"/>
          </a:p>
          <a:p>
            <a:pPr marL="274238" lvl="1" indent="0">
              <a:buFont typeface="Wingdings 2" pitchFamily="18" charset="2"/>
              <a:buNone/>
            </a:pPr>
            <a:endParaRPr lang="en-US" i="1" dirty="0"/>
          </a:p>
        </p:txBody>
      </p:sp>
    </p:spTree>
    <p:extLst>
      <p:ext uri="{BB962C8B-B14F-4D97-AF65-F5344CB8AC3E}">
        <p14:creationId xmlns:p14="http://schemas.microsoft.com/office/powerpoint/2010/main" val="339533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Discussion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677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6480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Chunk List?</a:t>
            </a:r>
            <a:endParaRPr lang="en-US" dirty="0"/>
          </a:p>
        </p:txBody>
      </p:sp>
      <p:sp>
        <p:nvSpPr>
          <p:cNvPr id="3" name="Content Placeholder 2"/>
          <p:cNvSpPr>
            <a:spLocks noGrp="1"/>
          </p:cNvSpPr>
          <p:nvPr>
            <p:ph idx="1"/>
          </p:nvPr>
        </p:nvSpPr>
        <p:spPr>
          <a:xfrm>
            <a:off x="1261543" y="1828801"/>
            <a:ext cx="9690116" cy="4351337"/>
          </a:xfrm>
        </p:spPr>
        <p:txBody>
          <a:bodyPr>
            <a:normAutofit/>
          </a:bodyPr>
          <a:lstStyle/>
          <a:p>
            <a:r>
              <a:rPr lang="en-US" dirty="0" smtClean="0"/>
              <a:t>A chunk list is an array-based list of elements in which data is stored in inner lists of a certain capacity, allowing for easily modifiable and faster runtimes based on the number of elements being stored.</a:t>
            </a:r>
          </a:p>
          <a:p>
            <a:r>
              <a:rPr lang="en-US" dirty="0" smtClean="0"/>
              <a:t>A simple way to conceptualize a chunk list would be an ArrayList (dynamic array) of ArrayLists. The main list would contain the “chunks”, or ArrayLists that are not allowed to be filled past a specific capacity.</a:t>
            </a:r>
          </a:p>
          <a:p>
            <a:r>
              <a:rPr lang="en-US" dirty="0" smtClean="0"/>
              <a:t>Any time a “chunk” has reached capacity, a new ArrayList is added and items are added to that chunk from thereon.</a:t>
            </a:r>
          </a:p>
          <a:p>
            <a:r>
              <a:rPr lang="en-US" dirty="0" smtClean="0"/>
              <a:t>By doing this process and splitting our list into chunks, we can use parallel processing to our advantage. Using concurrency, we can run each chunk on a separate thread when doing tasks such as searching or removing.</a:t>
            </a:r>
          </a:p>
        </p:txBody>
      </p:sp>
    </p:spTree>
    <p:extLst>
      <p:ext uri="{BB962C8B-B14F-4D97-AF65-F5344CB8AC3E}">
        <p14:creationId xmlns:p14="http://schemas.microsoft.com/office/powerpoint/2010/main" val="28072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Example</a:t>
            </a:r>
            <a:endParaRPr lang="en-US" dirty="0"/>
          </a:p>
        </p:txBody>
      </p:sp>
      <p:sp>
        <p:nvSpPr>
          <p:cNvPr id="7" name="Content Placeholder 6"/>
          <p:cNvSpPr>
            <a:spLocks noGrp="1"/>
          </p:cNvSpPr>
          <p:nvPr>
            <p:ph idx="1"/>
          </p:nvPr>
        </p:nvSpPr>
        <p:spPr>
          <a:xfrm>
            <a:off x="1261543" y="1828801"/>
            <a:ext cx="9690116" cy="4351337"/>
          </a:xfrm>
        </p:spPr>
        <p:txBody>
          <a:bodyPr/>
          <a:lstStyle/>
          <a:p>
            <a:r>
              <a:rPr lang="en-US" dirty="0" smtClean="0"/>
              <a:t>A chunk list containing the numbers 1 – 50 where the chunk size is set to 10 elements </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543" y="3505200"/>
            <a:ext cx="9363122" cy="2362200"/>
          </a:xfrm>
          <a:prstGeom prst="rect">
            <a:avLst/>
          </a:prstGeom>
        </p:spPr>
      </p:pic>
    </p:spTree>
    <p:extLst>
      <p:ext uri="{BB962C8B-B14F-4D97-AF65-F5344CB8AC3E}">
        <p14:creationId xmlns:p14="http://schemas.microsoft.com/office/powerpoint/2010/main" val="423038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Chunk Lists Used?</a:t>
            </a:r>
            <a:endParaRPr lang="en-US" dirty="0"/>
          </a:p>
        </p:txBody>
      </p:sp>
      <p:sp>
        <p:nvSpPr>
          <p:cNvPr id="3" name="Content Placeholder 2"/>
          <p:cNvSpPr>
            <a:spLocks noGrp="1"/>
          </p:cNvSpPr>
          <p:nvPr>
            <p:ph idx="1"/>
          </p:nvPr>
        </p:nvSpPr>
        <p:spPr>
          <a:xfrm>
            <a:off x="1261543" y="1828801"/>
            <a:ext cx="9690116" cy="4351337"/>
          </a:xfrm>
        </p:spPr>
        <p:txBody>
          <a:bodyPr>
            <a:normAutofit/>
          </a:bodyPr>
          <a:lstStyle/>
          <a:p>
            <a:r>
              <a:rPr lang="en-US" dirty="0" smtClean="0"/>
              <a:t>Useful for storing very large and very small amounts of elements.</a:t>
            </a:r>
          </a:p>
          <a:p>
            <a:r>
              <a:rPr lang="en-US" dirty="0" smtClean="0"/>
              <a:t>Benefits shine especially when list is unsorted:</a:t>
            </a:r>
          </a:p>
          <a:p>
            <a:pPr lvl="1"/>
            <a:r>
              <a:rPr lang="en-US" dirty="0" smtClean="0"/>
              <a:t>Fast searching</a:t>
            </a:r>
          </a:p>
          <a:p>
            <a:pPr lvl="1"/>
            <a:r>
              <a:rPr lang="en-US" dirty="0" smtClean="0"/>
              <a:t>Fast removal</a:t>
            </a:r>
          </a:p>
          <a:p>
            <a:pPr lvl="1"/>
            <a:r>
              <a:rPr lang="en-US" dirty="0" smtClean="0"/>
              <a:t>Fast insertion</a:t>
            </a:r>
          </a:p>
          <a:p>
            <a:r>
              <a:rPr lang="en-US" dirty="0" smtClean="0"/>
              <a:t>Implementation is easy and short.</a:t>
            </a:r>
          </a:p>
          <a:p>
            <a:r>
              <a:rPr lang="en-US" dirty="0" smtClean="0"/>
              <a:t>Sorting is quick even with large amounts of chunks.</a:t>
            </a:r>
          </a:p>
          <a:p>
            <a:r>
              <a:rPr lang="en-US" dirty="0"/>
              <a:t>In any scenario, a chunk list can be used in place of an ArrayList </a:t>
            </a:r>
            <a:r>
              <a:rPr lang="en-US" dirty="0" smtClean="0"/>
              <a:t>especially, as well as something such as a Binary Search Tree, as searching may be faster based on processing power.</a:t>
            </a:r>
          </a:p>
          <a:p>
            <a:r>
              <a:rPr lang="en-US" dirty="0"/>
              <a:t>Timed testing results typically yield to be approximately 3.5x faster than an ArrayList on average</a:t>
            </a:r>
            <a:r>
              <a:rPr lang="en-US" dirty="0" smtClean="0"/>
              <a:t>.</a:t>
            </a:r>
            <a:endParaRPr lang="en-US" dirty="0"/>
          </a:p>
        </p:txBody>
      </p:sp>
    </p:spTree>
    <p:extLst>
      <p:ext uri="{BB962C8B-B14F-4D97-AF65-F5344CB8AC3E}">
        <p14:creationId xmlns:p14="http://schemas.microsoft.com/office/powerpoint/2010/main" val="17373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6041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All </a:t>
            </a:r>
            <a:r>
              <a:rPr lang="en-US" dirty="0"/>
              <a:t>code examples given are in the C# language</a:t>
            </a:r>
            <a:r>
              <a:rPr lang="en-US" dirty="0" smtClean="0"/>
              <a:t>.</a:t>
            </a:r>
          </a:p>
          <a:p>
            <a:r>
              <a:rPr lang="en-US" dirty="0" smtClean="0"/>
              <a:t>Examples are given for each main method the class should have implemented.</a:t>
            </a:r>
          </a:p>
          <a:p>
            <a:r>
              <a:rPr lang="en-US" dirty="0" smtClean="0"/>
              <a:t>Time complexities are listed for each method.</a:t>
            </a:r>
            <a:endParaRPr lang="en-US" dirty="0"/>
          </a:p>
          <a:p>
            <a:endParaRPr lang="en-US" dirty="0"/>
          </a:p>
        </p:txBody>
      </p:sp>
    </p:spTree>
    <p:extLst>
      <p:ext uri="{BB962C8B-B14F-4D97-AF65-F5344CB8AC3E}">
        <p14:creationId xmlns:p14="http://schemas.microsoft.com/office/powerpoint/2010/main" val="252736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a:t>
            </a:r>
            <a:endParaRPr lang="en-US" dirty="0"/>
          </a:p>
        </p:txBody>
      </p:sp>
      <p:sp>
        <p:nvSpPr>
          <p:cNvPr id="3" name="Content Placeholder 2"/>
          <p:cNvSpPr>
            <a:spLocks noGrp="1"/>
          </p:cNvSpPr>
          <p:nvPr>
            <p:ph idx="1"/>
          </p:nvPr>
        </p:nvSpPr>
        <p:spPr>
          <a:xfrm>
            <a:off x="1261543" y="1828801"/>
            <a:ext cx="9690116" cy="4351337"/>
          </a:xfrm>
        </p:spPr>
        <p:txBody>
          <a:bodyPr/>
          <a:lstStyle/>
          <a:p>
            <a:r>
              <a:rPr lang="en-US" dirty="0" smtClean="0"/>
              <a:t>The basis of the chunk list is the inner list. This is best implemented using some sort of dynamic list, such as ArrayList (or List in C#).</a:t>
            </a:r>
          </a:p>
          <a:p>
            <a:r>
              <a:rPr lang="en-US" dirty="0" smtClean="0"/>
              <a:t>This inner list will start out with a single list on the inside.</a:t>
            </a:r>
          </a:p>
          <a:p>
            <a:r>
              <a:rPr lang="en-US" dirty="0" smtClean="0"/>
              <a:t>Constructor must include an integer, chunk size. Otherwise, revert to a default size.</a:t>
            </a:r>
          </a:p>
          <a:p>
            <a:r>
              <a:rPr lang="en-US" dirty="0" smtClean="0"/>
              <a:t>New lists (chunks) will only be added to the main list when the chunk at the end has reached capacity.</a:t>
            </a:r>
          </a:p>
          <a:p>
            <a:r>
              <a:rPr lang="en-US" dirty="0" smtClean="0"/>
              <a:t>A chunk list may be implemented with generics (or templates) so long as the generic type is comparable.</a:t>
            </a:r>
          </a:p>
        </p:txBody>
      </p:sp>
    </p:spTree>
    <p:extLst>
      <p:ext uri="{BB962C8B-B14F-4D97-AF65-F5344CB8AC3E}">
        <p14:creationId xmlns:p14="http://schemas.microsoft.com/office/powerpoint/2010/main" val="18383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343</TotalTime>
  <Words>1738</Words>
  <Application>Microsoft Office PowerPoint</Application>
  <PresentationFormat>Custom</PresentationFormat>
  <Paragraphs>159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Cambria Math</vt:lpstr>
      <vt:lpstr>Century Schoolbook</vt:lpstr>
      <vt:lpstr>Corbel</vt:lpstr>
      <vt:lpstr>Wingdings 2</vt:lpstr>
      <vt:lpstr>View</vt:lpstr>
      <vt:lpstr>Chunk List</vt:lpstr>
      <vt:lpstr>Outline</vt:lpstr>
      <vt:lpstr>Discussion</vt:lpstr>
      <vt:lpstr>What is a Chunk List?</vt:lpstr>
      <vt:lpstr>Visual Example</vt:lpstr>
      <vt:lpstr>Where Are Chunk Lists Used?</vt:lpstr>
      <vt:lpstr>Implementation</vt:lpstr>
      <vt:lpstr>Notes </vt:lpstr>
      <vt:lpstr>Construction</vt:lpstr>
      <vt:lpstr>Class Body Example</vt:lpstr>
      <vt:lpstr>Multithreading Methods</vt:lpstr>
      <vt:lpstr>Index-Based Methods</vt:lpstr>
      <vt:lpstr>Index Accessing Example</vt:lpstr>
      <vt:lpstr>Index Example</vt:lpstr>
      <vt:lpstr>Index Issues</vt:lpstr>
      <vt:lpstr>Index Issues Example</vt:lpstr>
      <vt:lpstr>Adding Elements</vt:lpstr>
      <vt:lpstr>Adding Example</vt:lpstr>
      <vt:lpstr>Removing Elements</vt:lpstr>
      <vt:lpstr>Removing Example</vt:lpstr>
      <vt:lpstr>Searching</vt:lpstr>
      <vt:lpstr>Searching Example</vt:lpstr>
      <vt:lpstr>Chunk Resizing</vt:lpstr>
      <vt:lpstr>Chunk Resizing Example</vt:lpstr>
      <vt:lpstr>Sorting</vt:lpstr>
      <vt:lpstr>Sorting Example</vt:lpstr>
      <vt:lpstr>Complexity Analysis</vt:lpstr>
      <vt:lpstr>Complexities – Basic Methods</vt:lpstr>
      <vt:lpstr>Complexities – Additional Methods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Chunk List</dc:title>
  <dc:creator>Daniel S</dc:creator>
  <cp:lastModifiedBy>Daniel S</cp:lastModifiedBy>
  <cp:revision>50</cp:revision>
  <dcterms:created xsi:type="dcterms:W3CDTF">2017-05-07T03:17:57Z</dcterms:created>
  <dcterms:modified xsi:type="dcterms:W3CDTF">2017-05-07T20:18:38Z</dcterms:modified>
</cp:coreProperties>
</file>