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8757" autoAdjust="0"/>
  </p:normalViewPr>
  <p:slideViewPr>
    <p:cSldViewPr snapToGrid="0">
      <p:cViewPr>
        <p:scale>
          <a:sx n="33" d="100"/>
          <a:sy n="33" d="100"/>
        </p:scale>
        <p:origin x="-2340" y="-3354"/>
      </p:cViewPr>
      <p:guideLst>
        <p:guide orient="horz" pos="10368"/>
        <p:guide pos="13824"/>
      </p:guideLst>
    </p:cSldViewPr>
  </p:slideViewPr>
  <p:notesTextViewPr>
    <p:cViewPr>
      <p:scale>
        <a:sx n="3" d="2"/>
        <a:sy n="3" d="2"/>
      </p:scale>
      <p:origin x="0" y="0"/>
    </p:cViewPr>
  </p:notesTextViewPr>
  <p:notesViewPr>
    <p:cSldViewPr snapToGrid="0" showGuides="1">
      <p:cViewPr varScale="1">
        <p:scale>
          <a:sx n="65" d="100"/>
          <a:sy n="65" d="100"/>
        </p:scale>
        <p:origin x="279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pPr/>
              <a:t>5/29/2016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pPr/>
              <a:t>‹Nº›</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pPr/>
              <a:t>5/29/2016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pPr/>
              <a:t>‹Nº›</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37C7F044-5458-4B2E-BFA0-52AAA1C529D4}" type="slidenum">
              <a:rPr lang="en-US" smtClean="0"/>
              <a:pPr/>
              <a:t>1</a:t>
            </a:fld>
            <a:endParaRPr lang="en-US"/>
          </a:p>
        </p:txBody>
      </p:sp>
    </p:spTree>
    <p:extLst>
      <p:ext uri="{BB962C8B-B14F-4D97-AF65-F5344CB8AC3E}">
        <p14:creationId xmlns:p14="http://schemas.microsoft.com/office/powerpoint/2010/main" val="313919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5" name="Rectangle 44"/>
          <p:cNvSpPr/>
          <p:nvPr/>
        </p:nvSpPr>
        <p:spPr>
          <a:xfrm>
            <a:off x="685800" y="14798040"/>
            <a:ext cx="457200" cy="9144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85800" y="23301960"/>
            <a:ext cx="457200" cy="9144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101"/>
          <p:cNvSpPr>
            <a:spLocks noChangeArrowheads="1"/>
          </p:cNvSpPr>
          <p:nvPr userDrawn="1"/>
        </p:nvSpPr>
        <p:spPr bwMode="auto">
          <a:xfrm>
            <a:off x="1" y="32004000"/>
            <a:ext cx="43891200" cy="914400"/>
          </a:xfrm>
          <a:prstGeom prst="rect">
            <a:avLst/>
          </a:prstGeom>
          <a:solidFill>
            <a:schemeClr val="accent2">
              <a:lumMod val="60000"/>
              <a:lumOff val="40000"/>
            </a:schemeClr>
          </a:solidFill>
          <a:ln>
            <a:noFill/>
          </a:ln>
          <a:effectLst/>
        </p:spPr>
        <p:txBody>
          <a:bodyPr wrap="none" anchor="ctr"/>
          <a:lstStyle/>
          <a:p>
            <a:r>
              <a:rPr lang="en-US" dirty="0" smtClean="0"/>
              <a:t>`</a:t>
            </a:r>
            <a:endParaRPr lang="en-US" dirty="0"/>
          </a:p>
        </p:txBody>
      </p:sp>
      <p:sp>
        <p:nvSpPr>
          <p:cNvPr id="59" name="Line 112"/>
          <p:cNvSpPr>
            <a:spLocks noChangeShapeType="1"/>
          </p:cNvSpPr>
          <p:nvPr userDrawn="1"/>
        </p:nvSpPr>
        <p:spPr bwMode="white">
          <a:xfrm>
            <a:off x="0" y="32004000"/>
            <a:ext cx="43891200" cy="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Rectangle 42"/>
          <p:cNvSpPr/>
          <p:nvPr userDrawn="1"/>
        </p:nvSpPr>
        <p:spPr bwMode="white">
          <a:xfrm>
            <a:off x="29591222" y="6172200"/>
            <a:ext cx="13102114" cy="25328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bwMode="white">
          <a:xfrm>
            <a:off x="15363158" y="6172200"/>
            <a:ext cx="13102114" cy="25328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bwMode="white">
          <a:xfrm>
            <a:off x="1116805" y="6172200"/>
            <a:ext cx="13102114" cy="25328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85800" y="6172200"/>
            <a:ext cx="457200" cy="9144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01"/>
          <p:cNvSpPr>
            <a:spLocks noChangeArrowheads="1"/>
          </p:cNvSpPr>
          <p:nvPr userDrawn="1"/>
        </p:nvSpPr>
        <p:spPr bwMode="auto">
          <a:xfrm>
            <a:off x="1143001" y="3886200"/>
            <a:ext cx="42748200" cy="1600200"/>
          </a:xfrm>
          <a:prstGeom prst="rect">
            <a:avLst/>
          </a:prstGeom>
          <a:solidFill>
            <a:schemeClr val="accent2">
              <a:lumMod val="20000"/>
              <a:lumOff val="80000"/>
            </a:schemeClr>
          </a:solidFill>
          <a:ln>
            <a:noFill/>
          </a:ln>
          <a:effectLst/>
        </p:spPr>
        <p:txBody>
          <a:bodyPr wrap="none" anchor="ctr"/>
          <a:lstStyle/>
          <a:p>
            <a:endParaRPr lang="en-US"/>
          </a:p>
        </p:txBody>
      </p:sp>
      <p:sp>
        <p:nvSpPr>
          <p:cNvPr id="6" name="Title 5"/>
          <p:cNvSpPr>
            <a:spLocks noGrp="1"/>
          </p:cNvSpPr>
          <p:nvPr userDrawn="1">
            <p:ph type="title"/>
          </p:nvPr>
        </p:nvSpPr>
        <p:spPr/>
        <p:txBody>
          <a:bodyPr/>
          <a:lstStyle/>
          <a:p>
            <a:r>
              <a:rPr lang="en-US" smtClean="0"/>
              <a:t>Click to edit Master title style</a:t>
            </a:r>
            <a:endParaRPr lang="en-US"/>
          </a:p>
        </p:txBody>
      </p:sp>
      <p:sp>
        <p:nvSpPr>
          <p:cNvPr id="31" name="Text Placeholder 6"/>
          <p:cNvSpPr>
            <a:spLocks noGrp="1"/>
          </p:cNvSpPr>
          <p:nvPr userDrawn="1">
            <p:ph type="body" sz="quarter" idx="36"/>
          </p:nvPr>
        </p:nvSpPr>
        <p:spPr bwMode="auto">
          <a:xfrm>
            <a:off x="2209800" y="4083469"/>
            <a:ext cx="35661600" cy="1276992"/>
          </a:xfrm>
        </p:spPr>
        <p:txBody>
          <a:bodyPr anchor="ctr">
            <a:noAutofit/>
          </a:bodyPr>
          <a:lstStyle>
            <a:lvl1pPr marL="0" indent="0">
              <a:spcBef>
                <a:spcPts val="0"/>
              </a:spcBef>
              <a:buNone/>
              <a:defRPr sz="2400">
                <a:solidFill>
                  <a:schemeClr val="tx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smtClean="0"/>
              <a:t>Click to edit Master text styles</a:t>
            </a:r>
          </a:p>
        </p:txBody>
      </p:sp>
      <p:sp>
        <p:nvSpPr>
          <p:cNvPr id="7" name="Text Placeholder 6"/>
          <p:cNvSpPr>
            <a:spLocks noGrp="1"/>
          </p:cNvSpPr>
          <p:nvPr userDrawn="1">
            <p:ph type="body" sz="quarter" idx="13" hasCustomPrompt="1"/>
          </p:nvPr>
        </p:nvSpPr>
        <p:spPr>
          <a:xfrm>
            <a:off x="1170431" y="6172200"/>
            <a:ext cx="13044367" cy="914400"/>
          </a:xfrm>
          <a:prstGeom prst="rect">
            <a:avLst/>
          </a:prstGeom>
          <a:solidFill>
            <a:schemeClr val="tx2"/>
          </a:solidFill>
        </p:spPr>
        <p:txBody>
          <a:bodyPr lIns="365760" anchor="ctr">
            <a:noAutofit/>
          </a:bodyPr>
          <a:lstStyle>
            <a:lvl1pPr marL="0" indent="0">
              <a:spcBef>
                <a:spcPts val="0"/>
              </a:spcBef>
              <a:buNone/>
              <a:defRPr sz="60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19" name="Content Placeholder 17"/>
          <p:cNvSpPr>
            <a:spLocks noGrp="1"/>
          </p:cNvSpPr>
          <p:nvPr userDrawn="1">
            <p:ph sz="quarter" idx="24" hasCustomPrompt="1"/>
          </p:nvPr>
        </p:nvSpPr>
        <p:spPr>
          <a:xfrm>
            <a:off x="1174552" y="7086600"/>
            <a:ext cx="13048488" cy="6840825"/>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1" name="Text Placeholder 6"/>
          <p:cNvSpPr>
            <a:spLocks noGrp="1"/>
          </p:cNvSpPr>
          <p:nvPr userDrawn="1">
            <p:ph type="body" sz="quarter" idx="17" hasCustomPrompt="1"/>
          </p:nvPr>
        </p:nvSpPr>
        <p:spPr>
          <a:xfrm>
            <a:off x="1170431" y="14798040"/>
            <a:ext cx="13048488" cy="914400"/>
          </a:xfrm>
          <a:prstGeom prst="rect">
            <a:avLst/>
          </a:prstGeom>
          <a:solidFill>
            <a:schemeClr val="accent5"/>
          </a:solidFill>
        </p:spPr>
        <p:txBody>
          <a:bodyPr lIns="365760" anchor="ctr">
            <a:noAutofit/>
          </a:bodyPr>
          <a:lstStyle>
            <a:lvl1pPr marL="0" indent="0">
              <a:spcBef>
                <a:spcPts val="0"/>
              </a:spcBef>
              <a:buNone/>
              <a:defRPr sz="60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userDrawn="1">
            <p:ph sz="quarter" idx="25" hasCustomPrompt="1"/>
          </p:nvPr>
        </p:nvSpPr>
        <p:spPr>
          <a:xfrm>
            <a:off x="1174552" y="15712439"/>
            <a:ext cx="13048488" cy="7440169"/>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userDrawn="1">
            <p:ph type="body" sz="quarter" idx="19" hasCustomPrompt="1"/>
          </p:nvPr>
        </p:nvSpPr>
        <p:spPr>
          <a:xfrm>
            <a:off x="1170431" y="23301960"/>
            <a:ext cx="13048488" cy="914400"/>
          </a:xfrm>
          <a:prstGeom prst="rect">
            <a:avLst/>
          </a:prstGeom>
          <a:solidFill>
            <a:schemeClr val="accent2">
              <a:lumMod val="75000"/>
            </a:schemeClr>
          </a:solidFill>
        </p:spPr>
        <p:txBody>
          <a:bodyPr lIns="365760" anchor="ctr">
            <a:noAutofit/>
          </a:bodyPr>
          <a:lstStyle>
            <a:lvl1pPr marL="0" indent="0">
              <a:spcBef>
                <a:spcPts val="0"/>
              </a:spcBef>
              <a:buNone/>
              <a:defRPr sz="60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userDrawn="1">
            <p:ph sz="quarter" idx="26" hasCustomPrompt="1"/>
          </p:nvPr>
        </p:nvSpPr>
        <p:spPr>
          <a:xfrm>
            <a:off x="1174552" y="24216361"/>
            <a:ext cx="13048488" cy="7263385"/>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userDrawn="1">
            <p:ph type="body" sz="quarter" idx="21" hasCustomPrompt="1"/>
          </p:nvPr>
        </p:nvSpPr>
        <p:spPr>
          <a:xfrm>
            <a:off x="15416784" y="6172200"/>
            <a:ext cx="13048488" cy="914400"/>
          </a:xfrm>
          <a:prstGeom prst="rect">
            <a:avLst/>
          </a:prstGeom>
          <a:solidFill>
            <a:schemeClr val="accent2"/>
          </a:solidFill>
        </p:spPr>
        <p:txBody>
          <a:bodyPr lIns="365760" anchor="ctr">
            <a:noAutofit/>
          </a:bodyPr>
          <a:lstStyle>
            <a:lvl1pPr marL="0" indent="0">
              <a:spcBef>
                <a:spcPts val="0"/>
              </a:spcBef>
              <a:buNone/>
              <a:defRPr sz="60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userDrawn="1">
            <p:ph sz="quarter" idx="27" hasCustomPrompt="1"/>
          </p:nvPr>
        </p:nvSpPr>
        <p:spPr>
          <a:xfrm>
            <a:off x="15416784" y="7086600"/>
            <a:ext cx="13048488" cy="4926126"/>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8" name="Content Placeholder 17"/>
          <p:cNvSpPr>
            <a:spLocks noGrp="1"/>
          </p:cNvSpPr>
          <p:nvPr userDrawn="1">
            <p:ph sz="quarter" idx="23" hasCustomPrompt="1"/>
          </p:nvPr>
        </p:nvSpPr>
        <p:spPr>
          <a:xfrm>
            <a:off x="15416784" y="12456478"/>
            <a:ext cx="13048488" cy="6172200"/>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57" name="Content Placeholder 17"/>
          <p:cNvSpPr>
            <a:spLocks noGrp="1"/>
          </p:cNvSpPr>
          <p:nvPr>
            <p:ph sz="quarter" idx="37" hasCustomPrompt="1"/>
          </p:nvPr>
        </p:nvSpPr>
        <p:spPr>
          <a:xfrm>
            <a:off x="15416784" y="19072430"/>
            <a:ext cx="13048488" cy="3918814"/>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4" name="Text Placeholder 6"/>
          <p:cNvSpPr>
            <a:spLocks noGrp="1"/>
          </p:cNvSpPr>
          <p:nvPr userDrawn="1">
            <p:ph type="body" sz="quarter" idx="29" hasCustomPrompt="1"/>
          </p:nvPr>
        </p:nvSpPr>
        <p:spPr>
          <a:xfrm>
            <a:off x="15416784" y="23301960"/>
            <a:ext cx="13048488" cy="914400"/>
          </a:xfrm>
          <a:prstGeom prst="rect">
            <a:avLst/>
          </a:prstGeom>
          <a:solidFill>
            <a:schemeClr val="accent1"/>
          </a:solidFill>
        </p:spPr>
        <p:txBody>
          <a:bodyPr lIns="365760" anchor="ctr">
            <a:noAutofit/>
          </a:bodyPr>
          <a:lstStyle>
            <a:lvl1pPr marL="0" indent="0">
              <a:spcBef>
                <a:spcPts val="0"/>
              </a:spcBef>
              <a:buNone/>
              <a:defRPr sz="60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userDrawn="1">
            <p:ph sz="quarter" idx="30" hasCustomPrompt="1"/>
          </p:nvPr>
        </p:nvSpPr>
        <p:spPr>
          <a:xfrm>
            <a:off x="15416784" y="24216361"/>
            <a:ext cx="13048488" cy="7260336"/>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userDrawn="1">
            <p:ph type="body" sz="quarter" idx="31" hasCustomPrompt="1"/>
          </p:nvPr>
        </p:nvSpPr>
        <p:spPr>
          <a:xfrm>
            <a:off x="29644848" y="6172200"/>
            <a:ext cx="13048488" cy="914400"/>
          </a:xfrm>
          <a:prstGeom prst="rect">
            <a:avLst/>
          </a:prstGeom>
          <a:solidFill>
            <a:schemeClr val="accent1"/>
          </a:solidFill>
        </p:spPr>
        <p:txBody>
          <a:bodyPr lIns="365760" anchor="ctr">
            <a:noAutofit/>
          </a:bodyPr>
          <a:lstStyle>
            <a:lvl1pPr marL="0" indent="0">
              <a:spcBef>
                <a:spcPts val="0"/>
              </a:spcBef>
              <a:buNone/>
              <a:defRPr sz="60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userDrawn="1">
            <p:ph sz="quarter" idx="32" hasCustomPrompt="1"/>
          </p:nvPr>
        </p:nvSpPr>
        <p:spPr>
          <a:xfrm>
            <a:off x="29644848" y="7086600"/>
            <a:ext cx="13048488" cy="7315200"/>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userDrawn="1">
            <p:ph sz="quarter" idx="33" hasCustomPrompt="1"/>
          </p:nvPr>
        </p:nvSpPr>
        <p:spPr>
          <a:xfrm>
            <a:off x="29644848" y="15251886"/>
            <a:ext cx="13048488" cy="7315200"/>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9" name="Text Placeholder 6"/>
          <p:cNvSpPr>
            <a:spLocks noGrp="1"/>
          </p:cNvSpPr>
          <p:nvPr userDrawn="1">
            <p:ph type="body" sz="quarter" idx="34" hasCustomPrompt="1"/>
          </p:nvPr>
        </p:nvSpPr>
        <p:spPr>
          <a:xfrm>
            <a:off x="29644848" y="23301960"/>
            <a:ext cx="13048488" cy="914400"/>
          </a:xfrm>
          <a:prstGeom prst="rect">
            <a:avLst/>
          </a:prstGeom>
          <a:solidFill>
            <a:schemeClr val="accent3"/>
          </a:solidFill>
        </p:spPr>
        <p:txBody>
          <a:bodyPr lIns="365760" anchor="ctr">
            <a:noAutofit/>
          </a:bodyPr>
          <a:lstStyle>
            <a:lvl1pPr marL="0" indent="0">
              <a:spcBef>
                <a:spcPts val="0"/>
              </a:spcBef>
              <a:buNone/>
              <a:defRPr sz="60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userDrawn="1">
            <p:ph sz="quarter" idx="35" hasCustomPrompt="1"/>
          </p:nvPr>
        </p:nvSpPr>
        <p:spPr>
          <a:xfrm>
            <a:off x="29644848" y="24216361"/>
            <a:ext cx="13048488" cy="7260336"/>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32" name="Instructions"/>
          <p:cNvSpPr/>
          <p:nvPr userDrawn="1"/>
        </p:nvSpPr>
        <p:spPr>
          <a:xfrm>
            <a:off x="44302680" y="-1"/>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smtClean="0">
                <a:solidFill>
                  <a:prstClr val="white">
                    <a:lumMod val="50000"/>
                  </a:prstClr>
                </a:solidFill>
                <a:latin typeface="Calibri Light" panose="020F0302020204030204" pitchFamily="34" charset="0"/>
                <a:cs typeface="Calibri" panose="020F0502020204030204" pitchFamily="34" charset="0"/>
              </a:rPr>
              <a:t>poster </a:t>
            </a:r>
            <a:r>
              <a:rPr sz="6600" dirty="0" smtClean="0">
                <a:solidFill>
                  <a:prstClr val="white">
                    <a:lumMod val="50000"/>
                  </a:prstClr>
                </a:solidFill>
                <a:latin typeface="Calibri Light" panose="020F0302020204030204" pitchFamily="34" charset="0"/>
                <a:cs typeface="Calibri" panose="020F0502020204030204" pitchFamily="34" charset="0"/>
              </a:rPr>
              <a:t>are </a:t>
            </a:r>
            <a:r>
              <a:rPr sz="6600" dirty="0">
                <a:solidFill>
                  <a:prstClr val="white">
                    <a:lumMod val="50000"/>
                  </a:prstClr>
                </a:solidFill>
                <a:latin typeface="Calibri Light" panose="020F0302020204030204" pitchFamily="34" charset="0"/>
                <a:cs typeface="Calibri" panose="020F0502020204030204" pitchFamily="34" charset="0"/>
              </a:rPr>
              <a:t>formatted for you. </a:t>
            </a:r>
            <a:r>
              <a:rPr lang="en-US" sz="6600" dirty="0" smtClean="0">
                <a:solidFill>
                  <a:prstClr val="white">
                    <a:lumMod val="50000"/>
                  </a:prstClr>
                </a:solidFill>
                <a:latin typeface="Calibri Light" panose="020F0302020204030204" pitchFamily="34" charset="0"/>
                <a:cs typeface="Calibri" panose="020F0502020204030204" pitchFamily="34" charset="0"/>
              </a:rPr>
              <a:t>Type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smtClean="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smtClean="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a:t>
            </a:r>
            <a:r>
              <a:rPr sz="6600" dirty="0" smtClean="0">
                <a:solidFill>
                  <a:prstClr val="white">
                    <a:lumMod val="50000"/>
                  </a:prstClr>
                </a:solidFill>
                <a:latin typeface="Calibri Light" panose="020F0302020204030204" pitchFamily="34" charset="0"/>
                <a:cs typeface="Calibri" panose="020F0502020204030204" pitchFamily="34" charset="0"/>
              </a:rPr>
              <a:t>o </a:t>
            </a:r>
            <a:r>
              <a:rPr sz="6600" dirty="0">
                <a:solidFill>
                  <a:prstClr val="white">
                    <a:lumMod val="50000"/>
                  </a:prstClr>
                </a:solidFill>
                <a:latin typeface="Calibri Light" panose="020F0302020204030204" pitchFamily="34" charset="0"/>
                <a:cs typeface="Calibri" panose="020F0502020204030204" pitchFamily="34" charset="0"/>
              </a:rPr>
              <a:t>add or remove bullet points from text, just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smtClean="0">
                <a:solidFill>
                  <a:prstClr val="white">
                    <a:lumMod val="50000"/>
                  </a:prstClr>
                </a:solidFill>
                <a:latin typeface="Calibri Light" panose="020F0302020204030204" pitchFamily="34" charset="0"/>
                <a:cs typeface="Calibri" panose="020F0502020204030204" pitchFamily="34" charset="0"/>
              </a:rPr>
              <a:t>content</a:t>
            </a:r>
            <a:r>
              <a:rPr sz="6600" dirty="0" smtClean="0">
                <a:solidFill>
                  <a:prstClr val="white">
                    <a:lumMod val="50000"/>
                  </a:prstClr>
                </a:solidFill>
                <a:latin typeface="Calibri Light" panose="020F0302020204030204" pitchFamily="34" charset="0"/>
                <a:cs typeface="Calibri" panose="020F0502020204030204" pitchFamily="34" charset="0"/>
              </a:rPr>
              <a:t> </a:t>
            </a:r>
            <a:r>
              <a:rPr sz="6600" dirty="0">
                <a:solidFill>
                  <a:prstClr val="white">
                    <a:lumMod val="50000"/>
                  </a:prstClr>
                </a:solidFill>
                <a:latin typeface="Calibri Light" panose="020F0302020204030204" pitchFamily="34" charset="0"/>
                <a:cs typeface="Calibri" panose="020F0502020204030204" pitchFamily="34" charset="0"/>
              </a:rPr>
              <a:t>or body text, just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6600" dirty="0" smtClean="0">
                <a:solidFill>
                  <a:prstClr val="white">
                    <a:lumMod val="50000"/>
                  </a:prstClr>
                </a:solidFill>
                <a:latin typeface="Calibri Light" panose="020F0302020204030204" pitchFamily="34" charset="0"/>
                <a:cs typeface="Calibri" panose="020F0502020204030204" pitchFamily="34" charset="0"/>
              </a:rPr>
              <a:t>right-</a:t>
            </a:r>
            <a:r>
              <a:rPr sz="6600" dirty="0" smtClean="0">
                <a:solidFill>
                  <a:prstClr val="white">
                    <a:lumMod val="50000"/>
                  </a:prstClr>
                </a:solidFill>
                <a:latin typeface="Calibri Light" panose="020F0302020204030204" pitchFamily="34" charset="0"/>
                <a:cs typeface="Calibri" panose="020F0502020204030204" pitchFamily="34" charset="0"/>
              </a:rPr>
              <a:t>click </a:t>
            </a:r>
            <a:r>
              <a:rPr sz="6600" dirty="0">
                <a:solidFill>
                  <a:prstClr val="white">
                    <a:lumMod val="50000"/>
                  </a:prstClr>
                </a:solidFill>
                <a:latin typeface="Calibri Light" panose="020F0302020204030204" pitchFamily="34" charset="0"/>
                <a:cs typeface="Calibri" panose="020F0502020204030204" pitchFamily="34" charset="0"/>
              </a:rPr>
              <a:t>a </a:t>
            </a:r>
            <a:r>
              <a:rPr sz="6600" dirty="0" smtClean="0">
                <a:solidFill>
                  <a:prstClr val="white">
                    <a:lumMod val="50000"/>
                  </a:prstClr>
                </a:solidFill>
                <a:latin typeface="Calibri Light" panose="020F0302020204030204" pitchFamily="34" charset="0"/>
                <a:cs typeface="Calibri" panose="020F0502020204030204" pitchFamily="34" charset="0"/>
              </a:rPr>
              <a:t>picture</a:t>
            </a:r>
            <a:r>
              <a:rPr lang="en-US" sz="6600" dirty="0" smtClean="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6600" dirty="0" smtClean="0">
                <a:solidFill>
                  <a:prstClr val="white">
                    <a:lumMod val="50000"/>
                  </a:prstClr>
                </a:solidFill>
                <a:latin typeface="Calibri Light" panose="020F0302020204030204" pitchFamily="34" charset="0"/>
                <a:cs typeface="Calibri" panose="020F0502020204030204" pitchFamily="34" charset="0"/>
              </a:rPr>
              <a:t>esize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by dragging a corner.</a:t>
            </a:r>
            <a:endParaRPr sz="6600" dirty="0">
              <a:solidFill>
                <a:prstClr val="white">
                  <a:lumMod val="50000"/>
                </a:prstClr>
              </a:solidFill>
              <a:latin typeface="Calibri Light" panose="020F0302020204030204" pitchFamily="34" charset="0"/>
              <a:cs typeface="Calibri" panose="020F0502020204030204" pitchFamily="34" charset="0"/>
            </a:endParaRPr>
          </a:p>
        </p:txBody>
      </p:sp>
      <p:sp>
        <p:nvSpPr>
          <p:cNvPr id="40" name="Line 115"/>
          <p:cNvSpPr>
            <a:spLocks noChangeShapeType="1"/>
          </p:cNvSpPr>
          <p:nvPr/>
        </p:nvSpPr>
        <p:spPr bwMode="white">
          <a:xfrm>
            <a:off x="1143000" y="6172200"/>
            <a:ext cx="0" cy="9144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Line 115"/>
          <p:cNvSpPr>
            <a:spLocks noChangeShapeType="1"/>
          </p:cNvSpPr>
          <p:nvPr/>
        </p:nvSpPr>
        <p:spPr bwMode="white">
          <a:xfrm>
            <a:off x="1143000" y="23301960"/>
            <a:ext cx="0" cy="9144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Rectangle 48"/>
          <p:cNvSpPr/>
          <p:nvPr userDrawn="1"/>
        </p:nvSpPr>
        <p:spPr>
          <a:xfrm>
            <a:off x="14927686" y="6172200"/>
            <a:ext cx="457200" cy="914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Line 115"/>
          <p:cNvSpPr>
            <a:spLocks noChangeShapeType="1"/>
          </p:cNvSpPr>
          <p:nvPr userDrawn="1"/>
        </p:nvSpPr>
        <p:spPr bwMode="white">
          <a:xfrm>
            <a:off x="15387315" y="6172200"/>
            <a:ext cx="0" cy="9144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Rectangle 50"/>
          <p:cNvSpPr/>
          <p:nvPr userDrawn="1"/>
        </p:nvSpPr>
        <p:spPr>
          <a:xfrm>
            <a:off x="29138880" y="6172200"/>
            <a:ext cx="457200" cy="914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Line 115"/>
          <p:cNvSpPr>
            <a:spLocks noChangeShapeType="1"/>
          </p:cNvSpPr>
          <p:nvPr userDrawn="1"/>
        </p:nvSpPr>
        <p:spPr bwMode="white">
          <a:xfrm>
            <a:off x="29596080" y="6172200"/>
            <a:ext cx="0" cy="9144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Rectangle 52"/>
          <p:cNvSpPr/>
          <p:nvPr userDrawn="1"/>
        </p:nvSpPr>
        <p:spPr>
          <a:xfrm>
            <a:off x="29141928" y="23298912"/>
            <a:ext cx="457200" cy="9144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Line 115"/>
          <p:cNvSpPr>
            <a:spLocks noChangeShapeType="1"/>
          </p:cNvSpPr>
          <p:nvPr userDrawn="1"/>
        </p:nvSpPr>
        <p:spPr bwMode="white">
          <a:xfrm>
            <a:off x="29596080" y="23298912"/>
            <a:ext cx="0" cy="9144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Rectangle 54"/>
          <p:cNvSpPr/>
          <p:nvPr userDrawn="1"/>
        </p:nvSpPr>
        <p:spPr>
          <a:xfrm>
            <a:off x="14932152" y="23298912"/>
            <a:ext cx="457200" cy="914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Line 115"/>
          <p:cNvSpPr>
            <a:spLocks noChangeShapeType="1"/>
          </p:cNvSpPr>
          <p:nvPr userDrawn="1"/>
        </p:nvSpPr>
        <p:spPr bwMode="white">
          <a:xfrm>
            <a:off x="15389352" y="23298912"/>
            <a:ext cx="0" cy="9144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Date Placeholder 2"/>
          <p:cNvSpPr>
            <a:spLocks noGrp="1"/>
          </p:cNvSpPr>
          <p:nvPr userDrawn="1">
            <p:ph type="dt" sz="half" idx="10"/>
          </p:nvPr>
        </p:nvSpPr>
        <p:spPr/>
        <p:txBody>
          <a:bodyPr/>
          <a:lstStyle/>
          <a:p>
            <a:fld id="{ECAA57DF-1C19-4726-AB84-014692BAD8F5}" type="datetimeFigureOut">
              <a:rPr lang="en-US" smtClean="0"/>
              <a:pPr/>
              <a:t>5/29/2016</a:t>
            </a:fld>
            <a:endParaRPr lang="en-US"/>
          </a:p>
        </p:txBody>
      </p:sp>
      <p:sp>
        <p:nvSpPr>
          <p:cNvPr id="4" name="Footer Placeholder 3"/>
          <p:cNvSpPr>
            <a:spLocks noGrp="1"/>
          </p:cNvSpPr>
          <p:nvPr userDrawn="1">
            <p:ph type="ftr" sz="quarter" idx="11"/>
          </p:nvPr>
        </p:nvSpPr>
        <p:spPr/>
        <p:txBody>
          <a:bodyPr/>
          <a:lstStyle/>
          <a:p>
            <a:endParaRPr lang="en-US"/>
          </a:p>
        </p:txBody>
      </p:sp>
      <p:sp>
        <p:nvSpPr>
          <p:cNvPr id="5" name="Slide Number Placeholder 4"/>
          <p:cNvSpPr>
            <a:spLocks noGrp="1"/>
          </p:cNvSpPr>
          <p:nvPr userDrawn="1">
            <p:ph type="sldNum" sz="quarter" idx="12"/>
          </p:nvPr>
        </p:nvSpPr>
        <p:spPr/>
        <p:txBody>
          <a:bodyPr/>
          <a:lstStyle/>
          <a:p>
            <a:fld id="{91B4C631-C489-4C11-812F-2172FBEAE82B}" type="slidenum">
              <a:rPr lang="en-US" smtClean="0"/>
              <a:pPr/>
              <a:t>‹Nº›</a:t>
            </a:fld>
            <a:endParaRPr lang="en-US"/>
          </a:p>
        </p:txBody>
      </p:sp>
      <p:sp>
        <p:nvSpPr>
          <p:cNvPr id="46" name="Line 115"/>
          <p:cNvSpPr>
            <a:spLocks noChangeShapeType="1"/>
          </p:cNvSpPr>
          <p:nvPr/>
        </p:nvSpPr>
        <p:spPr bwMode="white">
          <a:xfrm>
            <a:off x="1143000" y="14798040"/>
            <a:ext cx="0" cy="9144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04"/>
          <p:cNvSpPr>
            <a:spLocks noChangeArrowheads="1"/>
          </p:cNvSpPr>
          <p:nvPr userDrawn="1"/>
        </p:nvSpPr>
        <p:spPr bwMode="auto">
          <a:xfrm flipH="1">
            <a:off x="685800" y="0"/>
            <a:ext cx="457200" cy="3886200"/>
          </a:xfrm>
          <a:prstGeom prst="rect">
            <a:avLst/>
          </a:prstGeom>
          <a:solidFill>
            <a:schemeClr val="accent2"/>
          </a:solidFill>
          <a:ln>
            <a:noFill/>
          </a:ln>
          <a:effectLst/>
        </p:spPr>
        <p:txBody>
          <a:bodyPr wrap="none" anchor="ctr"/>
          <a:lstStyle/>
          <a:p>
            <a:endParaRPr lang="en-US"/>
          </a:p>
        </p:txBody>
      </p:sp>
      <p:sp>
        <p:nvSpPr>
          <p:cNvPr id="7" name="Rectangle 6"/>
          <p:cNvSpPr/>
          <p:nvPr userDrawn="1"/>
        </p:nvSpPr>
        <p:spPr bwMode="auto">
          <a:xfrm>
            <a:off x="1142999" y="0"/>
            <a:ext cx="42748200" cy="38862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2209800" y="1219260"/>
            <a:ext cx="35661600" cy="251454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5/29/2016</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‹Nº›</a:t>
            </a:fld>
            <a:endParaRPr lang="en-US"/>
          </a:p>
        </p:txBody>
      </p:sp>
      <p:grpSp>
        <p:nvGrpSpPr>
          <p:cNvPr id="8" name="Group 7"/>
          <p:cNvGrpSpPr/>
          <p:nvPr userDrawn="1"/>
        </p:nvGrpSpPr>
        <p:grpSpPr bwMode="white">
          <a:xfrm>
            <a:off x="1143000" y="0"/>
            <a:ext cx="42748200" cy="5513832"/>
            <a:chOff x="1143000" y="0"/>
            <a:chExt cx="42748200" cy="5513832"/>
          </a:xfrm>
        </p:grpSpPr>
        <p:sp>
          <p:nvSpPr>
            <p:cNvPr id="9" name="Line 112"/>
            <p:cNvSpPr>
              <a:spLocks noChangeShapeType="1"/>
            </p:cNvSpPr>
            <p:nvPr userDrawn="1"/>
          </p:nvSpPr>
          <p:spPr bwMode="white">
            <a:xfrm>
              <a:off x="1143000" y="3899217"/>
              <a:ext cx="42748200" cy="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15"/>
            <p:cNvSpPr>
              <a:spLocks noChangeShapeType="1"/>
            </p:cNvSpPr>
            <p:nvPr userDrawn="1"/>
          </p:nvSpPr>
          <p:spPr bwMode="white">
            <a:xfrm>
              <a:off x="1143000" y="0"/>
              <a:ext cx="0" cy="5513832"/>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12"/>
            <p:cNvSpPr>
              <a:spLocks noChangeShapeType="1"/>
            </p:cNvSpPr>
            <p:nvPr userDrawn="1"/>
          </p:nvSpPr>
          <p:spPr bwMode="white">
            <a:xfrm>
              <a:off x="1143000" y="5486400"/>
              <a:ext cx="42748200" cy="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8000" b="1" kern="1200">
          <a:solidFill>
            <a:schemeClr val="tx2"/>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www.nvidia.es/object/cuda-parallel-computing-es.html" TargetMode="External"/><Relationship Id="rId13" Type="http://schemas.openxmlformats.org/officeDocument/2006/relationships/image" Target="../media/image2.jpeg"/><Relationship Id="rId18" Type="http://schemas.openxmlformats.org/officeDocument/2006/relationships/image" Target="../media/image5.jpg"/><Relationship Id="rId3" Type="http://schemas.openxmlformats.org/officeDocument/2006/relationships/hyperlink" Target="http://www.nvidia.es/object/tesla-server-gpus-es.html" TargetMode="External"/><Relationship Id="rId7" Type="http://schemas.openxmlformats.org/officeDocument/2006/relationships/hyperlink" Target="https://es.wikipedia.org/wiki/Host" TargetMode="External"/><Relationship Id="rId12" Type="http://schemas.openxmlformats.org/officeDocument/2006/relationships/image" Target="../media/image1.jpeg"/><Relationship Id="rId17" Type="http://schemas.openxmlformats.org/officeDocument/2006/relationships/hyperlink" Target="http://nvidia.rave.com/product/nvidia-tesla-k40-gpu-accelerator/" TargetMode="External"/><Relationship Id="rId2" Type="http://schemas.openxmlformats.org/officeDocument/2006/relationships/notesSlide" Target="../notesSlides/notesSlide1.xml"/><Relationship Id="rId16" Type="http://schemas.openxmlformats.org/officeDocument/2006/relationships/hyperlink" Target="http://definicion.mx/cpu/" TargetMode="External"/><Relationship Id="rId1" Type="http://schemas.openxmlformats.org/officeDocument/2006/relationships/slideLayout" Target="../slideLayouts/slideLayout1.xml"/><Relationship Id="rId6" Type="http://schemas.openxmlformats.org/officeDocument/2006/relationships/hyperlink" Target="https://es.wikipedia.org/wiki/Subrutina" TargetMode="External"/><Relationship Id="rId11" Type="http://schemas.openxmlformats.org/officeDocument/2006/relationships/hyperlink" Target="http://www.nvidia.es/object/gpu-computing-es.html" TargetMode="External"/><Relationship Id="rId5" Type="http://schemas.openxmlformats.org/officeDocument/2006/relationships/hyperlink" Target="https://es.wikipedia.org/wiki/Cl%C3%BAster_(inform%C3%A1tica)" TargetMode="External"/><Relationship Id="rId15" Type="http://schemas.openxmlformats.org/officeDocument/2006/relationships/image" Target="../media/image4.jpeg"/><Relationship Id="rId10" Type="http://schemas.openxmlformats.org/officeDocument/2006/relationships/hyperlink" Target="https://es.wikipedia.org/wiki/Unidad_de_procesamiento_gr%C3%A1fico" TargetMode="External"/><Relationship Id="rId4" Type="http://schemas.openxmlformats.org/officeDocument/2006/relationships/hyperlink" Target="https://es.wikipedia.org/wiki/Unidad_central_de_procesamiento" TargetMode="External"/><Relationship Id="rId9" Type="http://schemas.openxmlformats.org/officeDocument/2006/relationships/hyperlink" Target="https://es.wikipedia.org/wiki/Computaci%C3%B3n_de_alto_rendimiento" TargetMode="External"/><Relationship Id="rId1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43526" y="533399"/>
            <a:ext cx="36291254" cy="3203363"/>
          </a:xfrm>
        </p:spPr>
        <p:txBody>
          <a:bodyPr>
            <a:noAutofit/>
          </a:bodyPr>
          <a:lstStyle/>
          <a:p>
            <a:pPr algn="ctr"/>
            <a:r>
              <a:rPr lang="es-CO" sz="8800" dirty="0">
                <a:latin typeface="Arial Rounded MT Bold" pitchFamily="34" charset="0"/>
              </a:rPr>
              <a:t>ANÁLISIS DE RENDIMIENTO DE LAS TRANSFERENCIAS </a:t>
            </a:r>
            <a:r>
              <a:rPr lang="es-CO" sz="8800" dirty="0" smtClean="0">
                <a:latin typeface="Arial Rounded MT Bold" pitchFamily="34" charset="0"/>
              </a:rPr>
              <a:t>DE </a:t>
            </a:r>
            <a:r>
              <a:rPr lang="es-CO" sz="8800" dirty="0">
                <a:latin typeface="Arial Rounded MT Bold" pitchFamily="34" charset="0"/>
              </a:rPr>
              <a:t>MEMORIA </a:t>
            </a:r>
            <a:r>
              <a:rPr lang="es-CO" sz="8800" dirty="0" smtClean="0">
                <a:latin typeface="Arial Rounded MT Bold" pitchFamily="34" charset="0"/>
              </a:rPr>
              <a:t>Y</a:t>
            </a:r>
            <a:r>
              <a:rPr lang="es-CO" sz="8800" dirty="0">
                <a:latin typeface="Arial Rounded MT Bold" pitchFamily="34" charset="0"/>
              </a:rPr>
              <a:t> </a:t>
            </a:r>
            <a:r>
              <a:rPr lang="es-CO" sz="8800" dirty="0" smtClean="0">
                <a:latin typeface="Arial Rounded MT Bold" pitchFamily="34" charset="0"/>
              </a:rPr>
              <a:t>SUBRUTINAS </a:t>
            </a:r>
            <a:r>
              <a:rPr lang="es-CO" sz="8800" dirty="0">
                <a:latin typeface="Arial Rounded MT Bold" pitchFamily="34" charset="0"/>
              </a:rPr>
              <a:t>GEMM EN </a:t>
            </a:r>
            <a:r>
              <a:rPr lang="es-CO" sz="8800" dirty="0" smtClean="0">
                <a:latin typeface="Arial Rounded MT Bold" pitchFamily="34" charset="0"/>
              </a:rPr>
              <a:t>CLÚSTER </a:t>
            </a:r>
            <a:r>
              <a:rPr lang="es-CO" sz="8800" dirty="0">
                <a:latin typeface="Arial Rounded MT Bold" pitchFamily="34" charset="0"/>
              </a:rPr>
              <a:t>DE GPU NVIDIA TESLA</a:t>
            </a:r>
          </a:p>
        </p:txBody>
      </p:sp>
      <p:sp>
        <p:nvSpPr>
          <p:cNvPr id="23" name="Text Placeholder 22"/>
          <p:cNvSpPr>
            <a:spLocks noGrp="1"/>
          </p:cNvSpPr>
          <p:nvPr>
            <p:ph type="body" sz="quarter" idx="36"/>
          </p:nvPr>
        </p:nvSpPr>
        <p:spPr>
          <a:xfrm>
            <a:off x="1123950" y="3902745"/>
            <a:ext cx="42767250" cy="1555080"/>
          </a:xfrm>
        </p:spPr>
        <p:txBody>
          <a:bodyPr/>
          <a:lstStyle/>
          <a:p>
            <a:pPr algn="ctr"/>
            <a:r>
              <a:rPr lang="es-CO" sz="4000" dirty="0" smtClean="0">
                <a:latin typeface="Arial Rounded MT Bold" pitchFamily="34" charset="0"/>
              </a:rPr>
              <a:t>Los </a:t>
            </a:r>
            <a:r>
              <a:rPr lang="es-CO" sz="4000" dirty="0">
                <a:latin typeface="Arial Rounded MT Bold" pitchFamily="34" charset="0"/>
              </a:rPr>
              <a:t>clúster comerciales aumentados con aceleradores de aplicaciones están evolucionando hacia sistemas de cómputo de alto </a:t>
            </a:r>
            <a:r>
              <a:rPr lang="es-CO" sz="4000" dirty="0" smtClean="0">
                <a:latin typeface="Arial Rounded MT Bold" pitchFamily="34" charset="0"/>
              </a:rPr>
              <a:t>rendimiento.</a:t>
            </a:r>
          </a:p>
          <a:p>
            <a:pPr algn="ctr"/>
            <a:r>
              <a:rPr lang="es-CO" sz="4000" dirty="0" smtClean="0">
                <a:latin typeface="Arial Rounded MT Bold" pitchFamily="34" charset="0"/>
              </a:rPr>
              <a:t>Las </a:t>
            </a:r>
            <a:r>
              <a:rPr lang="es-CO" sz="4000" dirty="0">
                <a:latin typeface="Arial Rounded MT Bold" pitchFamily="34" charset="0"/>
              </a:rPr>
              <a:t>unidades de procesamiento gráfico (GPU) con un alto </a:t>
            </a:r>
            <a:r>
              <a:rPr lang="es-CO" sz="4000" dirty="0" smtClean="0">
                <a:latin typeface="Arial Rounded MT Bold" pitchFamily="34" charset="0"/>
              </a:rPr>
              <a:t>costo </a:t>
            </a:r>
            <a:r>
              <a:rPr lang="es-CO" sz="4000" dirty="0">
                <a:latin typeface="Arial Rounded MT Bold" pitchFamily="34" charset="0"/>
              </a:rPr>
              <a:t>son una buena plataforma para la aceleración de la aplicación </a:t>
            </a:r>
            <a:r>
              <a:rPr lang="es-CO" sz="4000" dirty="0" smtClean="0">
                <a:latin typeface="Arial Rounded MT Bold" pitchFamily="34" charset="0"/>
              </a:rPr>
              <a:t>científica.</a:t>
            </a:r>
            <a:endParaRPr lang="en-US" sz="4000" dirty="0">
              <a:latin typeface="Arial Rounded MT Bold" pitchFamily="34" charset="0"/>
            </a:endParaRPr>
          </a:p>
        </p:txBody>
      </p:sp>
      <p:sp>
        <p:nvSpPr>
          <p:cNvPr id="5" name="Text Placeholder 4"/>
          <p:cNvSpPr>
            <a:spLocks noGrp="1"/>
          </p:cNvSpPr>
          <p:nvPr>
            <p:ph type="body" sz="quarter" idx="13"/>
          </p:nvPr>
        </p:nvSpPr>
        <p:spPr>
          <a:ln>
            <a:solidFill>
              <a:srgbClr val="0070C0"/>
            </a:solidFill>
          </a:ln>
        </p:spPr>
        <p:txBody>
          <a:bodyPr/>
          <a:lstStyle/>
          <a:p>
            <a:r>
              <a:rPr lang="en-US" sz="8000" dirty="0" smtClean="0">
                <a:latin typeface="Arial Rounded MT Bold" pitchFamily="34" charset="0"/>
              </a:rPr>
              <a:t>INTRODUCCIÓN</a:t>
            </a:r>
            <a:endParaRPr lang="en-US" sz="8000" dirty="0">
              <a:latin typeface="Arial Rounded MT Bold" pitchFamily="34" charset="0"/>
            </a:endParaRPr>
          </a:p>
        </p:txBody>
      </p:sp>
      <p:sp>
        <p:nvSpPr>
          <p:cNvPr id="11" name="Content Placeholder 10"/>
          <p:cNvSpPr>
            <a:spLocks noGrp="1"/>
          </p:cNvSpPr>
          <p:nvPr>
            <p:ph sz="quarter" idx="24"/>
          </p:nvPr>
        </p:nvSpPr>
        <p:spPr>
          <a:xfrm>
            <a:off x="1098352" y="7048500"/>
            <a:ext cx="12846248" cy="7620000"/>
          </a:xfrm>
        </p:spPr>
        <p:txBody>
          <a:bodyPr>
            <a:noAutofit/>
          </a:bodyPr>
          <a:lstStyle/>
          <a:p>
            <a:pPr algn="just">
              <a:lnSpc>
                <a:spcPct val="120000"/>
              </a:lnSpc>
            </a:pPr>
            <a:r>
              <a:rPr lang="es-CO" sz="3300" dirty="0" smtClean="0"/>
              <a:t>Entre las </a:t>
            </a:r>
            <a:r>
              <a:rPr lang="es-CO" sz="3300" b="1" i="1" dirty="0" err="1" smtClean="0"/>
              <a:t>GPUs</a:t>
            </a:r>
            <a:r>
              <a:rPr lang="es-CO" sz="3300" b="1" i="1" dirty="0" smtClean="0"/>
              <a:t> CUDA </a:t>
            </a:r>
            <a:r>
              <a:rPr lang="es-CO" sz="3300" dirty="0" smtClean="0"/>
              <a:t>de </a:t>
            </a:r>
            <a:r>
              <a:rPr lang="es-CO" sz="3300" b="1" i="1" dirty="0" smtClean="0"/>
              <a:t>NVIDIA</a:t>
            </a:r>
            <a:r>
              <a:rPr lang="es-CO" sz="3300" dirty="0" smtClean="0"/>
              <a:t> disponibles, la serie Tesla esta diseñada específicamente para el campo de la computación científica. En </a:t>
            </a:r>
            <a:r>
              <a:rPr lang="es-CO" sz="3300" dirty="0"/>
              <a:t>este trabajo, se estudió el rendimiento de las copias de memoria y subrutinas </a:t>
            </a:r>
            <a:r>
              <a:rPr lang="es-CO" sz="3300" dirty="0" smtClean="0"/>
              <a:t>GEMM, Para ello, </a:t>
            </a:r>
            <a:r>
              <a:rPr lang="es-CO" sz="3300" dirty="0"/>
              <a:t>un punto de referencia </a:t>
            </a:r>
            <a:r>
              <a:rPr lang="es-CO" sz="3300" b="1" i="1" dirty="0" smtClean="0"/>
              <a:t>FRAMEWORK NETPIPE </a:t>
            </a:r>
            <a:r>
              <a:rPr lang="es-CO" sz="3300" dirty="0" smtClean="0"/>
              <a:t>[1], </a:t>
            </a:r>
            <a:r>
              <a:rPr lang="es-CO" sz="3300" dirty="0"/>
              <a:t>que se ha desarrollado para evaluar la latencia y ancho de banda en las copias de memoria entre el </a:t>
            </a:r>
            <a:r>
              <a:rPr lang="es-CO" sz="3300" b="1" i="1" dirty="0" smtClean="0"/>
              <a:t>HOST </a:t>
            </a:r>
            <a:r>
              <a:rPr lang="es-CO" sz="3300" dirty="0" smtClean="0"/>
              <a:t>y </a:t>
            </a:r>
            <a:r>
              <a:rPr lang="es-CO" sz="3300" dirty="0"/>
              <a:t>el dispositivo </a:t>
            </a:r>
            <a:r>
              <a:rPr lang="es-CO" sz="3300" b="1" i="1" dirty="0"/>
              <a:t>GPU</a:t>
            </a:r>
            <a:r>
              <a:rPr lang="es-CO" sz="3300" b="1" i="1" dirty="0" smtClean="0"/>
              <a:t>.</a:t>
            </a:r>
          </a:p>
          <a:p>
            <a:pPr algn="just">
              <a:lnSpc>
                <a:spcPct val="120000"/>
              </a:lnSpc>
            </a:pPr>
            <a:r>
              <a:rPr lang="es-CO" sz="3300" dirty="0" smtClean="0"/>
              <a:t>Un problema importante que aparece en el modelo de coprocesador es la sobrecarga involucrada en la transferencia de datos al espacio de memoria del dispositivo contra el tiempo de calculo actual.</a:t>
            </a:r>
          </a:p>
          <a:p>
            <a:pPr algn="just">
              <a:lnSpc>
                <a:spcPct val="120000"/>
              </a:lnSpc>
            </a:pPr>
            <a:r>
              <a:rPr lang="es-CO" sz="3300" dirty="0" smtClean="0"/>
              <a:t>Uno de los principales objetivos del entorno de programación </a:t>
            </a:r>
            <a:r>
              <a:rPr lang="es-CO" sz="3300" b="1" i="1" dirty="0" smtClean="0"/>
              <a:t>CUDA</a:t>
            </a:r>
            <a:r>
              <a:rPr lang="es-CO" sz="3300" dirty="0" smtClean="0"/>
              <a:t> es el desarrollo de programas paralelos escalables y eficientes [4]. En este modelo, la </a:t>
            </a:r>
            <a:r>
              <a:rPr lang="es-CO" sz="3300" b="1" i="1" dirty="0" smtClean="0"/>
              <a:t>GPU</a:t>
            </a:r>
            <a:r>
              <a:rPr lang="es-CO" sz="3300" dirty="0" smtClean="0"/>
              <a:t> es vista como un dispositivo de computo multiprocesos que es capaz de ejecutar hilos en paralelo.</a:t>
            </a:r>
          </a:p>
        </p:txBody>
      </p:sp>
      <p:sp>
        <p:nvSpPr>
          <p:cNvPr id="12" name="Content Placeholder 11"/>
          <p:cNvSpPr>
            <a:spLocks noGrp="1"/>
          </p:cNvSpPr>
          <p:nvPr>
            <p:ph sz="quarter" idx="25"/>
          </p:nvPr>
        </p:nvSpPr>
        <p:spPr>
          <a:xfrm>
            <a:off x="1114806" y="19154774"/>
            <a:ext cx="13048488" cy="12239625"/>
          </a:xfrm>
        </p:spPr>
        <p:txBody>
          <a:bodyPr>
            <a:normAutofit/>
          </a:bodyPr>
          <a:lstStyle/>
          <a:p>
            <a:pPr algn="just">
              <a:lnSpc>
                <a:spcPct val="150000"/>
              </a:lnSpc>
            </a:pPr>
            <a:r>
              <a:rPr lang="es-CO" sz="4800" b="1" dirty="0" smtClean="0"/>
              <a:t>GPU </a:t>
            </a:r>
            <a:r>
              <a:rPr lang="es-CO" sz="4800" b="1" dirty="0"/>
              <a:t>NVIDIA </a:t>
            </a:r>
            <a:r>
              <a:rPr lang="es-CO" sz="4800" b="1" dirty="0" smtClean="0"/>
              <a:t>TESLA </a:t>
            </a:r>
            <a:r>
              <a:rPr lang="es-CO" sz="4000" dirty="0" smtClean="0"/>
              <a:t>[5] 	     </a:t>
            </a:r>
            <a:endParaRPr lang="es-CO" sz="4000" b="1" dirty="0" smtClean="0"/>
          </a:p>
          <a:p>
            <a:pPr algn="just">
              <a:lnSpc>
                <a:spcPct val="150000"/>
              </a:lnSpc>
            </a:pPr>
            <a:r>
              <a:rPr lang="es-CO" sz="4800" b="1" dirty="0" smtClean="0"/>
              <a:t>CPU </a:t>
            </a:r>
            <a:r>
              <a:rPr lang="es-CO" sz="4000" dirty="0" smtClean="0"/>
              <a:t>[6] 		    </a:t>
            </a:r>
            <a:endParaRPr lang="es-CO" sz="4000" b="1" dirty="0" smtClean="0"/>
          </a:p>
          <a:p>
            <a:pPr algn="just">
              <a:lnSpc>
                <a:spcPct val="150000"/>
              </a:lnSpc>
            </a:pPr>
            <a:r>
              <a:rPr lang="es-CO" sz="4800" b="1" dirty="0" smtClean="0"/>
              <a:t>CLÚSTER </a:t>
            </a:r>
            <a:r>
              <a:rPr lang="es-CO" sz="4000" dirty="0" smtClean="0"/>
              <a:t>[7] 	</a:t>
            </a:r>
            <a:endParaRPr lang="es-CO" sz="4000" b="1" dirty="0" smtClean="0"/>
          </a:p>
          <a:p>
            <a:pPr algn="just">
              <a:lnSpc>
                <a:spcPct val="150000"/>
              </a:lnSpc>
            </a:pPr>
            <a:r>
              <a:rPr lang="es-CO" sz="4800" b="1" dirty="0" smtClean="0"/>
              <a:t>NETPIPE </a:t>
            </a:r>
            <a:r>
              <a:rPr lang="es-CO" sz="4000" dirty="0" smtClean="0"/>
              <a:t>[8]</a:t>
            </a:r>
          </a:p>
          <a:p>
            <a:pPr algn="just">
              <a:lnSpc>
                <a:spcPct val="150000"/>
              </a:lnSpc>
            </a:pPr>
            <a:r>
              <a:rPr lang="es-CO" sz="4800" b="1" dirty="0" smtClean="0"/>
              <a:t>SUBRUTINA </a:t>
            </a:r>
            <a:r>
              <a:rPr lang="es-CO" sz="4000" dirty="0" smtClean="0"/>
              <a:t>[9]</a:t>
            </a:r>
          </a:p>
          <a:p>
            <a:pPr algn="just">
              <a:lnSpc>
                <a:spcPct val="150000"/>
              </a:lnSpc>
            </a:pPr>
            <a:r>
              <a:rPr lang="es-CO" sz="4800" b="1" dirty="0" smtClean="0"/>
              <a:t>HOST </a:t>
            </a:r>
            <a:r>
              <a:rPr lang="es-CO" sz="4000" dirty="0" smtClean="0"/>
              <a:t>[10]</a:t>
            </a:r>
            <a:endParaRPr lang="es-CO" sz="4000" b="1" dirty="0" smtClean="0"/>
          </a:p>
          <a:p>
            <a:pPr algn="just">
              <a:lnSpc>
                <a:spcPct val="150000"/>
              </a:lnSpc>
            </a:pPr>
            <a:r>
              <a:rPr lang="es-CO" sz="4800" b="1" dirty="0" smtClean="0"/>
              <a:t>CUDA </a:t>
            </a:r>
            <a:r>
              <a:rPr lang="es-CO" sz="4000" dirty="0" smtClean="0"/>
              <a:t>[11]</a:t>
            </a:r>
          </a:p>
          <a:p>
            <a:pPr algn="just">
              <a:lnSpc>
                <a:spcPct val="150000"/>
              </a:lnSpc>
            </a:pPr>
            <a:r>
              <a:rPr lang="es-ES" sz="4800" b="1" dirty="0" smtClean="0"/>
              <a:t>HPC </a:t>
            </a:r>
            <a:r>
              <a:rPr lang="es-ES" sz="4000" dirty="0" smtClean="0"/>
              <a:t>[12]</a:t>
            </a:r>
          </a:p>
          <a:p>
            <a:pPr algn="just">
              <a:lnSpc>
                <a:spcPct val="150000"/>
              </a:lnSpc>
            </a:pPr>
            <a:r>
              <a:rPr lang="es-ES" sz="4800" b="1" dirty="0" smtClean="0"/>
              <a:t>GPU </a:t>
            </a:r>
            <a:r>
              <a:rPr lang="es-ES" sz="4000" dirty="0"/>
              <a:t>[</a:t>
            </a:r>
            <a:r>
              <a:rPr lang="es-ES" sz="4000" dirty="0" smtClean="0"/>
              <a:t>14]</a:t>
            </a:r>
            <a:endParaRPr lang="es-CO" sz="4000" dirty="0"/>
          </a:p>
          <a:p>
            <a:pPr algn="just">
              <a:lnSpc>
                <a:spcPct val="150000"/>
              </a:lnSpc>
            </a:pPr>
            <a:endParaRPr lang="es-CO" sz="4000" dirty="0" smtClean="0"/>
          </a:p>
          <a:p>
            <a:pPr algn="just"/>
            <a:endParaRPr lang="es-CO" sz="3200" dirty="0"/>
          </a:p>
          <a:p>
            <a:pPr marL="0" indent="0" algn="just">
              <a:buNone/>
            </a:pPr>
            <a:endParaRPr lang="es-CO" sz="3200" dirty="0"/>
          </a:p>
          <a:p>
            <a:pPr algn="just"/>
            <a:endParaRPr lang="es-CO" sz="3200" dirty="0" smtClean="0"/>
          </a:p>
          <a:p>
            <a:pPr algn="just"/>
            <a:endParaRPr lang="es-CO" sz="3200" dirty="0"/>
          </a:p>
          <a:p>
            <a:pPr algn="just"/>
            <a:endParaRPr lang="es-CO" sz="3100" dirty="0"/>
          </a:p>
          <a:p>
            <a:pPr algn="just"/>
            <a:endParaRPr lang="es-CO" dirty="0"/>
          </a:p>
          <a:p>
            <a:pPr marL="0" indent="0">
              <a:buNone/>
            </a:pPr>
            <a:endParaRPr lang="en-US" dirty="0"/>
          </a:p>
        </p:txBody>
      </p:sp>
      <p:sp>
        <p:nvSpPr>
          <p:cNvPr id="9" name="Text Placeholder 8"/>
          <p:cNvSpPr>
            <a:spLocks noGrp="1"/>
          </p:cNvSpPr>
          <p:nvPr>
            <p:ph type="body" sz="quarter" idx="21"/>
          </p:nvPr>
        </p:nvSpPr>
        <p:spPr>
          <a:xfrm>
            <a:off x="15416784" y="6172200"/>
            <a:ext cx="13048488" cy="838200"/>
          </a:xfrm>
        </p:spPr>
        <p:txBody>
          <a:bodyPr/>
          <a:lstStyle/>
          <a:p>
            <a:r>
              <a:rPr lang="en-US" sz="7000" dirty="0" smtClean="0">
                <a:latin typeface="Arial Rounded MT Bold" pitchFamily="34" charset="0"/>
              </a:rPr>
              <a:t>¿QUE ES?</a:t>
            </a:r>
            <a:endParaRPr lang="en-US" sz="7000" dirty="0">
              <a:latin typeface="Arial Rounded MT Bold" pitchFamily="34" charset="0"/>
            </a:endParaRPr>
          </a:p>
        </p:txBody>
      </p:sp>
      <p:sp>
        <p:nvSpPr>
          <p:cNvPr id="17" name="Content Placeholder 16"/>
          <p:cNvSpPr>
            <a:spLocks noGrp="1"/>
          </p:cNvSpPr>
          <p:nvPr>
            <p:ph sz="quarter" idx="30"/>
          </p:nvPr>
        </p:nvSpPr>
        <p:spPr>
          <a:xfrm>
            <a:off x="15416784" y="23056333"/>
            <a:ext cx="12716256" cy="8420364"/>
          </a:xfrm>
        </p:spPr>
        <p:txBody>
          <a:bodyPr>
            <a:normAutofit fontScale="92500" lnSpcReduction="10000"/>
          </a:bodyPr>
          <a:lstStyle/>
          <a:p>
            <a:pPr marL="0" indent="0" algn="just">
              <a:buNone/>
            </a:pPr>
            <a:r>
              <a:rPr lang="es-CO" sz="3400" b="1" dirty="0" smtClean="0"/>
              <a:t>Evaluación de rendimiento y latencia de la memoria.</a:t>
            </a:r>
            <a:endParaRPr lang="es-CO" sz="3400" b="1" dirty="0" smtClean="0"/>
          </a:p>
          <a:p>
            <a:pPr algn="just"/>
            <a:r>
              <a:rPr lang="es-CO" sz="3400" dirty="0" smtClean="0"/>
              <a:t>La copias de memoria del </a:t>
            </a:r>
            <a:r>
              <a:rPr lang="es-CO" sz="3400" b="1" i="1" dirty="0" smtClean="0"/>
              <a:t>host</a:t>
            </a:r>
            <a:r>
              <a:rPr lang="es-CO" sz="3400" dirty="0" smtClean="0"/>
              <a:t> al dispositivo tienen un incremento lineal en el rendimiento que alcanzan un máximo de 6MB en el tamaño del búfer. No se evidencia una variación que pueda generar perturbación.</a:t>
            </a:r>
          </a:p>
          <a:p>
            <a:pPr algn="just"/>
            <a:r>
              <a:rPr lang="es-CO" sz="3400" dirty="0" smtClean="0"/>
              <a:t>Las transferencias de memoria del dispositivo al </a:t>
            </a:r>
            <a:r>
              <a:rPr lang="es-CO" sz="3400" b="1" i="1" dirty="0" smtClean="0"/>
              <a:t>host </a:t>
            </a:r>
            <a:r>
              <a:rPr lang="es-CO" sz="3400" dirty="0" smtClean="0"/>
              <a:t>alcanza un valor máximo de 2.0GB/s alrededor de 64MB. El comportamiento en el rendimiento es similar a la copia del host hacia el dispositivo.</a:t>
            </a:r>
          </a:p>
          <a:p>
            <a:pPr algn="just"/>
            <a:r>
              <a:rPr lang="es-CO" sz="3400" dirty="0" smtClean="0"/>
              <a:t>Para las copias de memoria </a:t>
            </a:r>
            <a:r>
              <a:rPr lang="es-CO" sz="3400" b="1" i="1" dirty="0" smtClean="0"/>
              <a:t>ping-pong </a:t>
            </a:r>
            <a:r>
              <a:rPr lang="es-CO" sz="3400" dirty="0" smtClean="0"/>
              <a:t>entre la memoria paginada del </a:t>
            </a:r>
            <a:r>
              <a:rPr lang="es-CO" sz="3400" b="1" i="1" dirty="0" smtClean="0"/>
              <a:t>host </a:t>
            </a:r>
            <a:r>
              <a:rPr lang="es-CO" sz="3400" dirty="0" smtClean="0"/>
              <a:t>y el dispositivo, se observa un rendimiento máximo de 1.6GB/s. Para un búfer incrustado en el host el rendimiento es de 2.9GB/s.</a:t>
            </a:r>
            <a:endParaRPr lang="es-CO" sz="3400" b="1" i="1" dirty="0" smtClean="0"/>
          </a:p>
          <a:p>
            <a:pPr marL="0" indent="0" algn="just">
              <a:buNone/>
            </a:pPr>
            <a:r>
              <a:rPr lang="es-CO" sz="3400" b="1" dirty="0" smtClean="0"/>
              <a:t>Rendimiento del SGEMM y DGEMM en una CPU</a:t>
            </a:r>
          </a:p>
          <a:p>
            <a:pPr algn="just"/>
            <a:r>
              <a:rPr lang="es-CO" sz="3400" dirty="0" smtClean="0"/>
              <a:t>Con operaciones GEMM, la escala de rendimiento es lineal con respecto al número de hilos de tal manera que las subrutinas son bien paralelizadas teniendo una buena utilización de los núcleos del procesador.</a:t>
            </a:r>
            <a:endParaRPr lang="es-CO" sz="3400" dirty="0"/>
          </a:p>
          <a:p>
            <a:pPr marL="0" indent="0" algn="just">
              <a:buNone/>
            </a:pPr>
            <a:endParaRPr lang="es-CO" sz="3200" dirty="0"/>
          </a:p>
        </p:txBody>
      </p:sp>
      <p:sp>
        <p:nvSpPr>
          <p:cNvPr id="18" name="Text Placeholder 17"/>
          <p:cNvSpPr>
            <a:spLocks noGrp="1"/>
          </p:cNvSpPr>
          <p:nvPr>
            <p:ph type="body" sz="quarter" idx="31"/>
          </p:nvPr>
        </p:nvSpPr>
        <p:spPr>
          <a:xfrm>
            <a:off x="29614273" y="12246074"/>
            <a:ext cx="13048488" cy="914400"/>
          </a:xfrm>
        </p:spPr>
        <p:txBody>
          <a:bodyPr/>
          <a:lstStyle/>
          <a:p>
            <a:r>
              <a:rPr lang="en-US" dirty="0">
                <a:latin typeface="Arial Rounded MT Bold" pitchFamily="34" charset="0"/>
              </a:rPr>
              <a:t>CONCLUSIONES </a:t>
            </a:r>
          </a:p>
        </p:txBody>
      </p:sp>
      <p:sp>
        <p:nvSpPr>
          <p:cNvPr id="21" name="Text Placeholder 20"/>
          <p:cNvSpPr>
            <a:spLocks noGrp="1"/>
          </p:cNvSpPr>
          <p:nvPr>
            <p:ph type="body" sz="quarter" idx="34"/>
          </p:nvPr>
        </p:nvSpPr>
        <p:spPr>
          <a:xfrm>
            <a:off x="29718762" y="22126693"/>
            <a:ext cx="13048488" cy="929640"/>
          </a:xfrm>
        </p:spPr>
        <p:txBody>
          <a:bodyPr/>
          <a:lstStyle/>
          <a:p>
            <a:r>
              <a:rPr lang="en-US" sz="8000" dirty="0" err="1" smtClean="0">
                <a:latin typeface="Arial Rounded MT Bold" pitchFamily="34" charset="0"/>
              </a:rPr>
              <a:t>Referencias</a:t>
            </a:r>
            <a:r>
              <a:rPr lang="en-US" sz="8000" dirty="0" smtClean="0">
                <a:latin typeface="Arial Rounded MT Bold" pitchFamily="34" charset="0"/>
              </a:rPr>
              <a:t>  </a:t>
            </a:r>
            <a:endParaRPr lang="en-US" sz="8000" dirty="0">
              <a:latin typeface="Arial Rounded MT Bold" pitchFamily="34" charset="0"/>
            </a:endParaRPr>
          </a:p>
        </p:txBody>
      </p:sp>
      <p:sp>
        <p:nvSpPr>
          <p:cNvPr id="22" name="Content Placeholder 21"/>
          <p:cNvSpPr>
            <a:spLocks noGrp="1"/>
          </p:cNvSpPr>
          <p:nvPr>
            <p:ph sz="quarter" idx="35"/>
          </p:nvPr>
        </p:nvSpPr>
        <p:spPr>
          <a:xfrm>
            <a:off x="29751178" y="23095313"/>
            <a:ext cx="12822141" cy="8381384"/>
          </a:xfrm>
        </p:spPr>
        <p:txBody>
          <a:bodyPr>
            <a:noAutofit/>
          </a:bodyPr>
          <a:lstStyle/>
          <a:p>
            <a:r>
              <a:rPr lang="en-US" sz="2700" dirty="0" smtClean="0"/>
              <a:t>[1] Q. O. Snell, A. R. </a:t>
            </a:r>
            <a:r>
              <a:rPr lang="en-US" sz="2700" dirty="0" err="1" smtClean="0"/>
              <a:t>Mikler</a:t>
            </a:r>
            <a:r>
              <a:rPr lang="en-US" sz="2700" dirty="0" smtClean="0"/>
              <a:t>, and J. L. Gustafson, “</a:t>
            </a:r>
            <a:r>
              <a:rPr lang="en-US" sz="2700" dirty="0" err="1" smtClean="0"/>
              <a:t>Netpipe</a:t>
            </a:r>
            <a:r>
              <a:rPr lang="en-US" sz="2700" dirty="0" smtClean="0"/>
              <a:t>: A network protocol independent </a:t>
            </a:r>
            <a:r>
              <a:rPr lang="en-US" sz="2700" dirty="0" err="1" smtClean="0"/>
              <a:t>performace</a:t>
            </a:r>
            <a:r>
              <a:rPr lang="en-US" sz="2700" dirty="0" smtClean="0"/>
              <a:t> evaluator,” in In Proceedings of the IASTED International Conference on Intelligent Information Manage-</a:t>
            </a:r>
            <a:r>
              <a:rPr lang="en-US" sz="2700" dirty="0" err="1" smtClean="0"/>
              <a:t>ment</a:t>
            </a:r>
            <a:r>
              <a:rPr lang="en-US" sz="2700" dirty="0" smtClean="0"/>
              <a:t> and Systems, 1996.</a:t>
            </a:r>
          </a:p>
          <a:p>
            <a:r>
              <a:rPr lang="es-CO" sz="2700" dirty="0" smtClean="0"/>
              <a:t>[4] J. </a:t>
            </a:r>
            <a:r>
              <a:rPr lang="es-CO" sz="2700" dirty="0" err="1" smtClean="0"/>
              <a:t>Nickolls</a:t>
            </a:r>
            <a:r>
              <a:rPr lang="es-CO" sz="2700" dirty="0" smtClean="0"/>
              <a:t>, I. </a:t>
            </a:r>
            <a:r>
              <a:rPr lang="es-CO" sz="2700" dirty="0" err="1" smtClean="0"/>
              <a:t>Buck</a:t>
            </a:r>
            <a:r>
              <a:rPr lang="es-CO" sz="2700" dirty="0" smtClean="0"/>
              <a:t>, M. Garland, and K. </a:t>
            </a:r>
            <a:r>
              <a:rPr lang="es-CO" sz="2700" dirty="0" err="1" smtClean="0"/>
              <a:t>Skadron</a:t>
            </a:r>
            <a:r>
              <a:rPr lang="es-CO" sz="2700" dirty="0" smtClean="0"/>
              <a:t>, “</a:t>
            </a:r>
            <a:r>
              <a:rPr lang="es-CO" sz="2700" dirty="0" err="1" smtClean="0"/>
              <a:t>Scalable</a:t>
            </a:r>
            <a:r>
              <a:rPr lang="es-CO" sz="2700" dirty="0" smtClean="0"/>
              <a:t> </a:t>
            </a:r>
            <a:r>
              <a:rPr lang="es-CO" sz="2700" dirty="0" err="1" smtClean="0"/>
              <a:t>parallel</a:t>
            </a:r>
            <a:r>
              <a:rPr lang="es-CO" sz="2700" dirty="0" smtClean="0"/>
              <a:t> </a:t>
            </a:r>
            <a:r>
              <a:rPr lang="es-CO" sz="2700" dirty="0" err="1" smtClean="0"/>
              <a:t>programming</a:t>
            </a:r>
            <a:r>
              <a:rPr lang="es-CO" sz="2700" dirty="0" smtClean="0"/>
              <a:t> </a:t>
            </a:r>
            <a:r>
              <a:rPr lang="es-CO" sz="2700" dirty="0" err="1" smtClean="0"/>
              <a:t>with</a:t>
            </a:r>
            <a:r>
              <a:rPr lang="es-CO" sz="2700" dirty="0" smtClean="0"/>
              <a:t> </a:t>
            </a:r>
            <a:r>
              <a:rPr lang="es-CO" sz="2700" dirty="0" err="1" smtClean="0"/>
              <a:t>cuda</a:t>
            </a:r>
            <a:r>
              <a:rPr lang="es-CO" sz="2700" dirty="0" smtClean="0"/>
              <a:t>,” </a:t>
            </a:r>
            <a:r>
              <a:rPr lang="es-CO" sz="2700" dirty="0" err="1" smtClean="0"/>
              <a:t>Queue</a:t>
            </a:r>
            <a:r>
              <a:rPr lang="es-CO" sz="2700" dirty="0" smtClean="0"/>
              <a:t>, vol. 6, no. 2, pp. 40–53, 2008.</a:t>
            </a:r>
          </a:p>
          <a:p>
            <a:r>
              <a:rPr lang="es-CO" sz="2700" dirty="0" smtClean="0"/>
              <a:t>[5] </a:t>
            </a:r>
            <a:r>
              <a:rPr lang="es-CO" sz="2700" dirty="0" smtClean="0">
                <a:hlinkClick r:id="rId3"/>
              </a:rPr>
              <a:t>http://www.nvidia.es/object/tesla-server-gpus-es.html</a:t>
            </a:r>
            <a:endParaRPr lang="es-CO" sz="2700" dirty="0" smtClean="0"/>
          </a:p>
          <a:p>
            <a:r>
              <a:rPr lang="es-CO" sz="2700" dirty="0" smtClean="0"/>
              <a:t>[6] </a:t>
            </a:r>
            <a:r>
              <a:rPr lang="es-CO" sz="2700" dirty="0" smtClean="0">
                <a:hlinkClick r:id="rId4"/>
              </a:rPr>
              <a:t>https://es.wikipedia.org/wiki/Unidad_central_de_procesamiento</a:t>
            </a:r>
            <a:endParaRPr lang="es-CO" sz="2700" dirty="0" smtClean="0"/>
          </a:p>
          <a:p>
            <a:r>
              <a:rPr lang="es-CO" sz="2700" dirty="0" smtClean="0"/>
              <a:t>[7] </a:t>
            </a:r>
            <a:r>
              <a:rPr lang="es-CO" sz="2700" dirty="0" smtClean="0">
                <a:hlinkClick r:id="rId5"/>
              </a:rPr>
              <a:t>https://es.wikipedia.org/wiki/Cl%C3%BAster_(inform%C3%A1tica)</a:t>
            </a:r>
            <a:endParaRPr lang="es-CO" sz="2700" dirty="0" smtClean="0"/>
          </a:p>
          <a:p>
            <a:r>
              <a:rPr lang="es-CO" sz="2700" dirty="0" smtClean="0"/>
              <a:t>[8] Framework para HPC – Performance </a:t>
            </a:r>
            <a:r>
              <a:rPr lang="es-CO" sz="2700" dirty="0" err="1" smtClean="0"/>
              <a:t>Comparasion</a:t>
            </a:r>
            <a:endParaRPr lang="es-CO" sz="2700" dirty="0" smtClean="0"/>
          </a:p>
          <a:p>
            <a:r>
              <a:rPr lang="es-CO" sz="2700" dirty="0" smtClean="0"/>
              <a:t>[9] </a:t>
            </a:r>
            <a:r>
              <a:rPr lang="es-CO" sz="2700" dirty="0" smtClean="0">
                <a:hlinkClick r:id="rId6"/>
              </a:rPr>
              <a:t>https://es.wikipedia.org/wiki/Subrutina</a:t>
            </a:r>
            <a:endParaRPr lang="es-CO" sz="2700" dirty="0" smtClean="0"/>
          </a:p>
          <a:p>
            <a:r>
              <a:rPr lang="es-CO" sz="2700" dirty="0" smtClean="0"/>
              <a:t>[10] </a:t>
            </a:r>
            <a:r>
              <a:rPr lang="es-CO" sz="2700" dirty="0" smtClean="0">
                <a:hlinkClick r:id="rId7"/>
              </a:rPr>
              <a:t>https://es.wikipedia.org/wiki/Host</a:t>
            </a:r>
            <a:endParaRPr lang="es-CO" sz="2700" dirty="0" smtClean="0"/>
          </a:p>
          <a:p>
            <a:r>
              <a:rPr lang="es-CO" sz="2700" dirty="0" smtClean="0"/>
              <a:t>[11] </a:t>
            </a:r>
            <a:r>
              <a:rPr lang="es-CO" sz="2700" dirty="0" smtClean="0">
                <a:hlinkClick r:id="rId8"/>
              </a:rPr>
              <a:t>http://www.nvidia.es/object/cuda-parallel-computing-es.html</a:t>
            </a:r>
            <a:endParaRPr lang="es-CO" sz="2700" dirty="0" smtClean="0"/>
          </a:p>
          <a:p>
            <a:r>
              <a:rPr lang="es-ES" sz="2700" dirty="0"/>
              <a:t>[12] </a:t>
            </a:r>
            <a:r>
              <a:rPr lang="es-ES" sz="2700" dirty="0" smtClean="0">
                <a:hlinkClick r:id="rId9"/>
              </a:rPr>
              <a:t>https</a:t>
            </a:r>
            <a:r>
              <a:rPr lang="es-ES" sz="2700" dirty="0">
                <a:hlinkClick r:id="rId9"/>
              </a:rPr>
              <a:t>://</a:t>
            </a:r>
            <a:r>
              <a:rPr lang="es-ES" sz="2700" dirty="0" smtClean="0">
                <a:hlinkClick r:id="rId9"/>
              </a:rPr>
              <a:t>es.wikipedia.org/wiki/Computaci%C3%B3n_de_alto_rendimiento</a:t>
            </a:r>
            <a:endParaRPr lang="es-ES" sz="2700" dirty="0" smtClean="0"/>
          </a:p>
          <a:p>
            <a:r>
              <a:rPr lang="es-ES" sz="2700" dirty="0"/>
              <a:t>[13] </a:t>
            </a:r>
            <a:r>
              <a:rPr lang="es-ES" sz="2700" dirty="0">
                <a:hlinkClick r:id="rId10"/>
              </a:rPr>
              <a:t>https://</a:t>
            </a:r>
            <a:r>
              <a:rPr lang="es-ES" sz="2700" dirty="0" smtClean="0">
                <a:hlinkClick r:id="rId10"/>
              </a:rPr>
              <a:t>es.wikipedia.org/wiki/Unidad_de_procesamiento_gr%C3%A1fico</a:t>
            </a:r>
            <a:endParaRPr lang="es-ES" sz="2700" dirty="0" smtClean="0"/>
          </a:p>
          <a:p>
            <a:r>
              <a:rPr lang="es-ES" sz="2700" dirty="0" smtClean="0"/>
              <a:t>[14] </a:t>
            </a:r>
            <a:r>
              <a:rPr lang="es-ES" sz="2700" dirty="0" smtClean="0">
                <a:hlinkClick r:id="rId11"/>
              </a:rPr>
              <a:t>http://www.nvidia.es/object/gpu-computing-es.html</a:t>
            </a:r>
            <a:endParaRPr lang="es-ES" sz="2700" dirty="0" smtClean="0"/>
          </a:p>
          <a:p>
            <a:endParaRPr lang="es-ES" sz="2700" dirty="0" smtClean="0"/>
          </a:p>
        </p:txBody>
      </p:sp>
      <p:pic>
        <p:nvPicPr>
          <p:cNvPr id="1026" name="Picture 2" descr="C:\Users\EQUIPO-1\Downloads\GPU Tesla.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530312" y="1"/>
            <a:ext cx="6360888" cy="3994484"/>
          </a:xfrm>
          <a:prstGeom prst="rect">
            <a:avLst/>
          </a:prstGeom>
          <a:noFill/>
          <a:extLst>
            <a:ext uri="{909E8E84-426E-40DD-AFC4-6F175D3DCCD1}">
              <a14:hiddenFill xmlns:a14="http://schemas.microsoft.com/office/drawing/2010/main">
                <a:solidFill>
                  <a:srgbClr val="FFFFFF"/>
                </a:solidFill>
              </a14:hiddenFill>
            </a:ext>
          </a:extLst>
        </p:spPr>
      </p:pic>
      <p:sp>
        <p:nvSpPr>
          <p:cNvPr id="24" name="Text Placeholder 4"/>
          <p:cNvSpPr txBox="1">
            <a:spLocks/>
          </p:cNvSpPr>
          <p:nvPr/>
        </p:nvSpPr>
        <p:spPr>
          <a:xfrm>
            <a:off x="1114806" y="18018342"/>
            <a:ext cx="13220700" cy="914400"/>
          </a:xfrm>
          <a:prstGeom prst="rect">
            <a:avLst/>
          </a:prstGeom>
          <a:solidFill>
            <a:schemeClr val="tx2"/>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none"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r>
              <a:rPr lang="en-US" sz="8000" dirty="0" smtClean="0">
                <a:latin typeface="Arial Rounded MT Bold" pitchFamily="34" charset="0"/>
              </a:rPr>
              <a:t>PALABRAS CLAVES</a:t>
            </a:r>
            <a:endParaRPr lang="en-US" sz="8000" dirty="0">
              <a:latin typeface="Arial Rounded MT Bold" pitchFamily="34" charset="0"/>
            </a:endParaRPr>
          </a:p>
        </p:txBody>
      </p:sp>
      <p:sp>
        <p:nvSpPr>
          <p:cNvPr id="10" name="9 Marcador de texto"/>
          <p:cNvSpPr>
            <a:spLocks noGrp="1"/>
          </p:cNvSpPr>
          <p:nvPr>
            <p:ph type="body" sz="quarter" idx="29"/>
          </p:nvPr>
        </p:nvSpPr>
        <p:spPr>
          <a:xfrm>
            <a:off x="15533410" y="21753313"/>
            <a:ext cx="13048488" cy="914400"/>
          </a:xfrm>
        </p:spPr>
        <p:txBody>
          <a:bodyPr/>
          <a:lstStyle/>
          <a:p>
            <a:r>
              <a:rPr lang="es-CO" sz="8000" dirty="0" smtClean="0">
                <a:latin typeface="Arial Rounded MT Bold" pitchFamily="34" charset="0"/>
              </a:rPr>
              <a:t>RESULTADOS</a:t>
            </a:r>
            <a:endParaRPr lang="es-CO" sz="8000" dirty="0">
              <a:latin typeface="Arial Rounded MT Bold" pitchFamily="34" charset="0"/>
            </a:endParaRPr>
          </a:p>
        </p:txBody>
      </p:sp>
      <p:pic>
        <p:nvPicPr>
          <p:cNvPr id="1028" name="Picture 4" descr="C:\Users\EQUIPO-1\Downloads\CPU.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55533" y="26751153"/>
            <a:ext cx="4657243" cy="4202313"/>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sz="quarter" idx="32"/>
          </p:nvPr>
        </p:nvSpPr>
        <p:spPr>
          <a:xfrm>
            <a:off x="29614273" y="13199454"/>
            <a:ext cx="12896055" cy="9245704"/>
          </a:xfrm>
        </p:spPr>
        <p:txBody>
          <a:bodyPr>
            <a:normAutofit/>
          </a:bodyPr>
          <a:lstStyle/>
          <a:p>
            <a:pPr algn="just"/>
            <a:r>
              <a:rPr lang="es-CO" sz="3300" dirty="0"/>
              <a:t>Se estudió el rendimiento de las subrutinas SGEMM / DGEMM de la biblioteca CUBLAS 2.0 en la última versión del sistema de cómputo NVIDIA Tesla. Durante el desarrollo del módulo </a:t>
            </a:r>
            <a:r>
              <a:rPr lang="es-CO" sz="3300" b="1" i="1" dirty="0" err="1"/>
              <a:t>NetPIPE</a:t>
            </a:r>
            <a:r>
              <a:rPr lang="es-CO" sz="3300" b="1" i="1" dirty="0"/>
              <a:t> </a:t>
            </a:r>
            <a:r>
              <a:rPr lang="es-CO" sz="3300" b="1" i="1" dirty="0" err="1"/>
              <a:t>cudaMemcpy</a:t>
            </a:r>
            <a:r>
              <a:rPr lang="es-CO" sz="3300" b="1" i="1" dirty="0"/>
              <a:t> </a:t>
            </a:r>
            <a:r>
              <a:rPr lang="es-CO" sz="3300" dirty="0"/>
              <a:t>los resultados fueron validados con referencia a los resultados del </a:t>
            </a:r>
            <a:r>
              <a:rPr lang="es-CO" sz="3300" b="1" i="1" dirty="0" err="1"/>
              <a:t>benchmark</a:t>
            </a:r>
            <a:r>
              <a:rPr lang="es-CO" sz="3300" b="1" i="1" dirty="0"/>
              <a:t> </a:t>
            </a:r>
            <a:r>
              <a:rPr lang="es-CO" sz="3300" dirty="0"/>
              <a:t>dados por el </a:t>
            </a:r>
            <a:r>
              <a:rPr lang="es-CO" sz="3300" b="1" i="1" dirty="0"/>
              <a:t>CUDA SDK</a:t>
            </a:r>
            <a:r>
              <a:rPr lang="es-CO" sz="3300" b="1" i="1" dirty="0" smtClean="0"/>
              <a:t>.</a:t>
            </a:r>
            <a:endParaRPr lang="es-CO" sz="3300" b="1" i="1" dirty="0"/>
          </a:p>
          <a:p>
            <a:pPr algn="just"/>
            <a:r>
              <a:rPr lang="es-CO" sz="3300" dirty="0"/>
              <a:t>Basado en los resultados del estudio se llega como conclusión que el módulo </a:t>
            </a:r>
            <a:r>
              <a:rPr lang="es-CO" sz="3300" b="1" i="1" dirty="0" err="1"/>
              <a:t>cudaMemcpy</a:t>
            </a:r>
            <a:r>
              <a:rPr lang="es-CO" sz="3300" dirty="0"/>
              <a:t> de</a:t>
            </a:r>
            <a:r>
              <a:rPr lang="es-CO" sz="3300" b="1" i="1" dirty="0"/>
              <a:t> </a:t>
            </a:r>
            <a:r>
              <a:rPr lang="es-CO" sz="3300" b="1" i="1" dirty="0" err="1"/>
              <a:t>NetPIPE</a:t>
            </a:r>
            <a:r>
              <a:rPr lang="es-CO" sz="3300" b="1" i="1" dirty="0"/>
              <a:t> </a:t>
            </a:r>
            <a:r>
              <a:rPr lang="es-CO" sz="3300" dirty="0"/>
              <a:t>se puede utilizar para medir los datos de rendimiento de movimiento entre el host y el dispositivo </a:t>
            </a:r>
            <a:r>
              <a:rPr lang="es-CO" sz="3300" b="1" i="1" dirty="0"/>
              <a:t>GPU. </a:t>
            </a:r>
          </a:p>
          <a:p>
            <a:pPr algn="just"/>
            <a:r>
              <a:rPr lang="es-CO" sz="3300" dirty="0" smtClean="0"/>
              <a:t>Como trabajo futuro, se tiene como idea principal integrar este módulo con el módulo </a:t>
            </a:r>
            <a:r>
              <a:rPr lang="es-CO" sz="3300" b="1" i="1" dirty="0" err="1" smtClean="0"/>
              <a:t>NetPIPE</a:t>
            </a:r>
            <a:r>
              <a:rPr lang="es-CO" sz="3300" dirty="0" smtClean="0"/>
              <a:t> </a:t>
            </a:r>
            <a:r>
              <a:rPr lang="es-CO" sz="3300" b="1" i="1" dirty="0" err="1" smtClean="0"/>
              <a:t>Infiniband</a:t>
            </a:r>
            <a:r>
              <a:rPr lang="es-CO" sz="3300" dirty="0" smtClean="0"/>
              <a:t> para incorporar copias de memoria a dispositivos remotos utilizando el GPU directo a memoria remota, se pretende también ampliar el </a:t>
            </a:r>
            <a:r>
              <a:rPr lang="es-CO" sz="3300" b="1" i="1" dirty="0" err="1" smtClean="0"/>
              <a:t>framework</a:t>
            </a:r>
            <a:r>
              <a:rPr lang="es-CO" sz="3300" dirty="0" smtClean="0"/>
              <a:t> </a:t>
            </a:r>
            <a:r>
              <a:rPr lang="es-CO" sz="3300" b="1" i="1" dirty="0" err="1" smtClean="0"/>
              <a:t>NetPIPE</a:t>
            </a:r>
            <a:r>
              <a:rPr lang="es-CO" sz="3300" dirty="0" smtClean="0"/>
              <a:t> para incorporar el rendimiento de las copias de memoria asíncronos. </a:t>
            </a:r>
          </a:p>
          <a:p>
            <a:pPr marL="0" indent="0">
              <a:buNone/>
            </a:pPr>
            <a:endParaRPr lang="es-CO" dirty="0"/>
          </a:p>
        </p:txBody>
      </p:sp>
      <p:pic>
        <p:nvPicPr>
          <p:cNvPr id="7" name="Picture 6"/>
          <p:cNvPicPr>
            <a:picLocks noChangeAspect="1"/>
          </p:cNvPicPr>
          <p:nvPr/>
        </p:nvPicPr>
        <p:blipFill>
          <a:blip r:embed="rId14"/>
          <a:stretch>
            <a:fillRect/>
          </a:stretch>
        </p:blipFill>
        <p:spPr>
          <a:xfrm>
            <a:off x="29945686" y="6185447"/>
            <a:ext cx="12166657" cy="5449452"/>
          </a:xfrm>
          <a:prstGeom prst="rect">
            <a:avLst/>
          </a:prstGeom>
        </p:spPr>
      </p:pic>
      <p:pic>
        <p:nvPicPr>
          <p:cNvPr id="1029" name="Picture 5" descr="C:\Users\EQUIPO-1\Downloads\Tesla.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13465" y="20582516"/>
            <a:ext cx="4211635" cy="3725284"/>
          </a:xfrm>
          <a:prstGeom prst="rect">
            <a:avLst/>
          </a:prstGeom>
          <a:noFill/>
          <a:extLst>
            <a:ext uri="{909E8E84-426E-40DD-AFC4-6F175D3DCCD1}">
              <a14:hiddenFill xmlns:a14="http://schemas.microsoft.com/office/drawing/2010/main">
                <a:solidFill>
                  <a:srgbClr val="FFFFFF"/>
                </a:solidFill>
              </a14:hiddenFill>
            </a:ext>
          </a:extLst>
        </p:spPr>
      </p:pic>
      <p:sp>
        <p:nvSpPr>
          <p:cNvPr id="28" name="27 CuadroTexto"/>
          <p:cNvSpPr txBox="1"/>
          <p:nvPr/>
        </p:nvSpPr>
        <p:spPr>
          <a:xfrm>
            <a:off x="10325100" y="19126200"/>
            <a:ext cx="3810000" cy="5016758"/>
          </a:xfrm>
          <a:prstGeom prst="rect">
            <a:avLst/>
          </a:prstGeom>
          <a:noFill/>
        </p:spPr>
        <p:txBody>
          <a:bodyPr wrap="square" rtlCol="0">
            <a:spAutoFit/>
          </a:bodyPr>
          <a:lstStyle/>
          <a:p>
            <a:pPr algn="ctr"/>
            <a:r>
              <a:rPr lang="es-CO" sz="3200" b="1" i="1" dirty="0" smtClean="0"/>
              <a:t>GPU</a:t>
            </a:r>
          </a:p>
          <a:p>
            <a:pPr algn="just"/>
            <a:r>
              <a:rPr lang="es-CO" sz="3200" dirty="0" smtClean="0"/>
              <a:t>Es un coprocesador. Se trata de un componente muy parecido al CPU, solo que el tipo de procesamiento al que se dedica es al de gráficos. </a:t>
            </a:r>
            <a:r>
              <a:rPr lang="es-ES" sz="3200" dirty="0" smtClean="0"/>
              <a:t>[14]</a:t>
            </a:r>
            <a:endParaRPr lang="es-CO" sz="3200" dirty="0" smtClean="0"/>
          </a:p>
        </p:txBody>
      </p:sp>
      <p:sp>
        <p:nvSpPr>
          <p:cNvPr id="29" name="28 CuadroTexto"/>
          <p:cNvSpPr txBox="1"/>
          <p:nvPr/>
        </p:nvSpPr>
        <p:spPr>
          <a:xfrm>
            <a:off x="9029700" y="25869901"/>
            <a:ext cx="5067300" cy="5509200"/>
          </a:xfrm>
          <a:prstGeom prst="rect">
            <a:avLst/>
          </a:prstGeom>
          <a:noFill/>
        </p:spPr>
        <p:txBody>
          <a:bodyPr wrap="square" rtlCol="0">
            <a:spAutoFit/>
          </a:bodyPr>
          <a:lstStyle/>
          <a:p>
            <a:pPr algn="ctr"/>
            <a:r>
              <a:rPr lang="es-CO" sz="3200" b="1" i="1" dirty="0" smtClean="0"/>
              <a:t>CPU</a:t>
            </a:r>
          </a:p>
          <a:p>
            <a:pPr algn="just"/>
            <a:r>
              <a:rPr lang="es-CO" sz="3200" dirty="0" smtClean="0"/>
              <a:t>es el hardware dentro de una computadora u otros dispositivos programables, que interpreta las instrucciones de un programa  informático mediante la realización de las operaciones básicas aritméticas. [6]</a:t>
            </a:r>
          </a:p>
        </p:txBody>
      </p:sp>
      <p:sp>
        <p:nvSpPr>
          <p:cNvPr id="30" name="29 CuadroTexto"/>
          <p:cNvSpPr txBox="1"/>
          <p:nvPr/>
        </p:nvSpPr>
        <p:spPr>
          <a:xfrm>
            <a:off x="7696200" y="24536400"/>
            <a:ext cx="2552700" cy="3785652"/>
          </a:xfrm>
          <a:prstGeom prst="rect">
            <a:avLst/>
          </a:prstGeom>
          <a:noFill/>
        </p:spPr>
        <p:txBody>
          <a:bodyPr wrap="square" rtlCol="0">
            <a:spAutoFit/>
          </a:bodyPr>
          <a:lstStyle/>
          <a:p>
            <a:r>
              <a:rPr lang="es-CO" sz="6000" dirty="0" smtClean="0"/>
              <a:t> 	 	</a:t>
            </a:r>
          </a:p>
        </p:txBody>
      </p:sp>
      <p:sp>
        <p:nvSpPr>
          <p:cNvPr id="31" name="30 CuadroTexto"/>
          <p:cNvSpPr txBox="1"/>
          <p:nvPr/>
        </p:nvSpPr>
        <p:spPr>
          <a:xfrm>
            <a:off x="4419600" y="30746701"/>
            <a:ext cx="5562600" cy="1200329"/>
          </a:xfrm>
          <a:prstGeom prst="rect">
            <a:avLst/>
          </a:prstGeom>
          <a:noFill/>
        </p:spPr>
        <p:txBody>
          <a:bodyPr wrap="square" rtlCol="0">
            <a:spAutoFit/>
          </a:bodyPr>
          <a:lstStyle/>
          <a:p>
            <a:r>
              <a:rPr lang="es-CO" sz="3200" dirty="0" smtClean="0">
                <a:hlinkClick r:id="rId16"/>
              </a:rPr>
              <a:t>http://definicion.mx/cpu</a:t>
            </a:r>
            <a:r>
              <a:rPr lang="es-CO" sz="3600" dirty="0" smtClean="0">
                <a:hlinkClick r:id="rId16"/>
              </a:rPr>
              <a:t>/</a:t>
            </a:r>
            <a:endParaRPr lang="es-CO" sz="3600" dirty="0" smtClean="0"/>
          </a:p>
          <a:p>
            <a:endParaRPr lang="es-CO" sz="3600" dirty="0" smtClean="0"/>
          </a:p>
        </p:txBody>
      </p:sp>
      <p:sp>
        <p:nvSpPr>
          <p:cNvPr id="32" name="31 CuadroTexto"/>
          <p:cNvSpPr txBox="1"/>
          <p:nvPr/>
        </p:nvSpPr>
        <p:spPr>
          <a:xfrm>
            <a:off x="6515100" y="24041100"/>
            <a:ext cx="3695700" cy="1877437"/>
          </a:xfrm>
          <a:prstGeom prst="rect">
            <a:avLst/>
          </a:prstGeom>
          <a:noFill/>
        </p:spPr>
        <p:txBody>
          <a:bodyPr wrap="square" rtlCol="0">
            <a:spAutoFit/>
          </a:bodyPr>
          <a:lstStyle/>
          <a:p>
            <a:r>
              <a:rPr lang="es-CO" sz="2800" dirty="0" smtClean="0">
                <a:hlinkClick r:id="rId17"/>
              </a:rPr>
              <a:t>http://nvidia.rave.com/product/nvidia-tesla-k40-gpu-accelerator/</a:t>
            </a:r>
            <a:endParaRPr lang="es-CO" sz="2800" dirty="0" smtClean="0"/>
          </a:p>
          <a:p>
            <a:endParaRPr lang="es-CO" sz="3200" dirty="0" smtClean="0"/>
          </a:p>
        </p:txBody>
      </p:sp>
      <p:sp>
        <p:nvSpPr>
          <p:cNvPr id="33" name="Content Placeholder 13"/>
          <p:cNvSpPr>
            <a:spLocks noGrp="1"/>
          </p:cNvSpPr>
          <p:nvPr>
            <p:ph sz="quarter" idx="27"/>
          </p:nvPr>
        </p:nvSpPr>
        <p:spPr>
          <a:xfrm>
            <a:off x="15425014" y="6972302"/>
            <a:ext cx="12716256" cy="8618221"/>
          </a:xfrm>
        </p:spPr>
        <p:txBody>
          <a:bodyPr>
            <a:noAutofit/>
          </a:bodyPr>
          <a:lstStyle/>
          <a:p>
            <a:pPr marL="0" indent="0" algn="just">
              <a:buNone/>
            </a:pPr>
            <a:r>
              <a:rPr lang="es-ES" sz="3100" dirty="0"/>
              <a:t>Las GPU NVIDIA Tesla, son tarjetas de “video” como es común escuchar en el mercado, pero esta serie está específicamente diseñada para el campo de la computación científica. </a:t>
            </a:r>
          </a:p>
          <a:p>
            <a:pPr marL="0" indent="0" algn="just">
              <a:buNone/>
            </a:pPr>
            <a:r>
              <a:rPr lang="es-ES" sz="3100" dirty="0"/>
              <a:t>En este artículo queremos mostrar que es una GPU NVIDIA Tesla, por qué se diferencia de sus contrapartes y como es el rendimiento de un </a:t>
            </a:r>
            <a:r>
              <a:rPr lang="es-ES" sz="3100" b="1" i="1" dirty="0" err="1"/>
              <a:t>cluster</a:t>
            </a:r>
            <a:r>
              <a:rPr lang="es-ES" sz="3100" dirty="0"/>
              <a:t> equipado con GPU NVIDIA TESLA, con respecto al </a:t>
            </a:r>
            <a:r>
              <a:rPr lang="es-CO" sz="3100" dirty="0"/>
              <a:t>rendimiento de las copias de memoria y subrutinas GEMM que son cruciales para aplicación de algoritmos de química computacional,</a:t>
            </a:r>
            <a:r>
              <a:rPr lang="es-ES" sz="3100" dirty="0"/>
              <a:t> lo que se logrará usando herramientas para analizar y evaluar la latencia y ancho de banda de las copias de memoria entre el </a:t>
            </a:r>
            <a:r>
              <a:rPr lang="es-ES" sz="3100" b="1" i="1" dirty="0"/>
              <a:t>Host</a:t>
            </a:r>
            <a:r>
              <a:rPr lang="es-ES" sz="3100" dirty="0"/>
              <a:t> y el dispositivo GPU.</a:t>
            </a:r>
          </a:p>
          <a:p>
            <a:pPr marL="0" indent="0" algn="just">
              <a:buNone/>
            </a:pPr>
            <a:r>
              <a:rPr lang="es-ES" sz="3100" dirty="0"/>
              <a:t>Para medir el rendimiento que tienen el host-CPU y el dispositivo GPU, se basan en un </a:t>
            </a:r>
            <a:r>
              <a:rPr lang="es-ES" sz="3100" b="1" i="1" dirty="0" err="1"/>
              <a:t>framework</a:t>
            </a:r>
            <a:r>
              <a:rPr lang="es-ES" sz="3100" dirty="0"/>
              <a:t> llamado </a:t>
            </a:r>
            <a:r>
              <a:rPr lang="es-ES" sz="3100" dirty="0" err="1"/>
              <a:t>NetPIPE</a:t>
            </a:r>
            <a:r>
              <a:rPr lang="es-ES" sz="3100" dirty="0"/>
              <a:t> para evaluar la latencia y ancho de banda de las copias de la memoria entre el host y el dispositivo de la GPU.</a:t>
            </a:r>
            <a:endParaRPr lang="es-ES" sz="3100" dirty="0"/>
          </a:p>
        </p:txBody>
      </p:sp>
      <p:pic>
        <p:nvPicPr>
          <p:cNvPr id="34" name="Imagen 33"/>
          <p:cNvPicPr>
            <a:picLocks noChangeAspect="1"/>
          </p:cNvPicPr>
          <p:nvPr/>
        </p:nvPicPr>
        <p:blipFill rotWithShape="1">
          <a:blip r:embed="rId18">
            <a:extLst>
              <a:ext uri="{28A0092B-C50C-407E-A947-70E740481C1C}">
                <a14:useLocalDpi xmlns:a14="http://schemas.microsoft.com/office/drawing/2010/main" val="0"/>
              </a:ext>
            </a:extLst>
          </a:blip>
          <a:srcRect l="4163" t="19231" b="16449"/>
          <a:stretch/>
        </p:blipFill>
        <p:spPr>
          <a:xfrm>
            <a:off x="21245927" y="14870221"/>
            <a:ext cx="7217401" cy="3816045"/>
          </a:xfrm>
          <a:prstGeom prst="rect">
            <a:avLst/>
          </a:prstGeom>
        </p:spPr>
      </p:pic>
      <p:sp>
        <p:nvSpPr>
          <p:cNvPr id="35" name="Content Placeholder 13"/>
          <p:cNvSpPr>
            <a:spLocks noGrp="1"/>
          </p:cNvSpPr>
          <p:nvPr>
            <p:ph sz="quarter" idx="27"/>
          </p:nvPr>
        </p:nvSpPr>
        <p:spPr>
          <a:xfrm>
            <a:off x="15421372" y="18479674"/>
            <a:ext cx="12716256" cy="3319359"/>
          </a:xfrm>
        </p:spPr>
        <p:txBody>
          <a:bodyPr>
            <a:normAutofit/>
          </a:bodyPr>
          <a:lstStyle/>
          <a:p>
            <a:pPr marL="0" indent="0" algn="just">
              <a:buNone/>
            </a:pPr>
            <a:r>
              <a:rPr lang="es-ES" sz="3100" dirty="0"/>
              <a:t>Se compara el funcionamiento de las subrutinas GEMM de precisión </a:t>
            </a:r>
            <a:r>
              <a:rPr lang="es-ES" sz="3100" b="1" i="1" dirty="0"/>
              <a:t>single</a:t>
            </a:r>
            <a:r>
              <a:rPr lang="es-ES" sz="3100" dirty="0"/>
              <a:t> y </a:t>
            </a:r>
            <a:r>
              <a:rPr lang="es-ES" sz="3100" b="1" i="1" dirty="0" err="1"/>
              <a:t>double</a:t>
            </a:r>
            <a:r>
              <a:rPr lang="es-ES" sz="3100" dirty="0"/>
              <a:t> de la biblioteca de NVIDIA CUBLAS 2.0 y se comparan con los resultados de las rutinas BLAS desde el procesador Intel </a:t>
            </a:r>
            <a:r>
              <a:rPr lang="es-ES" sz="3100" dirty="0" err="1"/>
              <a:t>Math</a:t>
            </a:r>
            <a:r>
              <a:rPr lang="es-ES" sz="3100" dirty="0"/>
              <a:t> </a:t>
            </a:r>
            <a:r>
              <a:rPr lang="es-ES" sz="3100" dirty="0" err="1"/>
              <a:t>Kernel</a:t>
            </a:r>
            <a:r>
              <a:rPr lang="es-ES" sz="3100" dirty="0"/>
              <a:t> Library (MKL), para entender ventajas y desventajas.</a:t>
            </a:r>
            <a:endParaRPr lang="en-US" sz="3200" dirty="0"/>
          </a:p>
          <a:p>
            <a:pPr marL="0" indent="0">
              <a:buNone/>
            </a:pPr>
            <a:endParaRPr lang="en-US" sz="3200" dirty="0"/>
          </a:p>
        </p:txBody>
      </p:sp>
      <p:sp>
        <p:nvSpPr>
          <p:cNvPr id="36" name="Content Placeholder 13"/>
          <p:cNvSpPr>
            <a:spLocks noGrp="1"/>
          </p:cNvSpPr>
          <p:nvPr>
            <p:ph sz="quarter" idx="27"/>
          </p:nvPr>
        </p:nvSpPr>
        <p:spPr>
          <a:xfrm>
            <a:off x="15416784" y="14569705"/>
            <a:ext cx="5829143" cy="4294457"/>
          </a:xfrm>
        </p:spPr>
        <p:txBody>
          <a:bodyPr>
            <a:noAutofit/>
          </a:bodyPr>
          <a:lstStyle/>
          <a:p>
            <a:pPr marL="0" indent="0" algn="just">
              <a:buNone/>
            </a:pPr>
            <a:r>
              <a:rPr lang="es-ES" sz="3100" dirty="0"/>
              <a:t>A continuación se muestra el clúster de GPU, éste está configurado con nodos de computación que comprenden procesadores Intel </a:t>
            </a:r>
            <a:r>
              <a:rPr lang="es-ES" sz="3100" dirty="0" err="1"/>
              <a:t>Xeon</a:t>
            </a:r>
            <a:r>
              <a:rPr lang="es-ES" sz="3100" dirty="0"/>
              <a:t> y servidores </a:t>
            </a:r>
            <a:r>
              <a:rPr lang="es-ES" sz="3100" dirty="0" err="1"/>
              <a:t>blade</a:t>
            </a:r>
            <a:r>
              <a:rPr lang="es-ES" sz="3100" dirty="0"/>
              <a:t> Tesla S1070 como se muestra a continuación en la Figura 2.</a:t>
            </a:r>
          </a:p>
          <a:p>
            <a:pPr marL="0" indent="0" algn="just">
              <a:buNone/>
            </a:pPr>
            <a:endParaRPr lang="es-ES" sz="3200" dirty="0"/>
          </a:p>
          <a:p>
            <a:pPr marL="0" indent="0" algn="just">
              <a:buNone/>
            </a:pPr>
            <a:endParaRPr lang="es-ES" dirty="0"/>
          </a:p>
        </p:txBody>
      </p:sp>
      <p:sp>
        <p:nvSpPr>
          <p:cNvPr id="37" name="CuadroTexto 36"/>
          <p:cNvSpPr txBox="1"/>
          <p:nvPr/>
        </p:nvSpPr>
        <p:spPr>
          <a:xfrm>
            <a:off x="23616166" y="14588248"/>
            <a:ext cx="1988820" cy="474230"/>
          </a:xfrm>
          <a:prstGeom prst="rect">
            <a:avLst/>
          </a:prstGeom>
          <a:noFill/>
        </p:spPr>
        <p:txBody>
          <a:bodyPr wrap="square" rtlCol="0">
            <a:spAutoFit/>
          </a:bodyPr>
          <a:lstStyle/>
          <a:p>
            <a:pPr algn="just"/>
            <a:r>
              <a:rPr lang="es-ES" sz="2400" dirty="0" smtClean="0"/>
              <a:t>CPU </a:t>
            </a:r>
            <a:r>
              <a:rPr lang="es-ES" sz="2400" dirty="0" err="1" smtClean="0"/>
              <a:t>Cluster</a:t>
            </a:r>
            <a:endParaRPr lang="es-CO" sz="2400" dirty="0" err="1" smtClean="0"/>
          </a:p>
        </p:txBody>
      </p:sp>
      <p:sp>
        <p:nvSpPr>
          <p:cNvPr id="38" name="CuadroTexto 37"/>
          <p:cNvSpPr txBox="1"/>
          <p:nvPr/>
        </p:nvSpPr>
        <p:spPr>
          <a:xfrm>
            <a:off x="29718762" y="11529986"/>
            <a:ext cx="12245025" cy="677108"/>
          </a:xfrm>
          <a:prstGeom prst="rect">
            <a:avLst/>
          </a:prstGeom>
          <a:noFill/>
        </p:spPr>
        <p:txBody>
          <a:bodyPr wrap="square" rtlCol="0">
            <a:spAutoFit/>
          </a:bodyPr>
          <a:lstStyle/>
          <a:p>
            <a:pPr algn="just"/>
            <a:r>
              <a:rPr lang="es-CO" sz="1900" dirty="0"/>
              <a:t>Fig. 8. (a) </a:t>
            </a:r>
            <a:r>
              <a:rPr lang="es-CO" sz="1900" dirty="0" err="1"/>
              <a:t>cublasSgemm</a:t>
            </a:r>
            <a:r>
              <a:rPr lang="es-CO" sz="1900" dirty="0"/>
              <a:t> performance </a:t>
            </a:r>
            <a:r>
              <a:rPr lang="es-CO" sz="1900" dirty="0" err="1"/>
              <a:t>for</a:t>
            </a:r>
            <a:r>
              <a:rPr lang="es-CO" sz="1900" dirty="0"/>
              <a:t> </a:t>
            </a:r>
            <a:r>
              <a:rPr lang="es-CO" sz="1900" dirty="0" err="1"/>
              <a:t>different</a:t>
            </a:r>
            <a:r>
              <a:rPr lang="es-CO" sz="1900" dirty="0"/>
              <a:t> </a:t>
            </a:r>
            <a:r>
              <a:rPr lang="es-CO" sz="1900" dirty="0" err="1"/>
              <a:t>matrix</a:t>
            </a:r>
            <a:r>
              <a:rPr lang="es-CO" sz="1900" dirty="0"/>
              <a:t> </a:t>
            </a:r>
            <a:r>
              <a:rPr lang="es-CO" sz="1900" dirty="0" err="1"/>
              <a:t>sizes</a:t>
            </a:r>
            <a:r>
              <a:rPr lang="es-CO" sz="1900" dirty="0"/>
              <a:t> (b) </a:t>
            </a:r>
            <a:r>
              <a:rPr lang="es-CO" sz="1900" dirty="0" err="1"/>
              <a:t>cublasDgemm</a:t>
            </a:r>
            <a:r>
              <a:rPr lang="es-CO" sz="1900" dirty="0"/>
              <a:t> performance </a:t>
            </a:r>
            <a:r>
              <a:rPr lang="es-CO" sz="1900" dirty="0" err="1"/>
              <a:t>for</a:t>
            </a:r>
            <a:r>
              <a:rPr lang="es-CO" sz="1900" dirty="0"/>
              <a:t> </a:t>
            </a:r>
            <a:r>
              <a:rPr lang="es-CO" sz="1900" dirty="0" err="1"/>
              <a:t>different</a:t>
            </a:r>
            <a:r>
              <a:rPr lang="es-CO" sz="1900" dirty="0"/>
              <a:t> </a:t>
            </a:r>
            <a:r>
              <a:rPr lang="es-CO" sz="1900" dirty="0" err="1"/>
              <a:t>matrix</a:t>
            </a:r>
            <a:r>
              <a:rPr lang="es-CO" sz="1900" dirty="0"/>
              <a:t> </a:t>
            </a:r>
            <a:r>
              <a:rPr lang="es-CO" sz="1900" dirty="0" err="1"/>
              <a:t>sizes</a:t>
            </a:r>
            <a:endParaRPr lang="es-CO" sz="1900" b="1" i="1" dirty="0" smtClean="0"/>
          </a:p>
        </p:txBody>
      </p:sp>
      <p:sp>
        <p:nvSpPr>
          <p:cNvPr id="2" name="CuadroTexto 1"/>
          <p:cNvSpPr txBox="1"/>
          <p:nvPr/>
        </p:nvSpPr>
        <p:spPr>
          <a:xfrm>
            <a:off x="38316310" y="13892981"/>
            <a:ext cx="184731" cy="1015663"/>
          </a:xfrm>
          <a:prstGeom prst="rect">
            <a:avLst/>
          </a:prstGeom>
          <a:noFill/>
        </p:spPr>
        <p:txBody>
          <a:bodyPr wrap="none" rtlCol="0">
            <a:spAutoFit/>
          </a:bodyPr>
          <a:lstStyle/>
          <a:p>
            <a:endParaRPr lang="es-CO" sz="6000" dirty="0" err="1" smtClean="0"/>
          </a:p>
        </p:txBody>
      </p:sp>
      <p:sp>
        <p:nvSpPr>
          <p:cNvPr id="39" name="CuadroTexto 38"/>
          <p:cNvSpPr txBox="1"/>
          <p:nvPr/>
        </p:nvSpPr>
        <p:spPr>
          <a:xfrm>
            <a:off x="21253905" y="14200373"/>
            <a:ext cx="7048394" cy="369332"/>
          </a:xfrm>
          <a:prstGeom prst="rect">
            <a:avLst/>
          </a:prstGeom>
          <a:noFill/>
        </p:spPr>
        <p:txBody>
          <a:bodyPr wrap="square" rtlCol="0">
            <a:spAutoFit/>
          </a:bodyPr>
          <a:lstStyle/>
          <a:p>
            <a:pPr algn="just"/>
            <a:r>
              <a:rPr lang="en-US" sz="1800" b="1" dirty="0" smtClean="0"/>
              <a:t>Fig.2</a:t>
            </a:r>
            <a:r>
              <a:rPr lang="en-US" sz="1800" b="1" dirty="0"/>
              <a:t>. </a:t>
            </a:r>
            <a:r>
              <a:rPr lang="en-US" sz="1800" b="1" i="1" dirty="0"/>
              <a:t>Cluster of compute nodes connected to the Tesla S1070</a:t>
            </a:r>
            <a:endParaRPr lang="es-CO" sz="1800" b="1" i="1" dirty="0" err="1" smtClean="0"/>
          </a:p>
        </p:txBody>
      </p:sp>
    </p:spTree>
    <p:extLst>
      <p:ext uri="{BB962C8B-B14F-4D97-AF65-F5344CB8AC3E}">
        <p14:creationId xmlns:p14="http://schemas.microsoft.com/office/powerpoint/2010/main" val="93119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Medical Poster">
  <a:themeElements>
    <a:clrScheme name="Medical Poster B">
      <a:dk1>
        <a:sysClr val="windowText" lastClr="000000"/>
      </a:dk1>
      <a:lt1>
        <a:sysClr val="window" lastClr="FFFFFF"/>
      </a:lt1>
      <a:dk2>
        <a:srgbClr val="256693"/>
      </a:dk2>
      <a:lt2>
        <a:srgbClr val="D2EAFA"/>
      </a:lt2>
      <a:accent1>
        <a:srgbClr val="2F82BB"/>
      </a:accent1>
      <a:accent2>
        <a:srgbClr val="C9C64E"/>
      </a:accent2>
      <a:accent3>
        <a:srgbClr val="A5AB81"/>
      </a:accent3>
      <a:accent4>
        <a:srgbClr val="D8B25C"/>
      </a:accent4>
      <a:accent5>
        <a:srgbClr val="689CC0"/>
      </a:accent5>
      <a:accent6>
        <a:srgbClr val="968C8C"/>
      </a:accent6>
      <a:hlink>
        <a:srgbClr val="2F82BB"/>
      </a:hlink>
      <a:folHlink>
        <a:srgbClr val="808080"/>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0CDA158F-BD11-4947-AD81-47123E717BAC}" vid="{D7EF840D-21B4-42C8-9035-CFD5E088B4D5}"/>
    </a:ext>
  </a:extLst>
</a:theme>
</file>

<file path=ppt/theme/theme2.xml><?xml version="1.0" encoding="utf-8"?>
<a:theme xmlns:a="http://schemas.openxmlformats.org/drawingml/2006/main" name="Office Theme">
  <a:themeElements>
    <a:clrScheme name="Medical Poster B">
      <a:dk1>
        <a:sysClr val="windowText" lastClr="000000"/>
      </a:dk1>
      <a:lt1>
        <a:sysClr val="window" lastClr="FFFFFF"/>
      </a:lt1>
      <a:dk2>
        <a:srgbClr val="256693"/>
      </a:dk2>
      <a:lt2>
        <a:srgbClr val="D2EAFA"/>
      </a:lt2>
      <a:accent1>
        <a:srgbClr val="2F82BB"/>
      </a:accent1>
      <a:accent2>
        <a:srgbClr val="C9C64E"/>
      </a:accent2>
      <a:accent3>
        <a:srgbClr val="A5AB81"/>
      </a:accent3>
      <a:accent4>
        <a:srgbClr val="D8B25C"/>
      </a:accent4>
      <a:accent5>
        <a:srgbClr val="689CC0"/>
      </a:accent5>
      <a:accent6>
        <a:srgbClr val="968C8C"/>
      </a:accent6>
      <a:hlink>
        <a:srgbClr val="2F82BB"/>
      </a:hlink>
      <a:folHlink>
        <a:srgbClr val="808080"/>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 Poster B">
      <a:dk1>
        <a:sysClr val="windowText" lastClr="000000"/>
      </a:dk1>
      <a:lt1>
        <a:sysClr val="window" lastClr="FFFFFF"/>
      </a:lt1>
      <a:dk2>
        <a:srgbClr val="256693"/>
      </a:dk2>
      <a:lt2>
        <a:srgbClr val="D2EAFA"/>
      </a:lt2>
      <a:accent1>
        <a:srgbClr val="2F82BB"/>
      </a:accent1>
      <a:accent2>
        <a:srgbClr val="C9C64E"/>
      </a:accent2>
      <a:accent3>
        <a:srgbClr val="A5AB81"/>
      </a:accent3>
      <a:accent4>
        <a:srgbClr val="D8B25C"/>
      </a:accent4>
      <a:accent5>
        <a:srgbClr val="689CC0"/>
      </a:accent5>
      <a:accent6>
        <a:srgbClr val="968C8C"/>
      </a:accent6>
      <a:hlink>
        <a:srgbClr val="2F82BB"/>
      </a:hlink>
      <a:folHlink>
        <a:srgbClr val="808080"/>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451A831-6165-46D3-80FA-B53FDB37F9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 (blue and green design)</Template>
  <TotalTime>0</TotalTime>
  <Words>1007</Words>
  <Application>Microsoft Office PowerPoint</Application>
  <PresentationFormat>Personalizado</PresentationFormat>
  <Paragraphs>64</Paragraphs>
  <Slides>1</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vt:i4>
      </vt:variant>
    </vt:vector>
  </HeadingPairs>
  <TitlesOfParts>
    <vt:vector size="7" baseType="lpstr">
      <vt:lpstr>Arial</vt:lpstr>
      <vt:lpstr>Arial Black</vt:lpstr>
      <vt:lpstr>Arial Rounded MT Bold</vt:lpstr>
      <vt:lpstr>Calibri</vt:lpstr>
      <vt:lpstr>Calibri Light</vt:lpstr>
      <vt:lpstr>Medical Poster</vt:lpstr>
      <vt:lpstr>ANÁLISIS DE RENDIMIENTO DE LAS TRANSFERENCIAS DE MEMORIA Y SUBRUTINAS GEMM EN CLÚSTER DE GPU NVIDIA TESLA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2016-05-17T16:49:21Z</dcterms:created>
  <dcterms:modified xsi:type="dcterms:W3CDTF">2016-05-30T04:21:15Z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TC040010579991</vt:lpwstr>
  </property>
</Properties>
</file>