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8757" autoAdjust="0"/>
  </p:normalViewPr>
  <p:slideViewPr>
    <p:cSldViewPr snapToGrid="0">
      <p:cViewPr>
        <p:scale>
          <a:sx n="15" d="100"/>
          <a:sy n="15" d="100"/>
        </p:scale>
        <p:origin x="-1452" y="-156"/>
      </p:cViewPr>
      <p:guideLst>
        <p:guide orient="horz" pos="10368"/>
        <p:guide pos="13824"/>
      </p:guideLst>
    </p:cSldViewPr>
  </p:slideViewPr>
  <p:notesTextViewPr>
    <p:cViewPr>
      <p:scale>
        <a:sx n="3" d="2"/>
        <a:sy n="3" d="2"/>
      </p:scale>
      <p:origin x="0" y="90"/>
    </p:cViewPr>
  </p:notesTextViewPr>
  <p:notesViewPr>
    <p:cSldViewPr snapToGrid="0" showGuides="1">
      <p:cViewPr varScale="1">
        <p:scale>
          <a:sx n="65" d="100"/>
          <a:sy n="65" d="100"/>
        </p:scale>
        <p:origin x="279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Hoja_de_c_lculo_de_Microsoft_Excel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Hoja_de_c_lculo_de_Microsoft_Excel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1"/>
          <c:showCatName val="0"/>
          <c:showSerName val="0"/>
          <c:showPercent val="0"/>
          <c:showBubbleSize val="0"/>
        </c:dLbls>
        <c:gapWidth val="150"/>
        <c:overlap val="-25"/>
        <c:axId val="73283072"/>
        <c:axId val="73284608"/>
      </c:barChart>
      <c:catAx>
        <c:axId val="73283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73284608"/>
        <c:crosses val="autoZero"/>
        <c:auto val="1"/>
        <c:lblAlgn val="ctr"/>
        <c:lblOffset val="100"/>
        <c:noMultiLvlLbl val="0"/>
      </c:catAx>
      <c:valAx>
        <c:axId val="73284608"/>
        <c:scaling>
          <c:orientation val="minMax"/>
        </c:scaling>
        <c:delete val="1"/>
        <c:axPos val="l"/>
        <c:numFmt formatCode="General" sourceLinked="1"/>
        <c:majorTickMark val="none"/>
        <c:minorTickMark val="none"/>
        <c:tickLblPos val="nextTo"/>
        <c:crossAx val="7328307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1"/>
          <c:showCatName val="0"/>
          <c:showSerName val="0"/>
          <c:showPercent val="0"/>
          <c:showBubbleSize val="0"/>
        </c:dLbls>
        <c:gapWidth val="95"/>
        <c:overlap val="100"/>
        <c:axId val="75120640"/>
        <c:axId val="75122176"/>
      </c:barChart>
      <c:catAx>
        <c:axId val="75120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75122176"/>
        <c:crosses val="autoZero"/>
        <c:auto val="1"/>
        <c:lblAlgn val="ctr"/>
        <c:lblOffset val="100"/>
        <c:noMultiLvlLbl val="0"/>
      </c:catAx>
      <c:valAx>
        <c:axId val="75122176"/>
        <c:scaling>
          <c:orientation val="minMax"/>
        </c:scaling>
        <c:delete val="1"/>
        <c:axPos val="l"/>
        <c:numFmt formatCode="General" sourceLinked="1"/>
        <c:majorTickMark val="none"/>
        <c:minorTickMark val="none"/>
        <c:tickLblPos val="nextTo"/>
        <c:crossAx val="7512064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5/17/2016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‹Nº›</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5/17/2016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‹Nº›</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1391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5" name="Rectangle 44"/>
          <p:cNvSpPr/>
          <p:nvPr/>
        </p:nvSpPr>
        <p:spPr>
          <a:xfrm>
            <a:off x="685800" y="14798040"/>
            <a:ext cx="457200" cy="914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85800" y="23301960"/>
            <a:ext cx="457200" cy="9144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101"/>
          <p:cNvSpPr>
            <a:spLocks noChangeArrowheads="1"/>
          </p:cNvSpPr>
          <p:nvPr userDrawn="1"/>
        </p:nvSpPr>
        <p:spPr bwMode="auto">
          <a:xfrm>
            <a:off x="1" y="32004000"/>
            <a:ext cx="43891200" cy="914400"/>
          </a:xfrm>
          <a:prstGeom prst="rect">
            <a:avLst/>
          </a:prstGeom>
          <a:solidFill>
            <a:schemeClr val="accent2">
              <a:lumMod val="60000"/>
              <a:lumOff val="40000"/>
            </a:schemeClr>
          </a:solidFill>
          <a:ln>
            <a:noFill/>
          </a:ln>
          <a:effectLst/>
        </p:spPr>
        <p:txBody>
          <a:bodyPr wrap="none" anchor="ctr"/>
          <a:lstStyle/>
          <a:p>
            <a:r>
              <a:rPr lang="en-US" dirty="0" smtClean="0"/>
              <a:t>`</a:t>
            </a:r>
            <a:endParaRPr lang="en-US" dirty="0"/>
          </a:p>
        </p:txBody>
      </p:sp>
      <p:sp>
        <p:nvSpPr>
          <p:cNvPr id="59" name="Line 112"/>
          <p:cNvSpPr>
            <a:spLocks noChangeShapeType="1"/>
          </p:cNvSpPr>
          <p:nvPr userDrawn="1"/>
        </p:nvSpPr>
        <p:spPr bwMode="white">
          <a:xfrm>
            <a:off x="0" y="32004000"/>
            <a:ext cx="43891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Rectangle 42"/>
          <p:cNvSpPr/>
          <p:nvPr userDrawn="1"/>
        </p:nvSpPr>
        <p:spPr bwMode="white">
          <a:xfrm>
            <a:off x="29591222" y="6172200"/>
            <a:ext cx="13102114" cy="2532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bwMode="white">
          <a:xfrm>
            <a:off x="15363158" y="6172200"/>
            <a:ext cx="13102114" cy="2532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bwMode="white">
          <a:xfrm>
            <a:off x="1116805" y="6172200"/>
            <a:ext cx="13102114" cy="2532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85800" y="6172200"/>
            <a:ext cx="4572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01"/>
          <p:cNvSpPr>
            <a:spLocks noChangeArrowheads="1"/>
          </p:cNvSpPr>
          <p:nvPr userDrawn="1"/>
        </p:nvSpPr>
        <p:spPr bwMode="auto">
          <a:xfrm>
            <a:off x="1143001" y="3886200"/>
            <a:ext cx="42748200" cy="1600200"/>
          </a:xfrm>
          <a:prstGeom prst="rect">
            <a:avLst/>
          </a:prstGeom>
          <a:solidFill>
            <a:schemeClr val="accent2">
              <a:lumMod val="20000"/>
              <a:lumOff val="80000"/>
            </a:schemeClr>
          </a:solidFill>
          <a:ln>
            <a:noFill/>
          </a:ln>
          <a:effectLst/>
        </p:spPr>
        <p:txBody>
          <a:bodyPr wrap="none" anchor="ctr"/>
          <a:lstStyle/>
          <a:p>
            <a:endParaRPr lang="en-US"/>
          </a:p>
        </p:txBody>
      </p:sp>
      <p:sp>
        <p:nvSpPr>
          <p:cNvPr id="6" name="Title 5"/>
          <p:cNvSpPr>
            <a:spLocks noGrp="1"/>
          </p:cNvSpPr>
          <p:nvPr userDrawn="1">
            <p:ph type="title"/>
          </p:nvPr>
        </p:nvSpPr>
        <p:spPr/>
        <p:txBody>
          <a:bodyPr/>
          <a:lstStyle/>
          <a:p>
            <a:r>
              <a:rPr lang="en-US" smtClean="0"/>
              <a:t>Click to edit Master title style</a:t>
            </a:r>
            <a:endParaRPr lang="en-US"/>
          </a:p>
        </p:txBody>
      </p:sp>
      <p:sp>
        <p:nvSpPr>
          <p:cNvPr id="31" name="Text Placeholder 6"/>
          <p:cNvSpPr>
            <a:spLocks noGrp="1"/>
          </p:cNvSpPr>
          <p:nvPr userDrawn="1">
            <p:ph type="body" sz="quarter" idx="36"/>
          </p:nvPr>
        </p:nvSpPr>
        <p:spPr bwMode="auto">
          <a:xfrm>
            <a:off x="2209800" y="4083469"/>
            <a:ext cx="35661600" cy="1276992"/>
          </a:xfrm>
        </p:spPr>
        <p:txBody>
          <a:bodyPr anchor="ctr">
            <a:noAutofit/>
          </a:bodyPr>
          <a:lstStyle>
            <a:lvl1pPr marL="0" indent="0">
              <a:spcBef>
                <a:spcPts val="0"/>
              </a:spcBef>
              <a:buNone/>
              <a:defRPr sz="2400">
                <a:solidFill>
                  <a:schemeClr val="tx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userDrawn="1">
            <p:ph type="body" sz="quarter" idx="13" hasCustomPrompt="1"/>
          </p:nvPr>
        </p:nvSpPr>
        <p:spPr>
          <a:xfrm>
            <a:off x="1170431" y="6172200"/>
            <a:ext cx="13044367" cy="914400"/>
          </a:xfrm>
          <a:prstGeom prst="rect">
            <a:avLst/>
          </a:prstGeom>
          <a:solidFill>
            <a:schemeClr val="tx2"/>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userDrawn="1">
            <p:ph sz="quarter" idx="24" hasCustomPrompt="1"/>
          </p:nvPr>
        </p:nvSpPr>
        <p:spPr>
          <a:xfrm>
            <a:off x="1174552" y="7086600"/>
            <a:ext cx="13048488" cy="6840825"/>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userDrawn="1">
            <p:ph type="body" sz="quarter" idx="17" hasCustomPrompt="1"/>
          </p:nvPr>
        </p:nvSpPr>
        <p:spPr>
          <a:xfrm>
            <a:off x="1170431" y="14798040"/>
            <a:ext cx="13048488" cy="914400"/>
          </a:xfrm>
          <a:prstGeom prst="rect">
            <a:avLst/>
          </a:prstGeom>
          <a:solidFill>
            <a:schemeClr val="accent5"/>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userDrawn="1">
            <p:ph sz="quarter" idx="25" hasCustomPrompt="1"/>
          </p:nvPr>
        </p:nvSpPr>
        <p:spPr>
          <a:xfrm>
            <a:off x="1174552" y="15712439"/>
            <a:ext cx="13048488" cy="7440169"/>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userDrawn="1">
            <p:ph type="body" sz="quarter" idx="19" hasCustomPrompt="1"/>
          </p:nvPr>
        </p:nvSpPr>
        <p:spPr>
          <a:xfrm>
            <a:off x="1170431" y="23301960"/>
            <a:ext cx="13048488" cy="914400"/>
          </a:xfrm>
          <a:prstGeom prst="rect">
            <a:avLst/>
          </a:prstGeom>
          <a:solidFill>
            <a:schemeClr val="accent2">
              <a:lumMod val="75000"/>
            </a:schemeClr>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userDrawn="1">
            <p:ph sz="quarter" idx="26" hasCustomPrompt="1"/>
          </p:nvPr>
        </p:nvSpPr>
        <p:spPr>
          <a:xfrm>
            <a:off x="1174552" y="24216361"/>
            <a:ext cx="13048488" cy="7263385"/>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userDrawn="1">
            <p:ph type="body" sz="quarter" idx="21" hasCustomPrompt="1"/>
          </p:nvPr>
        </p:nvSpPr>
        <p:spPr>
          <a:xfrm>
            <a:off x="15416784" y="6172200"/>
            <a:ext cx="13048488" cy="914400"/>
          </a:xfrm>
          <a:prstGeom prst="rect">
            <a:avLst/>
          </a:prstGeom>
          <a:solidFill>
            <a:schemeClr val="accent2"/>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userDrawn="1">
            <p:ph sz="quarter" idx="27" hasCustomPrompt="1"/>
          </p:nvPr>
        </p:nvSpPr>
        <p:spPr>
          <a:xfrm>
            <a:off x="15416784" y="7086600"/>
            <a:ext cx="13048488" cy="4926126"/>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userDrawn="1">
            <p:ph sz="quarter" idx="23" hasCustomPrompt="1"/>
          </p:nvPr>
        </p:nvSpPr>
        <p:spPr>
          <a:xfrm>
            <a:off x="15416784" y="12456478"/>
            <a:ext cx="13048488" cy="61722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57" name="Content Placeholder 17"/>
          <p:cNvSpPr>
            <a:spLocks noGrp="1"/>
          </p:cNvSpPr>
          <p:nvPr>
            <p:ph sz="quarter" idx="37" hasCustomPrompt="1"/>
          </p:nvPr>
        </p:nvSpPr>
        <p:spPr>
          <a:xfrm>
            <a:off x="15416784" y="19072430"/>
            <a:ext cx="13048488" cy="3918814"/>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6"/>
          <p:cNvSpPr>
            <a:spLocks noGrp="1"/>
          </p:cNvSpPr>
          <p:nvPr userDrawn="1">
            <p:ph type="body" sz="quarter" idx="29" hasCustomPrompt="1"/>
          </p:nvPr>
        </p:nvSpPr>
        <p:spPr>
          <a:xfrm>
            <a:off x="15416784" y="23301960"/>
            <a:ext cx="13048488" cy="914400"/>
          </a:xfrm>
          <a:prstGeom prst="rect">
            <a:avLst/>
          </a:prstGeom>
          <a:solidFill>
            <a:schemeClr val="accent1"/>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userDrawn="1">
            <p:ph sz="quarter" idx="30" hasCustomPrompt="1"/>
          </p:nvPr>
        </p:nvSpPr>
        <p:spPr>
          <a:xfrm>
            <a:off x="15416784" y="24216361"/>
            <a:ext cx="13048488" cy="7260336"/>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userDrawn="1">
            <p:ph type="body" sz="quarter" idx="31" hasCustomPrompt="1"/>
          </p:nvPr>
        </p:nvSpPr>
        <p:spPr>
          <a:xfrm>
            <a:off x="29644848" y="6172200"/>
            <a:ext cx="13048488" cy="914400"/>
          </a:xfrm>
          <a:prstGeom prst="rect">
            <a:avLst/>
          </a:prstGeom>
          <a:solidFill>
            <a:schemeClr val="accent1"/>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userDrawn="1">
            <p:ph sz="quarter" idx="32" hasCustomPrompt="1"/>
          </p:nvPr>
        </p:nvSpPr>
        <p:spPr>
          <a:xfrm>
            <a:off x="29644848" y="7086600"/>
            <a:ext cx="13048488" cy="73152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userDrawn="1">
            <p:ph sz="quarter" idx="33" hasCustomPrompt="1"/>
          </p:nvPr>
        </p:nvSpPr>
        <p:spPr>
          <a:xfrm>
            <a:off x="29644848" y="15251886"/>
            <a:ext cx="13048488" cy="73152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userDrawn="1">
            <p:ph type="body" sz="quarter" idx="34" hasCustomPrompt="1"/>
          </p:nvPr>
        </p:nvSpPr>
        <p:spPr>
          <a:xfrm>
            <a:off x="29644848" y="23301960"/>
            <a:ext cx="13048488" cy="914400"/>
          </a:xfrm>
          <a:prstGeom prst="rect">
            <a:avLst/>
          </a:prstGeom>
          <a:solidFill>
            <a:schemeClr val="accent3"/>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userDrawn="1">
            <p:ph sz="quarter" idx="35" hasCustomPrompt="1"/>
          </p:nvPr>
        </p:nvSpPr>
        <p:spPr>
          <a:xfrm>
            <a:off x="29644848" y="24216361"/>
            <a:ext cx="13048488" cy="7260336"/>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smtClean="0">
                <a:solidFill>
                  <a:prstClr val="white">
                    <a:lumMod val="50000"/>
                  </a:prstClr>
                </a:solidFill>
                <a:latin typeface="Calibri Light" panose="020F0302020204030204" pitchFamily="34" charset="0"/>
                <a:cs typeface="Calibri" panose="020F0502020204030204" pitchFamily="34" charset="0"/>
              </a:rPr>
              <a:t>right-</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a </a:t>
            </a:r>
            <a:r>
              <a:rPr sz="6600" dirty="0" smtClean="0">
                <a:solidFill>
                  <a:prstClr val="white">
                    <a:lumMod val="50000"/>
                  </a:prstClr>
                </a:solidFill>
                <a:latin typeface="Calibri Light" panose="020F0302020204030204" pitchFamily="34" charset="0"/>
                <a:cs typeface="Calibri" panose="020F0502020204030204" pitchFamily="34" charset="0"/>
              </a:rPr>
              <a:t>picture</a:t>
            </a:r>
            <a:r>
              <a:rPr lang="en-US" sz="6600"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smtClean="0">
                <a:solidFill>
                  <a:prstClr val="white">
                    <a:lumMod val="50000"/>
                  </a:prstClr>
                </a:solidFill>
                <a:latin typeface="Calibri Light" panose="020F0302020204030204" pitchFamily="34" charset="0"/>
                <a:cs typeface="Calibri" panose="020F0502020204030204" pitchFamily="34" charset="0"/>
              </a:rPr>
              <a:t>esize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40" name="Line 115"/>
          <p:cNvSpPr>
            <a:spLocks noChangeShapeType="1"/>
          </p:cNvSpPr>
          <p:nvPr/>
        </p:nvSpPr>
        <p:spPr bwMode="white">
          <a:xfrm>
            <a:off x="1143000" y="617220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15"/>
          <p:cNvSpPr>
            <a:spLocks noChangeShapeType="1"/>
          </p:cNvSpPr>
          <p:nvPr/>
        </p:nvSpPr>
        <p:spPr bwMode="white">
          <a:xfrm>
            <a:off x="1143000" y="2330196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Rectangle 48"/>
          <p:cNvSpPr/>
          <p:nvPr userDrawn="1"/>
        </p:nvSpPr>
        <p:spPr>
          <a:xfrm>
            <a:off x="14927686" y="6172200"/>
            <a:ext cx="457200" cy="914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Line 115"/>
          <p:cNvSpPr>
            <a:spLocks noChangeShapeType="1"/>
          </p:cNvSpPr>
          <p:nvPr userDrawn="1"/>
        </p:nvSpPr>
        <p:spPr bwMode="white">
          <a:xfrm>
            <a:off x="15387315" y="617220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Rectangle 50"/>
          <p:cNvSpPr/>
          <p:nvPr userDrawn="1"/>
        </p:nvSpPr>
        <p:spPr>
          <a:xfrm>
            <a:off x="29138880" y="6172200"/>
            <a:ext cx="457200" cy="914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Line 115"/>
          <p:cNvSpPr>
            <a:spLocks noChangeShapeType="1"/>
          </p:cNvSpPr>
          <p:nvPr userDrawn="1"/>
        </p:nvSpPr>
        <p:spPr bwMode="white">
          <a:xfrm>
            <a:off x="29596080" y="617220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Rectangle 52"/>
          <p:cNvSpPr/>
          <p:nvPr userDrawn="1"/>
        </p:nvSpPr>
        <p:spPr>
          <a:xfrm>
            <a:off x="29141928" y="23298912"/>
            <a:ext cx="457200" cy="9144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Line 115"/>
          <p:cNvSpPr>
            <a:spLocks noChangeShapeType="1"/>
          </p:cNvSpPr>
          <p:nvPr userDrawn="1"/>
        </p:nvSpPr>
        <p:spPr bwMode="white">
          <a:xfrm>
            <a:off x="29596080" y="23298912"/>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Rectangle 54"/>
          <p:cNvSpPr/>
          <p:nvPr userDrawn="1"/>
        </p:nvSpPr>
        <p:spPr>
          <a:xfrm>
            <a:off x="14932152" y="23298912"/>
            <a:ext cx="457200" cy="914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Line 115"/>
          <p:cNvSpPr>
            <a:spLocks noChangeShapeType="1"/>
          </p:cNvSpPr>
          <p:nvPr userDrawn="1"/>
        </p:nvSpPr>
        <p:spPr bwMode="white">
          <a:xfrm>
            <a:off x="15389352" y="23298912"/>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Date Placeholder 2"/>
          <p:cNvSpPr>
            <a:spLocks noGrp="1"/>
          </p:cNvSpPr>
          <p:nvPr userDrawn="1">
            <p:ph type="dt" sz="half" idx="10"/>
          </p:nvPr>
        </p:nvSpPr>
        <p:spPr/>
        <p:txBody>
          <a:bodyPr/>
          <a:lstStyle/>
          <a:p>
            <a:fld id="{ECAA57DF-1C19-4726-AB84-014692BAD8F5}" type="datetimeFigureOut">
              <a:rPr lang="en-US" smtClean="0"/>
              <a:t>5/17/2016</a:t>
            </a:fld>
            <a:endParaRPr lang="en-US"/>
          </a:p>
        </p:txBody>
      </p:sp>
      <p:sp>
        <p:nvSpPr>
          <p:cNvPr id="4" name="Footer Placeholder 3"/>
          <p:cNvSpPr>
            <a:spLocks noGrp="1"/>
          </p:cNvSpPr>
          <p:nvPr userDrawn="1">
            <p:ph type="ftr" sz="quarter" idx="11"/>
          </p:nvPr>
        </p:nvSpPr>
        <p:spPr/>
        <p:txBody>
          <a:bodyPr/>
          <a:lstStyle/>
          <a:p>
            <a:endParaRPr lang="en-US"/>
          </a:p>
        </p:txBody>
      </p:sp>
      <p:sp>
        <p:nvSpPr>
          <p:cNvPr id="5" name="Slide Number Placeholder 4"/>
          <p:cNvSpPr>
            <a:spLocks noGrp="1"/>
          </p:cNvSpPr>
          <p:nvPr userDrawn="1">
            <p:ph type="sldNum" sz="quarter" idx="12"/>
          </p:nvPr>
        </p:nvSpPr>
        <p:spPr/>
        <p:txBody>
          <a:bodyPr/>
          <a:lstStyle/>
          <a:p>
            <a:fld id="{91B4C631-C489-4C11-812F-2172FBEAE82B}" type="slidenum">
              <a:rPr lang="en-US" smtClean="0"/>
              <a:t>‹Nº›</a:t>
            </a:fld>
            <a:endParaRPr lang="en-US"/>
          </a:p>
        </p:txBody>
      </p:sp>
      <p:sp>
        <p:nvSpPr>
          <p:cNvPr id="46" name="Line 115"/>
          <p:cNvSpPr>
            <a:spLocks noChangeShapeType="1"/>
          </p:cNvSpPr>
          <p:nvPr/>
        </p:nvSpPr>
        <p:spPr bwMode="white">
          <a:xfrm>
            <a:off x="1143000" y="1479804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xmlns="">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04"/>
          <p:cNvSpPr>
            <a:spLocks noChangeArrowheads="1"/>
          </p:cNvSpPr>
          <p:nvPr userDrawn="1"/>
        </p:nvSpPr>
        <p:spPr bwMode="auto">
          <a:xfrm flipH="1">
            <a:off x="685800" y="0"/>
            <a:ext cx="457200" cy="3886200"/>
          </a:xfrm>
          <a:prstGeom prst="rect">
            <a:avLst/>
          </a:prstGeom>
          <a:solidFill>
            <a:schemeClr val="accent2"/>
          </a:solidFill>
          <a:ln>
            <a:noFill/>
          </a:ln>
          <a:effectLst/>
        </p:spPr>
        <p:txBody>
          <a:bodyPr wrap="none" anchor="ctr"/>
          <a:lstStyle/>
          <a:p>
            <a:endParaRPr lang="en-US"/>
          </a:p>
        </p:txBody>
      </p:sp>
      <p:sp>
        <p:nvSpPr>
          <p:cNvPr id="7" name="Rectangle 6"/>
          <p:cNvSpPr/>
          <p:nvPr userDrawn="1"/>
        </p:nvSpPr>
        <p:spPr bwMode="auto">
          <a:xfrm>
            <a:off x="1142999" y="0"/>
            <a:ext cx="42748200" cy="3886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2209800" y="1219260"/>
            <a:ext cx="35661600" cy="25145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5/17/2016</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‹Nº›</a:t>
            </a:fld>
            <a:endParaRPr lang="en-US"/>
          </a:p>
        </p:txBody>
      </p:sp>
      <p:grpSp>
        <p:nvGrpSpPr>
          <p:cNvPr id="8" name="Group 7"/>
          <p:cNvGrpSpPr/>
          <p:nvPr userDrawn="1"/>
        </p:nvGrpSpPr>
        <p:grpSpPr bwMode="white">
          <a:xfrm>
            <a:off x="1143000" y="0"/>
            <a:ext cx="42748200" cy="5513832"/>
            <a:chOff x="1143000" y="0"/>
            <a:chExt cx="42748200" cy="5513832"/>
          </a:xfrm>
        </p:grpSpPr>
        <p:sp>
          <p:nvSpPr>
            <p:cNvPr id="9" name="Line 112"/>
            <p:cNvSpPr>
              <a:spLocks noChangeShapeType="1"/>
            </p:cNvSpPr>
            <p:nvPr userDrawn="1"/>
          </p:nvSpPr>
          <p:spPr bwMode="white">
            <a:xfrm>
              <a:off x="1143000" y="3899217"/>
              <a:ext cx="42748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15"/>
            <p:cNvSpPr>
              <a:spLocks noChangeShapeType="1"/>
            </p:cNvSpPr>
            <p:nvPr userDrawn="1"/>
          </p:nvSpPr>
          <p:spPr bwMode="white">
            <a:xfrm>
              <a:off x="1143000" y="0"/>
              <a:ext cx="0" cy="5513832"/>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12"/>
            <p:cNvSpPr>
              <a:spLocks noChangeShapeType="1"/>
            </p:cNvSpPr>
            <p:nvPr userDrawn="1"/>
          </p:nvSpPr>
          <p:spPr bwMode="white">
            <a:xfrm>
              <a:off x="1143000" y="5486400"/>
              <a:ext cx="42748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000" b="1" kern="1200">
          <a:solidFill>
            <a:schemeClr val="tx2"/>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43526" y="533399"/>
            <a:ext cx="36291254" cy="3203363"/>
          </a:xfrm>
        </p:spPr>
        <p:txBody>
          <a:bodyPr>
            <a:noAutofit/>
          </a:bodyPr>
          <a:lstStyle/>
          <a:p>
            <a:pPr algn="ctr"/>
            <a:r>
              <a:rPr lang="es-CO" sz="8800" dirty="0">
                <a:latin typeface="Arial Rounded MT Bold" pitchFamily="34" charset="0"/>
              </a:rPr>
              <a:t>ANÁLISIS DE RENDIMIENTO DE LAS TRANSFERENCIAS </a:t>
            </a:r>
            <a:r>
              <a:rPr lang="es-CO" sz="8800" dirty="0" smtClean="0">
                <a:latin typeface="Arial Rounded MT Bold" pitchFamily="34" charset="0"/>
              </a:rPr>
              <a:t>DE </a:t>
            </a:r>
            <a:r>
              <a:rPr lang="es-CO" sz="8800" dirty="0">
                <a:latin typeface="Arial Rounded MT Bold" pitchFamily="34" charset="0"/>
              </a:rPr>
              <a:t>MEMORIA </a:t>
            </a:r>
            <a:r>
              <a:rPr lang="es-CO" sz="8800" dirty="0" smtClean="0">
                <a:latin typeface="Arial Rounded MT Bold" pitchFamily="34" charset="0"/>
              </a:rPr>
              <a:t>Y</a:t>
            </a:r>
            <a:r>
              <a:rPr lang="es-CO" sz="8800" dirty="0">
                <a:latin typeface="Arial Rounded MT Bold" pitchFamily="34" charset="0"/>
              </a:rPr>
              <a:t> </a:t>
            </a:r>
            <a:r>
              <a:rPr lang="es-CO" sz="8800" dirty="0" smtClean="0">
                <a:latin typeface="Arial Rounded MT Bold" pitchFamily="34" charset="0"/>
              </a:rPr>
              <a:t>LAS </a:t>
            </a:r>
            <a:r>
              <a:rPr lang="es-CO" sz="8800" dirty="0">
                <a:latin typeface="Arial Rounded MT Bold" pitchFamily="34" charset="0"/>
              </a:rPr>
              <a:t>SUBRUTINAS GEMM EN UN CLÚSTER DE GPU NVIDIA TESLA</a:t>
            </a:r>
          </a:p>
        </p:txBody>
      </p:sp>
      <p:sp>
        <p:nvSpPr>
          <p:cNvPr id="23" name="Text Placeholder 22"/>
          <p:cNvSpPr>
            <a:spLocks noGrp="1"/>
          </p:cNvSpPr>
          <p:nvPr>
            <p:ph type="body" sz="quarter" idx="36"/>
          </p:nvPr>
        </p:nvSpPr>
        <p:spPr>
          <a:xfrm>
            <a:off x="1123950" y="3902745"/>
            <a:ext cx="42767250" cy="1555080"/>
          </a:xfrm>
        </p:spPr>
        <p:txBody>
          <a:bodyPr/>
          <a:lstStyle/>
          <a:p>
            <a:pPr algn="ctr"/>
            <a:r>
              <a:rPr lang="es-CO" sz="4000" dirty="0" smtClean="0">
                <a:latin typeface="Arial Rounded MT Bold" pitchFamily="34" charset="0"/>
              </a:rPr>
              <a:t>Los </a:t>
            </a:r>
            <a:r>
              <a:rPr lang="es-CO" sz="4000" dirty="0">
                <a:latin typeface="Arial Rounded MT Bold" pitchFamily="34" charset="0"/>
              </a:rPr>
              <a:t>clúster comerciales aumentados con aceleradores de aplicaciones están evolucionando hacia sistemas de cómputo de alto </a:t>
            </a:r>
            <a:r>
              <a:rPr lang="es-CO" sz="4000" dirty="0" smtClean="0">
                <a:latin typeface="Arial Rounded MT Bold" pitchFamily="34" charset="0"/>
              </a:rPr>
              <a:t>rendimiento.</a:t>
            </a:r>
          </a:p>
          <a:p>
            <a:pPr algn="ctr"/>
            <a:r>
              <a:rPr lang="es-CO" sz="4000" dirty="0" smtClean="0">
                <a:latin typeface="Arial Rounded MT Bold" pitchFamily="34" charset="0"/>
              </a:rPr>
              <a:t>Las </a:t>
            </a:r>
            <a:r>
              <a:rPr lang="es-CO" sz="4000" dirty="0">
                <a:latin typeface="Arial Rounded MT Bold" pitchFamily="34" charset="0"/>
              </a:rPr>
              <a:t>unidades de procesamiento gráfico (GPU) con un alto </a:t>
            </a:r>
            <a:r>
              <a:rPr lang="es-CO" sz="4000" dirty="0" smtClean="0">
                <a:latin typeface="Arial Rounded MT Bold" pitchFamily="34" charset="0"/>
              </a:rPr>
              <a:t>costo </a:t>
            </a:r>
            <a:r>
              <a:rPr lang="es-CO" sz="4000" dirty="0">
                <a:latin typeface="Arial Rounded MT Bold" pitchFamily="34" charset="0"/>
              </a:rPr>
              <a:t>son una buena plataforma para la aceleración de la aplicación </a:t>
            </a:r>
            <a:r>
              <a:rPr lang="es-CO" sz="4000" dirty="0" smtClean="0">
                <a:latin typeface="Arial Rounded MT Bold" pitchFamily="34" charset="0"/>
              </a:rPr>
              <a:t>científica.</a:t>
            </a:r>
            <a:endParaRPr lang="en-US" sz="4000" dirty="0">
              <a:latin typeface="Arial Rounded MT Bold" pitchFamily="34" charset="0"/>
            </a:endParaRPr>
          </a:p>
        </p:txBody>
      </p:sp>
      <p:sp>
        <p:nvSpPr>
          <p:cNvPr id="5" name="Text Placeholder 4"/>
          <p:cNvSpPr>
            <a:spLocks noGrp="1"/>
          </p:cNvSpPr>
          <p:nvPr>
            <p:ph type="body" sz="quarter" idx="13"/>
          </p:nvPr>
        </p:nvSpPr>
        <p:spPr>
          <a:ln>
            <a:solidFill>
              <a:srgbClr val="0070C0"/>
            </a:solidFill>
          </a:ln>
        </p:spPr>
        <p:txBody>
          <a:bodyPr/>
          <a:lstStyle/>
          <a:p>
            <a:r>
              <a:rPr lang="en-US" sz="8000" dirty="0" smtClean="0">
                <a:latin typeface="Arial Rounded MT Bold" pitchFamily="34" charset="0"/>
              </a:rPr>
              <a:t>INTRODUCCIÓN</a:t>
            </a:r>
            <a:endParaRPr lang="en-US" sz="8000" dirty="0">
              <a:latin typeface="Arial Rounded MT Bold" pitchFamily="34" charset="0"/>
            </a:endParaRPr>
          </a:p>
        </p:txBody>
      </p:sp>
      <p:sp>
        <p:nvSpPr>
          <p:cNvPr id="11" name="Content Placeholder 10"/>
          <p:cNvSpPr>
            <a:spLocks noGrp="1"/>
          </p:cNvSpPr>
          <p:nvPr>
            <p:ph sz="quarter" idx="24"/>
          </p:nvPr>
        </p:nvSpPr>
        <p:spPr>
          <a:xfrm>
            <a:off x="1098352" y="7048500"/>
            <a:ext cx="13112948" cy="7620000"/>
          </a:xfrm>
        </p:spPr>
        <p:txBody>
          <a:bodyPr>
            <a:normAutofit fontScale="70000" lnSpcReduction="20000"/>
          </a:bodyPr>
          <a:lstStyle/>
          <a:p>
            <a:pPr algn="just">
              <a:lnSpc>
                <a:spcPct val="120000"/>
              </a:lnSpc>
            </a:pPr>
            <a:r>
              <a:rPr lang="es-CO" sz="4400" dirty="0"/>
              <a:t>En este trabajo, se estudió el rendimiento de las copias de memoria y subrutinas GEMM, ya que son cruciales para la aplicación de algoritmos de química computacional para los clúster de GPUs. Para ello, un punto de referencia es el marco NETPIPE que se ha desarrollado para evaluar la latencia y ancho de banda en las copias de memoria entre el host y el dispositivo GPU</a:t>
            </a:r>
            <a:r>
              <a:rPr lang="es-CO" sz="4400" dirty="0" smtClean="0"/>
              <a:t>.</a:t>
            </a:r>
          </a:p>
          <a:p>
            <a:pPr algn="just">
              <a:lnSpc>
                <a:spcPct val="120000"/>
              </a:lnSpc>
            </a:pPr>
            <a:endParaRPr lang="es-CO" sz="4400" dirty="0"/>
          </a:p>
          <a:p>
            <a:pPr algn="just">
              <a:lnSpc>
                <a:spcPct val="120000"/>
              </a:lnSpc>
            </a:pPr>
            <a:r>
              <a:rPr lang="es-CO" sz="4400" dirty="0"/>
              <a:t>El rendimiento de las subrutinas de simple y doble precisión GEMM de la NVIDIA CUBLAS 2.0. Los resultados se han comparado con el de las rutinas BLAS de la Math Kernel Library (Intel MKL) para comparar las ventajas y desventajas</a:t>
            </a:r>
            <a:r>
              <a:rPr lang="es-CO" sz="4400" dirty="0" smtClean="0"/>
              <a:t>.</a:t>
            </a:r>
          </a:p>
          <a:p>
            <a:pPr algn="just">
              <a:lnSpc>
                <a:spcPct val="120000"/>
              </a:lnSpc>
            </a:pPr>
            <a:endParaRPr lang="es-CO" sz="4400" dirty="0" smtClean="0"/>
          </a:p>
          <a:p>
            <a:pPr algn="just">
              <a:lnSpc>
                <a:spcPct val="120000"/>
              </a:lnSpc>
            </a:pPr>
            <a:r>
              <a:rPr lang="es-CO" sz="4400" dirty="0" smtClean="0"/>
              <a:t>Dichas </a:t>
            </a:r>
            <a:r>
              <a:rPr lang="es-CO" sz="4400" dirty="0"/>
              <a:t>pruebas se realizarán en una clúster Intel Xeon equipado con GPU NVIDIA Tesla.</a:t>
            </a:r>
          </a:p>
          <a:p>
            <a:pPr marL="0" indent="0" algn="just">
              <a:buNone/>
            </a:pPr>
            <a:endParaRPr lang="en-US" dirty="0"/>
          </a:p>
        </p:txBody>
      </p:sp>
      <p:sp>
        <p:nvSpPr>
          <p:cNvPr id="12" name="Content Placeholder 11"/>
          <p:cNvSpPr>
            <a:spLocks noGrp="1"/>
          </p:cNvSpPr>
          <p:nvPr>
            <p:ph sz="quarter" idx="25"/>
          </p:nvPr>
        </p:nvSpPr>
        <p:spPr>
          <a:xfrm>
            <a:off x="1114806" y="16002000"/>
            <a:ext cx="13048488" cy="15392400"/>
          </a:xfrm>
        </p:spPr>
        <p:txBody>
          <a:bodyPr>
            <a:normAutofit/>
          </a:bodyPr>
          <a:lstStyle/>
          <a:p>
            <a:pPr algn="just"/>
            <a:r>
              <a:rPr lang="es-CO" sz="3200" b="1" dirty="0"/>
              <a:t>GPU NVIDIA TESLA:</a:t>
            </a:r>
            <a:r>
              <a:rPr lang="es-CO" sz="3200" dirty="0"/>
              <a:t> Multiplica la velocidad de las aplicaciones de análisis de datos y calculo científico más complejas con las GPUs aceleradoras NVIDIA TESLA. </a:t>
            </a:r>
            <a:r>
              <a:rPr lang="es-CO" sz="3200" dirty="0" smtClean="0"/>
              <a:t>Están </a:t>
            </a:r>
            <a:r>
              <a:rPr lang="es-CO" sz="3200" dirty="0"/>
              <a:t>basadas en la arquitectura NVIDIA Kepler y diseñadas para proporcionar más velocidad de cálculo con más eficiencia. </a:t>
            </a:r>
            <a:endParaRPr lang="es-CO" sz="3200" dirty="0" smtClean="0"/>
          </a:p>
          <a:p>
            <a:pPr algn="just"/>
            <a:endParaRPr lang="es-CO" sz="3200" dirty="0" smtClean="0"/>
          </a:p>
          <a:p>
            <a:pPr algn="just"/>
            <a:r>
              <a:rPr lang="es-CO" sz="3200" b="1" dirty="0" smtClean="0"/>
              <a:t>CLÚSTER:</a:t>
            </a:r>
            <a:r>
              <a:rPr lang="es-CO" sz="3200" dirty="0" smtClean="0"/>
              <a:t> </a:t>
            </a:r>
            <a:r>
              <a:rPr lang="es-CO" sz="3200" dirty="0"/>
              <a:t>Se aplica a los </a:t>
            </a:r>
            <a:r>
              <a:rPr lang="es-CO" sz="3200" dirty="0" smtClean="0"/>
              <a:t>conjuntos</a:t>
            </a:r>
          </a:p>
          <a:p>
            <a:pPr marL="0" indent="0" algn="just">
              <a:buNone/>
            </a:pPr>
            <a:r>
              <a:rPr lang="es-CO" sz="3200" dirty="0"/>
              <a:t> </a:t>
            </a:r>
            <a:r>
              <a:rPr lang="es-CO" sz="3200" dirty="0" smtClean="0"/>
              <a:t>   o conglomerados de ordenadores unidos </a:t>
            </a:r>
          </a:p>
          <a:p>
            <a:pPr marL="0" indent="0" algn="just">
              <a:buNone/>
            </a:pPr>
            <a:r>
              <a:rPr lang="es-CO" sz="3200" dirty="0" smtClean="0"/>
              <a:t>    entre </a:t>
            </a:r>
            <a:r>
              <a:rPr lang="es-CO" sz="3200" dirty="0"/>
              <a:t>sí, normalmente por una red de </a:t>
            </a:r>
            <a:endParaRPr lang="es-CO" sz="3200" dirty="0" smtClean="0"/>
          </a:p>
          <a:p>
            <a:pPr marL="0" indent="0" algn="just">
              <a:buNone/>
            </a:pPr>
            <a:r>
              <a:rPr lang="es-CO" sz="3200" dirty="0" smtClean="0"/>
              <a:t>    alta </a:t>
            </a:r>
            <a:r>
              <a:rPr lang="es-CO" sz="3200" dirty="0"/>
              <a:t>velocidad y que se comportan </a:t>
            </a:r>
            <a:endParaRPr lang="es-CO" sz="3200" dirty="0" smtClean="0"/>
          </a:p>
          <a:p>
            <a:pPr marL="0" indent="0" algn="just">
              <a:buNone/>
            </a:pPr>
            <a:r>
              <a:rPr lang="es-CO" sz="3200" dirty="0" smtClean="0"/>
              <a:t>    como </a:t>
            </a:r>
            <a:r>
              <a:rPr lang="es-CO" sz="3200" dirty="0"/>
              <a:t>si fuesen una única computadora. </a:t>
            </a:r>
            <a:endParaRPr lang="es-CO" sz="3200" dirty="0" smtClean="0"/>
          </a:p>
          <a:p>
            <a:pPr algn="just"/>
            <a:endParaRPr lang="es-CO" sz="3200" dirty="0" smtClean="0"/>
          </a:p>
          <a:p>
            <a:pPr algn="just"/>
            <a:r>
              <a:rPr lang="es-CO" sz="3200" b="1" dirty="0"/>
              <a:t>GEMM:</a:t>
            </a:r>
            <a:r>
              <a:rPr lang="es-CO" sz="3200" dirty="0"/>
              <a:t> la subrutina general de la matriz de multiplicación, es considerada la mejor implementación</a:t>
            </a:r>
            <a:r>
              <a:rPr lang="es-CO" sz="3200" dirty="0" smtClean="0"/>
              <a:t>.</a:t>
            </a:r>
          </a:p>
          <a:p>
            <a:pPr marL="0" indent="0" algn="just">
              <a:buNone/>
            </a:pPr>
            <a:endParaRPr lang="es-CO" sz="3200" dirty="0" smtClean="0"/>
          </a:p>
          <a:p>
            <a:pPr algn="just"/>
            <a:r>
              <a:rPr lang="es-CO" sz="3200" b="1" dirty="0" smtClean="0"/>
              <a:t>NETPIPE: </a:t>
            </a:r>
            <a:r>
              <a:rPr lang="es-CO" sz="3200" dirty="0" smtClean="0"/>
              <a:t>Protocolo de rendimiento de red evaluador independiente, es </a:t>
            </a:r>
            <a:r>
              <a:rPr lang="es-CO" sz="3200" dirty="0"/>
              <a:t>una herramienta de rendimiento de protocolo independiente que representa visualmente el rendimiento de la red bajo una variedad de condiciones</a:t>
            </a:r>
            <a:r>
              <a:rPr lang="es-CO" sz="3200" dirty="0" smtClean="0"/>
              <a:t>.</a:t>
            </a:r>
          </a:p>
          <a:p>
            <a:pPr marL="0" indent="0" algn="just">
              <a:buNone/>
            </a:pPr>
            <a:endParaRPr lang="es-CO" sz="3200" dirty="0" smtClean="0"/>
          </a:p>
          <a:p>
            <a:pPr algn="just"/>
            <a:r>
              <a:rPr lang="es-CO" sz="3200" b="1" dirty="0"/>
              <a:t>CPU:</a:t>
            </a:r>
            <a:r>
              <a:rPr lang="es-CO" sz="3200" dirty="0"/>
              <a:t> Unidad Central de Procesamiento o Unidad de Procesamiento Central, es el hardware dentro de una computadora u otros dispositivos programables, que interpreta las instrucciones de un programa informático mediante la realización de las operaciones básicas aritméticas, lógicas y de entrada/salida del sistema. </a:t>
            </a:r>
          </a:p>
          <a:p>
            <a:pPr algn="just"/>
            <a:endParaRPr lang="es-CO" sz="3200" dirty="0" smtClean="0"/>
          </a:p>
          <a:p>
            <a:pPr algn="just"/>
            <a:endParaRPr lang="es-CO" sz="3200" dirty="0"/>
          </a:p>
          <a:p>
            <a:pPr marL="0" indent="0" algn="just">
              <a:buNone/>
            </a:pPr>
            <a:endParaRPr lang="es-CO" sz="3200" dirty="0"/>
          </a:p>
          <a:p>
            <a:pPr algn="just"/>
            <a:endParaRPr lang="es-CO" sz="3200" dirty="0" smtClean="0"/>
          </a:p>
          <a:p>
            <a:pPr algn="just"/>
            <a:endParaRPr lang="es-CO" sz="3200" dirty="0"/>
          </a:p>
          <a:p>
            <a:pPr algn="just"/>
            <a:endParaRPr lang="es-CO" sz="3100" dirty="0"/>
          </a:p>
          <a:p>
            <a:pPr algn="just"/>
            <a:endParaRPr lang="es-CO" dirty="0"/>
          </a:p>
          <a:p>
            <a:pPr marL="0" indent="0">
              <a:buNone/>
            </a:pPr>
            <a:endParaRPr lang="en-US" dirty="0"/>
          </a:p>
        </p:txBody>
      </p:sp>
      <p:sp>
        <p:nvSpPr>
          <p:cNvPr id="9" name="Text Placeholder 8"/>
          <p:cNvSpPr>
            <a:spLocks noGrp="1"/>
          </p:cNvSpPr>
          <p:nvPr>
            <p:ph type="body" sz="quarter" idx="21"/>
          </p:nvPr>
        </p:nvSpPr>
        <p:spPr>
          <a:xfrm>
            <a:off x="15416784" y="6172200"/>
            <a:ext cx="13048488" cy="838200"/>
          </a:xfrm>
        </p:spPr>
        <p:txBody>
          <a:bodyPr/>
          <a:lstStyle/>
          <a:p>
            <a:r>
              <a:rPr lang="en-US" sz="7000" dirty="0" smtClean="0">
                <a:latin typeface="Arial Rounded MT Bold" pitchFamily="34" charset="0"/>
              </a:rPr>
              <a:t>¿QUE ES?</a:t>
            </a:r>
            <a:endParaRPr lang="en-US" sz="7000" dirty="0">
              <a:latin typeface="Arial Rounded MT Bold" pitchFamily="34" charset="0"/>
            </a:endParaRPr>
          </a:p>
        </p:txBody>
      </p:sp>
      <p:sp>
        <p:nvSpPr>
          <p:cNvPr id="14" name="Content Placeholder 13"/>
          <p:cNvSpPr>
            <a:spLocks noGrp="1"/>
          </p:cNvSpPr>
          <p:nvPr>
            <p:ph sz="quarter" idx="27"/>
          </p:nvPr>
        </p:nvSpPr>
        <p:spPr/>
        <p:txBody>
          <a:bodyPr/>
          <a:lstStyle/>
          <a:p>
            <a:pPr marL="0" indent="0">
              <a:buNone/>
            </a:pPr>
            <a:endParaRPr lang="en-US" dirty="0"/>
          </a:p>
        </p:txBody>
      </p:sp>
      <p:sp>
        <p:nvSpPr>
          <p:cNvPr id="15" name="Content Placeholder 14"/>
          <p:cNvSpPr>
            <a:spLocks noGrp="1"/>
          </p:cNvSpPr>
          <p:nvPr>
            <p:ph sz="quarter" idx="37"/>
          </p:nvPr>
        </p:nvSpPr>
        <p:spPr/>
        <p:txBody>
          <a:bodyPr/>
          <a:lstStyle/>
          <a:p>
            <a:r>
              <a:rPr lang="en-US" dirty="0" smtClean="0"/>
              <a:t>Type additional information or methods here.</a:t>
            </a:r>
            <a:endParaRPr lang="en-US" dirty="0"/>
          </a:p>
        </p:txBody>
      </p:sp>
      <p:sp>
        <p:nvSpPr>
          <p:cNvPr id="17" name="Content Placeholder 16"/>
          <p:cNvSpPr>
            <a:spLocks noGrp="1"/>
          </p:cNvSpPr>
          <p:nvPr>
            <p:ph sz="quarter" idx="30"/>
          </p:nvPr>
        </p:nvSpPr>
        <p:spPr/>
        <p:txBody>
          <a:bodyPr/>
          <a:lstStyle/>
          <a:p>
            <a:pPr marL="0" indent="0">
              <a:buNone/>
            </a:pPr>
            <a:endParaRPr lang="en-US" dirty="0"/>
          </a:p>
        </p:txBody>
      </p:sp>
      <p:sp>
        <p:nvSpPr>
          <p:cNvPr id="18" name="Text Placeholder 17"/>
          <p:cNvSpPr>
            <a:spLocks noGrp="1"/>
          </p:cNvSpPr>
          <p:nvPr>
            <p:ph type="body" sz="quarter" idx="31"/>
          </p:nvPr>
        </p:nvSpPr>
        <p:spPr/>
        <p:txBody>
          <a:bodyPr/>
          <a:lstStyle/>
          <a:p>
            <a:r>
              <a:rPr lang="en-US" dirty="0">
                <a:latin typeface="Arial Rounded MT Bold" pitchFamily="34" charset="0"/>
              </a:rPr>
              <a:t>CONCLUSIONES </a:t>
            </a:r>
            <a:endParaRPr lang="en-US" dirty="0">
              <a:latin typeface="Arial Rounded MT Bold" pitchFamily="34" charset="0"/>
            </a:endParaRPr>
          </a:p>
        </p:txBody>
      </p:sp>
      <p:graphicFrame>
        <p:nvGraphicFramePr>
          <p:cNvPr id="68" name="Content Placeholder 67" descr="Clustered column " title="Sample Chart"/>
          <p:cNvGraphicFramePr>
            <a:graphicFrameLocks noGrp="1"/>
          </p:cNvGraphicFramePr>
          <p:nvPr>
            <p:ph sz="quarter" idx="32"/>
            <p:extLst>
              <p:ext uri="{D42A27DB-BD31-4B8C-83A1-F6EECF244321}">
                <p14:modId xmlns:p14="http://schemas.microsoft.com/office/powerpoint/2010/main" val="2109571202"/>
              </p:ext>
            </p:extLst>
          </p:nvPr>
        </p:nvGraphicFramePr>
        <p:xfrm>
          <a:off x="29644975" y="7086600"/>
          <a:ext cx="13047663" cy="7315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2" name="Content Placeholder 71" descr="Stacked column chart" title="Sample Chart"/>
          <p:cNvGraphicFramePr>
            <a:graphicFrameLocks noGrp="1"/>
          </p:cNvGraphicFramePr>
          <p:nvPr>
            <p:ph sz="quarter" idx="33"/>
            <p:extLst>
              <p:ext uri="{D42A27DB-BD31-4B8C-83A1-F6EECF244321}">
                <p14:modId xmlns:p14="http://schemas.microsoft.com/office/powerpoint/2010/main" val="230369666"/>
              </p:ext>
            </p:extLst>
          </p:nvPr>
        </p:nvGraphicFramePr>
        <p:xfrm>
          <a:off x="29644975" y="15251113"/>
          <a:ext cx="13047663" cy="7315200"/>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 Placeholder 20"/>
          <p:cNvSpPr>
            <a:spLocks noGrp="1"/>
          </p:cNvSpPr>
          <p:nvPr>
            <p:ph type="body" sz="quarter" idx="34"/>
          </p:nvPr>
        </p:nvSpPr>
        <p:spPr>
          <a:xfrm>
            <a:off x="29644848" y="23301960"/>
            <a:ext cx="13048488" cy="929640"/>
          </a:xfrm>
        </p:spPr>
        <p:txBody>
          <a:bodyPr/>
          <a:lstStyle/>
          <a:p>
            <a:r>
              <a:rPr lang="en-US" sz="8000" dirty="0" err="1" smtClean="0">
                <a:latin typeface="Arial Rounded MT Bold" pitchFamily="34" charset="0"/>
              </a:rPr>
              <a:t>Bibliografia</a:t>
            </a:r>
            <a:r>
              <a:rPr lang="en-US" sz="8000" dirty="0" smtClean="0">
                <a:latin typeface="Arial Rounded MT Bold" pitchFamily="34" charset="0"/>
              </a:rPr>
              <a:t>  </a:t>
            </a:r>
            <a:endParaRPr lang="en-US" sz="8000" dirty="0">
              <a:latin typeface="Arial Rounded MT Bold" pitchFamily="34" charset="0"/>
            </a:endParaRPr>
          </a:p>
        </p:txBody>
      </p:sp>
      <p:sp>
        <p:nvSpPr>
          <p:cNvPr id="22" name="Content Placeholder 21"/>
          <p:cNvSpPr>
            <a:spLocks noGrp="1"/>
          </p:cNvSpPr>
          <p:nvPr>
            <p:ph sz="quarter" idx="35"/>
          </p:nvPr>
        </p:nvSpPr>
        <p:spPr/>
        <p:txBody>
          <a:bodyPr/>
          <a:lstStyle/>
          <a:p>
            <a:r>
              <a:rPr lang="en-US" smtClean="0"/>
              <a:t>Conclusion 1</a:t>
            </a:r>
          </a:p>
          <a:p>
            <a:r>
              <a:rPr lang="en-US" smtClean="0"/>
              <a:t>Conclusion 2</a:t>
            </a:r>
          </a:p>
          <a:p>
            <a:r>
              <a:rPr lang="en-US" smtClean="0"/>
              <a:t>Conclusion 3</a:t>
            </a:r>
            <a:endParaRPr lang="en-US" dirty="0"/>
          </a:p>
        </p:txBody>
      </p:sp>
      <p:graphicFrame>
        <p:nvGraphicFramePr>
          <p:cNvPr id="115" name="Content Placeholder 114" descr="Sample table with 4 columns, 7 rows." title="Sample Table"/>
          <p:cNvGraphicFramePr>
            <a:graphicFrameLocks noGrp="1"/>
          </p:cNvGraphicFramePr>
          <p:nvPr>
            <p:ph sz="quarter" idx="23"/>
            <p:extLst>
              <p:ext uri="{D42A27DB-BD31-4B8C-83A1-F6EECF244321}">
                <p14:modId xmlns:p14="http://schemas.microsoft.com/office/powerpoint/2010/main" val="2120077918"/>
              </p:ext>
            </p:extLst>
          </p:nvPr>
        </p:nvGraphicFramePr>
        <p:xfrm>
          <a:off x="15416213" y="12457113"/>
          <a:ext cx="13049252" cy="6172201"/>
        </p:xfrm>
        <a:graphic>
          <a:graphicData uri="http://schemas.openxmlformats.org/drawingml/2006/table">
            <a:tbl>
              <a:tblPr firstRow="1" bandRow="1">
                <a:tableStyleId>{9DCAF9ED-07DC-4A11-8D7F-57B35C25682E}</a:tableStyleId>
              </a:tblPr>
              <a:tblGrid>
                <a:gridCol w="3262313"/>
                <a:gridCol w="3262313"/>
                <a:gridCol w="3262313"/>
                <a:gridCol w="3262313"/>
              </a:tblGrid>
              <a:tr h="881743">
                <a:tc>
                  <a:txBody>
                    <a:bodyPr/>
                    <a:lstStyle/>
                    <a:p>
                      <a:endParaRPr lang="en-US" sz="2800" dirty="0"/>
                    </a:p>
                  </a:txBody>
                  <a:tcPr anchor="ctr"/>
                </a:tc>
                <a:tc>
                  <a:txBody>
                    <a:bodyPr/>
                    <a:lstStyle/>
                    <a:p>
                      <a:pPr algn="ctr"/>
                      <a:r>
                        <a:rPr lang="en-US" sz="2800" dirty="0" smtClean="0"/>
                        <a:t>Heading</a:t>
                      </a:r>
                      <a:endParaRPr lang="en-US" sz="2800" dirty="0"/>
                    </a:p>
                  </a:txBody>
                  <a:tcPr anchor="ctr"/>
                </a:tc>
                <a:tc>
                  <a:txBody>
                    <a:bodyPr/>
                    <a:lstStyle/>
                    <a:p>
                      <a:pPr algn="ctr"/>
                      <a:r>
                        <a:rPr lang="en-US" sz="2800" dirty="0" smtClean="0"/>
                        <a:t>Heading</a:t>
                      </a:r>
                      <a:endParaRPr lang="en-US" sz="2800" dirty="0"/>
                    </a:p>
                  </a:txBody>
                  <a:tcPr anchor="ctr"/>
                </a:tc>
                <a:tc>
                  <a:txBody>
                    <a:bodyPr/>
                    <a:lstStyle/>
                    <a:p>
                      <a:pPr algn="ctr"/>
                      <a:r>
                        <a:rPr lang="en-US" sz="2800" dirty="0" smtClean="0"/>
                        <a:t>Heading</a:t>
                      </a:r>
                      <a:endParaRPr lang="en-US" sz="2800" dirty="0"/>
                    </a:p>
                  </a:txBody>
                  <a:tcPr anchor="ctr"/>
                </a:tc>
              </a:tr>
              <a:tr h="881743">
                <a:tc>
                  <a:txBody>
                    <a:bodyPr/>
                    <a:lstStyle/>
                    <a:p>
                      <a:r>
                        <a:rPr lang="en-US" sz="2800" dirty="0" smtClean="0"/>
                        <a:t>Item</a:t>
                      </a:r>
                      <a:endParaRPr lang="en-US" sz="2800" dirty="0"/>
                    </a:p>
                  </a:txBody>
                  <a:tcPr anchor="ctr"/>
                </a:tc>
                <a:tc>
                  <a:txBody>
                    <a:bodyPr/>
                    <a:lstStyle/>
                    <a:p>
                      <a:pPr algn="ctr"/>
                      <a:r>
                        <a:rPr lang="en-US" sz="2800" dirty="0" smtClean="0"/>
                        <a:t>122</a:t>
                      </a:r>
                      <a:endParaRPr lang="en-US" sz="2800" dirty="0"/>
                    </a:p>
                  </a:txBody>
                  <a:tcPr anchor="ctr"/>
                </a:tc>
                <a:tc>
                  <a:txBody>
                    <a:bodyPr/>
                    <a:lstStyle/>
                    <a:p>
                      <a:pPr algn="ctr"/>
                      <a:r>
                        <a:rPr lang="en-US" sz="2800" dirty="0" smtClean="0"/>
                        <a:t>233</a:t>
                      </a:r>
                      <a:endParaRPr lang="en-US" sz="2800" dirty="0"/>
                    </a:p>
                  </a:txBody>
                  <a:tcPr anchor="ctr"/>
                </a:tc>
                <a:tc>
                  <a:txBody>
                    <a:bodyPr/>
                    <a:lstStyle/>
                    <a:p>
                      <a:pPr algn="ctr"/>
                      <a:r>
                        <a:rPr lang="en-US" sz="2800" dirty="0" smtClean="0"/>
                        <a:t>345</a:t>
                      </a:r>
                      <a:endParaRPr lang="en-US" sz="2800" dirty="0"/>
                    </a:p>
                  </a:txBody>
                  <a:tcPr anchor="ctr"/>
                </a:tc>
              </a:tr>
              <a:tr h="881743">
                <a:tc>
                  <a:txBody>
                    <a:bodyPr/>
                    <a:lstStyle/>
                    <a:p>
                      <a:r>
                        <a:rPr lang="en-US" sz="2800" dirty="0" smtClean="0"/>
                        <a:t>Item</a:t>
                      </a:r>
                      <a:endParaRPr lang="en-US" sz="2800" dirty="0"/>
                    </a:p>
                  </a:txBody>
                  <a:tcPr anchor="ctr"/>
                </a:tc>
                <a:tc>
                  <a:txBody>
                    <a:bodyPr/>
                    <a:lstStyle/>
                    <a:p>
                      <a:pPr algn="ctr"/>
                      <a:r>
                        <a:rPr lang="en-US" sz="2800" dirty="0" smtClean="0"/>
                        <a:t>759</a:t>
                      </a:r>
                      <a:endParaRPr lang="en-US" sz="2800" dirty="0"/>
                    </a:p>
                  </a:txBody>
                  <a:tcPr anchor="ctr"/>
                </a:tc>
                <a:tc>
                  <a:txBody>
                    <a:bodyPr/>
                    <a:lstStyle/>
                    <a:p>
                      <a:pPr algn="ctr"/>
                      <a:r>
                        <a:rPr lang="en-US" sz="2800" dirty="0" smtClean="0"/>
                        <a:t>856</a:t>
                      </a:r>
                      <a:endParaRPr lang="en-US" sz="2800" dirty="0"/>
                    </a:p>
                  </a:txBody>
                  <a:tcPr anchor="ctr"/>
                </a:tc>
                <a:tc>
                  <a:txBody>
                    <a:bodyPr/>
                    <a:lstStyle/>
                    <a:p>
                      <a:pPr algn="ctr"/>
                      <a:r>
                        <a:rPr lang="en-US" sz="2800" dirty="0" smtClean="0"/>
                        <a:t>290</a:t>
                      </a:r>
                      <a:endParaRPr lang="en-US" sz="2800" dirty="0"/>
                    </a:p>
                  </a:txBody>
                  <a:tcPr anchor="ctr"/>
                </a:tc>
              </a:tr>
              <a:tr h="881743">
                <a:tc>
                  <a:txBody>
                    <a:bodyPr/>
                    <a:lstStyle/>
                    <a:p>
                      <a:r>
                        <a:rPr lang="en-US" sz="2800" dirty="0" smtClean="0"/>
                        <a:t>Item</a:t>
                      </a:r>
                      <a:endParaRPr lang="en-US" sz="2800" dirty="0"/>
                    </a:p>
                  </a:txBody>
                  <a:tcPr anchor="ctr"/>
                </a:tc>
                <a:tc>
                  <a:txBody>
                    <a:bodyPr/>
                    <a:lstStyle/>
                    <a:p>
                      <a:pPr algn="ctr"/>
                      <a:r>
                        <a:rPr lang="en-US" sz="2800" dirty="0" smtClean="0"/>
                        <a:t>228</a:t>
                      </a:r>
                      <a:endParaRPr lang="en-US" sz="2800" dirty="0"/>
                    </a:p>
                  </a:txBody>
                  <a:tcPr anchor="ctr"/>
                </a:tc>
                <a:tc>
                  <a:txBody>
                    <a:bodyPr/>
                    <a:lstStyle/>
                    <a:p>
                      <a:pPr algn="ctr"/>
                      <a:r>
                        <a:rPr lang="en-US" sz="2800" dirty="0" smtClean="0"/>
                        <a:t>134</a:t>
                      </a:r>
                      <a:endParaRPr lang="en-US" sz="2800" dirty="0"/>
                    </a:p>
                  </a:txBody>
                  <a:tcPr anchor="ctr"/>
                </a:tc>
                <a:tc>
                  <a:txBody>
                    <a:bodyPr/>
                    <a:lstStyle/>
                    <a:p>
                      <a:pPr algn="ctr"/>
                      <a:r>
                        <a:rPr lang="en-US" sz="2800" dirty="0" smtClean="0"/>
                        <a:t>238</a:t>
                      </a:r>
                      <a:endParaRPr lang="en-US" sz="2800" dirty="0"/>
                    </a:p>
                  </a:txBody>
                  <a:tcPr anchor="ctr"/>
                </a:tc>
              </a:tr>
              <a:tr h="881743">
                <a:tc>
                  <a:txBody>
                    <a:bodyPr/>
                    <a:lstStyle/>
                    <a:p>
                      <a:r>
                        <a:rPr lang="en-US" sz="2800" dirty="0" smtClean="0"/>
                        <a:t>Item</a:t>
                      </a:r>
                      <a:endParaRPr lang="en-US" sz="2800" dirty="0"/>
                    </a:p>
                  </a:txBody>
                  <a:tcPr anchor="ctr"/>
                </a:tc>
                <a:tc>
                  <a:txBody>
                    <a:bodyPr/>
                    <a:lstStyle/>
                    <a:p>
                      <a:pPr algn="ctr"/>
                      <a:r>
                        <a:rPr lang="en-US" sz="2800" dirty="0" smtClean="0"/>
                        <a:t>954</a:t>
                      </a:r>
                      <a:endParaRPr lang="en-US" sz="2800" dirty="0"/>
                    </a:p>
                  </a:txBody>
                  <a:tcPr anchor="ctr"/>
                </a:tc>
                <a:tc>
                  <a:txBody>
                    <a:bodyPr/>
                    <a:lstStyle/>
                    <a:p>
                      <a:pPr algn="ctr"/>
                      <a:r>
                        <a:rPr lang="en-US" sz="2800" dirty="0" smtClean="0"/>
                        <a:t>875</a:t>
                      </a:r>
                      <a:endParaRPr lang="en-US" sz="2800" dirty="0"/>
                    </a:p>
                  </a:txBody>
                  <a:tcPr anchor="ctr"/>
                </a:tc>
                <a:tc>
                  <a:txBody>
                    <a:bodyPr/>
                    <a:lstStyle/>
                    <a:p>
                      <a:pPr algn="ctr"/>
                      <a:r>
                        <a:rPr lang="en-US" sz="2800" dirty="0" smtClean="0"/>
                        <a:t>976</a:t>
                      </a:r>
                      <a:endParaRPr lang="en-US" sz="2800" dirty="0"/>
                    </a:p>
                  </a:txBody>
                  <a:tcPr anchor="ctr"/>
                </a:tc>
              </a:tr>
              <a:tr h="881743">
                <a:tc>
                  <a:txBody>
                    <a:bodyPr/>
                    <a:lstStyle/>
                    <a:p>
                      <a:r>
                        <a:rPr lang="en-US" sz="2800" dirty="0" smtClean="0"/>
                        <a:t>Item</a:t>
                      </a:r>
                      <a:endParaRPr lang="en-US" sz="2800" dirty="0"/>
                    </a:p>
                  </a:txBody>
                  <a:tcPr anchor="ctr"/>
                </a:tc>
                <a:tc>
                  <a:txBody>
                    <a:bodyPr/>
                    <a:lstStyle/>
                    <a:p>
                      <a:pPr algn="ctr"/>
                      <a:r>
                        <a:rPr lang="en-US" sz="2800" dirty="0" smtClean="0"/>
                        <a:t>324</a:t>
                      </a:r>
                      <a:endParaRPr lang="en-US" sz="2800" dirty="0"/>
                    </a:p>
                  </a:txBody>
                  <a:tcPr anchor="ctr"/>
                </a:tc>
                <a:tc>
                  <a:txBody>
                    <a:bodyPr/>
                    <a:lstStyle/>
                    <a:p>
                      <a:pPr algn="ctr"/>
                      <a:r>
                        <a:rPr lang="en-US" sz="2800" dirty="0" smtClean="0"/>
                        <a:t>325</a:t>
                      </a:r>
                      <a:endParaRPr lang="en-US" sz="2800" dirty="0"/>
                    </a:p>
                  </a:txBody>
                  <a:tcPr anchor="ctr"/>
                </a:tc>
                <a:tc>
                  <a:txBody>
                    <a:bodyPr/>
                    <a:lstStyle/>
                    <a:p>
                      <a:pPr algn="ctr"/>
                      <a:r>
                        <a:rPr lang="en-US" sz="2800" dirty="0" smtClean="0"/>
                        <a:t>301</a:t>
                      </a:r>
                      <a:endParaRPr lang="en-US" sz="2800" dirty="0"/>
                    </a:p>
                  </a:txBody>
                  <a:tcPr anchor="ctr"/>
                </a:tc>
              </a:tr>
              <a:tr h="881743">
                <a:tc>
                  <a:txBody>
                    <a:bodyPr/>
                    <a:lstStyle/>
                    <a:p>
                      <a:r>
                        <a:rPr lang="en-US" sz="2800" dirty="0" smtClean="0"/>
                        <a:t>Item</a:t>
                      </a:r>
                      <a:endParaRPr lang="en-US" sz="2800" dirty="0"/>
                    </a:p>
                  </a:txBody>
                  <a:tcPr anchor="ctr"/>
                </a:tc>
                <a:tc>
                  <a:txBody>
                    <a:bodyPr/>
                    <a:lstStyle/>
                    <a:p>
                      <a:pPr algn="ctr"/>
                      <a:r>
                        <a:rPr lang="en-US" sz="2800" dirty="0" smtClean="0"/>
                        <a:t>199</a:t>
                      </a:r>
                      <a:endParaRPr lang="en-US" sz="2800" dirty="0"/>
                    </a:p>
                  </a:txBody>
                  <a:tcPr anchor="ctr"/>
                </a:tc>
                <a:tc>
                  <a:txBody>
                    <a:bodyPr/>
                    <a:lstStyle/>
                    <a:p>
                      <a:pPr algn="ctr"/>
                      <a:r>
                        <a:rPr lang="en-US" sz="2800" dirty="0" smtClean="0"/>
                        <a:t>137</a:t>
                      </a:r>
                      <a:endParaRPr lang="en-US" sz="2800" dirty="0"/>
                    </a:p>
                  </a:txBody>
                  <a:tcPr anchor="ctr"/>
                </a:tc>
                <a:tc>
                  <a:txBody>
                    <a:bodyPr/>
                    <a:lstStyle/>
                    <a:p>
                      <a:pPr algn="ctr"/>
                      <a:r>
                        <a:rPr lang="en-US" sz="2800" dirty="0" smtClean="0"/>
                        <a:t>186</a:t>
                      </a:r>
                      <a:endParaRPr lang="en-US" sz="2800" dirty="0"/>
                    </a:p>
                  </a:txBody>
                  <a:tcPr anchor="ctr"/>
                </a:tc>
              </a:tr>
            </a:tbl>
          </a:graphicData>
        </a:graphic>
      </p:graphicFrame>
      <p:pic>
        <p:nvPicPr>
          <p:cNvPr id="1026" name="Picture 2" descr="C:\Users\EQUIPO-1\Downloads\GPU Tesl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30312" y="1"/>
            <a:ext cx="6360888" cy="3994484"/>
          </a:xfrm>
          <a:prstGeom prst="rect">
            <a:avLst/>
          </a:prstGeom>
          <a:noFill/>
          <a:extLst>
            <a:ext uri="{909E8E84-426E-40DD-AFC4-6F175D3DCCD1}">
              <a14:hiddenFill xmlns:a14="http://schemas.microsoft.com/office/drawing/2010/main">
                <a:solidFill>
                  <a:srgbClr val="FFFFFF"/>
                </a:solidFill>
              </a14:hiddenFill>
            </a:ext>
          </a:extLst>
        </p:spPr>
      </p:pic>
      <p:sp>
        <p:nvSpPr>
          <p:cNvPr id="24" name="Text Placeholder 4"/>
          <p:cNvSpPr txBox="1">
            <a:spLocks/>
          </p:cNvSpPr>
          <p:nvPr/>
        </p:nvSpPr>
        <p:spPr>
          <a:xfrm>
            <a:off x="1028700" y="14782800"/>
            <a:ext cx="13220700" cy="914400"/>
          </a:xfrm>
          <a:prstGeom prst="rect">
            <a:avLst/>
          </a:prstGeom>
          <a:solidFill>
            <a:schemeClr val="tx2"/>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r>
              <a:rPr lang="en-US" sz="8000" dirty="0" smtClean="0">
                <a:latin typeface="Arial Rounded MT Bold" pitchFamily="34" charset="0"/>
              </a:rPr>
              <a:t>PALABRAS CLAVES</a:t>
            </a:r>
            <a:endParaRPr lang="en-US" sz="8000" dirty="0">
              <a:latin typeface="Arial Rounded MT Bold" pitchFamily="34" charset="0"/>
            </a:endParaRPr>
          </a:p>
        </p:txBody>
      </p:sp>
      <p:pic>
        <p:nvPicPr>
          <p:cNvPr id="1027" name="Picture 3" descr="C:\Users\EQUIPO-1\Downloads\220px-Beowulf-cluster-the-borg.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52000" y="18389600"/>
            <a:ext cx="4597400" cy="4127500"/>
          </a:xfrm>
          <a:prstGeom prst="rect">
            <a:avLst/>
          </a:prstGeom>
          <a:noFill/>
          <a:extLst>
            <a:ext uri="{909E8E84-426E-40DD-AFC4-6F175D3DCCD1}">
              <a14:hiddenFill xmlns:a14="http://schemas.microsoft.com/office/drawing/2010/main">
                <a:solidFill>
                  <a:srgbClr val="FFFFFF"/>
                </a:solidFill>
              </a14:hiddenFill>
            </a:ext>
          </a:extLst>
        </p:spPr>
      </p:pic>
      <p:sp>
        <p:nvSpPr>
          <p:cNvPr id="10" name="9 Marcador de texto"/>
          <p:cNvSpPr>
            <a:spLocks noGrp="1"/>
          </p:cNvSpPr>
          <p:nvPr>
            <p:ph type="body" sz="quarter" idx="29"/>
          </p:nvPr>
        </p:nvSpPr>
        <p:spPr/>
        <p:txBody>
          <a:bodyPr/>
          <a:lstStyle/>
          <a:p>
            <a:r>
              <a:rPr lang="es-CO" sz="8000" dirty="0" smtClean="0">
                <a:latin typeface="Arial Rounded MT Bold" pitchFamily="34" charset="0"/>
              </a:rPr>
              <a:t>RESULTADOS</a:t>
            </a:r>
            <a:endParaRPr lang="es-CO" sz="8000" dirty="0">
              <a:latin typeface="Arial Rounded MT Bold" pitchFamily="34" charset="0"/>
            </a:endParaRPr>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6000" dirty="0" err="1" smtClean="0"/>
        </a:defPPr>
      </a:lstStyle>
    </a:txDef>
  </a:objectDefaults>
  <a:extraClrSchemeLst/>
  <a:extLst>
    <a:ext uri="{05A4C25C-085E-4340-85A3-A5531E510DB2}">
      <thm15:themeFamily xmlns:thm15="http://schemas.microsoft.com/office/thememl/2012/main" xmlns="" name="Presentation2" id="{0CDA158F-BD11-4947-AD81-47123E717BAC}" vid="{D7EF840D-21B4-42C8-9035-CFD5E088B4D5}"/>
    </a:ext>
  </a:extLst>
</a:theme>
</file>

<file path=ppt/theme/theme2.xml><?xml version="1.0" encoding="utf-8"?>
<a:theme xmlns:a="http://schemas.openxmlformats.org/drawingml/2006/main" name="Office Theme">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451A831-6165-46D3-80FA-B53FDB37F9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green design)</Template>
  <TotalTime>0</TotalTime>
  <Words>427</Words>
  <Application>Microsoft Office PowerPoint</Application>
  <PresentationFormat>Personalizado</PresentationFormat>
  <Paragraphs>67</Paragraphs>
  <Slides>1</Slides>
  <Notes>1</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Medical Poster</vt:lpstr>
      <vt:lpstr>ANÁLISIS DE RENDIMIENTO DE LAS TRANSFERENCIAS DE MEMORIA Y LAS SUBRUTINAS GEMM EN UN CLÚSTER DE GPU NVIDIA TESLA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2016-05-17T16:49:21Z</dcterms:created>
  <dcterms:modified xsi:type="dcterms:W3CDTF">2016-05-17T18:01:26Z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TC040010579991</vt:lpwstr>
  </property>
</Properties>
</file>