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8757" autoAdjust="0"/>
  </p:normalViewPr>
  <p:slideViewPr>
    <p:cSldViewPr snapToGrid="0">
      <p:cViewPr>
        <p:scale>
          <a:sx n="25" d="100"/>
          <a:sy n="25" d="100"/>
        </p:scale>
        <p:origin x="86" y="-1042"/>
      </p:cViewPr>
      <p:guideLst>
        <p:guide orient="horz" pos="10368"/>
        <p:guide pos="13824"/>
      </p:guideLst>
    </p:cSldViewPr>
  </p:slideViewPr>
  <p:notesTextViewPr>
    <p:cViewPr>
      <p:scale>
        <a:sx n="3" d="2"/>
        <a:sy n="3" d="2"/>
      </p:scale>
      <p:origin x="0" y="0"/>
    </p:cViewPr>
  </p:notesTextViewPr>
  <p:notesViewPr>
    <p:cSldViewPr snapToGrid="0"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‹Nº›</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‹Nº›</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1391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5" name="Rectangle 44"/>
          <p:cNvSpPr/>
          <p:nvPr/>
        </p:nvSpPr>
        <p:spPr>
          <a:xfrm>
            <a:off x="685800" y="14798040"/>
            <a:ext cx="4572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85800" y="23301960"/>
            <a:ext cx="457200" cy="9144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101"/>
          <p:cNvSpPr>
            <a:spLocks noChangeArrowheads="1"/>
          </p:cNvSpPr>
          <p:nvPr userDrawn="1"/>
        </p:nvSpPr>
        <p:spPr bwMode="auto">
          <a:xfrm>
            <a:off x="1" y="32004000"/>
            <a:ext cx="43891200" cy="914400"/>
          </a:xfrm>
          <a:prstGeom prst="rect">
            <a:avLst/>
          </a:prstGeom>
          <a:solidFill>
            <a:schemeClr val="accent2">
              <a:lumMod val="60000"/>
              <a:lumOff val="40000"/>
            </a:schemeClr>
          </a:solidFill>
          <a:ln>
            <a:noFill/>
          </a:ln>
          <a:effectLst/>
        </p:spPr>
        <p:txBody>
          <a:bodyPr wrap="none" anchor="ctr"/>
          <a:lstStyle/>
          <a:p>
            <a:r>
              <a:rPr lang="en-US" dirty="0" smtClean="0"/>
              <a:t>`</a:t>
            </a:r>
            <a:endParaRPr lang="en-US" dirty="0"/>
          </a:p>
        </p:txBody>
      </p:sp>
      <p:sp>
        <p:nvSpPr>
          <p:cNvPr id="59" name="Line 112"/>
          <p:cNvSpPr>
            <a:spLocks noChangeShapeType="1"/>
          </p:cNvSpPr>
          <p:nvPr userDrawn="1"/>
        </p:nvSpPr>
        <p:spPr bwMode="white">
          <a:xfrm>
            <a:off x="0" y="32004000"/>
            <a:ext cx="438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42"/>
          <p:cNvSpPr/>
          <p:nvPr userDrawn="1"/>
        </p:nvSpPr>
        <p:spPr bwMode="white">
          <a:xfrm>
            <a:off x="29591222"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bwMode="white">
          <a:xfrm>
            <a:off x="15363158"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bwMode="white">
          <a:xfrm>
            <a:off x="1116805" y="6172200"/>
            <a:ext cx="13102114" cy="2532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 y="6172200"/>
            <a:ext cx="457200"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1"/>
          <p:cNvSpPr>
            <a:spLocks noChangeArrowheads="1"/>
          </p:cNvSpPr>
          <p:nvPr userDrawn="1"/>
        </p:nvSpPr>
        <p:spPr bwMode="auto">
          <a:xfrm>
            <a:off x="1143001" y="3886200"/>
            <a:ext cx="42748200" cy="1600200"/>
          </a:xfrm>
          <a:prstGeom prst="rect">
            <a:avLst/>
          </a:prstGeom>
          <a:solidFill>
            <a:schemeClr val="accent2">
              <a:lumMod val="20000"/>
              <a:lumOff val="80000"/>
            </a:schemeClr>
          </a:solidFill>
          <a:ln>
            <a:noFill/>
          </a:ln>
          <a:effectLst/>
        </p:spPr>
        <p:txBody>
          <a:bodyPr wrap="none" anchor="ctr"/>
          <a:lstStyle/>
          <a:p>
            <a:endParaRPr lang="en-US"/>
          </a:p>
        </p:txBody>
      </p:sp>
      <p:sp>
        <p:nvSpPr>
          <p:cNvPr id="6" name="Title 5"/>
          <p:cNvSpPr>
            <a:spLocks noGrp="1"/>
          </p:cNvSpPr>
          <p:nvPr userDrawn="1">
            <p:ph type="title"/>
          </p:nvPr>
        </p:nvSpPr>
        <p:spPr/>
        <p:txBody>
          <a:bodyPr/>
          <a:lstStyle/>
          <a:p>
            <a:r>
              <a:rPr lang="en-US" smtClean="0"/>
              <a:t>Click to edit Master title style</a:t>
            </a:r>
            <a:endParaRPr lang="en-US"/>
          </a:p>
        </p:txBody>
      </p:sp>
      <p:sp>
        <p:nvSpPr>
          <p:cNvPr id="31" name="Text Placeholder 6"/>
          <p:cNvSpPr>
            <a:spLocks noGrp="1"/>
          </p:cNvSpPr>
          <p:nvPr userDrawn="1">
            <p:ph type="body" sz="quarter" idx="36"/>
          </p:nvPr>
        </p:nvSpPr>
        <p:spPr bwMode="auto">
          <a:xfrm>
            <a:off x="2209800" y="4083469"/>
            <a:ext cx="35661600" cy="1276992"/>
          </a:xfrm>
        </p:spPr>
        <p:txBody>
          <a:bodyPr anchor="ctr">
            <a:noAutofit/>
          </a:bodyPr>
          <a:lstStyle>
            <a:lvl1pPr marL="0" indent="0">
              <a:spcBef>
                <a:spcPts val="0"/>
              </a:spcBef>
              <a:buNone/>
              <a:defRPr sz="2400">
                <a:solidFill>
                  <a:schemeClr val="tx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userDrawn="1">
            <p:ph type="body" sz="quarter" idx="13" hasCustomPrompt="1"/>
          </p:nvPr>
        </p:nvSpPr>
        <p:spPr>
          <a:xfrm>
            <a:off x="1170431" y="6172200"/>
            <a:ext cx="13044367" cy="914400"/>
          </a:xfrm>
          <a:prstGeom prst="rect">
            <a:avLst/>
          </a:prstGeom>
          <a:solidFill>
            <a:schemeClr val="tx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userDrawn="1">
            <p:ph sz="quarter" idx="24" hasCustomPrompt="1"/>
          </p:nvPr>
        </p:nvSpPr>
        <p:spPr>
          <a:xfrm>
            <a:off x="1174552" y="7086600"/>
            <a:ext cx="13048488" cy="684082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userDrawn="1">
            <p:ph type="body" sz="quarter" idx="17" hasCustomPrompt="1"/>
          </p:nvPr>
        </p:nvSpPr>
        <p:spPr>
          <a:xfrm>
            <a:off x="1170431" y="14798040"/>
            <a:ext cx="13048488" cy="914400"/>
          </a:xfrm>
          <a:prstGeom prst="rect">
            <a:avLst/>
          </a:prstGeom>
          <a:solidFill>
            <a:schemeClr val="accent5"/>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userDrawn="1">
            <p:ph sz="quarter" idx="25" hasCustomPrompt="1"/>
          </p:nvPr>
        </p:nvSpPr>
        <p:spPr>
          <a:xfrm>
            <a:off x="1174552" y="15712439"/>
            <a:ext cx="13048488" cy="7440169"/>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userDrawn="1">
            <p:ph type="body" sz="quarter" idx="19" hasCustomPrompt="1"/>
          </p:nvPr>
        </p:nvSpPr>
        <p:spPr>
          <a:xfrm>
            <a:off x="1170431" y="23301960"/>
            <a:ext cx="13048488" cy="914400"/>
          </a:xfrm>
          <a:prstGeom prst="rect">
            <a:avLst/>
          </a:prstGeom>
          <a:solidFill>
            <a:schemeClr val="accent2">
              <a:lumMod val="75000"/>
            </a:schemeClr>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userDrawn="1">
            <p:ph sz="quarter" idx="26" hasCustomPrompt="1"/>
          </p:nvPr>
        </p:nvSpPr>
        <p:spPr>
          <a:xfrm>
            <a:off x="1174552" y="24216361"/>
            <a:ext cx="13048488" cy="7263385"/>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userDrawn="1">
            <p:ph type="body" sz="quarter" idx="21" hasCustomPrompt="1"/>
          </p:nvPr>
        </p:nvSpPr>
        <p:spPr>
          <a:xfrm>
            <a:off x="15416784" y="6172200"/>
            <a:ext cx="13048488" cy="914400"/>
          </a:xfrm>
          <a:prstGeom prst="rect">
            <a:avLst/>
          </a:prstGeom>
          <a:solidFill>
            <a:schemeClr val="accent2"/>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userDrawn="1">
            <p:ph sz="quarter" idx="27" hasCustomPrompt="1"/>
          </p:nvPr>
        </p:nvSpPr>
        <p:spPr>
          <a:xfrm>
            <a:off x="15416784" y="7086600"/>
            <a:ext cx="13048488" cy="492612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userDrawn="1">
            <p:ph sz="quarter" idx="23" hasCustomPrompt="1"/>
          </p:nvPr>
        </p:nvSpPr>
        <p:spPr>
          <a:xfrm>
            <a:off x="15416784" y="12456478"/>
            <a:ext cx="13048488" cy="6172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57" name="Content Placeholder 17"/>
          <p:cNvSpPr>
            <a:spLocks noGrp="1"/>
          </p:cNvSpPr>
          <p:nvPr>
            <p:ph sz="quarter" idx="37" hasCustomPrompt="1"/>
          </p:nvPr>
        </p:nvSpPr>
        <p:spPr>
          <a:xfrm>
            <a:off x="15416784" y="19072430"/>
            <a:ext cx="13048488" cy="3918814"/>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6"/>
          <p:cNvSpPr>
            <a:spLocks noGrp="1"/>
          </p:cNvSpPr>
          <p:nvPr userDrawn="1">
            <p:ph type="body" sz="quarter" idx="29" hasCustomPrompt="1"/>
          </p:nvPr>
        </p:nvSpPr>
        <p:spPr>
          <a:xfrm>
            <a:off x="15416784" y="2330196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userDrawn="1">
            <p:ph sz="quarter" idx="30" hasCustomPrompt="1"/>
          </p:nvPr>
        </p:nvSpPr>
        <p:spPr>
          <a:xfrm>
            <a:off x="15416784"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userDrawn="1">
            <p:ph type="body" sz="quarter" idx="31" hasCustomPrompt="1"/>
          </p:nvPr>
        </p:nvSpPr>
        <p:spPr>
          <a:xfrm>
            <a:off x="29644848" y="6172200"/>
            <a:ext cx="13048488" cy="914400"/>
          </a:xfrm>
          <a:prstGeom prst="rect">
            <a:avLst/>
          </a:prstGeom>
          <a:solidFill>
            <a:schemeClr val="accent1"/>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userDrawn="1">
            <p:ph sz="quarter" idx="32" hasCustomPrompt="1"/>
          </p:nvPr>
        </p:nvSpPr>
        <p:spPr>
          <a:xfrm>
            <a:off x="29644848" y="7086600"/>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userDrawn="1">
            <p:ph sz="quarter" idx="33" hasCustomPrompt="1"/>
          </p:nvPr>
        </p:nvSpPr>
        <p:spPr>
          <a:xfrm>
            <a:off x="29644848" y="15251886"/>
            <a:ext cx="13048488" cy="7315200"/>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userDrawn="1">
            <p:ph type="body" sz="quarter" idx="34" hasCustomPrompt="1"/>
          </p:nvPr>
        </p:nvSpPr>
        <p:spPr>
          <a:xfrm>
            <a:off x="29644848" y="23301960"/>
            <a:ext cx="13048488" cy="914400"/>
          </a:xfrm>
          <a:prstGeom prst="rect">
            <a:avLst/>
          </a:prstGeom>
          <a:solidFill>
            <a:schemeClr val="accent3"/>
          </a:solidFill>
        </p:spPr>
        <p:txBody>
          <a:bodyPr lIns="365760" anchor="ctr">
            <a:noAutofit/>
          </a:bodyPr>
          <a:lstStyle>
            <a:lvl1pPr marL="0" indent="0">
              <a:spcBef>
                <a:spcPts val="0"/>
              </a:spcBef>
              <a:buNone/>
              <a:defRPr sz="60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userDrawn="1">
            <p:ph sz="quarter" idx="35" hasCustomPrompt="1"/>
          </p:nvPr>
        </p:nvSpPr>
        <p:spPr>
          <a:xfrm>
            <a:off x="29644848" y="24216361"/>
            <a:ext cx="13048488" cy="7260336"/>
          </a:xfrm>
        </p:spPr>
        <p:txBody>
          <a:bodyPr lIns="365760" tIns="182880"/>
          <a:lstStyle>
            <a:lvl1pPr>
              <a:buClr>
                <a:schemeClr val="accent1"/>
              </a:buClr>
              <a:defRPr baseline="0"/>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40" name="Line 115"/>
          <p:cNvSpPr>
            <a:spLocks noChangeShapeType="1"/>
          </p:cNvSpPr>
          <p:nvPr/>
        </p:nvSpPr>
        <p:spPr bwMode="white">
          <a:xfrm>
            <a:off x="114300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15"/>
          <p:cNvSpPr>
            <a:spLocks noChangeShapeType="1"/>
          </p:cNvSpPr>
          <p:nvPr/>
        </p:nvSpPr>
        <p:spPr bwMode="white">
          <a:xfrm>
            <a:off x="1143000" y="2330196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Rectangle 48"/>
          <p:cNvSpPr/>
          <p:nvPr userDrawn="1"/>
        </p:nvSpPr>
        <p:spPr>
          <a:xfrm>
            <a:off x="14927686" y="6172200"/>
            <a:ext cx="4572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15"/>
          <p:cNvSpPr>
            <a:spLocks noChangeShapeType="1"/>
          </p:cNvSpPr>
          <p:nvPr userDrawn="1"/>
        </p:nvSpPr>
        <p:spPr bwMode="white">
          <a:xfrm>
            <a:off x="15387315"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Rectangle 50"/>
          <p:cNvSpPr/>
          <p:nvPr userDrawn="1"/>
        </p:nvSpPr>
        <p:spPr>
          <a:xfrm>
            <a:off x="29138880" y="6172200"/>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15"/>
          <p:cNvSpPr>
            <a:spLocks noChangeShapeType="1"/>
          </p:cNvSpPr>
          <p:nvPr userDrawn="1"/>
        </p:nvSpPr>
        <p:spPr bwMode="white">
          <a:xfrm>
            <a:off x="29596080" y="617220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Rectangle 52"/>
          <p:cNvSpPr/>
          <p:nvPr userDrawn="1"/>
        </p:nvSpPr>
        <p:spPr>
          <a:xfrm>
            <a:off x="29141928" y="23298912"/>
            <a:ext cx="4572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Line 115"/>
          <p:cNvSpPr>
            <a:spLocks noChangeShapeType="1"/>
          </p:cNvSpPr>
          <p:nvPr userDrawn="1"/>
        </p:nvSpPr>
        <p:spPr bwMode="white">
          <a:xfrm>
            <a:off x="29596080"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54"/>
          <p:cNvSpPr/>
          <p:nvPr userDrawn="1"/>
        </p:nvSpPr>
        <p:spPr>
          <a:xfrm>
            <a:off x="14932152" y="23298912"/>
            <a:ext cx="4572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ine 115"/>
          <p:cNvSpPr>
            <a:spLocks noChangeShapeType="1"/>
          </p:cNvSpPr>
          <p:nvPr userDrawn="1"/>
        </p:nvSpPr>
        <p:spPr bwMode="white">
          <a:xfrm>
            <a:off x="15389352" y="23298912"/>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Date Placeholder 2"/>
          <p:cNvSpPr>
            <a:spLocks noGrp="1"/>
          </p:cNvSpPr>
          <p:nvPr userDrawn="1">
            <p:ph type="dt" sz="half" idx="10"/>
          </p:nvPr>
        </p:nvSpPr>
        <p:spPr/>
        <p:txBody>
          <a:bodyPr/>
          <a:lstStyle/>
          <a:p>
            <a:fld id="{ECAA57DF-1C19-4726-AB84-014692BAD8F5}" type="datetimeFigureOut">
              <a:rPr lang="en-US" smtClean="0"/>
              <a:t>5/25/2016</a:t>
            </a:fld>
            <a:endParaRPr lang="en-US"/>
          </a:p>
        </p:txBody>
      </p:sp>
      <p:sp>
        <p:nvSpPr>
          <p:cNvPr id="4" name="Footer Placeholder 3"/>
          <p:cNvSpPr>
            <a:spLocks noGrp="1"/>
          </p:cNvSpPr>
          <p:nvPr userDrawn="1">
            <p:ph type="ftr" sz="quarter" idx="11"/>
          </p:nvPr>
        </p:nvSpPr>
        <p:spPr/>
        <p:txBody>
          <a:bodyPr/>
          <a:lstStyle/>
          <a:p>
            <a:endParaRPr lang="en-US"/>
          </a:p>
        </p:txBody>
      </p:sp>
      <p:sp>
        <p:nvSpPr>
          <p:cNvPr id="5" name="Slide Number Placeholder 4"/>
          <p:cNvSpPr>
            <a:spLocks noGrp="1"/>
          </p:cNvSpPr>
          <p:nvPr userDrawn="1">
            <p:ph type="sldNum" sz="quarter" idx="12"/>
          </p:nvPr>
        </p:nvSpPr>
        <p:spPr/>
        <p:txBody>
          <a:bodyPr/>
          <a:lstStyle/>
          <a:p>
            <a:fld id="{91B4C631-C489-4C11-812F-2172FBEAE82B}" type="slidenum">
              <a:rPr lang="en-US" smtClean="0"/>
              <a:t>‹Nº›</a:t>
            </a:fld>
            <a:endParaRPr lang="en-US"/>
          </a:p>
        </p:txBody>
      </p:sp>
      <p:sp>
        <p:nvSpPr>
          <p:cNvPr id="46" name="Line 115"/>
          <p:cNvSpPr>
            <a:spLocks noChangeShapeType="1"/>
          </p:cNvSpPr>
          <p:nvPr/>
        </p:nvSpPr>
        <p:spPr bwMode="white">
          <a:xfrm>
            <a:off x="1143000" y="14798040"/>
            <a:ext cx="0" cy="91440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04"/>
          <p:cNvSpPr>
            <a:spLocks noChangeArrowheads="1"/>
          </p:cNvSpPr>
          <p:nvPr userDrawn="1"/>
        </p:nvSpPr>
        <p:spPr bwMode="auto">
          <a:xfrm flipH="1">
            <a:off x="685800" y="0"/>
            <a:ext cx="457200" cy="3886200"/>
          </a:xfrm>
          <a:prstGeom prst="rect">
            <a:avLst/>
          </a:prstGeom>
          <a:solidFill>
            <a:schemeClr val="accent2"/>
          </a:solidFill>
          <a:ln>
            <a:noFill/>
          </a:ln>
          <a:effectLst/>
        </p:spPr>
        <p:txBody>
          <a:bodyPr wrap="none" anchor="ctr"/>
          <a:lstStyle/>
          <a:p>
            <a:endParaRPr lang="en-US"/>
          </a:p>
        </p:txBody>
      </p:sp>
      <p:sp>
        <p:nvSpPr>
          <p:cNvPr id="7" name="Rectangle 6"/>
          <p:cNvSpPr/>
          <p:nvPr userDrawn="1"/>
        </p:nvSpPr>
        <p:spPr bwMode="auto">
          <a:xfrm>
            <a:off x="1142999" y="0"/>
            <a:ext cx="42748200" cy="3886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2209800" y="1219260"/>
            <a:ext cx="35661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5/25/2016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‹Nº›</a:t>
            </a:fld>
            <a:endParaRPr lang="en-US"/>
          </a:p>
        </p:txBody>
      </p:sp>
      <p:grpSp>
        <p:nvGrpSpPr>
          <p:cNvPr id="8" name="Group 7"/>
          <p:cNvGrpSpPr/>
          <p:nvPr userDrawn="1"/>
        </p:nvGrpSpPr>
        <p:grpSpPr bwMode="white">
          <a:xfrm>
            <a:off x="1143000" y="0"/>
            <a:ext cx="42748200" cy="5513832"/>
            <a:chOff x="1143000" y="0"/>
            <a:chExt cx="42748200" cy="5513832"/>
          </a:xfrm>
        </p:grpSpPr>
        <p:sp>
          <p:nvSpPr>
            <p:cNvPr id="9" name="Line 112"/>
            <p:cNvSpPr>
              <a:spLocks noChangeShapeType="1"/>
            </p:cNvSpPr>
            <p:nvPr userDrawn="1"/>
          </p:nvSpPr>
          <p:spPr bwMode="white">
            <a:xfrm>
              <a:off x="1143000" y="3899217"/>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5"/>
            <p:cNvSpPr>
              <a:spLocks noChangeShapeType="1"/>
            </p:cNvSpPr>
            <p:nvPr userDrawn="1"/>
          </p:nvSpPr>
          <p:spPr bwMode="white">
            <a:xfrm>
              <a:off x="1143000" y="0"/>
              <a:ext cx="0" cy="5513832"/>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2"/>
            <p:cNvSpPr>
              <a:spLocks noChangeShapeType="1"/>
            </p:cNvSpPr>
            <p:nvPr userDrawn="1"/>
          </p:nvSpPr>
          <p:spPr bwMode="white">
            <a:xfrm>
              <a:off x="1143000" y="5486400"/>
              <a:ext cx="42748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000" b="1" kern="1200">
          <a:solidFill>
            <a:schemeClr val="tx2"/>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www.nvidia.es/object/cuda-parallel-computing-es.html" TargetMode="External"/><Relationship Id="rId13" Type="http://schemas.openxmlformats.org/officeDocument/2006/relationships/image" Target="../media/image4.jpeg"/><Relationship Id="rId3" Type="http://schemas.openxmlformats.org/officeDocument/2006/relationships/hyperlink" Target="http://www.nvidia.es/object/tesla-server-gpus-es.html" TargetMode="External"/><Relationship Id="rId7" Type="http://schemas.openxmlformats.org/officeDocument/2006/relationships/hyperlink" Target="https://es.wikipedia.org/wiki/Host" TargetMode="External"/><Relationship Id="rId12"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wikipedia.org/wiki/Subrutina" TargetMode="External"/><Relationship Id="rId11" Type="http://schemas.openxmlformats.org/officeDocument/2006/relationships/image" Target="../media/image2.jpeg"/><Relationship Id="rId5" Type="http://schemas.openxmlformats.org/officeDocument/2006/relationships/hyperlink" Target="https://es.wikipedia.org/wiki/Cl%C3%BAster_(inform%C3%A1tica)" TargetMode="External"/><Relationship Id="rId15" Type="http://schemas.openxmlformats.org/officeDocument/2006/relationships/image" Target="../media/image6.jpg"/><Relationship Id="rId10" Type="http://schemas.openxmlformats.org/officeDocument/2006/relationships/image" Target="../media/image1.jpeg"/><Relationship Id="rId4" Type="http://schemas.openxmlformats.org/officeDocument/2006/relationships/hyperlink" Target="https://es.wikipedia.org/wiki/Unidad_central_de_procesamiento" TargetMode="External"/><Relationship Id="rId9" Type="http://schemas.openxmlformats.org/officeDocument/2006/relationships/hyperlink" Target="https://es.wikipedia.org/wiki/Computaci%C3%B3n_de_alto_rendimiento"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3526" y="533399"/>
            <a:ext cx="36291254" cy="3203363"/>
          </a:xfrm>
        </p:spPr>
        <p:txBody>
          <a:bodyPr>
            <a:noAutofit/>
          </a:bodyPr>
          <a:lstStyle/>
          <a:p>
            <a:pPr algn="ctr"/>
            <a:r>
              <a:rPr lang="es-CO" sz="8800" dirty="0">
                <a:latin typeface="Arial Rounded MT Bold" pitchFamily="34" charset="0"/>
              </a:rPr>
              <a:t>ANÁLISIS DE RENDIMIENTO DE LAS TRANSFERENCIAS </a:t>
            </a:r>
            <a:r>
              <a:rPr lang="es-CO" sz="8800" dirty="0" smtClean="0">
                <a:latin typeface="Arial Rounded MT Bold" pitchFamily="34" charset="0"/>
              </a:rPr>
              <a:t>DE </a:t>
            </a:r>
            <a:r>
              <a:rPr lang="es-CO" sz="8800" dirty="0">
                <a:latin typeface="Arial Rounded MT Bold" pitchFamily="34" charset="0"/>
              </a:rPr>
              <a:t>MEMORIA </a:t>
            </a:r>
            <a:r>
              <a:rPr lang="es-CO" sz="8800" dirty="0" smtClean="0">
                <a:latin typeface="Arial Rounded MT Bold" pitchFamily="34" charset="0"/>
              </a:rPr>
              <a:t>Y</a:t>
            </a:r>
            <a:r>
              <a:rPr lang="es-CO" sz="8800" dirty="0">
                <a:latin typeface="Arial Rounded MT Bold" pitchFamily="34" charset="0"/>
              </a:rPr>
              <a:t> </a:t>
            </a:r>
            <a:r>
              <a:rPr lang="es-CO" sz="8800" dirty="0" smtClean="0">
                <a:latin typeface="Arial Rounded MT Bold" pitchFamily="34" charset="0"/>
              </a:rPr>
              <a:t>SUBRUTINAS </a:t>
            </a:r>
            <a:r>
              <a:rPr lang="es-CO" sz="8800" dirty="0">
                <a:latin typeface="Arial Rounded MT Bold" pitchFamily="34" charset="0"/>
              </a:rPr>
              <a:t>GEMM EN </a:t>
            </a:r>
            <a:r>
              <a:rPr lang="es-CO" sz="8800" dirty="0" smtClean="0">
                <a:latin typeface="Arial Rounded MT Bold" pitchFamily="34" charset="0"/>
              </a:rPr>
              <a:t>CLÚSTER </a:t>
            </a:r>
            <a:r>
              <a:rPr lang="es-CO" sz="8800" dirty="0">
                <a:latin typeface="Arial Rounded MT Bold" pitchFamily="34" charset="0"/>
              </a:rPr>
              <a:t>DE GPU NVIDIA TESLA</a:t>
            </a:r>
          </a:p>
        </p:txBody>
      </p:sp>
      <p:sp>
        <p:nvSpPr>
          <p:cNvPr id="23" name="Text Placeholder 22"/>
          <p:cNvSpPr>
            <a:spLocks noGrp="1"/>
          </p:cNvSpPr>
          <p:nvPr>
            <p:ph type="body" sz="quarter" idx="36"/>
          </p:nvPr>
        </p:nvSpPr>
        <p:spPr>
          <a:xfrm>
            <a:off x="1123950" y="3902745"/>
            <a:ext cx="42767250" cy="1555080"/>
          </a:xfrm>
        </p:spPr>
        <p:txBody>
          <a:bodyPr/>
          <a:lstStyle/>
          <a:p>
            <a:pPr algn="ctr"/>
            <a:r>
              <a:rPr lang="es-CO" sz="4000" dirty="0" smtClean="0">
                <a:latin typeface="Arial Rounded MT Bold" pitchFamily="34" charset="0"/>
              </a:rPr>
              <a:t>Los </a:t>
            </a:r>
            <a:r>
              <a:rPr lang="es-CO" sz="4000" dirty="0">
                <a:latin typeface="Arial Rounded MT Bold" pitchFamily="34" charset="0"/>
              </a:rPr>
              <a:t>clúster comerciales aumentados con aceleradores de aplicaciones están evolucionando hacia sistemas de cómputo de alto </a:t>
            </a:r>
            <a:r>
              <a:rPr lang="es-CO" sz="4000" dirty="0" smtClean="0">
                <a:latin typeface="Arial Rounded MT Bold" pitchFamily="34" charset="0"/>
              </a:rPr>
              <a:t>rendimiento.</a:t>
            </a:r>
          </a:p>
          <a:p>
            <a:pPr algn="ctr"/>
            <a:r>
              <a:rPr lang="es-CO" sz="4000" dirty="0" smtClean="0">
                <a:latin typeface="Arial Rounded MT Bold" pitchFamily="34" charset="0"/>
              </a:rPr>
              <a:t>Las </a:t>
            </a:r>
            <a:r>
              <a:rPr lang="es-CO" sz="4000" dirty="0">
                <a:latin typeface="Arial Rounded MT Bold" pitchFamily="34" charset="0"/>
              </a:rPr>
              <a:t>unidades de procesamiento gráfico (GPU) con un alto </a:t>
            </a:r>
            <a:r>
              <a:rPr lang="es-CO" sz="4000" dirty="0" smtClean="0">
                <a:latin typeface="Arial Rounded MT Bold" pitchFamily="34" charset="0"/>
              </a:rPr>
              <a:t>costo </a:t>
            </a:r>
            <a:r>
              <a:rPr lang="es-CO" sz="4000" dirty="0">
                <a:latin typeface="Arial Rounded MT Bold" pitchFamily="34" charset="0"/>
              </a:rPr>
              <a:t>son una buena plataforma para la aceleración de la aplicación </a:t>
            </a:r>
            <a:r>
              <a:rPr lang="es-CO" sz="4000" dirty="0" smtClean="0">
                <a:latin typeface="Arial Rounded MT Bold" pitchFamily="34" charset="0"/>
              </a:rPr>
              <a:t>científica.</a:t>
            </a:r>
            <a:endParaRPr lang="en-US" sz="4000" dirty="0">
              <a:latin typeface="Arial Rounded MT Bold" pitchFamily="34" charset="0"/>
            </a:endParaRPr>
          </a:p>
        </p:txBody>
      </p:sp>
      <p:sp>
        <p:nvSpPr>
          <p:cNvPr id="5" name="Text Placeholder 4"/>
          <p:cNvSpPr>
            <a:spLocks noGrp="1"/>
          </p:cNvSpPr>
          <p:nvPr>
            <p:ph type="body" sz="quarter" idx="13"/>
          </p:nvPr>
        </p:nvSpPr>
        <p:spPr>
          <a:ln>
            <a:solidFill>
              <a:srgbClr val="0070C0"/>
            </a:solidFill>
          </a:ln>
        </p:spPr>
        <p:txBody>
          <a:bodyPr/>
          <a:lstStyle/>
          <a:p>
            <a:r>
              <a:rPr lang="en-US" sz="8000" dirty="0" smtClean="0">
                <a:latin typeface="Arial Rounded MT Bold" pitchFamily="34" charset="0"/>
              </a:rPr>
              <a:t>INTRODUCCIÓN</a:t>
            </a:r>
            <a:endParaRPr lang="en-US" sz="8000" dirty="0">
              <a:latin typeface="Arial Rounded MT Bold" pitchFamily="34" charset="0"/>
            </a:endParaRPr>
          </a:p>
        </p:txBody>
      </p:sp>
      <p:sp>
        <p:nvSpPr>
          <p:cNvPr id="11" name="Content Placeholder 10"/>
          <p:cNvSpPr>
            <a:spLocks noGrp="1"/>
          </p:cNvSpPr>
          <p:nvPr>
            <p:ph sz="quarter" idx="24"/>
          </p:nvPr>
        </p:nvSpPr>
        <p:spPr>
          <a:xfrm>
            <a:off x="1098352" y="7048500"/>
            <a:ext cx="12846248" cy="7620000"/>
          </a:xfrm>
        </p:spPr>
        <p:txBody>
          <a:bodyPr>
            <a:noAutofit/>
          </a:bodyPr>
          <a:lstStyle/>
          <a:p>
            <a:pPr algn="just">
              <a:lnSpc>
                <a:spcPct val="120000"/>
              </a:lnSpc>
            </a:pPr>
            <a:r>
              <a:rPr lang="es-CO" sz="3300" dirty="0" smtClean="0"/>
              <a:t>Entre las </a:t>
            </a:r>
            <a:r>
              <a:rPr lang="es-CO" sz="3300" dirty="0" err="1" smtClean="0"/>
              <a:t>GPUs</a:t>
            </a:r>
            <a:r>
              <a:rPr lang="es-CO" sz="3300" dirty="0" smtClean="0"/>
              <a:t> CUDA de NVIDIA disponibles, la serie Tesla esta diseñada específicamente para el campo de la computación científica. En </a:t>
            </a:r>
            <a:r>
              <a:rPr lang="es-CO" sz="3300" dirty="0"/>
              <a:t>este trabajo, se estudió el rendimiento de las copias de memoria y subrutinas </a:t>
            </a:r>
            <a:r>
              <a:rPr lang="es-CO" sz="3300" dirty="0" smtClean="0"/>
              <a:t>GEMM, Para ello, </a:t>
            </a:r>
            <a:r>
              <a:rPr lang="es-CO" sz="3300" dirty="0"/>
              <a:t>un punto de referencia </a:t>
            </a:r>
            <a:r>
              <a:rPr lang="es-CO" sz="3300" dirty="0" smtClean="0"/>
              <a:t>FRAMEWORK NETPIPE [1], </a:t>
            </a:r>
            <a:r>
              <a:rPr lang="es-CO" sz="3300" dirty="0"/>
              <a:t>que se ha desarrollado para evaluar la latencia y ancho de banda en las copias de memoria entre el host y el dispositivo GPU</a:t>
            </a:r>
            <a:r>
              <a:rPr lang="es-CO" sz="3300" dirty="0" smtClean="0"/>
              <a:t>.</a:t>
            </a:r>
          </a:p>
          <a:p>
            <a:pPr algn="just">
              <a:lnSpc>
                <a:spcPct val="120000"/>
              </a:lnSpc>
            </a:pPr>
            <a:r>
              <a:rPr lang="es-CO" sz="3300" dirty="0" smtClean="0"/>
              <a:t>Un problema importante que aparece en el modelo de coprocesador es la sobrecarga involucrada en la transferencia de datos al espacio de memoria del dispositivo contra el tiempo de calculo actual.</a:t>
            </a:r>
          </a:p>
          <a:p>
            <a:pPr algn="just">
              <a:lnSpc>
                <a:spcPct val="120000"/>
              </a:lnSpc>
            </a:pPr>
            <a:r>
              <a:rPr lang="es-CO" sz="3300" dirty="0" smtClean="0"/>
              <a:t>Uno de los principales objetivos del entorno de programación CUDA es el desarrollo de programas paralelos escalables y eficientes [4].En este modelo, la GPU es vista como un dispositivo de computo multiprocesos que es capaz de ejecutar hilos en paralelo.</a:t>
            </a:r>
          </a:p>
        </p:txBody>
      </p:sp>
      <p:sp>
        <p:nvSpPr>
          <p:cNvPr id="12" name="Content Placeholder 11"/>
          <p:cNvSpPr>
            <a:spLocks noGrp="1"/>
          </p:cNvSpPr>
          <p:nvPr>
            <p:ph sz="quarter" idx="25"/>
          </p:nvPr>
        </p:nvSpPr>
        <p:spPr>
          <a:xfrm>
            <a:off x="1114806" y="19154774"/>
            <a:ext cx="13048488" cy="12239625"/>
          </a:xfrm>
        </p:spPr>
        <p:txBody>
          <a:bodyPr>
            <a:normAutofit/>
          </a:bodyPr>
          <a:lstStyle/>
          <a:p>
            <a:pPr algn="just">
              <a:lnSpc>
                <a:spcPct val="150000"/>
              </a:lnSpc>
            </a:pPr>
            <a:r>
              <a:rPr lang="es-CO" sz="4800" b="1" dirty="0" smtClean="0"/>
              <a:t>GPU </a:t>
            </a:r>
            <a:r>
              <a:rPr lang="es-CO" sz="4800" b="1" dirty="0"/>
              <a:t>NVIDIA </a:t>
            </a:r>
            <a:r>
              <a:rPr lang="es-CO" sz="4800" b="1" dirty="0" smtClean="0"/>
              <a:t>TESLA </a:t>
            </a:r>
            <a:r>
              <a:rPr lang="es-CO" sz="4000" dirty="0" smtClean="0"/>
              <a:t>[5]</a:t>
            </a:r>
          </a:p>
          <a:p>
            <a:pPr algn="just">
              <a:lnSpc>
                <a:spcPct val="150000"/>
              </a:lnSpc>
            </a:pPr>
            <a:r>
              <a:rPr lang="es-CO" sz="4800" b="1" dirty="0" smtClean="0"/>
              <a:t>CPU </a:t>
            </a:r>
            <a:r>
              <a:rPr lang="es-CO" sz="4000" dirty="0" smtClean="0"/>
              <a:t>[6]</a:t>
            </a:r>
            <a:endParaRPr lang="es-CO" sz="4000" dirty="0"/>
          </a:p>
          <a:p>
            <a:pPr algn="just">
              <a:lnSpc>
                <a:spcPct val="150000"/>
              </a:lnSpc>
            </a:pPr>
            <a:r>
              <a:rPr lang="es-CO" sz="4800" b="1" dirty="0" smtClean="0"/>
              <a:t>CLÚSTER </a:t>
            </a:r>
            <a:r>
              <a:rPr lang="es-CO" sz="4000" dirty="0" smtClean="0"/>
              <a:t>[7]</a:t>
            </a:r>
          </a:p>
          <a:p>
            <a:pPr algn="just">
              <a:lnSpc>
                <a:spcPct val="150000"/>
              </a:lnSpc>
            </a:pPr>
            <a:r>
              <a:rPr lang="es-CO" sz="4800" b="1" dirty="0" smtClean="0"/>
              <a:t>GEMM </a:t>
            </a:r>
            <a:r>
              <a:rPr lang="es-CO" sz="4000" dirty="0" smtClean="0"/>
              <a:t>[1]</a:t>
            </a:r>
          </a:p>
          <a:p>
            <a:pPr algn="just">
              <a:lnSpc>
                <a:spcPct val="150000"/>
              </a:lnSpc>
            </a:pPr>
            <a:r>
              <a:rPr lang="es-CO" sz="4800" b="1" dirty="0" smtClean="0"/>
              <a:t>NETPIPE </a:t>
            </a:r>
            <a:r>
              <a:rPr lang="es-CO" sz="4000" dirty="0" smtClean="0"/>
              <a:t>[8]</a:t>
            </a:r>
          </a:p>
          <a:p>
            <a:pPr algn="just">
              <a:lnSpc>
                <a:spcPct val="150000"/>
              </a:lnSpc>
            </a:pPr>
            <a:r>
              <a:rPr lang="es-CO" sz="4800" b="1" dirty="0" smtClean="0"/>
              <a:t>SUBRUTINA </a:t>
            </a:r>
            <a:r>
              <a:rPr lang="es-CO" sz="4000" dirty="0" smtClean="0"/>
              <a:t>[9]</a:t>
            </a:r>
          </a:p>
          <a:p>
            <a:pPr algn="just">
              <a:lnSpc>
                <a:spcPct val="150000"/>
              </a:lnSpc>
            </a:pPr>
            <a:r>
              <a:rPr lang="es-CO" sz="4800" b="1" dirty="0" smtClean="0"/>
              <a:t>HOST </a:t>
            </a:r>
            <a:r>
              <a:rPr lang="es-CO" sz="4000" dirty="0" smtClean="0"/>
              <a:t>[10]</a:t>
            </a:r>
          </a:p>
          <a:p>
            <a:pPr algn="just">
              <a:lnSpc>
                <a:spcPct val="150000"/>
              </a:lnSpc>
            </a:pPr>
            <a:r>
              <a:rPr lang="es-CO" sz="4800" b="1" dirty="0" smtClean="0"/>
              <a:t>CUDA </a:t>
            </a:r>
            <a:r>
              <a:rPr lang="es-CO" sz="4000" dirty="0" smtClean="0"/>
              <a:t>[11</a:t>
            </a:r>
            <a:r>
              <a:rPr lang="es-CO" sz="4000" dirty="0" smtClean="0"/>
              <a:t>]</a:t>
            </a:r>
          </a:p>
          <a:p>
            <a:pPr algn="just">
              <a:lnSpc>
                <a:spcPct val="150000"/>
              </a:lnSpc>
            </a:pPr>
            <a:r>
              <a:rPr lang="es-ES" sz="4800" b="1" dirty="0" smtClean="0"/>
              <a:t>HPC </a:t>
            </a:r>
            <a:r>
              <a:rPr lang="es-ES" sz="4000" dirty="0" smtClean="0"/>
              <a:t>[12]</a:t>
            </a:r>
            <a:endParaRPr lang="es-CO" sz="4000" dirty="0" smtClean="0"/>
          </a:p>
          <a:p>
            <a:pPr algn="just"/>
            <a:endParaRPr lang="es-CO" sz="3200" dirty="0"/>
          </a:p>
          <a:p>
            <a:pPr marL="0" indent="0" algn="just">
              <a:buNone/>
            </a:pPr>
            <a:endParaRPr lang="es-CO" sz="3200" dirty="0"/>
          </a:p>
          <a:p>
            <a:pPr algn="just"/>
            <a:endParaRPr lang="es-CO" sz="3200" dirty="0" smtClean="0"/>
          </a:p>
          <a:p>
            <a:pPr algn="just"/>
            <a:endParaRPr lang="es-CO" sz="3200" dirty="0"/>
          </a:p>
          <a:p>
            <a:pPr algn="just"/>
            <a:endParaRPr lang="es-CO" sz="3100" dirty="0"/>
          </a:p>
          <a:p>
            <a:pPr algn="just"/>
            <a:endParaRPr lang="es-CO" dirty="0"/>
          </a:p>
          <a:p>
            <a:pPr marL="0" indent="0">
              <a:buNone/>
            </a:pPr>
            <a:endParaRPr lang="en-US" dirty="0"/>
          </a:p>
        </p:txBody>
      </p:sp>
      <p:sp>
        <p:nvSpPr>
          <p:cNvPr id="9" name="Text Placeholder 8"/>
          <p:cNvSpPr>
            <a:spLocks noGrp="1"/>
          </p:cNvSpPr>
          <p:nvPr>
            <p:ph type="body" sz="quarter" idx="21"/>
          </p:nvPr>
        </p:nvSpPr>
        <p:spPr>
          <a:xfrm>
            <a:off x="15416784" y="6172200"/>
            <a:ext cx="13048488" cy="838200"/>
          </a:xfrm>
        </p:spPr>
        <p:txBody>
          <a:bodyPr/>
          <a:lstStyle/>
          <a:p>
            <a:r>
              <a:rPr lang="en-US" sz="7000" dirty="0" smtClean="0">
                <a:latin typeface="Arial Rounded MT Bold" pitchFamily="34" charset="0"/>
              </a:rPr>
              <a:t>¿QUE ES?</a:t>
            </a:r>
            <a:endParaRPr lang="en-US" sz="7000" dirty="0">
              <a:latin typeface="Arial Rounded MT Bold" pitchFamily="34" charset="0"/>
            </a:endParaRPr>
          </a:p>
        </p:txBody>
      </p:sp>
      <p:sp>
        <p:nvSpPr>
          <p:cNvPr id="14" name="Content Placeholder 13"/>
          <p:cNvSpPr>
            <a:spLocks noGrp="1"/>
          </p:cNvSpPr>
          <p:nvPr>
            <p:ph sz="quarter" idx="27"/>
          </p:nvPr>
        </p:nvSpPr>
        <p:spPr>
          <a:xfrm>
            <a:off x="15416784" y="7086600"/>
            <a:ext cx="12716256" cy="5179148"/>
          </a:xfrm>
        </p:spPr>
        <p:txBody>
          <a:bodyPr>
            <a:normAutofit fontScale="92500" lnSpcReduction="10000"/>
          </a:bodyPr>
          <a:lstStyle/>
          <a:p>
            <a:pPr marL="0" indent="0" algn="just">
              <a:buNone/>
            </a:pPr>
            <a:r>
              <a:rPr lang="es-ES" sz="3000" dirty="0"/>
              <a:t>NVIDIA ha posicionado sus </a:t>
            </a:r>
            <a:r>
              <a:rPr lang="es-ES" sz="3000" dirty="0" err="1"/>
              <a:t>GPUs</a:t>
            </a:r>
            <a:r>
              <a:rPr lang="es-ES" sz="3000" dirty="0"/>
              <a:t> al lado de las actuales tecnologías de computación de alto rendimiento (HPC), entre las cuales están las </a:t>
            </a:r>
            <a:r>
              <a:rPr lang="es-ES" sz="3000" dirty="0" err="1"/>
              <a:t>GPUs</a:t>
            </a:r>
            <a:r>
              <a:rPr lang="es-ES" sz="3000" dirty="0"/>
              <a:t> CUDA de NVIDIA en la serie Tesla.</a:t>
            </a:r>
            <a:endParaRPr lang="es-CO" sz="3000" dirty="0"/>
          </a:p>
          <a:p>
            <a:pPr marL="0" indent="0" algn="just">
              <a:buNone/>
            </a:pPr>
            <a:r>
              <a:rPr lang="es-ES" sz="3000" dirty="0"/>
              <a:t>Las GPU NVIDIA Tesla, son tarjetas de “video” como es común escuchar en el mercado, pero esta serie </a:t>
            </a:r>
            <a:r>
              <a:rPr lang="es-ES" sz="3000" dirty="0" smtClean="0"/>
              <a:t>está </a:t>
            </a:r>
            <a:r>
              <a:rPr lang="es-ES" sz="3000" dirty="0"/>
              <a:t>específicamente diseñada para el campo de la computación </a:t>
            </a:r>
            <a:r>
              <a:rPr lang="es-ES" sz="3000" dirty="0" smtClean="0"/>
              <a:t>científica. Se </a:t>
            </a:r>
            <a:r>
              <a:rPr lang="es-ES" sz="3000" dirty="0"/>
              <a:t>diferencia de sus contrapartes graficas como </a:t>
            </a:r>
            <a:r>
              <a:rPr lang="es-ES" sz="3000" dirty="0" err="1"/>
              <a:t>Quadro</a:t>
            </a:r>
            <a:r>
              <a:rPr lang="es-ES" sz="3000" dirty="0"/>
              <a:t> y </a:t>
            </a:r>
            <a:r>
              <a:rPr lang="es-ES" sz="3000" dirty="0" err="1"/>
              <a:t>GeForce</a:t>
            </a:r>
            <a:r>
              <a:rPr lang="es-ES" sz="3000" dirty="0"/>
              <a:t> en términos de frecuencia en reloj del procesador y configuración de memoria. </a:t>
            </a:r>
            <a:endParaRPr lang="es-ES" sz="3000" dirty="0" smtClean="0"/>
          </a:p>
          <a:p>
            <a:pPr marL="0" indent="0" algn="just">
              <a:buNone/>
            </a:pPr>
            <a:r>
              <a:rPr lang="es-ES" sz="3000" dirty="0" smtClean="0"/>
              <a:t>Las </a:t>
            </a:r>
            <a:r>
              <a:rPr lang="es-ES" sz="3000" dirty="0"/>
              <a:t>ultimas características en la serie </a:t>
            </a:r>
            <a:r>
              <a:rPr lang="es-ES" sz="3000" dirty="0" smtClean="0"/>
              <a:t>tesla, </a:t>
            </a:r>
            <a:r>
              <a:rPr lang="es-ES" sz="3000" dirty="0"/>
              <a:t>es su doble precisión de punto flotante en el hardware, lo que las hace ideales para aplicaciones científicas que dependen de alta precisión numérica.</a:t>
            </a:r>
            <a:endParaRPr lang="es-CO" sz="3000" dirty="0"/>
          </a:p>
          <a:p>
            <a:pPr marL="0" indent="0">
              <a:buNone/>
            </a:pPr>
            <a:endParaRPr lang="en-US" dirty="0"/>
          </a:p>
        </p:txBody>
      </p:sp>
      <p:sp>
        <p:nvSpPr>
          <p:cNvPr id="15" name="Content Placeholder 14"/>
          <p:cNvSpPr>
            <a:spLocks noGrp="1"/>
          </p:cNvSpPr>
          <p:nvPr>
            <p:ph sz="quarter" idx="37"/>
          </p:nvPr>
        </p:nvSpPr>
        <p:spPr>
          <a:xfrm>
            <a:off x="15416784" y="16827188"/>
            <a:ext cx="12716256" cy="4676570"/>
          </a:xfrm>
        </p:spPr>
        <p:txBody>
          <a:bodyPr>
            <a:normAutofit lnSpcReduction="10000"/>
          </a:bodyPr>
          <a:lstStyle/>
          <a:p>
            <a:pPr marL="0" indent="0" algn="just">
              <a:buNone/>
            </a:pPr>
            <a:r>
              <a:rPr lang="es-ES" dirty="0" smtClean="0"/>
              <a:t>gráficos </a:t>
            </a:r>
            <a:r>
              <a:rPr lang="es-ES" dirty="0"/>
              <a:t>para hardware GPU y permiten programar cada uno de los procesadores de la arquitectura Tesla.</a:t>
            </a:r>
            <a:endParaRPr lang="es-CO" dirty="0"/>
          </a:p>
          <a:p>
            <a:pPr marL="0" indent="0" algn="just">
              <a:buNone/>
            </a:pPr>
            <a:r>
              <a:rPr lang="es-ES" dirty="0"/>
              <a:t>Para medir el rendimiento que tienen el host y el dispositivo GPU, se basan en un </a:t>
            </a:r>
            <a:r>
              <a:rPr lang="es-ES" dirty="0" err="1"/>
              <a:t>framework</a:t>
            </a:r>
            <a:r>
              <a:rPr lang="es-ES" dirty="0"/>
              <a:t> llamado </a:t>
            </a:r>
            <a:r>
              <a:rPr lang="es-ES" dirty="0" err="1"/>
              <a:t>NetPIPE</a:t>
            </a:r>
            <a:r>
              <a:rPr lang="es-ES" dirty="0"/>
              <a:t> para evaluar la latencia y ancho de banda de las copias de la memoria entre el host y el dispositivo de la GPU</a:t>
            </a:r>
            <a:r>
              <a:rPr lang="es-ES" dirty="0" smtClean="0"/>
              <a:t>.</a:t>
            </a:r>
          </a:p>
          <a:p>
            <a:pPr marL="0" indent="0" algn="just">
              <a:buNone/>
            </a:pPr>
            <a:r>
              <a:rPr lang="es-ES" dirty="0" smtClean="0"/>
              <a:t>Se compara el </a:t>
            </a:r>
            <a:r>
              <a:rPr lang="es-ES" dirty="0"/>
              <a:t>funcionamiento de las subrutinas GEMM de precisión single y </a:t>
            </a:r>
            <a:r>
              <a:rPr lang="es-ES" dirty="0" err="1"/>
              <a:t>double</a:t>
            </a:r>
            <a:r>
              <a:rPr lang="es-ES" dirty="0"/>
              <a:t> de la biblioteca de NVIDIA CUBLAS 2.0 y se comparan con los resultados de las rutinas BLAS desde el procesador Intel </a:t>
            </a:r>
            <a:r>
              <a:rPr lang="es-ES" dirty="0" err="1"/>
              <a:t>Math</a:t>
            </a:r>
            <a:r>
              <a:rPr lang="es-ES" dirty="0"/>
              <a:t> </a:t>
            </a:r>
            <a:r>
              <a:rPr lang="es-ES" dirty="0" err="1"/>
              <a:t>Kernel</a:t>
            </a:r>
            <a:r>
              <a:rPr lang="es-ES" dirty="0"/>
              <a:t> Library (MKL), para entender ventajas y desventajas. Se realiza la prueba con un </a:t>
            </a:r>
            <a:r>
              <a:rPr lang="es-ES" dirty="0" err="1"/>
              <a:t>Cluster</a:t>
            </a:r>
            <a:r>
              <a:rPr lang="es-ES" dirty="0"/>
              <a:t> Intel </a:t>
            </a:r>
            <a:r>
              <a:rPr lang="es-ES" dirty="0" err="1"/>
              <a:t>Xeon</a:t>
            </a:r>
            <a:r>
              <a:rPr lang="es-ES" dirty="0"/>
              <a:t> equipado con una NVIDIA Tesla GPU.</a:t>
            </a:r>
            <a:endParaRPr lang="es-CO" dirty="0"/>
          </a:p>
        </p:txBody>
      </p:sp>
      <p:sp>
        <p:nvSpPr>
          <p:cNvPr id="17" name="Content Placeholder 16"/>
          <p:cNvSpPr>
            <a:spLocks noGrp="1"/>
          </p:cNvSpPr>
          <p:nvPr>
            <p:ph sz="quarter" idx="30"/>
          </p:nvPr>
        </p:nvSpPr>
        <p:spPr>
          <a:xfrm>
            <a:off x="15416784" y="23056333"/>
            <a:ext cx="13048488" cy="8420364"/>
          </a:xfrm>
        </p:spPr>
        <p:txBody>
          <a:bodyPr>
            <a:normAutofit/>
          </a:bodyPr>
          <a:lstStyle/>
          <a:p>
            <a:pPr marL="0" indent="0" algn="just">
              <a:buNone/>
            </a:pPr>
            <a:r>
              <a:rPr lang="es-CO" sz="3200" dirty="0"/>
              <a:t>NETPIPE </a:t>
            </a:r>
            <a:r>
              <a:rPr lang="es-CO" sz="3200" dirty="0" smtClean="0"/>
              <a:t>CUDAMEMCPY</a:t>
            </a:r>
          </a:p>
          <a:p>
            <a:pPr algn="just"/>
            <a:r>
              <a:rPr lang="es-CO" sz="3200" dirty="0" smtClean="0"/>
              <a:t>En el módulo </a:t>
            </a:r>
            <a:r>
              <a:rPr lang="es-CO" sz="3200" dirty="0" err="1" smtClean="0"/>
              <a:t>NetPIPE</a:t>
            </a:r>
            <a:r>
              <a:rPr lang="es-CO" sz="3200" dirty="0" smtClean="0"/>
              <a:t> </a:t>
            </a:r>
            <a:r>
              <a:rPr lang="es-CO" sz="3200" dirty="0" err="1" smtClean="0"/>
              <a:t>cudaMemcpy</a:t>
            </a:r>
            <a:r>
              <a:rPr lang="es-CO" sz="3200" dirty="0" smtClean="0"/>
              <a:t> la salida archivo contiene el tamaño del búfer, el rendimiento y el tiempo de transferencia.</a:t>
            </a:r>
          </a:p>
          <a:p>
            <a:pPr lvl="0" algn="just"/>
            <a:r>
              <a:rPr lang="es-CO" sz="3200" dirty="0"/>
              <a:t>Los resultados están en GB / s para comparar con las velocidades de enlace físicas que son por lo general reportado en GB / s. La gráfica de rendimiento </a:t>
            </a:r>
            <a:r>
              <a:rPr lang="es-CO" sz="3200" dirty="0" err="1"/>
              <a:t>NetPIPE</a:t>
            </a:r>
            <a:r>
              <a:rPr lang="es-CO" sz="3200" dirty="0"/>
              <a:t> el tamaño del paquete en Bytes se muestra en una escala logarítmica en el eje  X y la gráfica en segundos en el eje y. </a:t>
            </a:r>
            <a:r>
              <a:rPr lang="es-CO" sz="3200"/>
              <a:t>Ambos ejes están representados en la escala logarítmica.</a:t>
            </a:r>
          </a:p>
          <a:p>
            <a:pPr algn="just"/>
            <a:r>
              <a:rPr lang="es-CO" sz="3200" smtClean="0"/>
              <a:t>Los </a:t>
            </a:r>
            <a:r>
              <a:rPr lang="es-CO" sz="3200" dirty="0"/>
              <a:t>resultados proporcionados por el SDK de CUDA, las mediciones de tiempo por el índice de referencia se realizan mediante el temporizador CUDA funciones. La función de temporización que se utiliza para </a:t>
            </a:r>
            <a:r>
              <a:rPr lang="es-CO" sz="3200" dirty="0" err="1"/>
              <a:t>NetPIPE</a:t>
            </a:r>
            <a:r>
              <a:rPr lang="es-CO" sz="3200" dirty="0"/>
              <a:t> es basado en la función </a:t>
            </a:r>
            <a:r>
              <a:rPr lang="es-CO" sz="3200" dirty="0" err="1"/>
              <a:t>gettimeofday</a:t>
            </a:r>
            <a:r>
              <a:rPr lang="es-CO" sz="3200" dirty="0"/>
              <a:t> (). En todos los resultados, la prueba se ejecuta </a:t>
            </a:r>
            <a:r>
              <a:rPr lang="es-CO" sz="3200" dirty="0" err="1"/>
              <a:t>NetPIPE</a:t>
            </a:r>
            <a:r>
              <a:rPr lang="es-CO" sz="3200" dirty="0"/>
              <a:t> hasta tamaños de búfer de 192 MB.</a:t>
            </a:r>
          </a:p>
          <a:p>
            <a:pPr marL="0" indent="0" algn="just">
              <a:buNone/>
            </a:pPr>
            <a:endParaRPr lang="es-CO" sz="3200" dirty="0"/>
          </a:p>
        </p:txBody>
      </p:sp>
      <p:sp>
        <p:nvSpPr>
          <p:cNvPr id="18" name="Text Placeholder 17"/>
          <p:cNvSpPr>
            <a:spLocks noGrp="1"/>
          </p:cNvSpPr>
          <p:nvPr>
            <p:ph type="body" sz="quarter" idx="31"/>
          </p:nvPr>
        </p:nvSpPr>
        <p:spPr/>
        <p:txBody>
          <a:bodyPr/>
          <a:lstStyle/>
          <a:p>
            <a:r>
              <a:rPr lang="en-US" dirty="0">
                <a:latin typeface="Arial Rounded MT Bold" pitchFamily="34" charset="0"/>
              </a:rPr>
              <a:t>CONCLUSIONES </a:t>
            </a:r>
          </a:p>
        </p:txBody>
      </p:sp>
      <p:sp>
        <p:nvSpPr>
          <p:cNvPr id="21" name="Text Placeholder 20"/>
          <p:cNvSpPr>
            <a:spLocks noGrp="1"/>
          </p:cNvSpPr>
          <p:nvPr>
            <p:ph type="body" sz="quarter" idx="34"/>
          </p:nvPr>
        </p:nvSpPr>
        <p:spPr>
          <a:xfrm>
            <a:off x="29718762" y="22126693"/>
            <a:ext cx="13048488" cy="929640"/>
          </a:xfrm>
        </p:spPr>
        <p:txBody>
          <a:bodyPr/>
          <a:lstStyle/>
          <a:p>
            <a:r>
              <a:rPr lang="en-US" sz="8000" dirty="0" err="1" smtClean="0">
                <a:latin typeface="Arial Rounded MT Bold" pitchFamily="34" charset="0"/>
              </a:rPr>
              <a:t>Referencias</a:t>
            </a:r>
            <a:r>
              <a:rPr lang="en-US" sz="8000" dirty="0" smtClean="0">
                <a:latin typeface="Arial Rounded MT Bold" pitchFamily="34" charset="0"/>
              </a:rPr>
              <a:t>  </a:t>
            </a:r>
            <a:endParaRPr lang="en-US" sz="8000" dirty="0">
              <a:latin typeface="Arial Rounded MT Bold" pitchFamily="34" charset="0"/>
            </a:endParaRPr>
          </a:p>
        </p:txBody>
      </p:sp>
      <p:sp>
        <p:nvSpPr>
          <p:cNvPr id="22" name="Content Placeholder 21"/>
          <p:cNvSpPr>
            <a:spLocks noGrp="1"/>
          </p:cNvSpPr>
          <p:nvPr>
            <p:ph sz="quarter" idx="35"/>
          </p:nvPr>
        </p:nvSpPr>
        <p:spPr>
          <a:xfrm>
            <a:off x="29718762" y="23095313"/>
            <a:ext cx="12822141" cy="8381384"/>
          </a:xfrm>
        </p:spPr>
        <p:txBody>
          <a:bodyPr>
            <a:noAutofit/>
          </a:bodyPr>
          <a:lstStyle/>
          <a:p>
            <a:r>
              <a:rPr lang="en-US" sz="2900" dirty="0" smtClean="0"/>
              <a:t>[1] Q. O. Snell, A. R. </a:t>
            </a:r>
            <a:r>
              <a:rPr lang="en-US" sz="2900" dirty="0" err="1" smtClean="0"/>
              <a:t>Mikler</a:t>
            </a:r>
            <a:r>
              <a:rPr lang="en-US" sz="2900" dirty="0" smtClean="0"/>
              <a:t>, and J. L. Gustafson, “</a:t>
            </a:r>
            <a:r>
              <a:rPr lang="en-US" sz="2900" dirty="0" err="1" smtClean="0"/>
              <a:t>Netpipe</a:t>
            </a:r>
            <a:r>
              <a:rPr lang="en-US" sz="2900" dirty="0" smtClean="0"/>
              <a:t>: A network protocol independent </a:t>
            </a:r>
            <a:r>
              <a:rPr lang="en-US" sz="2900" dirty="0" err="1" smtClean="0"/>
              <a:t>performace</a:t>
            </a:r>
            <a:r>
              <a:rPr lang="en-US" sz="2900" dirty="0" smtClean="0"/>
              <a:t> evaluator,” in In Proceedings of the IASTED International Conference on Intelligent Information Manage-</a:t>
            </a:r>
            <a:r>
              <a:rPr lang="en-US" sz="2900" dirty="0" err="1" smtClean="0"/>
              <a:t>ment</a:t>
            </a:r>
            <a:r>
              <a:rPr lang="en-US" sz="2900" dirty="0" smtClean="0"/>
              <a:t> and Systems, 1996.</a:t>
            </a:r>
          </a:p>
          <a:p>
            <a:r>
              <a:rPr lang="es-CO" sz="2900" dirty="0" smtClean="0"/>
              <a:t>[4] J. </a:t>
            </a:r>
            <a:r>
              <a:rPr lang="es-CO" sz="2900" dirty="0" err="1" smtClean="0"/>
              <a:t>Nickolls</a:t>
            </a:r>
            <a:r>
              <a:rPr lang="es-CO" sz="2900" dirty="0" smtClean="0"/>
              <a:t>, I. </a:t>
            </a:r>
            <a:r>
              <a:rPr lang="es-CO" sz="2900" dirty="0" err="1" smtClean="0"/>
              <a:t>Buck</a:t>
            </a:r>
            <a:r>
              <a:rPr lang="es-CO" sz="2900" dirty="0" smtClean="0"/>
              <a:t>, M. Garland, and K. </a:t>
            </a:r>
            <a:r>
              <a:rPr lang="es-CO" sz="2900" dirty="0" err="1" smtClean="0"/>
              <a:t>Skadron</a:t>
            </a:r>
            <a:r>
              <a:rPr lang="es-CO" sz="2900" dirty="0" smtClean="0"/>
              <a:t>, “</a:t>
            </a:r>
            <a:r>
              <a:rPr lang="es-CO" sz="2900" dirty="0" err="1" smtClean="0"/>
              <a:t>Scalable</a:t>
            </a:r>
            <a:r>
              <a:rPr lang="es-CO" sz="2900" dirty="0" smtClean="0"/>
              <a:t> </a:t>
            </a:r>
            <a:r>
              <a:rPr lang="es-CO" sz="2900" dirty="0" err="1" smtClean="0"/>
              <a:t>parallel</a:t>
            </a:r>
            <a:r>
              <a:rPr lang="es-CO" sz="2900" dirty="0" smtClean="0"/>
              <a:t> </a:t>
            </a:r>
            <a:r>
              <a:rPr lang="es-CO" sz="2900" dirty="0" err="1" smtClean="0"/>
              <a:t>programming</a:t>
            </a:r>
            <a:r>
              <a:rPr lang="es-CO" sz="2900" dirty="0" smtClean="0"/>
              <a:t> </a:t>
            </a:r>
            <a:r>
              <a:rPr lang="es-CO" sz="2900" dirty="0" err="1" smtClean="0"/>
              <a:t>with</a:t>
            </a:r>
            <a:r>
              <a:rPr lang="es-CO" sz="2900" dirty="0" smtClean="0"/>
              <a:t> </a:t>
            </a:r>
            <a:r>
              <a:rPr lang="es-CO" sz="2900" dirty="0" err="1" smtClean="0"/>
              <a:t>cuda</a:t>
            </a:r>
            <a:r>
              <a:rPr lang="es-CO" sz="2900" dirty="0" smtClean="0"/>
              <a:t>,” </a:t>
            </a:r>
            <a:r>
              <a:rPr lang="es-CO" sz="2900" dirty="0" err="1" smtClean="0"/>
              <a:t>Queue</a:t>
            </a:r>
            <a:r>
              <a:rPr lang="es-CO" sz="2900" dirty="0" smtClean="0"/>
              <a:t>, vol. 6, no. 2, pp. 40–53, 2008.</a:t>
            </a:r>
          </a:p>
          <a:p>
            <a:r>
              <a:rPr lang="es-CO" sz="2900" dirty="0" smtClean="0"/>
              <a:t>[5] </a:t>
            </a:r>
            <a:r>
              <a:rPr lang="es-CO" sz="2900" dirty="0" smtClean="0">
                <a:hlinkClick r:id="rId3"/>
              </a:rPr>
              <a:t>http://www.nvidia.es/object/tesla-server-gpus-es.html</a:t>
            </a:r>
            <a:endParaRPr lang="es-CO" sz="2900" dirty="0" smtClean="0"/>
          </a:p>
          <a:p>
            <a:r>
              <a:rPr lang="es-CO" sz="2900" dirty="0" smtClean="0"/>
              <a:t>[6] </a:t>
            </a:r>
            <a:r>
              <a:rPr lang="es-CO" sz="2900" dirty="0" smtClean="0">
                <a:hlinkClick r:id="rId4"/>
              </a:rPr>
              <a:t>https://es.wikipedia.org/wiki/Unidad_central_de_procesamiento</a:t>
            </a:r>
            <a:endParaRPr lang="es-CO" sz="2900" dirty="0" smtClean="0"/>
          </a:p>
          <a:p>
            <a:r>
              <a:rPr lang="es-CO" sz="2900" dirty="0" smtClean="0"/>
              <a:t>[7] </a:t>
            </a:r>
            <a:r>
              <a:rPr lang="es-CO" sz="2900" dirty="0" smtClean="0">
                <a:hlinkClick r:id="rId5"/>
              </a:rPr>
              <a:t>https://es.wikipedia.org/wiki/Cl%C3%BAster_(inform%C3%A1tica)</a:t>
            </a:r>
            <a:endParaRPr lang="es-CO" sz="2900" dirty="0" smtClean="0"/>
          </a:p>
          <a:p>
            <a:r>
              <a:rPr lang="es-CO" sz="2900" dirty="0" smtClean="0"/>
              <a:t>[8</a:t>
            </a:r>
            <a:r>
              <a:rPr lang="es-CO" sz="2900" dirty="0" smtClean="0"/>
              <a:t>] Framework para HPC – Performance </a:t>
            </a:r>
            <a:r>
              <a:rPr lang="es-CO" sz="2900" dirty="0" err="1" smtClean="0"/>
              <a:t>Comparasion</a:t>
            </a:r>
            <a:endParaRPr lang="es-CO" sz="2900" dirty="0" smtClean="0"/>
          </a:p>
          <a:p>
            <a:r>
              <a:rPr lang="es-CO" sz="2900" dirty="0" smtClean="0"/>
              <a:t>[9] </a:t>
            </a:r>
            <a:r>
              <a:rPr lang="es-CO" sz="2900" dirty="0" smtClean="0">
                <a:hlinkClick r:id="rId6"/>
              </a:rPr>
              <a:t>https://es.wikipedia.org/wiki/Subrutina</a:t>
            </a:r>
            <a:endParaRPr lang="es-CO" sz="2900" dirty="0" smtClean="0"/>
          </a:p>
          <a:p>
            <a:r>
              <a:rPr lang="es-CO" sz="2900" dirty="0" smtClean="0"/>
              <a:t>[</a:t>
            </a:r>
            <a:r>
              <a:rPr lang="es-CO" sz="2900" dirty="0" smtClean="0"/>
              <a:t>10] </a:t>
            </a:r>
            <a:r>
              <a:rPr lang="es-CO" sz="2900" dirty="0" smtClean="0">
                <a:hlinkClick r:id="rId7"/>
              </a:rPr>
              <a:t>https://es.wikipedia.org/wiki/Host</a:t>
            </a:r>
            <a:endParaRPr lang="es-CO" sz="2900" dirty="0" smtClean="0"/>
          </a:p>
          <a:p>
            <a:r>
              <a:rPr lang="es-CO" sz="2900" dirty="0" smtClean="0"/>
              <a:t>[11] </a:t>
            </a:r>
            <a:r>
              <a:rPr lang="es-CO" sz="2900" dirty="0" smtClean="0">
                <a:hlinkClick r:id="rId8"/>
              </a:rPr>
              <a:t>http://</a:t>
            </a:r>
            <a:r>
              <a:rPr lang="es-CO" sz="2900" dirty="0" smtClean="0">
                <a:hlinkClick r:id="rId8"/>
              </a:rPr>
              <a:t>www.nvidia.es/object/cuda-parallel-computing-es.html</a:t>
            </a:r>
            <a:endParaRPr lang="es-CO" sz="2900" dirty="0" smtClean="0"/>
          </a:p>
          <a:p>
            <a:r>
              <a:rPr lang="es-ES" sz="2900" dirty="0"/>
              <a:t>[12] </a:t>
            </a:r>
            <a:r>
              <a:rPr lang="es-ES" sz="2900" dirty="0" smtClean="0">
                <a:hlinkClick r:id="rId9"/>
              </a:rPr>
              <a:t>https</a:t>
            </a:r>
            <a:r>
              <a:rPr lang="es-ES" sz="2900" dirty="0">
                <a:hlinkClick r:id="rId9"/>
              </a:rPr>
              <a:t>://es.wikipedia.org/wiki/Computaci%C3%B3n_de_alto_rendimiento</a:t>
            </a:r>
            <a:endParaRPr lang="es-CO" sz="2900" dirty="0" smtClean="0"/>
          </a:p>
          <a:p>
            <a:endParaRPr lang="en-US" sz="3100" dirty="0" smtClean="0"/>
          </a:p>
          <a:p>
            <a:endParaRPr lang="en-US" sz="3100" dirty="0"/>
          </a:p>
        </p:txBody>
      </p:sp>
      <p:pic>
        <p:nvPicPr>
          <p:cNvPr id="1026" name="Picture 2" descr="C:\Users\EQUIPO-1\Downloads\GPU Tesla.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30312" y="1"/>
            <a:ext cx="6360888" cy="399448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4"/>
          <p:cNvSpPr txBox="1">
            <a:spLocks/>
          </p:cNvSpPr>
          <p:nvPr/>
        </p:nvSpPr>
        <p:spPr>
          <a:xfrm>
            <a:off x="1114806" y="18018342"/>
            <a:ext cx="13220700" cy="914400"/>
          </a:xfrm>
          <a:prstGeom prst="rect">
            <a:avLst/>
          </a:prstGeom>
          <a:solidFill>
            <a:schemeClr val="tx2"/>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sz="8000" dirty="0" smtClean="0">
                <a:latin typeface="Arial Rounded MT Bold" pitchFamily="34" charset="0"/>
              </a:rPr>
              <a:t>PALABRAS CLAVES</a:t>
            </a:r>
            <a:endParaRPr lang="en-US" sz="8000" dirty="0">
              <a:latin typeface="Arial Rounded MT Bold" pitchFamily="34" charset="0"/>
            </a:endParaRPr>
          </a:p>
        </p:txBody>
      </p:sp>
      <p:sp>
        <p:nvSpPr>
          <p:cNvPr id="10" name="9 Marcador de texto"/>
          <p:cNvSpPr>
            <a:spLocks noGrp="1"/>
          </p:cNvSpPr>
          <p:nvPr>
            <p:ph type="body" sz="quarter" idx="29"/>
          </p:nvPr>
        </p:nvSpPr>
        <p:spPr>
          <a:xfrm>
            <a:off x="15533410" y="21753313"/>
            <a:ext cx="13048488" cy="914400"/>
          </a:xfrm>
        </p:spPr>
        <p:txBody>
          <a:bodyPr/>
          <a:lstStyle/>
          <a:p>
            <a:r>
              <a:rPr lang="es-CO" sz="8000" dirty="0" smtClean="0">
                <a:latin typeface="Arial Rounded MT Bold" pitchFamily="34" charset="0"/>
              </a:rPr>
              <a:t>RESULTADOS</a:t>
            </a:r>
            <a:endParaRPr lang="es-CO" sz="8000" dirty="0">
              <a:latin typeface="Arial Rounded MT Bold" pitchFamily="34" charset="0"/>
            </a:endParaRPr>
          </a:p>
        </p:txBody>
      </p:sp>
      <p:pic>
        <p:nvPicPr>
          <p:cNvPr id="3" name="Picture 3" descr="C:\Users\EQUIPO-1\Downloads\Cluster.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61465" y="26835445"/>
            <a:ext cx="4191940" cy="4039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EQUIPO-1\Downloads\CPU.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27533" y="21874353"/>
            <a:ext cx="4657243" cy="420231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EQUIPO-1\Downloads\Tesla.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61465" y="19020416"/>
            <a:ext cx="4783135" cy="285393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32"/>
          </p:nvPr>
        </p:nvSpPr>
        <p:spPr>
          <a:xfrm>
            <a:off x="29644848" y="7086600"/>
            <a:ext cx="12896055" cy="8970263"/>
          </a:xfrm>
        </p:spPr>
        <p:txBody>
          <a:bodyPr>
            <a:normAutofit/>
          </a:bodyPr>
          <a:lstStyle/>
          <a:p>
            <a:pPr algn="just"/>
            <a:r>
              <a:rPr lang="es-CO" sz="3300" dirty="0"/>
              <a:t>Se estudió el rendimiento de las subrutinas SGEMM / DGEMM de la biblioteca CUBLAS 2.0 en la última versión del sistema de cómputo NVIDIA Tesla. Durante el desarrollo del módulo </a:t>
            </a:r>
            <a:r>
              <a:rPr lang="es-CO" sz="3300" dirty="0" err="1"/>
              <a:t>NetPIPE</a:t>
            </a:r>
            <a:r>
              <a:rPr lang="es-CO" sz="3300" dirty="0"/>
              <a:t> </a:t>
            </a:r>
            <a:r>
              <a:rPr lang="es-CO" sz="3300" dirty="0" err="1"/>
              <a:t>cudaMemcpy</a:t>
            </a:r>
            <a:r>
              <a:rPr lang="es-CO" sz="3300" dirty="0"/>
              <a:t> los resultados fueron validados con referencia a los resultados del </a:t>
            </a:r>
            <a:r>
              <a:rPr lang="es-CO" sz="3300" dirty="0" err="1"/>
              <a:t>benchmark</a:t>
            </a:r>
            <a:r>
              <a:rPr lang="es-CO" sz="3300" dirty="0"/>
              <a:t> dados por el CUDA SDK</a:t>
            </a:r>
            <a:r>
              <a:rPr lang="es-CO" sz="3300" dirty="0" smtClean="0"/>
              <a:t>.</a:t>
            </a:r>
            <a:endParaRPr lang="es-CO" sz="3300" dirty="0"/>
          </a:p>
          <a:p>
            <a:pPr algn="just"/>
            <a:r>
              <a:rPr lang="es-CO" sz="3300" dirty="0"/>
              <a:t>Basado en los resultados del estudio se llega como conclusión que el módulo </a:t>
            </a:r>
            <a:r>
              <a:rPr lang="es-CO" sz="3300" dirty="0" err="1"/>
              <a:t>cudaMemcpy</a:t>
            </a:r>
            <a:r>
              <a:rPr lang="es-CO" sz="3300" dirty="0"/>
              <a:t> de </a:t>
            </a:r>
            <a:r>
              <a:rPr lang="es-CO" sz="3300" dirty="0" err="1"/>
              <a:t>NetPIPE</a:t>
            </a:r>
            <a:r>
              <a:rPr lang="es-CO" sz="3300" dirty="0"/>
              <a:t> se puede utilizar para medir los datos de rendimiento de movimiento entre el host y el dispositivo GPU. </a:t>
            </a:r>
          </a:p>
          <a:p>
            <a:pPr algn="just"/>
            <a:r>
              <a:rPr lang="es-CO" sz="3300" dirty="0"/>
              <a:t>Como trabajo futuro, se tiene como idea principal integrar este módulo con el módulo </a:t>
            </a:r>
            <a:r>
              <a:rPr lang="es-CO" sz="3300" dirty="0" err="1"/>
              <a:t>NetPIPE</a:t>
            </a:r>
            <a:r>
              <a:rPr lang="es-CO" sz="3300" dirty="0"/>
              <a:t> </a:t>
            </a:r>
            <a:r>
              <a:rPr lang="es-CO" sz="3300" dirty="0" err="1"/>
              <a:t>Infiniband</a:t>
            </a:r>
            <a:r>
              <a:rPr lang="es-CO" sz="3300" dirty="0"/>
              <a:t> para incorporar copias de memoria a dispositivos remotos utilizando el GPU directo a memoria remota, se pretende también ampliar el </a:t>
            </a:r>
            <a:r>
              <a:rPr lang="es-CO" sz="3300" dirty="0" err="1"/>
              <a:t>framework</a:t>
            </a:r>
            <a:r>
              <a:rPr lang="es-CO" sz="3300" dirty="0"/>
              <a:t> </a:t>
            </a:r>
            <a:r>
              <a:rPr lang="es-CO" sz="3300" dirty="0" err="1"/>
              <a:t>NetPIPE</a:t>
            </a:r>
            <a:r>
              <a:rPr lang="es-CO" sz="3300" dirty="0"/>
              <a:t> para incorporar el rendimiento de las copias de memoria asíncronos. </a:t>
            </a:r>
          </a:p>
          <a:p>
            <a:pPr marL="0" indent="0">
              <a:buNone/>
            </a:pPr>
            <a:endParaRPr lang="es-CO" dirty="0"/>
          </a:p>
        </p:txBody>
      </p:sp>
      <p:pic>
        <p:nvPicPr>
          <p:cNvPr id="7" name="Picture 6"/>
          <p:cNvPicPr>
            <a:picLocks noChangeAspect="1"/>
          </p:cNvPicPr>
          <p:nvPr/>
        </p:nvPicPr>
        <p:blipFill>
          <a:blip r:embed="rId14"/>
          <a:stretch>
            <a:fillRect/>
          </a:stretch>
        </p:blipFill>
        <p:spPr>
          <a:xfrm>
            <a:off x="29797280" y="16166478"/>
            <a:ext cx="12743623" cy="5707875"/>
          </a:xfrm>
          <a:prstGeom prst="rect">
            <a:avLst/>
          </a:prstGeom>
        </p:spPr>
      </p:pic>
      <p:pic>
        <p:nvPicPr>
          <p:cNvPr id="8" name="Marcador de contenido 7"/>
          <p:cNvPicPr>
            <a:picLocks noGrp="1" noChangeAspect="1"/>
          </p:cNvPicPr>
          <p:nvPr>
            <p:ph sz="quarter" idx="23"/>
          </p:nvPr>
        </p:nvPicPr>
        <p:blipFill>
          <a:blip r:embed="rId15">
            <a:extLst>
              <a:ext uri="{28A0092B-C50C-407E-A947-70E740481C1C}">
                <a14:useLocalDpi xmlns:a14="http://schemas.microsoft.com/office/drawing/2010/main" val="0"/>
              </a:ext>
            </a:extLst>
          </a:blip>
          <a:stretch>
            <a:fillRect/>
          </a:stretch>
        </p:blipFill>
        <p:spPr>
          <a:xfrm>
            <a:off x="21823680" y="11779723"/>
            <a:ext cx="6309360" cy="4922687"/>
          </a:xfrm>
        </p:spPr>
      </p:pic>
      <p:sp>
        <p:nvSpPr>
          <p:cNvPr id="25" name="Content Placeholder 13"/>
          <p:cNvSpPr>
            <a:spLocks noGrp="1"/>
          </p:cNvSpPr>
          <p:nvPr>
            <p:ph sz="quarter" idx="27"/>
          </p:nvPr>
        </p:nvSpPr>
        <p:spPr>
          <a:xfrm>
            <a:off x="15447264" y="11754720"/>
            <a:ext cx="6163056" cy="5425724"/>
          </a:xfrm>
        </p:spPr>
        <p:txBody>
          <a:bodyPr>
            <a:normAutofit/>
          </a:bodyPr>
          <a:lstStyle/>
          <a:p>
            <a:pPr marL="0" indent="0" algn="just">
              <a:buNone/>
            </a:pPr>
            <a:r>
              <a:rPr lang="es-ES" dirty="0" smtClean="0"/>
              <a:t>Se muestra en la figura la arquitectura de hardware Tesla. Cada procesador de computo Tesla T10 tiene 4 GB de memoria dedicada, cada uno de estos procesadores se puede programar usando el </a:t>
            </a:r>
            <a:r>
              <a:rPr lang="es-ES" dirty="0" err="1" smtClean="0"/>
              <a:t>framework</a:t>
            </a:r>
            <a:r>
              <a:rPr lang="es-ES" dirty="0" smtClean="0"/>
              <a:t> CUDA. </a:t>
            </a:r>
          </a:p>
          <a:p>
            <a:pPr marL="0" indent="0" algn="just">
              <a:buNone/>
            </a:pPr>
            <a:r>
              <a:rPr lang="es-ES" dirty="0"/>
              <a:t>Buscan optimizar estos dispositivos por medio de </a:t>
            </a:r>
            <a:r>
              <a:rPr lang="es-ES" dirty="0" err="1"/>
              <a:t>frameworks</a:t>
            </a:r>
            <a:r>
              <a:rPr lang="es-ES" dirty="0"/>
              <a:t> como </a:t>
            </a:r>
            <a:r>
              <a:rPr lang="es-ES" dirty="0" smtClean="0"/>
              <a:t>CUDA los cuales tienen un gran interés en desarrollar algoritmos no</a:t>
            </a:r>
          </a:p>
          <a:p>
            <a:pPr marL="0" indent="0" algn="just">
              <a:buNone/>
            </a:pPr>
            <a:endParaRPr lang="es-ES" dirty="0" smtClean="0"/>
          </a:p>
          <a:p>
            <a:pPr marL="0" indent="0" algn="just">
              <a:buNone/>
            </a:pPr>
            <a:endParaRPr lang="en-US"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0CDA158F-BD11-4947-AD81-47123E717BAC}" vid="{D7EF840D-21B4-42C8-9035-CFD5E088B4D5}"/>
    </a:ext>
  </a:extLst>
</a:theme>
</file>

<file path=ppt/theme/theme2.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 Poster B">
      <a:dk1>
        <a:sysClr val="windowText" lastClr="000000"/>
      </a:dk1>
      <a:lt1>
        <a:sysClr val="window" lastClr="FFFFFF"/>
      </a:lt1>
      <a:dk2>
        <a:srgbClr val="256693"/>
      </a:dk2>
      <a:lt2>
        <a:srgbClr val="D2EAFA"/>
      </a:lt2>
      <a:accent1>
        <a:srgbClr val="2F82BB"/>
      </a:accent1>
      <a:accent2>
        <a:srgbClr val="C9C64E"/>
      </a:accent2>
      <a:accent3>
        <a:srgbClr val="A5AB81"/>
      </a:accent3>
      <a:accent4>
        <a:srgbClr val="D8B25C"/>
      </a:accent4>
      <a:accent5>
        <a:srgbClr val="689CC0"/>
      </a:accent5>
      <a:accent6>
        <a:srgbClr val="968C8C"/>
      </a:accent6>
      <a:hlink>
        <a:srgbClr val="2F82BB"/>
      </a:hlink>
      <a:folHlink>
        <a:srgbClr val="808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451A831-6165-46D3-80FA-B53FDB37F9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green design)</Template>
  <TotalTime>0</TotalTime>
  <Words>996</Words>
  <Application>Microsoft Office PowerPoint</Application>
  <PresentationFormat>Personalizado</PresentationFormat>
  <Paragraphs>52</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Black</vt:lpstr>
      <vt:lpstr>Arial Rounded MT Bold</vt:lpstr>
      <vt:lpstr>Calibri</vt:lpstr>
      <vt:lpstr>Calibri Light</vt:lpstr>
      <vt:lpstr>Medical Poster</vt:lpstr>
      <vt:lpstr>ANÁLISIS DE RENDIMIENTO DE LAS TRANSFERENCIAS DE MEMORIA Y SUBRUTINAS GEMM EN CLÚSTER DE GPU NVIDIA TESLA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2016-05-17T16:49:21Z</dcterms:created>
  <dcterms:modified xsi:type="dcterms:W3CDTF">2016-05-26T02:02:53Z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TC040010579991</vt:lpwstr>
  </property>
</Properties>
</file>