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8"/>
  </p:notesMasterIdLst>
  <p:sldIdLst>
    <p:sldId id="256" r:id="rId2"/>
    <p:sldId id="261" r:id="rId3"/>
    <p:sldId id="262" r:id="rId4"/>
    <p:sldId id="263" r:id="rId5"/>
    <p:sldId id="269" r:id="rId6"/>
    <p:sldId id="272" r:id="rId7"/>
    <p:sldId id="273" r:id="rId8"/>
    <p:sldId id="274" r:id="rId9"/>
    <p:sldId id="264" r:id="rId10"/>
    <p:sldId id="275" r:id="rId11"/>
    <p:sldId id="265" r:id="rId12"/>
    <p:sldId id="276" r:id="rId13"/>
    <p:sldId id="277"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5C44E-43D4-42C2-B7C9-B54CE1553072}" v="6" dt="2021-04-06T21:42:45.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21" autoAdjust="0"/>
  </p:normalViewPr>
  <p:slideViewPr>
    <p:cSldViewPr snapToGrid="0">
      <p:cViewPr varScale="1">
        <p:scale>
          <a:sx n="54" d="100"/>
          <a:sy n="54" d="100"/>
        </p:scale>
        <p:origin x="47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tuesta" userId="eacef71948dfa844" providerId="LiveId" clId="{5B15C44E-43D4-42C2-B7C9-B54CE1553072}"/>
    <pc:docChg chg="custSel addSld modSld sldOrd">
      <pc:chgData name="Daniel Atuesta" userId="eacef71948dfa844" providerId="LiveId" clId="{5B15C44E-43D4-42C2-B7C9-B54CE1553072}" dt="2021-04-06T21:43:06.730" v="184"/>
      <pc:docMkLst>
        <pc:docMk/>
      </pc:docMkLst>
      <pc:sldChg chg="addSp delSp modSp new mod setBg">
        <pc:chgData name="Daniel Atuesta" userId="eacef71948dfa844" providerId="LiveId" clId="{5B15C44E-43D4-42C2-B7C9-B54CE1553072}" dt="2021-04-03T19:06:18.208" v="48" actId="1076"/>
        <pc:sldMkLst>
          <pc:docMk/>
          <pc:sldMk cId="4012827547" sldId="270"/>
        </pc:sldMkLst>
        <pc:spChg chg="mod">
          <ac:chgData name="Daniel Atuesta" userId="eacef71948dfa844" providerId="LiveId" clId="{5B15C44E-43D4-42C2-B7C9-B54CE1553072}" dt="2021-04-03T18:51:45.526" v="39" actId="26606"/>
          <ac:spMkLst>
            <pc:docMk/>
            <pc:sldMk cId="4012827547" sldId="270"/>
            <ac:spMk id="2" creationId="{B6B59E8F-D6B6-4BF8-AAA4-34B9716D8D67}"/>
          </ac:spMkLst>
        </pc:spChg>
        <pc:spChg chg="del mod">
          <ac:chgData name="Daniel Atuesta" userId="eacef71948dfa844" providerId="LiveId" clId="{5B15C44E-43D4-42C2-B7C9-B54CE1553072}" dt="2021-04-03T18:51:26.156" v="36" actId="931"/>
          <ac:spMkLst>
            <pc:docMk/>
            <pc:sldMk cId="4012827547" sldId="270"/>
            <ac:spMk id="3" creationId="{DE8D1886-B626-418B-A0ED-013948FFD27E}"/>
          </ac:spMkLst>
        </pc:spChg>
        <pc:spChg chg="add mod">
          <ac:chgData name="Daniel Atuesta" userId="eacef71948dfa844" providerId="LiveId" clId="{5B15C44E-43D4-42C2-B7C9-B54CE1553072}" dt="2021-04-03T19:06:18.208" v="48" actId="1076"/>
          <ac:spMkLst>
            <pc:docMk/>
            <pc:sldMk cId="4012827547" sldId="270"/>
            <ac:spMk id="9" creationId="{8BB60D2C-ABFD-473E-8C30-869F8667E718}"/>
          </ac:spMkLst>
        </pc:spChg>
        <pc:spChg chg="add">
          <ac:chgData name="Daniel Atuesta" userId="eacef71948dfa844" providerId="LiveId" clId="{5B15C44E-43D4-42C2-B7C9-B54CE1553072}" dt="2021-04-03T18:51:45.526" v="39" actId="26606"/>
          <ac:spMkLst>
            <pc:docMk/>
            <pc:sldMk cId="4012827547" sldId="270"/>
            <ac:spMk id="12" creationId="{EB6D1D7F-141C-4D8E-BFBA-D95B68E16385}"/>
          </ac:spMkLst>
        </pc:spChg>
        <pc:spChg chg="add">
          <ac:chgData name="Daniel Atuesta" userId="eacef71948dfa844" providerId="LiveId" clId="{5B15C44E-43D4-42C2-B7C9-B54CE1553072}" dt="2021-04-03T18:51:45.526" v="39" actId="26606"/>
          <ac:spMkLst>
            <pc:docMk/>
            <pc:sldMk cId="4012827547" sldId="270"/>
            <ac:spMk id="14" creationId="{245B42B6-26F8-4E25-839B-FB38F13BEFFC}"/>
          </ac:spMkLst>
        </pc:spChg>
        <pc:picChg chg="add mod modCrop">
          <ac:chgData name="Daniel Atuesta" userId="eacef71948dfa844" providerId="LiveId" clId="{5B15C44E-43D4-42C2-B7C9-B54CE1553072}" dt="2021-04-03T18:52:24.607" v="47" actId="1076"/>
          <ac:picMkLst>
            <pc:docMk/>
            <pc:sldMk cId="4012827547" sldId="270"/>
            <ac:picMk id="5" creationId="{81EF7E69-500E-490B-B2DB-D5B6CB600628}"/>
          </ac:picMkLst>
        </pc:picChg>
      </pc:sldChg>
      <pc:sldChg chg="ord">
        <pc:chgData name="Daniel Atuesta" userId="eacef71948dfa844" providerId="LiveId" clId="{5B15C44E-43D4-42C2-B7C9-B54CE1553072}" dt="2021-04-06T21:39:27.906" v="50"/>
        <pc:sldMkLst>
          <pc:docMk/>
          <pc:sldMk cId="3999110350" sldId="272"/>
        </pc:sldMkLst>
      </pc:sldChg>
      <pc:sldChg chg="addSp modSp mod">
        <pc:chgData name="Daniel Atuesta" userId="eacef71948dfa844" providerId="LiveId" clId="{5B15C44E-43D4-42C2-B7C9-B54CE1553072}" dt="2021-04-06T21:42:53.228" v="182" actId="1076"/>
        <pc:sldMkLst>
          <pc:docMk/>
          <pc:sldMk cId="1672478332" sldId="273"/>
        </pc:sldMkLst>
        <pc:spChg chg="add mod">
          <ac:chgData name="Daniel Atuesta" userId="eacef71948dfa844" providerId="LiveId" clId="{5B15C44E-43D4-42C2-B7C9-B54CE1553072}" dt="2021-04-06T21:41:39.623" v="165" actId="3062"/>
          <ac:spMkLst>
            <pc:docMk/>
            <pc:sldMk cId="1672478332" sldId="273"/>
            <ac:spMk id="4" creationId="{F48D851A-7DE6-46EC-A662-DCA6BC9449A7}"/>
          </ac:spMkLst>
        </pc:spChg>
        <pc:spChg chg="add mod">
          <ac:chgData name="Daniel Atuesta" userId="eacef71948dfa844" providerId="LiveId" clId="{5B15C44E-43D4-42C2-B7C9-B54CE1553072}" dt="2021-04-06T21:41:58.777" v="167" actId="207"/>
          <ac:spMkLst>
            <pc:docMk/>
            <pc:sldMk cId="1672478332" sldId="273"/>
            <ac:spMk id="5" creationId="{4774D479-FD7C-469B-8AFC-8E577C26A22C}"/>
          </ac:spMkLst>
        </pc:spChg>
        <pc:spChg chg="add mod">
          <ac:chgData name="Daniel Atuesta" userId="eacef71948dfa844" providerId="LiveId" clId="{5B15C44E-43D4-42C2-B7C9-B54CE1553072}" dt="2021-04-06T21:40:44.072" v="158" actId="1076"/>
          <ac:spMkLst>
            <pc:docMk/>
            <pc:sldMk cId="1672478332" sldId="273"/>
            <ac:spMk id="6" creationId="{DFA4F226-7892-4EB7-BFF2-581F5F771B9D}"/>
          </ac:spMkLst>
        </pc:spChg>
        <pc:spChg chg="add mod">
          <ac:chgData name="Daniel Atuesta" userId="eacef71948dfa844" providerId="LiveId" clId="{5B15C44E-43D4-42C2-B7C9-B54CE1553072}" dt="2021-04-06T21:42:10.974" v="169" actId="1076"/>
          <ac:spMkLst>
            <pc:docMk/>
            <pc:sldMk cId="1672478332" sldId="273"/>
            <ac:spMk id="9" creationId="{2C23FCDB-F0ED-436F-A37B-1C957F4AF5C0}"/>
          </ac:spMkLst>
        </pc:spChg>
        <pc:spChg chg="add mod">
          <ac:chgData name="Daniel Atuesta" userId="eacef71948dfa844" providerId="LiveId" clId="{5B15C44E-43D4-42C2-B7C9-B54CE1553072}" dt="2021-04-06T21:42:20.462" v="171" actId="1076"/>
          <ac:spMkLst>
            <pc:docMk/>
            <pc:sldMk cId="1672478332" sldId="273"/>
            <ac:spMk id="10" creationId="{FF29DCDF-942A-47C5-99B1-FD9279148656}"/>
          </ac:spMkLst>
        </pc:spChg>
        <pc:spChg chg="add mod">
          <ac:chgData name="Daniel Atuesta" userId="eacef71948dfa844" providerId="LiveId" clId="{5B15C44E-43D4-42C2-B7C9-B54CE1553072}" dt="2021-04-06T21:42:31.997" v="175" actId="1076"/>
          <ac:spMkLst>
            <pc:docMk/>
            <pc:sldMk cId="1672478332" sldId="273"/>
            <ac:spMk id="11" creationId="{2E1DAD2F-9DA9-4DED-A8A1-148D9BA5C21F}"/>
          </ac:spMkLst>
        </pc:spChg>
        <pc:spChg chg="add mod">
          <ac:chgData name="Daniel Atuesta" userId="eacef71948dfa844" providerId="LiveId" clId="{5B15C44E-43D4-42C2-B7C9-B54CE1553072}" dt="2021-04-06T21:42:43.067" v="179" actId="1076"/>
          <ac:spMkLst>
            <pc:docMk/>
            <pc:sldMk cId="1672478332" sldId="273"/>
            <ac:spMk id="12" creationId="{9C473539-99E3-4F61-8C97-14D4D3F85D12}"/>
          </ac:spMkLst>
        </pc:spChg>
        <pc:spChg chg="add mod">
          <ac:chgData name="Daniel Atuesta" userId="eacef71948dfa844" providerId="LiveId" clId="{5B15C44E-43D4-42C2-B7C9-B54CE1553072}" dt="2021-04-06T21:42:53.228" v="182" actId="1076"/>
          <ac:spMkLst>
            <pc:docMk/>
            <pc:sldMk cId="1672478332" sldId="273"/>
            <ac:spMk id="13" creationId="{5EFC7DEA-8CF7-4C1D-8CED-3E021637D559}"/>
          </ac:spMkLst>
        </pc:spChg>
        <pc:picChg chg="mod">
          <ac:chgData name="Daniel Atuesta" userId="eacef71948dfa844" providerId="LiveId" clId="{5B15C44E-43D4-42C2-B7C9-B54CE1553072}" dt="2021-04-06T21:42:48.586" v="181" actId="1076"/>
          <ac:picMkLst>
            <pc:docMk/>
            <pc:sldMk cId="1672478332" sldId="273"/>
            <ac:picMk id="7" creationId="{8A44F19A-DD7A-40C0-861E-884D51ABE306}"/>
          </ac:picMkLst>
        </pc:picChg>
      </pc:sldChg>
      <pc:sldChg chg="ord">
        <pc:chgData name="Daniel Atuesta" userId="eacef71948dfa844" providerId="LiveId" clId="{5B15C44E-43D4-42C2-B7C9-B54CE1553072}" dt="2021-04-06T21:43:06.730" v="184"/>
        <pc:sldMkLst>
          <pc:docMk/>
          <pc:sldMk cId="2458276485"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D0F0-52E5-487E-8828-0E2211A1C9F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BB913-60C7-43E3-B2B5-53B86365DC39}" type="slidenum">
              <a:rPr lang="en-US" smtClean="0"/>
              <a:t>‹#›</a:t>
            </a:fld>
            <a:endParaRPr lang="en-US"/>
          </a:p>
        </p:txBody>
      </p:sp>
    </p:spTree>
    <p:extLst>
      <p:ext uri="{BB962C8B-B14F-4D97-AF65-F5344CB8AC3E}">
        <p14:creationId xmlns:p14="http://schemas.microsoft.com/office/powerpoint/2010/main" val="156323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nuchidatapt03-6ml1615.slack.com/archives/C01S9SDPZ7Y/p1617750296057300"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nuchidatapt03-6ml1615.slack.com/archives/C01S9SDPZ7Y/p1617750301057500"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Goal: To look at how music trends have changed over time and how the variables tracked in the trends effect the popularity of the song.</a:t>
            </a:r>
          </a:p>
          <a:p>
            <a:endParaRPr lang="en-US" dirty="0"/>
          </a:p>
          <a:p>
            <a:r>
              <a:rPr lang="en-US" dirty="0"/>
              <a:t>Questions asked: started off looking to see how covid-19 effected the music industry </a:t>
            </a:r>
          </a:p>
          <a:p>
            <a:endParaRPr lang="en-US" dirty="0"/>
          </a:p>
          <a:p>
            <a:r>
              <a:rPr lang="en-US" dirty="0"/>
              <a:t>Dataset : looked at several </a:t>
            </a:r>
            <a:r>
              <a:rPr lang="en-US" dirty="0" err="1"/>
              <a:t>apis</a:t>
            </a:r>
            <a:r>
              <a:rPr lang="en-US" dirty="0"/>
              <a:t> and </a:t>
            </a:r>
            <a:r>
              <a:rPr lang="en-US" dirty="0" err="1"/>
              <a:t>csvs</a:t>
            </a:r>
            <a:r>
              <a:rPr lang="en-US" dirty="0"/>
              <a:t> with regards to music streaming services</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2</a:t>
            </a:fld>
            <a:endParaRPr lang="en-US"/>
          </a:p>
        </p:txBody>
      </p:sp>
    </p:spTree>
    <p:extLst>
      <p:ext uri="{BB962C8B-B14F-4D97-AF65-F5344CB8AC3E}">
        <p14:creationId xmlns:p14="http://schemas.microsoft.com/office/powerpoint/2010/main" val="395698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Slack-Lato"/>
              </a:rPr>
              <a:t>for key (at least from the value counts we pulled), it seems like keys of C and G are the most frequently occurring among the most popular tracks, which makes sense given that they are the two most standard keys to play in (for instruments)</a:t>
            </a:r>
          </a:p>
          <a:p>
            <a:pPr algn="r"/>
            <a:r>
              <a:rPr lang="en-US" b="0" i="0" u="none" strike="noStrike" dirty="0">
                <a:solidFill>
                  <a:srgbClr val="1D1C1D"/>
                </a:solidFill>
                <a:effectLst/>
                <a:latin typeface="Slack-Lato"/>
                <a:hlinkClick r:id="rId3"/>
              </a:rPr>
              <a:t>6:04</a:t>
            </a:r>
            <a:endParaRPr lang="en-US" b="0" i="0" dirty="0">
              <a:solidFill>
                <a:srgbClr val="1D1C1D"/>
              </a:solidFill>
              <a:effectLst/>
              <a:latin typeface="Slack-Lato"/>
            </a:endParaRPr>
          </a:p>
          <a:p>
            <a:pPr algn="l"/>
            <a:r>
              <a:rPr lang="en-US" b="0" i="0" dirty="0">
                <a:solidFill>
                  <a:srgbClr val="1D1C1D"/>
                </a:solidFill>
                <a:effectLst/>
                <a:latin typeface="Slack-Lato"/>
              </a:rPr>
              <a:t>and a popular range for vocalists</a:t>
            </a:r>
          </a:p>
          <a:p>
            <a:pPr algn="r"/>
            <a:r>
              <a:rPr lang="en-US" b="0" i="0" u="none" strike="noStrike" dirty="0">
                <a:solidFill>
                  <a:srgbClr val="1D1C1D"/>
                </a:solidFill>
                <a:effectLst/>
                <a:latin typeface="Slack-Lato"/>
                <a:hlinkClick r:id="rId4"/>
              </a:rPr>
              <a:t>6:05</a:t>
            </a:r>
            <a:endParaRPr lang="en-US" b="0" i="0" dirty="0">
              <a:solidFill>
                <a:srgbClr val="1D1C1D"/>
              </a:solidFill>
              <a:effectLst/>
              <a:latin typeface="Slack-Lato"/>
            </a:endParaRPr>
          </a:p>
          <a:p>
            <a:pPr algn="l"/>
            <a:r>
              <a:rPr lang="en-US" b="0" i="0" dirty="0">
                <a:solidFill>
                  <a:srgbClr val="1D1C1D"/>
                </a:solidFill>
                <a:effectLst/>
                <a:latin typeface="Slack-Lato"/>
              </a:rPr>
              <a:t>^just FYI</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11</a:t>
            </a:fld>
            <a:endParaRPr lang="en-US"/>
          </a:p>
        </p:txBody>
      </p:sp>
    </p:spTree>
    <p:extLst>
      <p:ext uri="{BB962C8B-B14F-4D97-AF65-F5344CB8AC3E}">
        <p14:creationId xmlns:p14="http://schemas.microsoft.com/office/powerpoint/2010/main" val="58270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##Loudness</a:t>
            </a:r>
          </a:p>
          <a:p>
            <a:pPr algn="l"/>
            <a:r>
              <a:rPr lang="en-US" b="0" i="0" dirty="0">
                <a:solidFill>
                  <a:srgbClr val="1D1C1D"/>
                </a:solidFill>
                <a:effectLst/>
                <a:latin typeface="Monaco"/>
              </a:rPr>
              <a:t>Louder songs tend to be more popular than their quiet competition. As improvements in recording technology have allowed music to be recorded and played at higher volumes before they begin to distort, popular artists have been happy to turn it up. Louder songs are more likely to grab a listener’s attention on the radio, a personalized “Release Radar” playlist or even a television commercial.</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12</a:t>
            </a:fld>
            <a:endParaRPr lang="en-US"/>
          </a:p>
        </p:txBody>
      </p:sp>
    </p:spTree>
    <p:extLst>
      <p:ext uri="{BB962C8B-B14F-4D97-AF65-F5344CB8AC3E}">
        <p14:creationId xmlns:p14="http://schemas.microsoft.com/office/powerpoint/2010/main" val="346784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##Speechiness</a:t>
            </a:r>
          </a:p>
          <a:p>
            <a:pPr algn="l"/>
            <a:r>
              <a:rPr lang="en-US" b="0" i="0" dirty="0">
                <a:solidFill>
                  <a:srgbClr val="1D1C1D"/>
                </a:solidFill>
                <a:effectLst/>
                <a:latin typeface="Monaco"/>
              </a:rPr>
              <a:t>Songs and tracks with higher levels of </a:t>
            </a:r>
            <a:r>
              <a:rPr lang="en-US" b="0" i="0" dirty="0" err="1">
                <a:solidFill>
                  <a:srgbClr val="1D1C1D"/>
                </a:solidFill>
                <a:effectLst/>
                <a:latin typeface="Monaco"/>
              </a:rPr>
              <a:t>speechiness</a:t>
            </a:r>
            <a:r>
              <a:rPr lang="en-US" b="0" i="0" dirty="0">
                <a:solidFill>
                  <a:srgbClr val="1D1C1D"/>
                </a:solidFill>
                <a:effectLst/>
                <a:latin typeface="Monaco"/>
              </a:rPr>
              <a:t> are quite simply not popular. As soon as tracks incorporate more than a just a few lines of spoken (as opposed to sung) vocals, they sacrifice whatever chance they had at popularity.</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13</a:t>
            </a:fld>
            <a:endParaRPr lang="en-US"/>
          </a:p>
        </p:txBody>
      </p:sp>
    </p:spTree>
    <p:extLst>
      <p:ext uri="{BB962C8B-B14F-4D97-AF65-F5344CB8AC3E}">
        <p14:creationId xmlns:p14="http://schemas.microsoft.com/office/powerpoint/2010/main" val="35902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14</a:t>
            </a:fld>
            <a:endParaRPr lang="en-US"/>
          </a:p>
        </p:txBody>
      </p:sp>
    </p:spTree>
    <p:extLst>
      <p:ext uri="{BB962C8B-B14F-4D97-AF65-F5344CB8AC3E}">
        <p14:creationId xmlns:p14="http://schemas.microsoft.com/office/powerpoint/2010/main" val="44460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solving along the way: </a:t>
            </a:r>
          </a:p>
          <a:p>
            <a:r>
              <a:rPr lang="en-US" dirty="0"/>
              <a:t>Our approach was to split up the work load and really dive into the material individually that they had chosen or been assigned.</a:t>
            </a:r>
          </a:p>
          <a:p>
            <a:r>
              <a:rPr lang="en-US" dirty="0"/>
              <a:t>When people got stuck we were able to come together as a team and look through to see if we needed to adjust code, attack the data in a different way, or change the question being asked to something plausible</a:t>
            </a:r>
          </a:p>
          <a:p>
            <a:r>
              <a:rPr lang="en-US" dirty="0"/>
              <a:t>By approaching problems this way we were able to leverage all of our strengths into a cohesive unit and kept progress moving</a:t>
            </a:r>
          </a:p>
          <a:p>
            <a:endParaRPr lang="en-US" dirty="0"/>
          </a:p>
          <a:p>
            <a:r>
              <a:rPr lang="en-US" b="1" dirty="0"/>
              <a:t>Data limitations:</a:t>
            </a:r>
          </a:p>
          <a:p>
            <a:r>
              <a:rPr lang="en-US" b="0" dirty="0"/>
              <a:t>Popularity is skewed to reflect current values rather than over time</a:t>
            </a:r>
          </a:p>
          <a:p>
            <a:r>
              <a:rPr lang="en-US" b="0" dirty="0"/>
              <a:t>Limited music listeners</a:t>
            </a:r>
          </a:p>
          <a:p>
            <a:r>
              <a:rPr lang="en-US" b="0" dirty="0"/>
              <a:t>Limited artists rights/songs</a:t>
            </a:r>
          </a:p>
          <a:p>
            <a:endParaRPr lang="en-US" dirty="0"/>
          </a:p>
          <a:p>
            <a:r>
              <a:rPr lang="en-US" b="1" dirty="0"/>
              <a:t>Expanded research possibilities</a:t>
            </a:r>
          </a:p>
          <a:p>
            <a:pPr marL="0" indent="0">
              <a:buFontTx/>
              <a:buNone/>
            </a:pPr>
            <a:r>
              <a:rPr lang="en-US" b="0" dirty="0"/>
              <a:t>Taking the time periods leading up to and immediately following major world events to see how music was altered</a:t>
            </a:r>
          </a:p>
          <a:p>
            <a:pPr marL="0" indent="0">
              <a:buFontTx/>
              <a:buNone/>
            </a:pPr>
            <a:r>
              <a:rPr lang="en-US" b="0" dirty="0"/>
              <a:t>Or doing the same thing but with specific influential artists </a:t>
            </a:r>
            <a:r>
              <a:rPr lang="en-US" b="0" dirty="0" err="1"/>
              <a:t>ie</a:t>
            </a:r>
            <a:r>
              <a:rPr lang="en-US" b="0" dirty="0"/>
              <a:t>.- </a:t>
            </a:r>
            <a:r>
              <a:rPr lang="en-US" b="0" dirty="0" err="1"/>
              <a:t>beatles</a:t>
            </a:r>
            <a:r>
              <a:rPr lang="en-US" b="0" dirty="0"/>
              <a:t>, NWA, Elvis, </a:t>
            </a:r>
          </a:p>
          <a:p>
            <a:pPr marL="0" indent="0">
              <a:buFontTx/>
              <a:buNone/>
            </a:pPr>
            <a:r>
              <a:rPr lang="en-US" b="0" dirty="0"/>
              <a:t>Take our approach from a decade by decade approach</a:t>
            </a:r>
          </a:p>
          <a:p>
            <a:pPr marL="0" indent="0">
              <a:buFontTx/>
              <a:buNone/>
            </a:pPr>
            <a:r>
              <a:rPr lang="en-US" b="0" dirty="0"/>
              <a:t>Assign value ranges for genres to consolidate the genre list that is present in this dataset</a:t>
            </a:r>
          </a:p>
          <a:p>
            <a:pPr marL="0" indent="0">
              <a:buFontTx/>
              <a:buNone/>
            </a:pPr>
            <a:endParaRPr lang="en-US" b="1" dirty="0"/>
          </a:p>
        </p:txBody>
      </p:sp>
      <p:sp>
        <p:nvSpPr>
          <p:cNvPr id="4" name="Slide Number Placeholder 3"/>
          <p:cNvSpPr>
            <a:spLocks noGrp="1"/>
          </p:cNvSpPr>
          <p:nvPr>
            <p:ph type="sldNum" sz="quarter" idx="5"/>
          </p:nvPr>
        </p:nvSpPr>
        <p:spPr/>
        <p:txBody>
          <a:bodyPr/>
          <a:lstStyle/>
          <a:p>
            <a:fld id="{3E3BB913-60C7-43E3-B2B5-53B86365DC39}" type="slidenum">
              <a:rPr lang="en-US" smtClean="0"/>
              <a:t>15</a:t>
            </a:fld>
            <a:endParaRPr lang="en-US"/>
          </a:p>
        </p:txBody>
      </p:sp>
    </p:spTree>
    <p:extLst>
      <p:ext uri="{BB962C8B-B14F-4D97-AF65-F5344CB8AC3E}">
        <p14:creationId xmlns:p14="http://schemas.microsoft.com/office/powerpoint/2010/main" val="417138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16</a:t>
            </a:fld>
            <a:endParaRPr lang="en-US"/>
          </a:p>
        </p:txBody>
      </p:sp>
    </p:spTree>
    <p:extLst>
      <p:ext uri="{BB962C8B-B14F-4D97-AF65-F5344CB8AC3E}">
        <p14:creationId xmlns:p14="http://schemas.microsoft.com/office/powerpoint/2010/main" val="128706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Based on questions we wanted to investigate, had to consider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Dataset:</a:t>
            </a:r>
          </a:p>
          <a:p>
            <a:pPr marL="0" lvl="0" indent="0" algn="l" rtl="0">
              <a:spcBef>
                <a:spcPts val="0"/>
              </a:spcBef>
              <a:spcAft>
                <a:spcPts val="0"/>
              </a:spcAft>
              <a:buNone/>
            </a:pPr>
            <a:r>
              <a:rPr lang="en-US" dirty="0"/>
              <a:t>	Created by </a:t>
            </a:r>
            <a:r>
              <a:rPr lang="en-US" dirty="0" err="1"/>
              <a:t>Yamac</a:t>
            </a:r>
            <a:r>
              <a:rPr lang="en-US" dirty="0"/>
              <a:t> </a:t>
            </a:r>
            <a:r>
              <a:rPr lang="en-US" dirty="0" err="1"/>
              <a:t>Eren</a:t>
            </a:r>
            <a:r>
              <a:rPr lang="en-US" dirty="0"/>
              <a:t> Ay (pulled from Spotify Web API)</a:t>
            </a:r>
          </a:p>
          <a:p>
            <a:pPr marL="0" lvl="0" indent="0" algn="l" rtl="0">
              <a:spcBef>
                <a:spcPts val="0"/>
              </a:spcBef>
              <a:spcAft>
                <a:spcPts val="0"/>
              </a:spcAft>
              <a:buNone/>
            </a:pPr>
            <a:r>
              <a:rPr lang="en-US" dirty="0"/>
              <a:t>	More than 175,000 songs with tracks from 1921 - 2021</a:t>
            </a:r>
          </a:p>
          <a:p>
            <a:pPr marL="0" lvl="0" indent="0" algn="l" rtl="0">
              <a:spcBef>
                <a:spcPts val="0"/>
              </a:spcBef>
              <a:spcAft>
                <a:spcPts val="0"/>
              </a:spcAft>
              <a:buNone/>
            </a:pPr>
            <a:r>
              <a:rPr lang="en-US" dirty="0"/>
              <a:t>Numerical:</a:t>
            </a:r>
          </a:p>
          <a:p>
            <a:pPr marL="0" lvl="0" indent="0" algn="l" rtl="0">
              <a:spcBef>
                <a:spcPts val="0"/>
              </a:spcBef>
              <a:spcAft>
                <a:spcPts val="0"/>
              </a:spcAft>
              <a:buNone/>
            </a:pPr>
            <a:r>
              <a:rPr lang="en-US" dirty="0"/>
              <a:t>	</a:t>
            </a:r>
            <a:r>
              <a:rPr lang="en-US" dirty="0" err="1"/>
              <a:t>accousticness</a:t>
            </a:r>
            <a:r>
              <a:rPr lang="en-US" dirty="0"/>
              <a:t>, danceability, energy, duration, </a:t>
            </a:r>
            <a:r>
              <a:rPr lang="en-US" dirty="0" err="1"/>
              <a:t>instrumentalness</a:t>
            </a:r>
            <a:r>
              <a:rPr lang="en-US" dirty="0"/>
              <a:t>, valence, popularity, tempo, liveness, loudness, </a:t>
            </a:r>
            <a:r>
              <a:rPr lang="en-US" dirty="0" err="1"/>
              <a:t>speechiness</a:t>
            </a:r>
            <a:r>
              <a:rPr lang="en-US" dirty="0"/>
              <a:t>, and year</a:t>
            </a:r>
          </a:p>
          <a:p>
            <a:pPr marL="0" lvl="0" indent="0" algn="l" rtl="0">
              <a:spcBef>
                <a:spcPts val="0"/>
              </a:spcBef>
              <a:spcAft>
                <a:spcPts val="0"/>
              </a:spcAft>
              <a:buNone/>
            </a:pPr>
            <a:r>
              <a:rPr lang="en-US" dirty="0"/>
              <a:t>Categorical:</a:t>
            </a:r>
          </a:p>
          <a:p>
            <a:pPr marL="0" lvl="0" indent="0" algn="l" rtl="0">
              <a:spcBef>
                <a:spcPts val="0"/>
              </a:spcBef>
              <a:spcAft>
                <a:spcPts val="0"/>
              </a:spcAft>
              <a:buNone/>
            </a:pPr>
            <a:r>
              <a:rPr lang="en-US" dirty="0"/>
              <a:t>	Mode, explicitness, key, artist, song name, and release date</a:t>
            </a:r>
          </a:p>
        </p:txBody>
      </p:sp>
      <p:sp>
        <p:nvSpPr>
          <p:cNvPr id="4" name="Slide Number Placeholder 3"/>
          <p:cNvSpPr>
            <a:spLocks noGrp="1"/>
          </p:cNvSpPr>
          <p:nvPr>
            <p:ph type="sldNum" sz="quarter" idx="5"/>
          </p:nvPr>
        </p:nvSpPr>
        <p:spPr/>
        <p:txBody>
          <a:bodyPr/>
          <a:lstStyle/>
          <a:p>
            <a:fld id="{3E3BB913-60C7-43E3-B2B5-53B86365DC39}" type="slidenum">
              <a:rPr lang="en-US" smtClean="0"/>
              <a:t>3</a:t>
            </a:fld>
            <a:endParaRPr lang="en-US"/>
          </a:p>
        </p:txBody>
      </p:sp>
    </p:spTree>
    <p:extLst>
      <p:ext uri="{BB962C8B-B14F-4D97-AF65-F5344CB8AC3E}">
        <p14:creationId xmlns:p14="http://schemas.microsoft.com/office/powerpoint/2010/main" val="55695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Font typeface="Arial"/>
              <a:buNone/>
            </a:pPr>
            <a:r>
              <a:rPr lang="en-US" dirty="0"/>
              <a:t>Insights from exploration:</a:t>
            </a:r>
          </a:p>
          <a:p>
            <a:pPr marL="457200" lvl="0" indent="-317500" algn="l" rtl="0">
              <a:spcBef>
                <a:spcPts val="0"/>
              </a:spcBef>
              <a:spcAft>
                <a:spcPts val="0"/>
              </a:spcAft>
              <a:buSzPts val="1400"/>
              <a:buChar char="-"/>
            </a:pPr>
            <a:r>
              <a:rPr lang="en-US" dirty="0"/>
              <a:t>understanding each parameter - Spotify API documentation</a:t>
            </a:r>
          </a:p>
          <a:p>
            <a:pPr marL="457200" lvl="0" indent="-317500" algn="l" rtl="0">
              <a:spcBef>
                <a:spcPts val="0"/>
              </a:spcBef>
              <a:spcAft>
                <a:spcPts val="0"/>
              </a:spcAft>
              <a:buSzPts val="1400"/>
              <a:buChar char="-"/>
            </a:pPr>
            <a:r>
              <a:rPr lang="en-US" dirty="0"/>
              <a:t>3000+ genres with unclean labels</a:t>
            </a:r>
          </a:p>
          <a:p>
            <a:pPr marL="457200" lvl="0" indent="-317500" algn="l" rtl="0">
              <a:spcBef>
                <a:spcPts val="0"/>
              </a:spcBef>
              <a:spcAft>
                <a:spcPts val="0"/>
              </a:spcAft>
              <a:buSzPts val="1400"/>
              <a:buChar char="-"/>
            </a:pPr>
            <a:r>
              <a:rPr lang="en-US" dirty="0"/>
              <a:t>trends of music attributes grouped by year - not too telling as it doesn’t say much about popularity</a:t>
            </a:r>
          </a:p>
          <a:p>
            <a:pPr marL="457200" lvl="0" indent="-317500" algn="l" rtl="0">
              <a:spcBef>
                <a:spcPts val="0"/>
              </a:spcBef>
              <a:spcAft>
                <a:spcPts val="0"/>
              </a:spcAft>
              <a:buSzPts val="1400"/>
              <a:buChar char="-"/>
            </a:pPr>
            <a:r>
              <a:rPr lang="en-US" dirty="0"/>
              <a:t>reduce sample size to most popular tracks only and look at music attribute trends (trend over year and correlation against popularity)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Cleanup:</a:t>
            </a:r>
          </a:p>
          <a:p>
            <a:pPr marL="457200" lvl="0" indent="-317500" algn="l" rtl="0">
              <a:spcBef>
                <a:spcPts val="0"/>
              </a:spcBef>
              <a:spcAft>
                <a:spcPts val="0"/>
              </a:spcAft>
              <a:buClr>
                <a:schemeClr val="dk1"/>
              </a:buClr>
              <a:buSzPts val="1400"/>
              <a:buChar char="-"/>
            </a:pPr>
            <a:r>
              <a:rPr lang="en-US" dirty="0"/>
              <a:t>readability - change duration to minutes instead of </a:t>
            </a:r>
            <a:r>
              <a:rPr lang="en-US" dirty="0" err="1"/>
              <a:t>ms</a:t>
            </a:r>
            <a:endParaRPr lang="en-US" dirty="0"/>
          </a:p>
          <a:p>
            <a:pPr marL="457200" lvl="0" indent="-317500" algn="l" rtl="0">
              <a:spcBef>
                <a:spcPts val="0"/>
              </a:spcBef>
              <a:spcAft>
                <a:spcPts val="0"/>
              </a:spcAft>
              <a:buSzPts val="1400"/>
              <a:buChar char="-"/>
            </a:pPr>
            <a:r>
              <a:rPr lang="en-US" dirty="0"/>
              <a:t>convert objects to floats - we want to look at average values per year which cannot be done for object data types</a:t>
            </a:r>
          </a:p>
          <a:p>
            <a:pPr marL="457200" lvl="0" indent="-317500" algn="l" rtl="0">
              <a:spcBef>
                <a:spcPts val="0"/>
              </a:spcBef>
              <a:spcAft>
                <a:spcPts val="0"/>
              </a:spcAft>
              <a:buSzPts val="1400"/>
              <a:buChar char="-"/>
            </a:pPr>
            <a:r>
              <a:rPr lang="en-US" dirty="0"/>
              <a:t>rename column headers based on cleanup</a:t>
            </a:r>
          </a:p>
          <a:p>
            <a:pPr marL="457200" lvl="0" indent="-317500" algn="l" rtl="0">
              <a:spcBef>
                <a:spcPts val="0"/>
              </a:spcBef>
              <a:spcAft>
                <a:spcPts val="0"/>
              </a:spcAft>
              <a:buSzPts val="1400"/>
              <a:buChar char="-"/>
            </a:pPr>
            <a:r>
              <a:rPr lang="en-US" dirty="0"/>
              <a:t>drop any columns that are not needed</a:t>
            </a:r>
          </a:p>
          <a:p>
            <a:pPr marL="457200" lvl="0" indent="-317500" algn="l" rtl="0">
              <a:spcBef>
                <a:spcPts val="0"/>
              </a:spcBef>
              <a:spcAft>
                <a:spcPts val="0"/>
              </a:spcAft>
              <a:buSzPts val="1400"/>
              <a:buChar char="-"/>
            </a:pPr>
            <a:r>
              <a:rPr lang="en-US" dirty="0"/>
              <a:t>once clean, output to separate csv to do analysis</a:t>
            </a:r>
          </a:p>
        </p:txBody>
      </p:sp>
      <p:sp>
        <p:nvSpPr>
          <p:cNvPr id="4" name="Slide Number Placeholder 3"/>
          <p:cNvSpPr>
            <a:spLocks noGrp="1"/>
          </p:cNvSpPr>
          <p:nvPr>
            <p:ph type="sldNum" sz="quarter" idx="5"/>
          </p:nvPr>
        </p:nvSpPr>
        <p:spPr/>
        <p:txBody>
          <a:bodyPr/>
          <a:lstStyle/>
          <a:p>
            <a:fld id="{3E3BB913-60C7-43E3-B2B5-53B86365DC39}" type="slidenum">
              <a:rPr lang="en-US" smtClean="0"/>
              <a:t>4</a:t>
            </a:fld>
            <a:endParaRPr lang="en-US"/>
          </a:p>
        </p:txBody>
      </p:sp>
    </p:spTree>
    <p:extLst>
      <p:ext uri="{BB962C8B-B14F-4D97-AF65-F5344CB8AC3E}">
        <p14:creationId xmlns:p14="http://schemas.microsoft.com/office/powerpoint/2010/main" val="33684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5</a:t>
            </a:fld>
            <a:endParaRPr lang="en-US"/>
          </a:p>
        </p:txBody>
      </p:sp>
    </p:spTree>
    <p:extLst>
      <p:ext uri="{BB962C8B-B14F-4D97-AF65-F5344CB8AC3E}">
        <p14:creationId xmlns:p14="http://schemas.microsoft.com/office/powerpoint/2010/main" val="26117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rial" panose="020B0604020202020204" pitchFamily="34" charset="0"/>
              </a:rPr>
              <a:t>•</a:t>
            </a:r>
          </a:p>
          <a:p>
            <a:pPr algn="l"/>
            <a:r>
              <a:rPr lang="en-US" b="0" i="0" dirty="0">
                <a:effectLst/>
                <a:latin typeface="Arial" panose="020B0604020202020204" pitchFamily="34" charset="0"/>
              </a:rPr>
              <a:t>Hypothesis – There is a relationship between variable x and the popularity of </a:t>
            </a:r>
          </a:p>
          <a:p>
            <a:pPr algn="l"/>
            <a:r>
              <a:rPr lang="en-US" b="0" i="0" dirty="0">
                <a:effectLst/>
                <a:latin typeface="Arial" panose="020B0604020202020204" pitchFamily="34" charset="0"/>
              </a:rPr>
              <a:t>the song</a:t>
            </a:r>
          </a:p>
          <a:p>
            <a:pPr algn="l"/>
            <a:r>
              <a:rPr lang="en-US" b="0" i="0" dirty="0">
                <a:effectLst/>
                <a:latin typeface="Arial" panose="020B0604020202020204" pitchFamily="34" charset="0"/>
              </a:rPr>
              <a:t>•</a:t>
            </a:r>
          </a:p>
          <a:p>
            <a:pPr algn="l"/>
            <a:r>
              <a:rPr lang="en-US" b="0" i="0" dirty="0">
                <a:effectLst/>
                <a:latin typeface="Arial" panose="020B0604020202020204" pitchFamily="34" charset="0"/>
              </a:rPr>
              <a:t>Null hypothesis- There is no relationship between variable x and the songs </a:t>
            </a:r>
          </a:p>
          <a:p>
            <a:pPr algn="l"/>
            <a:r>
              <a:rPr lang="en-US" b="0" i="0" dirty="0">
                <a:effectLst/>
                <a:latin typeface="Arial" panose="020B0604020202020204" pitchFamily="34" charset="0"/>
              </a:rPr>
              <a:t>popularity</a:t>
            </a:r>
          </a:p>
          <a:p>
            <a:pPr algn="l"/>
            <a:r>
              <a:rPr lang="en-US" b="0" i="0" dirty="0">
                <a:effectLst/>
                <a:latin typeface="Arial" panose="020B0604020202020204" pitchFamily="34" charset="0"/>
              </a:rPr>
              <a:t>Both variables are numerical we used a Pearson’s Correlation test. We set our Alpha</a:t>
            </a:r>
          </a:p>
          <a:p>
            <a:pPr algn="l"/>
            <a:r>
              <a:rPr lang="en-US" b="0" i="0" dirty="0">
                <a:effectLst/>
                <a:latin typeface="Arial" panose="020B0604020202020204" pitchFamily="34" charset="0"/>
              </a:rPr>
              <a:t>value to be 0.05</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6</a:t>
            </a:fld>
            <a:endParaRPr lang="en-US"/>
          </a:p>
        </p:txBody>
      </p:sp>
    </p:spTree>
    <p:extLst>
      <p:ext uri="{BB962C8B-B14F-4D97-AF65-F5344CB8AC3E}">
        <p14:creationId xmlns:p14="http://schemas.microsoft.com/office/powerpoint/2010/main" val="12822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7</a:t>
            </a:fld>
            <a:endParaRPr lang="en-US"/>
          </a:p>
        </p:txBody>
      </p:sp>
    </p:spTree>
    <p:extLst>
      <p:ext uri="{BB962C8B-B14F-4D97-AF65-F5344CB8AC3E}">
        <p14:creationId xmlns:p14="http://schemas.microsoft.com/office/powerpoint/2010/main" val="6121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##Acousticness</a:t>
            </a:r>
          </a:p>
          <a:p>
            <a:pPr algn="l"/>
            <a:r>
              <a:rPr lang="en-US" b="0" i="0" dirty="0">
                <a:solidFill>
                  <a:srgbClr val="1D1C1D"/>
                </a:solidFill>
                <a:effectLst/>
                <a:latin typeface="Monaco"/>
              </a:rPr>
              <a:t>The similarity between the graphs for both most popular and least popular songs by </a:t>
            </a:r>
            <a:r>
              <a:rPr lang="en-US" b="0" i="0" dirty="0" err="1">
                <a:solidFill>
                  <a:srgbClr val="1D1C1D"/>
                </a:solidFill>
                <a:effectLst/>
                <a:latin typeface="Monaco"/>
              </a:rPr>
              <a:t>Acousticness</a:t>
            </a:r>
            <a:r>
              <a:rPr lang="en-US" b="0" i="0" dirty="0">
                <a:solidFill>
                  <a:srgbClr val="1D1C1D"/>
                </a:solidFill>
                <a:effectLst/>
                <a:latin typeface="Monaco"/>
              </a:rPr>
              <a:t>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8</a:t>
            </a:fld>
            <a:endParaRPr lang="en-US"/>
          </a:p>
        </p:txBody>
      </p:sp>
    </p:spTree>
    <p:extLst>
      <p:ext uri="{BB962C8B-B14F-4D97-AF65-F5344CB8AC3E}">
        <p14:creationId xmlns:p14="http://schemas.microsoft.com/office/powerpoint/2010/main" val="46066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##Energy</a:t>
            </a:r>
          </a:p>
          <a:p>
            <a:pPr algn="l"/>
            <a:r>
              <a:rPr lang="en-US" b="0" i="0" dirty="0">
                <a:solidFill>
                  <a:srgbClr val="1D1C1D"/>
                </a:solidFill>
                <a:effectLst/>
                <a:latin typeface="Monaco"/>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p>
          <a:p>
            <a:pPr algn="l"/>
            <a:r>
              <a:rPr lang="en-US" b="0" i="0" dirty="0">
                <a:solidFill>
                  <a:srgbClr val="1D1C1D"/>
                </a:solidFill>
                <a:effectLst/>
                <a:latin typeface="Monaco"/>
              </a:rPr>
              <a:t>​</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9</a:t>
            </a:fld>
            <a:endParaRPr lang="en-US"/>
          </a:p>
        </p:txBody>
      </p:sp>
    </p:spTree>
    <p:extLst>
      <p:ext uri="{BB962C8B-B14F-4D97-AF65-F5344CB8AC3E}">
        <p14:creationId xmlns:p14="http://schemas.microsoft.com/office/powerpoint/2010/main" val="367749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##Instrumentalness</a:t>
            </a:r>
          </a:p>
          <a:p>
            <a:pPr algn="l"/>
            <a:r>
              <a:rPr lang="en-US" b="0" i="0" dirty="0">
                <a:solidFill>
                  <a:srgbClr val="1D1C1D"/>
                </a:solidFill>
                <a:effectLst/>
                <a:latin typeface="Monaco"/>
              </a:rPr>
              <a:t>As improvements in recording technology made it easier for artists to mix vocal tracks into their recordings, listeners have essentially never looked back. By 1960, songs without vocals nearly flatline in popularity. The only significant outlier is the sudden increase just after the year 2000 on the graph. This can almost certainly be attributed to Daft Punk’s Electronic Dance Music album </a:t>
            </a:r>
            <a:r>
              <a:rPr lang="en-US" b="0" i="1" dirty="0">
                <a:solidFill>
                  <a:srgbClr val="1D1C1D"/>
                </a:solidFill>
                <a:effectLst/>
                <a:latin typeface="Monaco"/>
              </a:rPr>
              <a:t>*Discovery*</a:t>
            </a:r>
            <a:r>
              <a:rPr lang="en-US" b="0" i="0" dirty="0">
                <a:solidFill>
                  <a:srgbClr val="1D1C1D"/>
                </a:solidFill>
                <a:effectLst/>
                <a:latin typeface="Monaco"/>
              </a:rPr>
              <a:t>, which was released to enormous popularity in 2001 and spawned countless imitators while blurring the already fuzzy lines between rock music and dance music.</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10</a:t>
            </a:fld>
            <a:endParaRPr lang="en-US"/>
          </a:p>
        </p:txBody>
      </p:sp>
    </p:spTree>
    <p:extLst>
      <p:ext uri="{BB962C8B-B14F-4D97-AF65-F5344CB8AC3E}">
        <p14:creationId xmlns:p14="http://schemas.microsoft.com/office/powerpoint/2010/main" val="156835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4/6/2021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68224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5941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91390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27095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030317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484752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86363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8814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29987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52363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871884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4/6/2021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692797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0" r:id="rId6"/>
    <p:sldLayoutId id="2147483916" r:id="rId7"/>
    <p:sldLayoutId id="2147483917" r:id="rId8"/>
    <p:sldLayoutId id="2147483918" r:id="rId9"/>
    <p:sldLayoutId id="2147483919" r:id="rId10"/>
    <p:sldLayoutId id="2147483921" r:id="rId11"/>
  </p:sldLayoutIdLst>
  <p:transition>
    <p:wipe/>
  </p:transition>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Turn Up The Data</a:t>
            </a:r>
          </a:p>
        </p:txBody>
      </p:sp>
      <p:sp>
        <p:nvSpPr>
          <p:cNvPr id="3" name="Subtitle 2">
            <a:extLst>
              <a:ext uri="{FF2B5EF4-FFF2-40B4-BE49-F238E27FC236}">
                <a16:creationId xmlns:a16="http://schemas.microsoft.com/office/drawing/2014/main" id="{DF0CC6E1-B786-4808-B96B-DF525B68CCE7}"/>
              </a:ext>
            </a:extLst>
          </p:cNvPr>
          <p:cNvSpPr>
            <a:spLocks noGrp="1"/>
          </p:cNvSpPr>
          <p:nvPr>
            <p:ph type="subTitle" idx="1"/>
          </p:nvPr>
        </p:nvSpPr>
        <p:spPr>
          <a:xfrm>
            <a:off x="5315735" y="4646030"/>
            <a:ext cx="5916145" cy="1344868"/>
          </a:xfrm>
        </p:spPr>
        <p:txBody>
          <a:bodyPr anchor="t">
            <a:normAutofit/>
          </a:bodyPr>
          <a:lstStyle/>
          <a:p>
            <a:pPr algn="l"/>
            <a:r>
              <a:rPr lang="en-US" sz="2800" dirty="0"/>
              <a:t>Anna Chee, Daniel </a:t>
            </a:r>
            <a:r>
              <a:rPr lang="en-US" sz="2800" dirty="0" err="1"/>
              <a:t>Atuesta</a:t>
            </a:r>
            <a:r>
              <a:rPr lang="en-US" sz="2800" dirty="0"/>
              <a:t>, Dan Waehner, Domenic </a:t>
            </a:r>
            <a:r>
              <a:rPr lang="en-US" sz="2800" dirty="0" err="1"/>
              <a:t>Padulo</a:t>
            </a:r>
            <a:r>
              <a:rPr lang="en-US" sz="2800" dirty="0"/>
              <a:t>, Nabila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2"/>
          <a:srcRect l="54670" r="-1" b="-1"/>
          <a:stretch/>
        </p:blipFill>
        <p:spPr>
          <a:xfrm>
            <a:off x="10510" y="10"/>
            <a:ext cx="4657325" cy="6857990"/>
          </a:xfrm>
          <a:prstGeom prst="rect">
            <a:avLst/>
          </a:prstGeom>
        </p:spPr>
      </p:pic>
    </p:spTree>
    <p:extLst>
      <p:ext uri="{BB962C8B-B14F-4D97-AF65-F5344CB8AC3E}">
        <p14:creationId xmlns:p14="http://schemas.microsoft.com/office/powerpoint/2010/main" val="16365409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Instrumentalness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Graphical user interface, application&#10;&#10;Description automatically generated with medium confidence">
            <a:extLst>
              <a:ext uri="{FF2B5EF4-FFF2-40B4-BE49-F238E27FC236}">
                <a16:creationId xmlns:a16="http://schemas.microsoft.com/office/drawing/2014/main" id="{AC6DFCDD-B209-4528-AFBF-4AE087C925DA}"/>
              </a:ext>
            </a:extLst>
          </p:cNvPr>
          <p:cNvPicPr>
            <a:picLocks noChangeAspect="1"/>
          </p:cNvPicPr>
          <p:nvPr/>
        </p:nvPicPr>
        <p:blipFill rotWithShape="1">
          <a:blip r:embed="rId4">
            <a:extLst>
              <a:ext uri="{28A0092B-C50C-407E-A947-70E740481C1C}">
                <a14:useLocalDpi xmlns:a14="http://schemas.microsoft.com/office/drawing/2010/main" val="0"/>
              </a:ext>
            </a:extLst>
          </a:blip>
          <a:srcRect l="1006" t="3306" r="80976" b="74979"/>
          <a:stretch/>
        </p:blipFill>
        <p:spPr>
          <a:xfrm>
            <a:off x="244161" y="2436993"/>
            <a:ext cx="5152592" cy="4428013"/>
          </a:xfrm>
          <a:prstGeom prst="rect">
            <a:avLst/>
          </a:prstGeom>
        </p:spPr>
      </p:pic>
      <p:grpSp>
        <p:nvGrpSpPr>
          <p:cNvPr id="6" name="Group 5">
            <a:extLst>
              <a:ext uri="{FF2B5EF4-FFF2-40B4-BE49-F238E27FC236}">
                <a16:creationId xmlns:a16="http://schemas.microsoft.com/office/drawing/2014/main" id="{26408209-5BA6-4443-8A1F-0E01945FD969}"/>
              </a:ext>
            </a:extLst>
          </p:cNvPr>
          <p:cNvGrpSpPr/>
          <p:nvPr/>
        </p:nvGrpSpPr>
        <p:grpSpPr>
          <a:xfrm>
            <a:off x="5842947" y="2844478"/>
            <a:ext cx="5759303" cy="3593591"/>
            <a:chOff x="6291183" y="2582802"/>
            <a:chExt cx="5759303" cy="3593591"/>
          </a:xfrm>
        </p:grpSpPr>
        <p:pic>
          <p:nvPicPr>
            <p:cNvPr id="8" name="Picture 2">
              <a:extLst>
                <a:ext uri="{FF2B5EF4-FFF2-40B4-BE49-F238E27FC236}">
                  <a16:creationId xmlns:a16="http://schemas.microsoft.com/office/drawing/2014/main" id="{C8B614F9-2858-419B-9086-E93EBEE08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1183" y="2582802"/>
              <a:ext cx="5759303" cy="3593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aft Punk On 'The Soul That A Musician Can Bring' : NPR">
              <a:extLst>
                <a:ext uri="{FF2B5EF4-FFF2-40B4-BE49-F238E27FC236}">
                  <a16:creationId xmlns:a16="http://schemas.microsoft.com/office/drawing/2014/main" id="{01F4B16A-4200-4098-9B30-C0E07A521C8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085" r="12796"/>
            <a:stretch/>
          </p:blipFill>
          <p:spPr bwMode="auto">
            <a:xfrm>
              <a:off x="8427307" y="3195322"/>
              <a:ext cx="2409569" cy="23685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1956210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Key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4DD7AE2-6F0C-48EF-9890-C98CA11DC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73" y="2545976"/>
            <a:ext cx="5544031" cy="4312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y">
            <a:extLst>
              <a:ext uri="{FF2B5EF4-FFF2-40B4-BE49-F238E27FC236}">
                <a16:creationId xmlns:a16="http://schemas.microsoft.com/office/drawing/2014/main" id="{A63D1263-DAF3-4CB4-94C4-5892A7517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518" y="3428750"/>
            <a:ext cx="5544032" cy="2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02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Loudness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udness">
            <a:extLst>
              <a:ext uri="{FF2B5EF4-FFF2-40B4-BE49-F238E27FC236}">
                <a16:creationId xmlns:a16="http://schemas.microsoft.com/office/drawing/2014/main" id="{3CFD4230-2FC2-4334-A170-F0D4E9398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0472"/>
            <a:ext cx="5839982" cy="43658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0400C9A-D3A1-423B-827B-285C89484636}"/>
              </a:ext>
            </a:extLst>
          </p:cNvPr>
          <p:cNvGrpSpPr/>
          <p:nvPr/>
        </p:nvGrpSpPr>
        <p:grpSpPr>
          <a:xfrm>
            <a:off x="5670783" y="2662582"/>
            <a:ext cx="5869303" cy="3957383"/>
            <a:chOff x="6190736" y="2582803"/>
            <a:chExt cx="5869303" cy="3957383"/>
          </a:xfrm>
        </p:grpSpPr>
        <p:pic>
          <p:nvPicPr>
            <p:cNvPr id="7" name="Picture 2">
              <a:extLst>
                <a:ext uri="{FF2B5EF4-FFF2-40B4-BE49-F238E27FC236}">
                  <a16:creationId xmlns:a16="http://schemas.microsoft.com/office/drawing/2014/main" id="{9F0AC139-DCD2-4123-81CC-D78C7B80A9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0736" y="2582803"/>
              <a:ext cx="5869303" cy="3957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63702922-7AA2-4CCF-8B90-54DE9842F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8614" y="4757351"/>
              <a:ext cx="2337796" cy="15096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396030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Speechiness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peechiness">
            <a:extLst>
              <a:ext uri="{FF2B5EF4-FFF2-40B4-BE49-F238E27FC236}">
                <a16:creationId xmlns:a16="http://schemas.microsoft.com/office/drawing/2014/main" id="{15F223B8-0DAD-4713-BE75-7FE03028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336412"/>
            <a:ext cx="6127607" cy="4472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peechiness">
            <a:extLst>
              <a:ext uri="{FF2B5EF4-FFF2-40B4-BE49-F238E27FC236}">
                <a16:creationId xmlns:a16="http://schemas.microsoft.com/office/drawing/2014/main" id="{21ECB65A-6232-4DD1-A280-BED061AD7E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02999"/>
            <a:ext cx="5557838"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3088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Summary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F359E4D-5380-4E13-AFB3-9F3C0B1D9E4F}"/>
              </a:ext>
            </a:extLst>
          </p:cNvPr>
          <p:cNvGraphicFramePr>
            <a:graphicFrameLocks noGrp="1"/>
          </p:cNvGraphicFramePr>
          <p:nvPr>
            <p:extLst>
              <p:ext uri="{D42A27DB-BD31-4B8C-83A1-F6EECF244321}">
                <p14:modId xmlns:p14="http://schemas.microsoft.com/office/powerpoint/2010/main" val="3925225815"/>
              </p:ext>
            </p:extLst>
          </p:nvPr>
        </p:nvGraphicFramePr>
        <p:xfrm>
          <a:off x="751692" y="3901686"/>
          <a:ext cx="10685568" cy="1479176"/>
        </p:xfrm>
        <a:graphic>
          <a:graphicData uri="http://schemas.openxmlformats.org/drawingml/2006/table">
            <a:tbl>
              <a:tblPr firstRow="1" bandRow="1">
                <a:tableStyleId>{F5AB1C69-6EDB-4FF4-983F-18BD219EF322}</a:tableStyleId>
              </a:tblPr>
              <a:tblGrid>
                <a:gridCol w="1632920">
                  <a:extLst>
                    <a:ext uri="{9D8B030D-6E8A-4147-A177-3AD203B41FA5}">
                      <a16:colId xmlns:a16="http://schemas.microsoft.com/office/drawing/2014/main" val="3679015013"/>
                    </a:ext>
                  </a:extLst>
                </a:gridCol>
                <a:gridCol w="1703294">
                  <a:extLst>
                    <a:ext uri="{9D8B030D-6E8A-4147-A177-3AD203B41FA5}">
                      <a16:colId xmlns:a16="http://schemas.microsoft.com/office/drawing/2014/main" val="96594447"/>
                    </a:ext>
                  </a:extLst>
                </a:gridCol>
                <a:gridCol w="2133600">
                  <a:extLst>
                    <a:ext uri="{9D8B030D-6E8A-4147-A177-3AD203B41FA5}">
                      <a16:colId xmlns:a16="http://schemas.microsoft.com/office/drawing/2014/main" val="3649829042"/>
                    </a:ext>
                  </a:extLst>
                </a:gridCol>
                <a:gridCol w="1653898">
                  <a:extLst>
                    <a:ext uri="{9D8B030D-6E8A-4147-A177-3AD203B41FA5}">
                      <a16:colId xmlns:a16="http://schemas.microsoft.com/office/drawing/2014/main" val="68304975"/>
                    </a:ext>
                  </a:extLst>
                </a:gridCol>
                <a:gridCol w="1780928">
                  <a:extLst>
                    <a:ext uri="{9D8B030D-6E8A-4147-A177-3AD203B41FA5}">
                      <a16:colId xmlns:a16="http://schemas.microsoft.com/office/drawing/2014/main" val="3663446367"/>
                    </a:ext>
                  </a:extLst>
                </a:gridCol>
                <a:gridCol w="1780928">
                  <a:extLst>
                    <a:ext uri="{9D8B030D-6E8A-4147-A177-3AD203B41FA5}">
                      <a16:colId xmlns:a16="http://schemas.microsoft.com/office/drawing/2014/main" val="1066230244"/>
                    </a:ext>
                  </a:extLst>
                </a:gridCol>
              </a:tblGrid>
              <a:tr h="537882">
                <a:tc>
                  <a:txBody>
                    <a:bodyPr/>
                    <a:lstStyle/>
                    <a:p>
                      <a:pPr algn="ctr"/>
                      <a:r>
                        <a:rPr lang="en-US" sz="2000" b="1" dirty="0"/>
                        <a:t>Energy</a:t>
                      </a:r>
                    </a:p>
                  </a:txBody>
                  <a:tcPr anchor="ctr"/>
                </a:tc>
                <a:tc>
                  <a:txBody>
                    <a:bodyPr/>
                    <a:lstStyle/>
                    <a:p>
                      <a:pPr algn="ctr"/>
                      <a:r>
                        <a:rPr lang="en-US" sz="2000" b="1" dirty="0" err="1"/>
                        <a:t>Acousticness</a:t>
                      </a:r>
                      <a:endParaRPr lang="en-US" sz="2000" b="1" dirty="0"/>
                    </a:p>
                  </a:txBody>
                  <a:tcPr anchor="ctr"/>
                </a:tc>
                <a:tc>
                  <a:txBody>
                    <a:bodyPr/>
                    <a:lstStyle/>
                    <a:p>
                      <a:pPr algn="ctr"/>
                      <a:r>
                        <a:rPr lang="en-US" sz="2000" b="1" dirty="0" err="1"/>
                        <a:t>Instrumentalness</a:t>
                      </a:r>
                      <a:endParaRPr lang="en-US" sz="2000" b="1" dirty="0"/>
                    </a:p>
                  </a:txBody>
                  <a:tcPr anchor="ctr"/>
                </a:tc>
                <a:tc>
                  <a:txBody>
                    <a:bodyPr/>
                    <a:lstStyle/>
                    <a:p>
                      <a:pPr algn="ctr"/>
                      <a:r>
                        <a:rPr lang="en-US" sz="2000" b="1" dirty="0"/>
                        <a:t>Key</a:t>
                      </a:r>
                    </a:p>
                  </a:txBody>
                  <a:tcPr anchor="ctr"/>
                </a:tc>
                <a:tc>
                  <a:txBody>
                    <a:bodyPr/>
                    <a:lstStyle/>
                    <a:p>
                      <a:pPr algn="ctr"/>
                      <a:r>
                        <a:rPr lang="en-US" sz="2000" b="1" dirty="0"/>
                        <a:t>Loudness</a:t>
                      </a:r>
                    </a:p>
                  </a:txBody>
                  <a:tcPr anchor="ctr"/>
                </a:tc>
                <a:tc>
                  <a:txBody>
                    <a:bodyPr/>
                    <a:lstStyle/>
                    <a:p>
                      <a:pPr algn="ctr"/>
                      <a:r>
                        <a:rPr lang="en-US" sz="2000" b="1" dirty="0" err="1"/>
                        <a:t>Speechiness</a:t>
                      </a:r>
                      <a:endParaRPr lang="en-US" sz="2000" b="1" dirty="0"/>
                    </a:p>
                  </a:txBody>
                  <a:tcPr anchor="ctr"/>
                </a:tc>
                <a:extLst>
                  <a:ext uri="{0D108BD9-81ED-4DB2-BD59-A6C34878D82A}">
                    <a16:rowId xmlns:a16="http://schemas.microsoft.com/office/drawing/2014/main" val="3436913292"/>
                  </a:ext>
                </a:extLst>
              </a:tr>
              <a:tr h="941294">
                <a:tc>
                  <a:txBody>
                    <a:bodyPr/>
                    <a:lstStyle/>
                    <a:p>
                      <a:pPr algn="ctr"/>
                      <a:r>
                        <a:rPr lang="en-US" sz="2000" b="1" dirty="0"/>
                        <a:t>0.5</a:t>
                      </a:r>
                    </a:p>
                  </a:txBody>
                  <a:tcPr anchor="ctr"/>
                </a:tc>
                <a:tc>
                  <a:txBody>
                    <a:bodyPr/>
                    <a:lstStyle/>
                    <a:p>
                      <a:pPr algn="ctr"/>
                      <a:r>
                        <a:rPr lang="en-US" sz="2000" b="1" dirty="0"/>
                        <a:t>0.5</a:t>
                      </a:r>
                    </a:p>
                  </a:txBody>
                  <a:tcPr anchor="ctr"/>
                </a:tc>
                <a:tc>
                  <a:txBody>
                    <a:bodyPr/>
                    <a:lstStyle/>
                    <a:p>
                      <a:pPr algn="ctr"/>
                      <a:r>
                        <a:rPr lang="en-US" sz="2000" b="1" dirty="0"/>
                        <a:t>.1</a:t>
                      </a:r>
                    </a:p>
                  </a:txBody>
                  <a:tcPr anchor="ctr"/>
                </a:tc>
                <a:tc>
                  <a:txBody>
                    <a:bodyPr/>
                    <a:lstStyle/>
                    <a:p>
                      <a:pPr algn="ctr"/>
                      <a:r>
                        <a:rPr lang="en-US" sz="2000" b="1" dirty="0"/>
                        <a:t>C  (Value of 0 in dataset)</a:t>
                      </a:r>
                    </a:p>
                  </a:txBody>
                  <a:tcPr anchor="ctr"/>
                </a:tc>
                <a:tc>
                  <a:txBody>
                    <a:bodyPr/>
                    <a:lstStyle/>
                    <a:p>
                      <a:pPr algn="ctr"/>
                      <a:r>
                        <a:rPr lang="en-US" sz="2000" b="1" dirty="0"/>
                        <a:t>-9.9</a:t>
                      </a:r>
                    </a:p>
                  </a:txBody>
                  <a:tcPr anchor="ctr"/>
                </a:tc>
                <a:tc>
                  <a:txBody>
                    <a:bodyPr/>
                    <a:lstStyle/>
                    <a:p>
                      <a:pPr algn="ctr"/>
                      <a:r>
                        <a:rPr lang="en-US" sz="2000" b="1" dirty="0"/>
                        <a:t>0.1</a:t>
                      </a:r>
                    </a:p>
                  </a:txBody>
                  <a:tcPr anchor="ctr"/>
                </a:tc>
                <a:extLst>
                  <a:ext uri="{0D108BD9-81ED-4DB2-BD59-A6C34878D82A}">
                    <a16:rowId xmlns:a16="http://schemas.microsoft.com/office/drawing/2014/main" val="819133677"/>
                  </a:ext>
                </a:extLst>
              </a:tr>
            </a:tbl>
          </a:graphicData>
        </a:graphic>
      </p:graphicFrame>
      <p:sp>
        <p:nvSpPr>
          <p:cNvPr id="7" name="TextBox 6">
            <a:extLst>
              <a:ext uri="{FF2B5EF4-FFF2-40B4-BE49-F238E27FC236}">
                <a16:creationId xmlns:a16="http://schemas.microsoft.com/office/drawing/2014/main" id="{4C42D3F8-DAA8-4934-8729-38B6EC993EE3}"/>
              </a:ext>
            </a:extLst>
          </p:cNvPr>
          <p:cNvSpPr txBox="1"/>
          <p:nvPr/>
        </p:nvSpPr>
        <p:spPr>
          <a:xfrm>
            <a:off x="751692" y="2806032"/>
            <a:ext cx="11093824" cy="492443"/>
          </a:xfrm>
          <a:prstGeom prst="rect">
            <a:avLst/>
          </a:prstGeom>
          <a:noFill/>
        </p:spPr>
        <p:txBody>
          <a:bodyPr wrap="square" rtlCol="0">
            <a:spAutoFit/>
          </a:bodyPr>
          <a:lstStyle/>
          <a:p>
            <a:r>
              <a:rPr lang="en-US" sz="2600" dirty="0"/>
              <a:t>To create a song that fits current popularity trends we recommend:</a:t>
            </a:r>
          </a:p>
        </p:txBody>
      </p:sp>
    </p:spTree>
    <p:extLst>
      <p:ext uri="{BB962C8B-B14F-4D97-AF65-F5344CB8AC3E}">
        <p14:creationId xmlns:p14="http://schemas.microsoft.com/office/powerpoint/2010/main" val="205355673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Post Mortem</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Problem solving along the way</a:t>
            </a:r>
          </a:p>
          <a:p>
            <a:pPr marL="457200" indent="-457200">
              <a:buFont typeface="Wingdings" panose="05000000000000000000" pitchFamily="2" charset="2"/>
              <a:buChar char="Ø"/>
            </a:pPr>
            <a:r>
              <a:rPr lang="en-US" dirty="0"/>
              <a:t>Data limitations</a:t>
            </a:r>
          </a:p>
          <a:p>
            <a:pPr marL="457200" indent="-457200">
              <a:buFont typeface="Wingdings" panose="05000000000000000000" pitchFamily="2" charset="2"/>
              <a:buChar char="Ø"/>
            </a:pPr>
            <a:r>
              <a:rPr lang="en-US" dirty="0"/>
              <a:t>Expanded research possibilities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4145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4685807" y="0"/>
            <a:ext cx="7495683" cy="6857999"/>
          </a:xfrm>
        </p:spPr>
        <p:txBody>
          <a:bodyPr anchor="ctr">
            <a:normAutofit/>
          </a:bodyPr>
          <a:lstStyle/>
          <a:p>
            <a:r>
              <a:rPr lang="en-US" sz="16000" dirty="0">
                <a:solidFill>
                  <a:schemeClr val="bg1"/>
                </a:solidFill>
              </a:rPr>
              <a:t>Q&amp;A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3"/>
          <a:srcRect l="54670" r="-1" b="-1"/>
          <a:stretch/>
        </p:blipFill>
        <p:spPr>
          <a:xfrm>
            <a:off x="10510" y="10"/>
            <a:ext cx="4657325" cy="6857990"/>
          </a:xfrm>
          <a:prstGeom prst="rect">
            <a:avLst/>
          </a:prstGeom>
        </p:spPr>
      </p:pic>
    </p:spTree>
    <p:extLst>
      <p:ext uri="{BB962C8B-B14F-4D97-AF65-F5344CB8AC3E}">
        <p14:creationId xmlns:p14="http://schemas.microsoft.com/office/powerpoint/2010/main" val="221172766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Background/Motivation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Project Goal</a:t>
            </a:r>
          </a:p>
          <a:p>
            <a:pPr marL="514350" indent="-514350">
              <a:buFont typeface="Wingdings" panose="05000000000000000000" pitchFamily="2" charset="2"/>
              <a:buChar char="Ø"/>
            </a:pPr>
            <a:r>
              <a:rPr lang="en-US" dirty="0"/>
              <a:t>Questions Asked</a:t>
            </a:r>
          </a:p>
          <a:p>
            <a:pPr marL="514350" indent="-514350">
              <a:buFont typeface="Wingdings" panose="05000000000000000000" pitchFamily="2" charset="2"/>
              <a:buChar char="Ø"/>
            </a:pPr>
            <a:r>
              <a:rPr lang="en-US" dirty="0"/>
              <a:t>Dataset</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a good question? | Dragonfly Training">
            <a:extLst>
              <a:ext uri="{FF2B5EF4-FFF2-40B4-BE49-F238E27FC236}">
                <a16:creationId xmlns:a16="http://schemas.microsoft.com/office/drawing/2014/main" id="{16C76ECA-4454-428B-ABDC-A86033A985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48" r="8658"/>
          <a:stretch/>
        </p:blipFill>
        <p:spPr bwMode="auto">
          <a:xfrm>
            <a:off x="6956136" y="2587752"/>
            <a:ext cx="2603501" cy="385169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05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Dataset Background</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noAutofit/>
          </a:bodyPr>
          <a:lstStyle/>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Considerations: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Large dataset with tracks from previous years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Music attributes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Popularity metric</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Category by genre/artist</a:t>
            </a:r>
          </a:p>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Source: </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Spotify Dataset by </a:t>
            </a:r>
            <a:r>
              <a:rPr lang="en-US" sz="1900" dirty="0" err="1"/>
              <a:t>Yamac</a:t>
            </a:r>
            <a:r>
              <a:rPr lang="en-US" sz="1900" dirty="0"/>
              <a:t> </a:t>
            </a:r>
            <a:r>
              <a:rPr lang="en-US" sz="1900" dirty="0" err="1"/>
              <a:t>Eren</a:t>
            </a:r>
            <a:r>
              <a:rPr lang="en-US" sz="1900" dirty="0"/>
              <a:t> Ay</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160k+ tracks from 1921-Jan. 2021</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CSV files with numerical and categorical data</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113;p3">
            <a:extLst>
              <a:ext uri="{FF2B5EF4-FFF2-40B4-BE49-F238E27FC236}">
                <a16:creationId xmlns:a16="http://schemas.microsoft.com/office/drawing/2014/main" id="{5FAF1943-74AF-4825-AE20-DF162329438A}"/>
              </a:ext>
            </a:extLst>
          </p:cNvPr>
          <p:cNvPicPr preferRelativeResize="0"/>
          <p:nvPr/>
        </p:nvPicPr>
        <p:blipFill rotWithShape="1">
          <a:blip r:embed="rId4">
            <a:alphaModFix/>
          </a:blip>
          <a:srcRect r="39824"/>
          <a:stretch/>
        </p:blipFill>
        <p:spPr>
          <a:xfrm>
            <a:off x="7229425" y="2282775"/>
            <a:ext cx="4267498" cy="4575225"/>
          </a:xfrm>
          <a:prstGeom prst="rect">
            <a:avLst/>
          </a:prstGeom>
          <a:noFill/>
          <a:ln>
            <a:noFill/>
          </a:ln>
        </p:spPr>
      </p:pic>
    </p:spTree>
    <p:extLst>
      <p:ext uri="{BB962C8B-B14F-4D97-AF65-F5344CB8AC3E}">
        <p14:creationId xmlns:p14="http://schemas.microsoft.com/office/powerpoint/2010/main" val="33105617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Cleanup</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71500" lvl="0" indent="-457200" algn="l" rtl="0">
              <a:lnSpc>
                <a:spcPct val="150000"/>
              </a:lnSpc>
              <a:spcBef>
                <a:spcPts val="0"/>
              </a:spcBef>
              <a:spcAft>
                <a:spcPts val="0"/>
              </a:spcAft>
              <a:buSzPts val="1800"/>
              <a:buFont typeface="Wingdings" panose="05000000000000000000" pitchFamily="2" charset="2"/>
              <a:buChar char="Ø"/>
            </a:pPr>
            <a:r>
              <a:rPr lang="en-US" dirty="0"/>
              <a:t>Explore Parameters</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Choose Sample Size</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err="1"/>
              <a:t>Dataframe</a:t>
            </a:r>
            <a:r>
              <a:rPr lang="en-US" dirty="0"/>
              <a:t> Cleanup</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Save to CSV</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22;p4">
            <a:extLst>
              <a:ext uri="{FF2B5EF4-FFF2-40B4-BE49-F238E27FC236}">
                <a16:creationId xmlns:a16="http://schemas.microsoft.com/office/drawing/2014/main" id="{F820C22D-A38F-44C6-9570-6C803C470852}"/>
              </a:ext>
            </a:extLst>
          </p:cNvPr>
          <p:cNvPicPr preferRelativeResize="0"/>
          <p:nvPr/>
        </p:nvPicPr>
        <p:blipFill>
          <a:blip r:embed="rId4">
            <a:alphaModFix/>
          </a:blip>
          <a:stretch>
            <a:fillRect/>
          </a:stretch>
        </p:blipFill>
        <p:spPr>
          <a:xfrm>
            <a:off x="4971480" y="2788773"/>
            <a:ext cx="2573350" cy="3191550"/>
          </a:xfrm>
          <a:prstGeom prst="rect">
            <a:avLst/>
          </a:prstGeom>
          <a:noFill/>
          <a:ln>
            <a:noFill/>
          </a:ln>
        </p:spPr>
      </p:pic>
      <p:pic>
        <p:nvPicPr>
          <p:cNvPr id="7" name="Google Shape;123;p4">
            <a:extLst>
              <a:ext uri="{FF2B5EF4-FFF2-40B4-BE49-F238E27FC236}">
                <a16:creationId xmlns:a16="http://schemas.microsoft.com/office/drawing/2014/main" id="{29F9E596-21CC-4837-84CF-C006A613DE7F}"/>
              </a:ext>
            </a:extLst>
          </p:cNvPr>
          <p:cNvPicPr preferRelativeResize="0"/>
          <p:nvPr/>
        </p:nvPicPr>
        <p:blipFill rotWithShape="1">
          <a:blip r:embed="rId5">
            <a:alphaModFix/>
          </a:blip>
          <a:srcRect r="40863"/>
          <a:stretch/>
        </p:blipFill>
        <p:spPr>
          <a:xfrm>
            <a:off x="7942874" y="3181627"/>
            <a:ext cx="4249126" cy="2003800"/>
          </a:xfrm>
          <a:prstGeom prst="rect">
            <a:avLst/>
          </a:prstGeom>
          <a:noFill/>
          <a:ln>
            <a:noFill/>
          </a:ln>
        </p:spPr>
      </p:pic>
    </p:spTree>
    <p:extLst>
      <p:ext uri="{BB962C8B-B14F-4D97-AF65-F5344CB8AC3E}">
        <p14:creationId xmlns:p14="http://schemas.microsoft.com/office/powerpoint/2010/main" val="67877465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Clean </a:t>
            </a:r>
            <a:r>
              <a:rPr lang="en-US" sz="5400" dirty="0" err="1"/>
              <a:t>dataframe</a:t>
            </a:r>
            <a:endParaRPr lang="en-US" sz="5400" dirty="0"/>
          </a:p>
        </p:txBody>
      </p:sp>
      <p:pic>
        <p:nvPicPr>
          <p:cNvPr id="5" name="Content Placeholder 4">
            <a:extLst>
              <a:ext uri="{FF2B5EF4-FFF2-40B4-BE49-F238E27FC236}">
                <a16:creationId xmlns:a16="http://schemas.microsoft.com/office/drawing/2014/main" id="{F2563ABE-E41A-46D9-97CC-35C431BDCF27}"/>
              </a:ext>
            </a:extLst>
          </p:cNvPr>
          <p:cNvPicPr>
            <a:picLocks noGrp="1" noChangeAspect="1"/>
          </p:cNvPicPr>
          <p:nvPr>
            <p:ph idx="1"/>
          </p:nvPr>
        </p:nvPicPr>
        <p:blipFill>
          <a:blip r:embed="rId3"/>
          <a:stretch>
            <a:fillRect/>
          </a:stretch>
        </p:blipFill>
        <p:spPr>
          <a:xfrm>
            <a:off x="545432" y="2637640"/>
            <a:ext cx="11035495" cy="3474401"/>
          </a:xfrm>
        </p:spPr>
      </p:pic>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923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4CF8AF9-64B0-4E1F-809D-FAB64949A863}"/>
              </a:ext>
            </a:extLst>
          </p:cNvPr>
          <p:cNvPicPr/>
          <p:nvPr/>
        </p:nvPicPr>
        <p:blipFill>
          <a:blip r:embed="rId4"/>
          <a:stretch>
            <a:fillRect/>
          </a:stretch>
        </p:blipFill>
        <p:spPr>
          <a:xfrm>
            <a:off x="9601056" y="2653088"/>
            <a:ext cx="1905000" cy="3686175"/>
          </a:xfrm>
          <a:prstGeom prst="rect">
            <a:avLst/>
          </a:prstGeom>
        </p:spPr>
      </p:pic>
      <p:pic>
        <p:nvPicPr>
          <p:cNvPr id="12" name="Picture 11">
            <a:extLst>
              <a:ext uri="{FF2B5EF4-FFF2-40B4-BE49-F238E27FC236}">
                <a16:creationId xmlns:a16="http://schemas.microsoft.com/office/drawing/2014/main" id="{4ABDE58B-05DB-4980-B433-9A9F44B8EDAC}"/>
              </a:ext>
            </a:extLst>
          </p:cNvPr>
          <p:cNvPicPr/>
          <p:nvPr/>
        </p:nvPicPr>
        <p:blipFill>
          <a:blip r:embed="rId5"/>
          <a:stretch>
            <a:fillRect/>
          </a:stretch>
        </p:blipFill>
        <p:spPr>
          <a:xfrm>
            <a:off x="6156440" y="2653088"/>
            <a:ext cx="2790336" cy="3686175"/>
          </a:xfrm>
          <a:prstGeom prst="rect">
            <a:avLst/>
          </a:prstGeom>
        </p:spPr>
      </p:pic>
      <p:sp>
        <p:nvSpPr>
          <p:cNvPr id="5" name="TextBox 4">
            <a:extLst>
              <a:ext uri="{FF2B5EF4-FFF2-40B4-BE49-F238E27FC236}">
                <a16:creationId xmlns:a16="http://schemas.microsoft.com/office/drawing/2014/main" id="{21D1584A-F0AA-4CA2-BBC8-32BDEC719D5A}"/>
              </a:ext>
            </a:extLst>
          </p:cNvPr>
          <p:cNvSpPr txBox="1"/>
          <p:nvPr/>
        </p:nvSpPr>
        <p:spPr>
          <a:xfrm>
            <a:off x="806824" y="2904565"/>
            <a:ext cx="5349616" cy="241963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600" dirty="0"/>
              <a:t>Hypothesis</a:t>
            </a:r>
          </a:p>
          <a:p>
            <a:pPr marL="457200" indent="-457200">
              <a:lnSpc>
                <a:spcPct val="150000"/>
              </a:lnSpc>
              <a:buFont typeface="Wingdings" panose="05000000000000000000" pitchFamily="2" charset="2"/>
              <a:buChar char="Ø"/>
            </a:pPr>
            <a:r>
              <a:rPr lang="en-US" sz="2600" dirty="0"/>
              <a:t>Null Hypothesis</a:t>
            </a:r>
          </a:p>
          <a:p>
            <a:pPr marL="457200" indent="-457200">
              <a:lnSpc>
                <a:spcPct val="150000"/>
              </a:lnSpc>
              <a:buFont typeface="Wingdings" panose="05000000000000000000" pitchFamily="2" charset="2"/>
              <a:buChar char="Ø"/>
            </a:pPr>
            <a:r>
              <a:rPr lang="en-US" sz="2600" dirty="0"/>
              <a:t>Pearson’s Correlation Test</a:t>
            </a:r>
          </a:p>
          <a:p>
            <a:pPr marL="457200" indent="-457200">
              <a:lnSpc>
                <a:spcPct val="150000"/>
              </a:lnSpc>
              <a:buFont typeface="Wingdings" panose="05000000000000000000" pitchFamily="2" charset="2"/>
              <a:buChar char="Ø"/>
            </a:pPr>
            <a:r>
              <a:rPr lang="en-US" sz="2600" dirty="0"/>
              <a:t>Alpha Value = .05</a:t>
            </a:r>
          </a:p>
        </p:txBody>
      </p:sp>
    </p:spTree>
    <p:extLst>
      <p:ext uri="{BB962C8B-B14F-4D97-AF65-F5344CB8AC3E}">
        <p14:creationId xmlns:p14="http://schemas.microsoft.com/office/powerpoint/2010/main" val="399911035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Chart&#10;&#10;Description automatically generated with medium confidence">
            <a:extLst>
              <a:ext uri="{FF2B5EF4-FFF2-40B4-BE49-F238E27FC236}">
                <a16:creationId xmlns:a16="http://schemas.microsoft.com/office/drawing/2014/main" id="{8A44F19A-DD7A-40C0-861E-884D51ABE306}"/>
              </a:ext>
            </a:extLst>
          </p:cNvPr>
          <p:cNvPicPr>
            <a:picLocks noChangeAspect="1"/>
          </p:cNvPicPr>
          <p:nvPr/>
        </p:nvPicPr>
        <p:blipFill rotWithShape="1">
          <a:blip r:embed="rId4">
            <a:extLst>
              <a:ext uri="{28A0092B-C50C-407E-A947-70E740481C1C}">
                <a14:useLocalDpi xmlns:a14="http://schemas.microsoft.com/office/drawing/2010/main" val="0"/>
              </a:ext>
            </a:extLst>
          </a:blip>
          <a:srcRect l="20" t="2707" r="-3274" b="-3292"/>
          <a:stretch/>
        </p:blipFill>
        <p:spPr>
          <a:xfrm>
            <a:off x="5017352" y="2333146"/>
            <a:ext cx="6844810" cy="4488985"/>
          </a:xfrm>
          <a:prstGeom prst="rect">
            <a:avLst/>
          </a:prstGeom>
        </p:spPr>
      </p:pic>
      <p:sp>
        <p:nvSpPr>
          <p:cNvPr id="6" name="TextBox 5">
            <a:extLst>
              <a:ext uri="{FF2B5EF4-FFF2-40B4-BE49-F238E27FC236}">
                <a16:creationId xmlns:a16="http://schemas.microsoft.com/office/drawing/2014/main" id="{DFA4F226-7892-4EB7-BFF2-581F5F771B9D}"/>
              </a:ext>
            </a:extLst>
          </p:cNvPr>
          <p:cNvSpPr txBox="1"/>
          <p:nvPr/>
        </p:nvSpPr>
        <p:spPr>
          <a:xfrm>
            <a:off x="329837" y="3760364"/>
            <a:ext cx="3915591" cy="128804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1800" dirty="0"/>
              <a:t>Test independent variables (song components) vs dependent variable (popularity) </a:t>
            </a:r>
          </a:p>
        </p:txBody>
      </p:sp>
      <p:sp>
        <p:nvSpPr>
          <p:cNvPr id="4" name="Oval 3">
            <a:extLst>
              <a:ext uri="{FF2B5EF4-FFF2-40B4-BE49-F238E27FC236}">
                <a16:creationId xmlns:a16="http://schemas.microsoft.com/office/drawing/2014/main" id="{F48D851A-7DE6-46EC-A662-DCA6BC9449A7}"/>
              </a:ext>
            </a:extLst>
          </p:cNvPr>
          <p:cNvSpPr/>
          <p:nvPr/>
        </p:nvSpPr>
        <p:spPr>
          <a:xfrm>
            <a:off x="10006149" y="2216727"/>
            <a:ext cx="339634" cy="70935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Oval 4">
            <a:extLst>
              <a:ext uri="{FF2B5EF4-FFF2-40B4-BE49-F238E27FC236}">
                <a16:creationId xmlns:a16="http://schemas.microsoft.com/office/drawing/2014/main" id="{4774D479-FD7C-469B-8AFC-8E577C26A22C}"/>
              </a:ext>
            </a:extLst>
          </p:cNvPr>
          <p:cNvSpPr/>
          <p:nvPr/>
        </p:nvSpPr>
        <p:spPr>
          <a:xfrm>
            <a:off x="5212080" y="3122023"/>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C23FCDB-F0ED-436F-A37B-1C957F4AF5C0}"/>
              </a:ext>
            </a:extLst>
          </p:cNvPr>
          <p:cNvSpPr/>
          <p:nvPr/>
        </p:nvSpPr>
        <p:spPr>
          <a:xfrm>
            <a:off x="5212080" y="3914165"/>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29DCDF-942A-47C5-99B1-FD9279148656}"/>
              </a:ext>
            </a:extLst>
          </p:cNvPr>
          <p:cNvSpPr/>
          <p:nvPr/>
        </p:nvSpPr>
        <p:spPr>
          <a:xfrm>
            <a:off x="5238205" y="4486199"/>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E1DAD2F-9DA9-4DED-A8A1-148D9BA5C21F}"/>
              </a:ext>
            </a:extLst>
          </p:cNvPr>
          <p:cNvSpPr/>
          <p:nvPr/>
        </p:nvSpPr>
        <p:spPr>
          <a:xfrm>
            <a:off x="5238205" y="5294642"/>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C473539-99E3-4F61-8C97-14D4D3F85D12}"/>
              </a:ext>
            </a:extLst>
          </p:cNvPr>
          <p:cNvSpPr/>
          <p:nvPr/>
        </p:nvSpPr>
        <p:spPr>
          <a:xfrm>
            <a:off x="5251268" y="5850375"/>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FC7DEA-8CF7-4C1D-8CED-3E021637D559}"/>
              </a:ext>
            </a:extLst>
          </p:cNvPr>
          <p:cNvSpPr/>
          <p:nvPr/>
        </p:nvSpPr>
        <p:spPr>
          <a:xfrm>
            <a:off x="5212079" y="4707540"/>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47833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Acousticness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Graphical user interface, text, application&#10;&#10;Description automatically generated">
            <a:extLst>
              <a:ext uri="{FF2B5EF4-FFF2-40B4-BE49-F238E27FC236}">
                <a16:creationId xmlns:a16="http://schemas.microsoft.com/office/drawing/2014/main" id="{B8D2CD55-C7B4-493C-AA50-99839136D813}"/>
              </a:ext>
            </a:extLst>
          </p:cNvPr>
          <p:cNvPicPr>
            <a:picLocks noChangeAspect="1"/>
          </p:cNvPicPr>
          <p:nvPr/>
        </p:nvPicPr>
        <p:blipFill rotWithShape="1">
          <a:blip r:embed="rId4">
            <a:extLst>
              <a:ext uri="{28A0092B-C50C-407E-A947-70E740481C1C}">
                <a14:useLocalDpi xmlns:a14="http://schemas.microsoft.com/office/drawing/2010/main" val="0"/>
              </a:ext>
            </a:extLst>
          </a:blip>
          <a:srcRect l="1715" t="3377" r="73842" b="66124"/>
          <a:stretch/>
        </p:blipFill>
        <p:spPr>
          <a:xfrm>
            <a:off x="-1" y="2336413"/>
            <a:ext cx="5802693" cy="4521588"/>
          </a:xfrm>
          <a:prstGeom prst="rect">
            <a:avLst/>
          </a:prstGeom>
        </p:spPr>
      </p:pic>
      <p:pic>
        <p:nvPicPr>
          <p:cNvPr id="4098" name="Picture 2" descr="Acousticness">
            <a:extLst>
              <a:ext uri="{FF2B5EF4-FFF2-40B4-BE49-F238E27FC236}">
                <a16:creationId xmlns:a16="http://schemas.microsoft.com/office/drawing/2014/main" id="{C20862F2-97B2-4FC0-9277-394F5B9D8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692" y="3090586"/>
            <a:ext cx="5851146" cy="302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7648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Energy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descr="Graphical user interface, text, application&#10;&#10;Description automatically generated">
            <a:extLst>
              <a:ext uri="{FF2B5EF4-FFF2-40B4-BE49-F238E27FC236}">
                <a16:creationId xmlns:a16="http://schemas.microsoft.com/office/drawing/2014/main" id="{1DA456DA-9B27-4264-AD03-CCDAFFD617C1}"/>
              </a:ext>
            </a:extLst>
          </p:cNvPr>
          <p:cNvPicPr>
            <a:picLocks noChangeAspect="1"/>
          </p:cNvPicPr>
          <p:nvPr/>
        </p:nvPicPr>
        <p:blipFill rotWithShape="1">
          <a:blip r:embed="rId4">
            <a:extLst>
              <a:ext uri="{28A0092B-C50C-407E-A947-70E740481C1C}">
                <a14:useLocalDpi xmlns:a14="http://schemas.microsoft.com/office/drawing/2010/main" val="0"/>
              </a:ext>
            </a:extLst>
          </a:blip>
          <a:srcRect l="534" t="2862" r="81209" b="74781"/>
          <a:stretch/>
        </p:blipFill>
        <p:spPr>
          <a:xfrm>
            <a:off x="0" y="2336412"/>
            <a:ext cx="5829708" cy="4521588"/>
          </a:xfrm>
          <a:prstGeom prst="rect">
            <a:avLst/>
          </a:prstGeom>
        </p:spPr>
      </p:pic>
      <p:pic>
        <p:nvPicPr>
          <p:cNvPr id="5122" name="Picture 2" descr="Energy">
            <a:extLst>
              <a:ext uri="{FF2B5EF4-FFF2-40B4-BE49-F238E27FC236}">
                <a16:creationId xmlns:a16="http://schemas.microsoft.com/office/drawing/2014/main" id="{DC3BDA06-09EB-40C4-B7BD-CE03EA80C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130" y="3050495"/>
            <a:ext cx="6006073" cy="310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31320"/>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350</TotalTime>
  <Words>1165</Words>
  <Application>Microsoft Office PowerPoint</Application>
  <PresentationFormat>Widescreen</PresentationFormat>
  <Paragraphs>134</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Franklin Gothic Demi Cond</vt:lpstr>
      <vt:lpstr>Franklin Gothic Medium</vt:lpstr>
      <vt:lpstr>Monaco</vt:lpstr>
      <vt:lpstr>Slack-Lato</vt:lpstr>
      <vt:lpstr>Wingdings</vt:lpstr>
      <vt:lpstr>JuxtaposeVTI</vt:lpstr>
      <vt:lpstr>Turn Up The Data</vt:lpstr>
      <vt:lpstr>Background/Motivation</vt:lpstr>
      <vt:lpstr>Dataset Background</vt:lpstr>
      <vt:lpstr>Data Cleanup</vt:lpstr>
      <vt:lpstr>Clean dataframe</vt:lpstr>
      <vt:lpstr>Statistical Analysis</vt:lpstr>
      <vt:lpstr>Statistical Analysis</vt:lpstr>
      <vt:lpstr>Acousticness</vt:lpstr>
      <vt:lpstr>Energy</vt:lpstr>
      <vt:lpstr>Instrumentalness</vt:lpstr>
      <vt:lpstr>Key</vt:lpstr>
      <vt:lpstr>Loudness</vt:lpstr>
      <vt:lpstr>Speechiness</vt:lpstr>
      <vt:lpstr>Summary</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Dan Waehner</cp:lastModifiedBy>
  <cp:revision>40</cp:revision>
  <dcterms:created xsi:type="dcterms:W3CDTF">2021-04-03T15:18:56Z</dcterms:created>
  <dcterms:modified xsi:type="dcterms:W3CDTF">2021-04-06T23:09:48Z</dcterms:modified>
</cp:coreProperties>
</file>