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8" r:id="rId2"/>
    <p:sldId id="261" r:id="rId3"/>
    <p:sldId id="262" r:id="rId4"/>
    <p:sldId id="269" r:id="rId5"/>
    <p:sldId id="387" r:id="rId6"/>
    <p:sldId id="388" r:id="rId7"/>
    <p:sldId id="389" r:id="rId8"/>
    <p:sldId id="393" r:id="rId9"/>
    <p:sldId id="390" r:id="rId10"/>
    <p:sldId id="391" r:id="rId11"/>
    <p:sldId id="392"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330" r:id="rId33"/>
    <p:sldId id="329" r:id="rId34"/>
    <p:sldId id="331" r:id="rId35"/>
    <p:sldId id="332" r:id="rId36"/>
    <p:sldId id="326" r:id="rId37"/>
    <p:sldId id="327" r:id="rId38"/>
    <p:sldId id="328"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8" r:id="rId55"/>
    <p:sldId id="359" r:id="rId56"/>
    <p:sldId id="351" r:id="rId57"/>
    <p:sldId id="355" r:id="rId58"/>
    <p:sldId id="356" r:id="rId59"/>
    <p:sldId id="357" r:id="rId60"/>
    <p:sldId id="370" r:id="rId61"/>
    <p:sldId id="371" r:id="rId62"/>
    <p:sldId id="372" r:id="rId63"/>
    <p:sldId id="373" r:id="rId64"/>
    <p:sldId id="374" r:id="rId65"/>
    <p:sldId id="375" r:id="rId66"/>
    <p:sldId id="376" r:id="rId67"/>
    <p:sldId id="377" r:id="rId68"/>
    <p:sldId id="378" r:id="rId69"/>
    <p:sldId id="379" r:id="rId70"/>
    <p:sldId id="380" r:id="rId71"/>
    <p:sldId id="277" r:id="rId72"/>
    <p:sldId id="381" r:id="rId73"/>
    <p:sldId id="382" r:id="rId74"/>
    <p:sldId id="383" r:id="rId75"/>
    <p:sldId id="384" r:id="rId76"/>
    <p:sldId id="385" r:id="rId77"/>
    <p:sldId id="386" r:id="rId78"/>
    <p:sldId id="360" r:id="rId79"/>
    <p:sldId id="361" r:id="rId80"/>
    <p:sldId id="362" r:id="rId81"/>
    <p:sldId id="363" r:id="rId82"/>
    <p:sldId id="364" r:id="rId83"/>
    <p:sldId id="365" r:id="rId84"/>
    <p:sldId id="366" r:id="rId85"/>
    <p:sldId id="367" r:id="rId86"/>
    <p:sldId id="368" r:id="rId87"/>
    <p:sldId id="369" r:id="rId88"/>
    <p:sldId id="354"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 Kerbaj" initials="JK" lastIdx="1" clrIdx="0">
    <p:extLst>
      <p:ext uri="{19B8F6BF-5375-455C-9EA6-DF929625EA0E}">
        <p15:presenceInfo xmlns:p15="http://schemas.microsoft.com/office/powerpoint/2012/main" userId="8c6e0bffa0a929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6A8"/>
    <a:srgbClr val="ECE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45" autoAdjust="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sorterViewPr>
    <p:cViewPr>
      <p:scale>
        <a:sx n="75" d="100"/>
        <a:sy n="75" d="100"/>
      </p:scale>
      <p:origin x="0" y="3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77178-2AE4-4222-83F1-405C3FDC17C8}" type="datetimeFigureOut">
              <a:rPr lang="en-US" smtClean="0"/>
              <a:t>9/6/2022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09CAC-E061-48A7-840B-B6349232516B}" type="slidenum">
              <a:rPr lang="en-US" smtClean="0"/>
              <a:t>‹#›</a:t>
            </a:fld>
            <a:endParaRPr lang="en-US"/>
          </a:p>
        </p:txBody>
      </p:sp>
    </p:spTree>
    <p:extLst>
      <p:ext uri="{BB962C8B-B14F-4D97-AF65-F5344CB8AC3E}">
        <p14:creationId xmlns:p14="http://schemas.microsoft.com/office/powerpoint/2010/main" val="49922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32</a:t>
            </a:fld>
            <a:endParaRPr lang="en-US"/>
          </a:p>
        </p:txBody>
      </p:sp>
    </p:spTree>
    <p:extLst>
      <p:ext uri="{BB962C8B-B14F-4D97-AF65-F5344CB8AC3E}">
        <p14:creationId xmlns:p14="http://schemas.microsoft.com/office/powerpoint/2010/main" val="372790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33</a:t>
            </a:fld>
            <a:endParaRPr lang="en-US"/>
          </a:p>
        </p:txBody>
      </p:sp>
    </p:spTree>
    <p:extLst>
      <p:ext uri="{BB962C8B-B14F-4D97-AF65-F5344CB8AC3E}">
        <p14:creationId xmlns:p14="http://schemas.microsoft.com/office/powerpoint/2010/main" val="31723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34</a:t>
            </a:fld>
            <a:endParaRPr lang="en-US"/>
          </a:p>
        </p:txBody>
      </p:sp>
    </p:spTree>
    <p:extLst>
      <p:ext uri="{BB962C8B-B14F-4D97-AF65-F5344CB8AC3E}">
        <p14:creationId xmlns:p14="http://schemas.microsoft.com/office/powerpoint/2010/main" val="1110828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71</a:t>
            </a:fld>
            <a:endParaRPr lang="en-US"/>
          </a:p>
        </p:txBody>
      </p:sp>
    </p:spTree>
    <p:extLst>
      <p:ext uri="{BB962C8B-B14F-4D97-AF65-F5344CB8AC3E}">
        <p14:creationId xmlns:p14="http://schemas.microsoft.com/office/powerpoint/2010/main" val="1751367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EEDC4B60-7EB2-41AB-BE53-E9D2767C2DE4}" type="datetime1">
              <a:rPr lang="en-US" smtClean="0"/>
              <a:t>9/6/2022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a:t>CS380</a:t>
            </a: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B779743-7B81-4FB7-A3E2-1ACEC99CD8C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D6850E2C-696B-40AF-90BF-A6E1C7CCEC7F}" type="datetime1">
              <a:rPr lang="en-US" smtClean="0"/>
              <a:t>9/6/2022</a:t>
            </a:fld>
            <a:endParaRPr lang="en-US"/>
          </a:p>
        </p:txBody>
      </p:sp>
      <p:sp>
        <p:nvSpPr>
          <p:cNvPr id="5" name="Footer Placeholder 2"/>
          <p:cNvSpPr>
            <a:spLocks noGrp="1"/>
          </p:cNvSpPr>
          <p:nvPr>
            <p:ph type="ftr" sz="quarter" idx="11"/>
          </p:nvPr>
        </p:nvSpPr>
        <p:spPr/>
        <p:txBody>
          <a:bodyPr/>
          <a:lstStyle>
            <a:lvl1pPr>
              <a:defRPr/>
            </a:lvl1pPr>
          </a:lstStyle>
          <a:p>
            <a:r>
              <a:rPr lang="en-US"/>
              <a:t>CS380</a:t>
            </a:r>
          </a:p>
        </p:txBody>
      </p:sp>
      <p:sp>
        <p:nvSpPr>
          <p:cNvPr id="6" name="Slide Number Placeholder 22"/>
          <p:cNvSpPr>
            <a:spLocks noGrp="1"/>
          </p:cNvSpPr>
          <p:nvPr>
            <p:ph type="sldNum" sz="quarter" idx="12"/>
          </p:nvPr>
        </p:nvSpPr>
        <p:spPr/>
        <p:txBody>
          <a:bodyPr/>
          <a:lstStyle>
            <a:lvl1pPr>
              <a:defRPr/>
            </a:lvl1pPr>
          </a:lstStyle>
          <a:p>
            <a:fld id="{CB779743-7B81-4FB7-A3E2-1ACEC99CD8C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3CBDBDE2-3115-4468-83A9-EF556315FFEA}" type="datetime1">
              <a:rPr lang="en-US" smtClean="0"/>
              <a:t>9/6/2022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a:t>CS380</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B779743-7B81-4FB7-A3E2-1ACEC99CD8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2C5AFDEC-079D-404D-BCFF-836CA422FA59}" type="datetime1">
              <a:rPr lang="en-US" smtClean="0"/>
              <a:t>9/6/2022</a:t>
            </a:fld>
            <a:endParaRPr lang="en-US"/>
          </a:p>
        </p:txBody>
      </p:sp>
      <p:sp>
        <p:nvSpPr>
          <p:cNvPr id="5" name="Footer Placeholder 2"/>
          <p:cNvSpPr>
            <a:spLocks noGrp="1"/>
          </p:cNvSpPr>
          <p:nvPr>
            <p:ph type="ftr" sz="quarter" idx="11"/>
          </p:nvPr>
        </p:nvSpPr>
        <p:spPr/>
        <p:txBody>
          <a:bodyPr/>
          <a:lstStyle>
            <a:lvl1pPr algn="l">
              <a:defRPr/>
            </a:lvl1pPr>
          </a:lstStyle>
          <a:p>
            <a:r>
              <a:rPr lang="en-US"/>
              <a:t>CS380</a:t>
            </a:r>
          </a:p>
        </p:txBody>
      </p:sp>
      <p:sp>
        <p:nvSpPr>
          <p:cNvPr id="6" name="Slide Number Placeholder 22"/>
          <p:cNvSpPr>
            <a:spLocks noGrp="1"/>
          </p:cNvSpPr>
          <p:nvPr>
            <p:ph type="sldNum" sz="quarter" idx="12"/>
          </p:nvPr>
        </p:nvSpPr>
        <p:spPr/>
        <p:txBody>
          <a:bodyPr/>
          <a:lstStyle>
            <a:lvl1pPr>
              <a:defRPr/>
            </a:lvl1pPr>
          </a:lstStyle>
          <a:p>
            <a:fld id="{CB779743-7B81-4FB7-A3E2-1ACEC99CD8C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30DEC47D-3C75-418C-BFDD-01E41E481FF6}" type="datetime1">
              <a:rPr lang="en-US" smtClean="0"/>
              <a:t>9/6/2022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CB779743-7B81-4FB7-A3E2-1ACEC99CD8CF}"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r>
              <a:rPr lang="en-US"/>
              <a:t>CS380</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5BBA73DE-3522-418F-B2DE-5E6AB53789C3}" type="datetime1">
              <a:rPr lang="en-US" smtClean="0"/>
              <a:t>9/6/2022</a:t>
            </a:fld>
            <a:endParaRPr lang="en-US"/>
          </a:p>
        </p:txBody>
      </p:sp>
      <p:sp>
        <p:nvSpPr>
          <p:cNvPr id="6" name="Slide Number Placeholder 9"/>
          <p:cNvSpPr>
            <a:spLocks noGrp="1"/>
          </p:cNvSpPr>
          <p:nvPr>
            <p:ph type="sldNum" sz="quarter" idx="11"/>
          </p:nvPr>
        </p:nvSpPr>
        <p:spPr/>
        <p:txBody>
          <a:bodyPr rtlCol="0"/>
          <a:lstStyle>
            <a:lvl1pPr>
              <a:defRPr/>
            </a:lvl1pPr>
          </a:lstStyle>
          <a:p>
            <a:fld id="{CB779743-7B81-4FB7-A3E2-1ACEC99CD8CF}"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r>
              <a:rPr lang="en-US"/>
              <a:t>CS380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86E65004-DE67-4E0D-9545-AF4F7A515744}" type="datetime1">
              <a:rPr lang="en-US" smtClean="0"/>
              <a:t>9/6/2022</a:t>
            </a:fld>
            <a:endParaRPr lang="en-US"/>
          </a:p>
        </p:txBody>
      </p:sp>
      <p:sp>
        <p:nvSpPr>
          <p:cNvPr id="8" name="Slide Number Placeholder 11"/>
          <p:cNvSpPr>
            <a:spLocks noGrp="1"/>
          </p:cNvSpPr>
          <p:nvPr>
            <p:ph type="sldNum" sz="quarter" idx="11"/>
          </p:nvPr>
        </p:nvSpPr>
        <p:spPr/>
        <p:txBody>
          <a:bodyPr rtlCol="0"/>
          <a:lstStyle>
            <a:lvl1pPr>
              <a:defRPr/>
            </a:lvl1pPr>
          </a:lstStyle>
          <a:p>
            <a:fld id="{CB779743-7B81-4FB7-A3E2-1ACEC99CD8CF}"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r>
              <a:rPr lang="en-US"/>
              <a:t>CS380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E01DD022-12ED-4DD1-88EF-87D15300C6AD}" type="datetime1">
              <a:rPr lang="en-US" smtClean="0"/>
              <a:t>9/6/2022</a:t>
            </a:fld>
            <a:endParaRPr lang="en-US"/>
          </a:p>
        </p:txBody>
      </p:sp>
      <p:sp>
        <p:nvSpPr>
          <p:cNvPr id="4" name="Footer Placeholder 2"/>
          <p:cNvSpPr>
            <a:spLocks noGrp="1"/>
          </p:cNvSpPr>
          <p:nvPr>
            <p:ph type="ftr" sz="quarter" idx="11"/>
          </p:nvPr>
        </p:nvSpPr>
        <p:spPr/>
        <p:txBody>
          <a:bodyPr/>
          <a:lstStyle>
            <a:lvl1pPr>
              <a:defRPr/>
            </a:lvl1pPr>
          </a:lstStyle>
          <a:p>
            <a:r>
              <a:rPr lang="en-US"/>
              <a:t>CS380</a:t>
            </a:r>
          </a:p>
        </p:txBody>
      </p:sp>
      <p:sp>
        <p:nvSpPr>
          <p:cNvPr id="5" name="Slide Number Placeholder 22"/>
          <p:cNvSpPr>
            <a:spLocks noGrp="1"/>
          </p:cNvSpPr>
          <p:nvPr>
            <p:ph type="sldNum" sz="quarter" idx="12"/>
          </p:nvPr>
        </p:nvSpPr>
        <p:spPr/>
        <p:txBody>
          <a:bodyPr/>
          <a:lstStyle>
            <a:lvl1pPr>
              <a:defRPr/>
            </a:lvl1pPr>
          </a:lstStyle>
          <a:p>
            <a:fld id="{CB779743-7B81-4FB7-A3E2-1ACEC99CD8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6A26A70-4E7E-42D1-8117-16AB4F9ACAAD}" type="datetime1">
              <a:rPr lang="en-US" smtClean="0"/>
              <a:t>9/6/2022</a:t>
            </a:fld>
            <a:endParaRPr lang="en-US"/>
          </a:p>
        </p:txBody>
      </p:sp>
      <p:sp>
        <p:nvSpPr>
          <p:cNvPr id="3" name="Footer Placeholder 2"/>
          <p:cNvSpPr>
            <a:spLocks noGrp="1"/>
          </p:cNvSpPr>
          <p:nvPr>
            <p:ph type="ftr" sz="quarter" idx="11"/>
          </p:nvPr>
        </p:nvSpPr>
        <p:spPr/>
        <p:txBody>
          <a:bodyPr/>
          <a:lstStyle>
            <a:lvl1pPr>
              <a:defRPr/>
            </a:lvl1pPr>
          </a:lstStyle>
          <a:p>
            <a:r>
              <a:rPr lang="en-US"/>
              <a:t>CS380</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B779743-7B81-4FB7-A3E2-1ACEC99CD8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CAF77AC9-3067-4A11-A858-493698703076}" type="datetime1">
              <a:rPr lang="en-US" smtClean="0"/>
              <a:t>9/6/2022</a:t>
            </a:fld>
            <a:endParaRPr lang="en-US"/>
          </a:p>
        </p:txBody>
      </p:sp>
      <p:sp>
        <p:nvSpPr>
          <p:cNvPr id="6" name="Footer Placeholder 2"/>
          <p:cNvSpPr>
            <a:spLocks noGrp="1"/>
          </p:cNvSpPr>
          <p:nvPr>
            <p:ph type="ftr" sz="quarter" idx="11"/>
          </p:nvPr>
        </p:nvSpPr>
        <p:spPr/>
        <p:txBody>
          <a:bodyPr/>
          <a:lstStyle>
            <a:lvl1pPr>
              <a:defRPr/>
            </a:lvl1pPr>
          </a:lstStyle>
          <a:p>
            <a:r>
              <a:rPr lang="en-US"/>
              <a:t>CS380</a:t>
            </a:r>
          </a:p>
        </p:txBody>
      </p:sp>
      <p:sp>
        <p:nvSpPr>
          <p:cNvPr id="7" name="Slide Number Placeholder 22"/>
          <p:cNvSpPr>
            <a:spLocks noGrp="1"/>
          </p:cNvSpPr>
          <p:nvPr>
            <p:ph type="sldNum" sz="quarter" idx="12"/>
          </p:nvPr>
        </p:nvSpPr>
        <p:spPr/>
        <p:txBody>
          <a:bodyPr/>
          <a:lstStyle>
            <a:lvl1pPr>
              <a:defRPr/>
            </a:lvl1pPr>
          </a:lstStyle>
          <a:p>
            <a:fld id="{CB779743-7B81-4FB7-A3E2-1ACEC99CD8C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A9945575-E52C-4255-AD08-20196C6B3D71}" type="datetime1">
              <a:rPr lang="en-US" smtClean="0"/>
              <a:t>9/6/2022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CB779743-7B81-4FB7-A3E2-1ACEC99CD8CF}"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a:t>CS380</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6B885B27-225E-44C3-9776-E594FB50B5AD}" type="datetime1">
              <a:rPr lang="en-US" smtClean="0"/>
              <a:t>9/6/2022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a:t>CS380</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CB779743-7B81-4FB7-A3E2-1ACEC99CD8C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hyperlink" Target="https://developer.mozilla.org/en-US/docs/Learn/CSS/Building_blocks/Values_and_units#hexadecimal_valu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Prepared by Jana Kerbaj</a:t>
            </a:r>
          </a:p>
          <a:p>
            <a:r>
              <a:rPr lang="en-US" sz="2400" i="1" dirty="0"/>
              <a:t>-Computer and Communications Engineering Student at the Lebanese American University (LAU)</a:t>
            </a:r>
          </a:p>
          <a:p>
            <a:r>
              <a:rPr lang="en-US" sz="2400" i="1" dirty="0"/>
              <a:t>-Innovation Officer at Park Innovation</a:t>
            </a:r>
          </a:p>
        </p:txBody>
      </p:sp>
      <p:sp>
        <p:nvSpPr>
          <p:cNvPr id="3" name="Title 2"/>
          <p:cNvSpPr>
            <a:spLocks noGrp="1"/>
          </p:cNvSpPr>
          <p:nvPr>
            <p:ph type="title"/>
          </p:nvPr>
        </p:nvSpPr>
        <p:spPr/>
        <p:txBody>
          <a:bodyPr/>
          <a:lstStyle/>
          <a:p>
            <a:endParaRPr lang="en-US" dirty="0"/>
          </a:p>
        </p:txBody>
      </p:sp>
      <p:sp>
        <p:nvSpPr>
          <p:cNvPr id="5" name="Slide Number Placeholder 4"/>
          <p:cNvSpPr>
            <a:spLocks noGrp="1"/>
          </p:cNvSpPr>
          <p:nvPr>
            <p:ph type="sldNum" sz="quarter" idx="11"/>
          </p:nvPr>
        </p:nvSpPr>
        <p:spPr/>
        <p:txBody>
          <a:bodyPr/>
          <a:lstStyle/>
          <a:p>
            <a:r>
              <a:rPr lang="en-US" dirty="0"/>
              <a:t>1</a:t>
            </a:r>
          </a:p>
        </p:txBody>
      </p:sp>
    </p:spTree>
    <p:extLst>
      <p:ext uri="{BB962C8B-B14F-4D97-AF65-F5344CB8AC3E}">
        <p14:creationId xmlns:p14="http://schemas.microsoft.com/office/powerpoint/2010/main" val="404102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D43E-03DF-E164-1ECE-B6CD1C52FD2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D91093F-E058-97DD-AC22-440DC28C337B}"/>
              </a:ext>
            </a:extLst>
          </p:cNvPr>
          <p:cNvSpPr>
            <a:spLocks noGrp="1"/>
          </p:cNvSpPr>
          <p:nvPr>
            <p:ph sz="quarter" idx="1"/>
          </p:nvPr>
        </p:nvSpPr>
        <p:spPr/>
        <p:txBody>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let fruits = ["Apple", "Orange", "Banana"];</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access array elements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alert( fruits[0] );      // Apple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alert( fruits[1] );      // Orange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alert( fruits[2] );      // Banana</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change an item</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fruits[1] = 'Bear';</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add an new item</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fruits[3] = 'Monkey';</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changed array</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console.log(fruits);      // ["Apple", "Bear", "Banana", "Monkey"]</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last element:</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console.log(fruits[3]);    // Monkey</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console.log(fruits[</a:t>
            </a:r>
            <a:r>
              <a:rPr lang="en-US" sz="1600" dirty="0" err="1">
                <a:latin typeface="Open Sans" panose="020B0606030504020204" pitchFamily="34" charset="0"/>
                <a:ea typeface="Open Sans" panose="020B0606030504020204" pitchFamily="34" charset="0"/>
                <a:cs typeface="Open Sans" panose="020B0606030504020204" pitchFamily="34" charset="0"/>
              </a:rPr>
              <a:t>fruits.length</a:t>
            </a:r>
            <a:r>
              <a:rPr lang="en-US" sz="1600" dirty="0">
                <a:latin typeface="Open Sans" panose="020B0606030504020204" pitchFamily="34" charset="0"/>
                <a:ea typeface="Open Sans" panose="020B0606030504020204" pitchFamily="34" charset="0"/>
                <a:cs typeface="Open Sans" panose="020B0606030504020204" pitchFamily="34" charset="0"/>
              </a:rPr>
              <a:t> - 1]);     // Monkey (also the last item)</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console.log(</a:t>
            </a:r>
            <a:r>
              <a:rPr lang="en-US" sz="1600" dirty="0" err="1">
                <a:latin typeface="Open Sans" panose="020B0606030504020204" pitchFamily="34" charset="0"/>
                <a:ea typeface="Open Sans" panose="020B0606030504020204" pitchFamily="34" charset="0"/>
                <a:cs typeface="Open Sans" panose="020B0606030504020204" pitchFamily="34" charset="0"/>
              </a:rPr>
              <a:t>fruits.length</a:t>
            </a:r>
            <a:r>
              <a:rPr lang="en-US" sz="1600" dirty="0">
                <a:latin typeface="Open Sans" panose="020B0606030504020204" pitchFamily="34" charset="0"/>
                <a:ea typeface="Open Sans" panose="020B0606030504020204" pitchFamily="34" charset="0"/>
                <a:cs typeface="Open Sans" panose="020B0606030504020204" pitchFamily="34" charset="0"/>
              </a:rPr>
              <a:t>);     // 4</a:t>
            </a:r>
          </a:p>
        </p:txBody>
      </p:sp>
      <p:sp>
        <p:nvSpPr>
          <p:cNvPr id="5" name="Slide Number Placeholder 4">
            <a:extLst>
              <a:ext uri="{FF2B5EF4-FFF2-40B4-BE49-F238E27FC236}">
                <a16:creationId xmlns:a16="http://schemas.microsoft.com/office/drawing/2014/main" id="{4B054CC2-BAF4-4541-7A3F-9E0F47403B2C}"/>
              </a:ext>
            </a:extLst>
          </p:cNvPr>
          <p:cNvSpPr>
            <a:spLocks noGrp="1"/>
          </p:cNvSpPr>
          <p:nvPr>
            <p:ph type="sldNum" sz="quarter" idx="12"/>
          </p:nvPr>
        </p:nvSpPr>
        <p:spPr/>
        <p:txBody>
          <a:bodyPr>
            <a:normAutofit fontScale="85000" lnSpcReduction="20000"/>
          </a:bodyPr>
          <a:lstStyle/>
          <a:p>
            <a:fld id="{CB779743-7B81-4FB7-A3E2-1ACEC99CD8CF}" type="slidenum">
              <a:rPr lang="en-US" smtClean="0"/>
              <a:t>10</a:t>
            </a:fld>
            <a:endParaRPr lang="en-US"/>
          </a:p>
        </p:txBody>
      </p:sp>
    </p:spTree>
    <p:extLst>
      <p:ext uri="{BB962C8B-B14F-4D97-AF65-F5344CB8AC3E}">
        <p14:creationId xmlns:p14="http://schemas.microsoft.com/office/powerpoint/2010/main" val="160153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A3FC-FBD0-DACF-3EAF-501997B173A6}"/>
              </a:ext>
            </a:extLst>
          </p:cNvPr>
          <p:cNvSpPr>
            <a:spLocks noGrp="1"/>
          </p:cNvSpPr>
          <p:nvPr>
            <p:ph type="title"/>
          </p:nvPr>
        </p:nvSpPr>
        <p:spPr/>
        <p:txBody>
          <a:bodyPr/>
          <a:lstStyle/>
          <a:p>
            <a:r>
              <a:rPr lang="en-US" dirty="0"/>
              <a:t>The ‘length’ Property</a:t>
            </a:r>
          </a:p>
        </p:txBody>
      </p:sp>
      <p:sp>
        <p:nvSpPr>
          <p:cNvPr id="3" name="Content Placeholder 2">
            <a:extLst>
              <a:ext uri="{FF2B5EF4-FFF2-40B4-BE49-F238E27FC236}">
                <a16:creationId xmlns:a16="http://schemas.microsoft.com/office/drawing/2014/main" id="{B4473D7A-5785-F610-7017-B1A5B726C34B}"/>
              </a:ext>
            </a:extLst>
          </p:cNvPr>
          <p:cNvSpPr>
            <a:spLocks noGrp="1"/>
          </p:cNvSpPr>
          <p:nvPr>
            <p:ph sz="quarter" idx="1"/>
          </p:nvPr>
        </p:nvSpPr>
        <p:spPr/>
        <p:txBody>
          <a:bodyPr/>
          <a:lstStyle/>
          <a:p>
            <a:pPr marL="0" indent="0">
              <a:buNone/>
            </a:pPr>
            <a:r>
              <a:rPr lang="en-US" dirty="0"/>
              <a:t>Similar to string, the length property has the array length, it simply returns the total number of elements in the array:</a:t>
            </a:r>
          </a:p>
          <a:p>
            <a:pPr marL="0" indent="0">
              <a:buNone/>
            </a:pPr>
            <a:r>
              <a:rPr lang="en-US" dirty="0"/>
              <a:t>let dates = ['Mon', 'Tue', 'Wed', 'Thu', 'Fri', 'Sat', 'Sun'];</a:t>
            </a:r>
          </a:p>
          <a:p>
            <a:pPr marL="0" indent="0">
              <a:buNone/>
            </a:pPr>
            <a:endParaRPr lang="en-US" dirty="0"/>
          </a:p>
          <a:p>
            <a:pPr marL="0" indent="0">
              <a:buNone/>
            </a:pPr>
            <a:r>
              <a:rPr lang="en-US" dirty="0"/>
              <a:t>alert(</a:t>
            </a:r>
            <a:r>
              <a:rPr lang="en-US" dirty="0" err="1"/>
              <a:t>dates.length</a:t>
            </a:r>
            <a:r>
              <a:rPr lang="en-US" dirty="0"/>
              <a:t>);        // 7</a:t>
            </a:r>
          </a:p>
        </p:txBody>
      </p:sp>
      <p:sp>
        <p:nvSpPr>
          <p:cNvPr id="5" name="Slide Number Placeholder 4">
            <a:extLst>
              <a:ext uri="{FF2B5EF4-FFF2-40B4-BE49-F238E27FC236}">
                <a16:creationId xmlns:a16="http://schemas.microsoft.com/office/drawing/2014/main" id="{B28927BF-AD13-8025-225C-89537D902D64}"/>
              </a:ext>
            </a:extLst>
          </p:cNvPr>
          <p:cNvSpPr>
            <a:spLocks noGrp="1"/>
          </p:cNvSpPr>
          <p:nvPr>
            <p:ph type="sldNum" sz="quarter" idx="12"/>
          </p:nvPr>
        </p:nvSpPr>
        <p:spPr/>
        <p:txBody>
          <a:bodyPr>
            <a:normAutofit fontScale="85000" lnSpcReduction="20000"/>
          </a:bodyPr>
          <a:lstStyle/>
          <a:p>
            <a:fld id="{CB779743-7B81-4FB7-A3E2-1ACEC99CD8CF}" type="slidenum">
              <a:rPr lang="en-US" smtClean="0"/>
              <a:t>11</a:t>
            </a:fld>
            <a:endParaRPr lang="en-US"/>
          </a:p>
        </p:txBody>
      </p:sp>
    </p:spTree>
    <p:extLst>
      <p:ext uri="{BB962C8B-B14F-4D97-AF65-F5344CB8AC3E}">
        <p14:creationId xmlns:p14="http://schemas.microsoft.com/office/powerpoint/2010/main" val="386672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716E-FA49-1AEF-7579-F91C4337F608}"/>
              </a:ext>
            </a:extLst>
          </p:cNvPr>
          <p:cNvSpPr>
            <a:spLocks noGrp="1"/>
          </p:cNvSpPr>
          <p:nvPr>
            <p:ph type="title"/>
          </p:nvPr>
        </p:nvSpPr>
        <p:spPr/>
        <p:txBody>
          <a:bodyPr/>
          <a:lstStyle/>
          <a:p>
            <a:r>
              <a:rPr lang="en-US" dirty="0"/>
              <a:t>Few Examples</a:t>
            </a:r>
          </a:p>
        </p:txBody>
      </p:sp>
      <p:sp>
        <p:nvSpPr>
          <p:cNvPr id="3" name="Content Placeholder 2">
            <a:extLst>
              <a:ext uri="{FF2B5EF4-FFF2-40B4-BE49-F238E27FC236}">
                <a16:creationId xmlns:a16="http://schemas.microsoft.com/office/drawing/2014/main" id="{E1895B3D-A9D2-FE27-382C-2E89C651028D}"/>
              </a:ext>
            </a:extLst>
          </p:cNvPr>
          <p:cNvSpPr>
            <a:spLocks noGrp="1"/>
          </p:cNvSpPr>
          <p:nvPr>
            <p:ph sz="quarter" idx="1"/>
          </p:nvPr>
        </p:nvSpPr>
        <p:spPr/>
        <p:txBody>
          <a:bodyPr/>
          <a:lstStyle/>
          <a:p>
            <a:pPr marL="0" indent="0">
              <a:buNone/>
            </a:pPr>
            <a:r>
              <a:rPr lang="en-US" dirty="0"/>
              <a:t>const cars = ["Saab", "Volvo", "BMW"];</a:t>
            </a:r>
          </a:p>
          <a:p>
            <a:pPr marL="0" indent="0">
              <a:buNone/>
            </a:pPr>
            <a:r>
              <a:rPr lang="en-US" dirty="0"/>
              <a:t>let car = cars[0];</a:t>
            </a:r>
          </a:p>
          <a:p>
            <a:pPr marL="0" indent="0">
              <a:buNone/>
            </a:pPr>
            <a:r>
              <a:rPr lang="en-US" dirty="0"/>
              <a:t>Accessing the first array element:</a:t>
            </a:r>
          </a:p>
          <a:p>
            <a:pPr marL="0" indent="0">
              <a:buNone/>
            </a:pPr>
            <a:r>
              <a:rPr lang="fr-FR" dirty="0" err="1"/>
              <a:t>const</a:t>
            </a:r>
            <a:r>
              <a:rPr lang="fr-FR" dirty="0"/>
              <a:t> fruits = ["Banana", "Orange", "</a:t>
            </a:r>
            <a:r>
              <a:rPr lang="fr-FR" dirty="0" err="1"/>
              <a:t>Apple","Mango</a:t>
            </a:r>
            <a:r>
              <a:rPr lang="fr-FR" dirty="0"/>
              <a:t>"];</a:t>
            </a:r>
          </a:p>
          <a:p>
            <a:pPr marL="0" indent="0">
              <a:buNone/>
            </a:pPr>
            <a:r>
              <a:rPr lang="fr-FR" dirty="0"/>
              <a:t>let fruit = fruits[0];</a:t>
            </a:r>
          </a:p>
          <a:p>
            <a:pPr marL="0" indent="0">
              <a:buNone/>
            </a:pPr>
            <a:r>
              <a:rPr lang="fr-FR" dirty="0" err="1"/>
              <a:t>Accessing</a:t>
            </a:r>
            <a:r>
              <a:rPr lang="fr-FR" dirty="0"/>
              <a:t> the last </a:t>
            </a:r>
            <a:r>
              <a:rPr lang="fr-FR" dirty="0" err="1"/>
              <a:t>array</a:t>
            </a:r>
            <a:r>
              <a:rPr lang="fr-FR" dirty="0"/>
              <a:t> </a:t>
            </a:r>
            <a:r>
              <a:rPr lang="fr-FR" dirty="0" err="1"/>
              <a:t>element</a:t>
            </a:r>
            <a:r>
              <a:rPr lang="fr-FR" dirty="0"/>
              <a:t>:</a:t>
            </a:r>
          </a:p>
          <a:p>
            <a:pPr marL="0" indent="0">
              <a:buNone/>
            </a:pPr>
            <a:r>
              <a:rPr lang="fr-FR" dirty="0" err="1"/>
              <a:t>const</a:t>
            </a:r>
            <a:r>
              <a:rPr lang="fr-FR" dirty="0"/>
              <a:t> fruits = ["Banana", "Orange", "Apple", "Mango"];</a:t>
            </a:r>
          </a:p>
          <a:p>
            <a:pPr marL="0" indent="0">
              <a:buNone/>
            </a:pPr>
            <a:r>
              <a:rPr lang="fr-FR" dirty="0"/>
              <a:t>let fruit = fruits[</a:t>
            </a:r>
            <a:r>
              <a:rPr lang="fr-FR" dirty="0" err="1"/>
              <a:t>fruits.length</a:t>
            </a:r>
            <a:r>
              <a:rPr lang="fr-FR" dirty="0"/>
              <a:t> - 1];</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12DAF9E-99ED-5427-041B-2C98E7063FA4}"/>
              </a:ext>
            </a:extLst>
          </p:cNvPr>
          <p:cNvSpPr>
            <a:spLocks noGrp="1"/>
          </p:cNvSpPr>
          <p:nvPr>
            <p:ph type="sldNum" sz="quarter" idx="12"/>
          </p:nvPr>
        </p:nvSpPr>
        <p:spPr/>
        <p:txBody>
          <a:bodyPr>
            <a:normAutofit fontScale="85000" lnSpcReduction="20000"/>
          </a:bodyPr>
          <a:lstStyle/>
          <a:p>
            <a:fld id="{CB779743-7B81-4FB7-A3E2-1ACEC99CD8CF}" type="slidenum">
              <a:rPr lang="en-US" smtClean="0"/>
              <a:t>12</a:t>
            </a:fld>
            <a:endParaRPr lang="en-US"/>
          </a:p>
        </p:txBody>
      </p:sp>
    </p:spTree>
    <p:extLst>
      <p:ext uri="{BB962C8B-B14F-4D97-AF65-F5344CB8AC3E}">
        <p14:creationId xmlns:p14="http://schemas.microsoft.com/office/powerpoint/2010/main" val="45798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82E-DC6F-DF8E-A9DB-D9D70A015297}"/>
              </a:ext>
            </a:extLst>
          </p:cNvPr>
          <p:cNvSpPr>
            <a:spLocks noGrp="1"/>
          </p:cNvSpPr>
          <p:nvPr>
            <p:ph type="title"/>
          </p:nvPr>
        </p:nvSpPr>
        <p:spPr/>
        <p:txBody>
          <a:bodyPr/>
          <a:lstStyle/>
          <a:p>
            <a:r>
              <a:rPr lang="en-US" dirty="0"/>
              <a:t>Modifying Arrays</a:t>
            </a:r>
          </a:p>
        </p:txBody>
      </p:sp>
      <p:sp>
        <p:nvSpPr>
          <p:cNvPr id="3" name="Content Placeholder 2">
            <a:extLst>
              <a:ext uri="{FF2B5EF4-FFF2-40B4-BE49-F238E27FC236}">
                <a16:creationId xmlns:a16="http://schemas.microsoft.com/office/drawing/2014/main" id="{B3EABD50-3D1D-2AB9-A89F-8C70F52D2109}"/>
              </a:ext>
            </a:extLst>
          </p:cNvPr>
          <p:cNvSpPr>
            <a:spLocks noGrp="1"/>
          </p:cNvSpPr>
          <p:nvPr>
            <p:ph sz="quarter" idx="1"/>
          </p:nvPr>
        </p:nvSpPr>
        <p:spPr/>
        <p:txBody>
          <a:bodyPr/>
          <a:lstStyle/>
          <a:p>
            <a:r>
              <a:rPr lang="en-US" dirty="0"/>
              <a:t>To change an array element in JavaScript, use the element index.</a:t>
            </a:r>
          </a:p>
          <a:p>
            <a:r>
              <a:rPr lang="en-US" dirty="0"/>
              <a:t> See the following code.</a:t>
            </a:r>
          </a:p>
          <a:p>
            <a:pPr marL="0" indent="0">
              <a:buNone/>
            </a:pPr>
            <a:r>
              <a:rPr lang="en-US" dirty="0"/>
              <a:t>let </a:t>
            </a:r>
            <a:r>
              <a:rPr lang="en-US" dirty="0" err="1"/>
              <a:t>arr</a:t>
            </a:r>
            <a:r>
              <a:rPr lang="en-US" dirty="0"/>
              <a:t> = new Array(4, 9, 16);</a:t>
            </a:r>
          </a:p>
          <a:p>
            <a:pPr marL="0" indent="0">
              <a:buNone/>
            </a:pPr>
            <a:r>
              <a:rPr lang="en-US" dirty="0"/>
              <a:t>console.log('Before modify: ', </a:t>
            </a:r>
            <a:r>
              <a:rPr lang="en-US" dirty="0" err="1"/>
              <a:t>arr</a:t>
            </a:r>
            <a:r>
              <a:rPr lang="en-US" dirty="0"/>
              <a:t>);</a:t>
            </a:r>
          </a:p>
          <a:p>
            <a:pPr marL="0" indent="0">
              <a:buNone/>
            </a:pPr>
            <a:r>
              <a:rPr lang="en-US" dirty="0" err="1"/>
              <a:t>arr</a:t>
            </a:r>
            <a:r>
              <a:rPr lang="en-US" dirty="0"/>
              <a:t>[0] = 25;</a:t>
            </a:r>
          </a:p>
          <a:p>
            <a:pPr marL="0" indent="0">
              <a:buNone/>
            </a:pPr>
            <a:r>
              <a:rPr lang="en-US" dirty="0" err="1"/>
              <a:t>arr</a:t>
            </a:r>
            <a:r>
              <a:rPr lang="en-US" dirty="0"/>
              <a:t>[1] = 36;</a:t>
            </a:r>
          </a:p>
          <a:p>
            <a:pPr marL="0" indent="0">
              <a:buNone/>
            </a:pPr>
            <a:r>
              <a:rPr lang="en-US" dirty="0" err="1"/>
              <a:t>arr</a:t>
            </a:r>
            <a:r>
              <a:rPr lang="en-US" dirty="0"/>
              <a:t>[2] = 49</a:t>
            </a:r>
          </a:p>
          <a:p>
            <a:pPr marL="0" indent="0">
              <a:buNone/>
            </a:pPr>
            <a:r>
              <a:rPr lang="en-US" dirty="0"/>
              <a:t>console.log('After Modify: ', </a:t>
            </a:r>
            <a:r>
              <a:rPr lang="en-US" dirty="0" err="1"/>
              <a:t>arr</a:t>
            </a:r>
            <a:r>
              <a:rPr lang="en-US" dirty="0"/>
              <a:t>);</a:t>
            </a:r>
          </a:p>
        </p:txBody>
      </p:sp>
      <p:sp>
        <p:nvSpPr>
          <p:cNvPr id="5" name="Slide Number Placeholder 4">
            <a:extLst>
              <a:ext uri="{FF2B5EF4-FFF2-40B4-BE49-F238E27FC236}">
                <a16:creationId xmlns:a16="http://schemas.microsoft.com/office/drawing/2014/main" id="{3776C393-C27E-FEBE-C30B-5C792283380F}"/>
              </a:ext>
            </a:extLst>
          </p:cNvPr>
          <p:cNvSpPr>
            <a:spLocks noGrp="1"/>
          </p:cNvSpPr>
          <p:nvPr>
            <p:ph type="sldNum" sz="quarter" idx="12"/>
          </p:nvPr>
        </p:nvSpPr>
        <p:spPr/>
        <p:txBody>
          <a:bodyPr>
            <a:normAutofit fontScale="85000" lnSpcReduction="20000"/>
          </a:bodyPr>
          <a:lstStyle/>
          <a:p>
            <a:fld id="{CB779743-7B81-4FB7-A3E2-1ACEC99CD8CF}" type="slidenum">
              <a:rPr lang="en-US" smtClean="0"/>
              <a:t>13</a:t>
            </a:fld>
            <a:endParaRPr lang="en-US"/>
          </a:p>
        </p:txBody>
      </p:sp>
    </p:spTree>
    <p:extLst>
      <p:ext uri="{BB962C8B-B14F-4D97-AF65-F5344CB8AC3E}">
        <p14:creationId xmlns:p14="http://schemas.microsoft.com/office/powerpoint/2010/main" val="3677234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3DB8-9865-81E1-B5E6-35BF3828502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00FAA18-B7A3-25A4-A429-0B16F4CEC9A1}"/>
              </a:ext>
            </a:extLst>
          </p:cNvPr>
          <p:cNvSpPr>
            <a:spLocks noGrp="1"/>
          </p:cNvSpPr>
          <p:nvPr>
            <p:ph sz="quarter" idx="1"/>
          </p:nvPr>
        </p:nvSpPr>
        <p:spPr/>
        <p:txBody>
          <a:bodyPr/>
          <a:lstStyle/>
          <a:p>
            <a:pPr marL="0" indent="0">
              <a:buNone/>
            </a:pPr>
            <a:r>
              <a:rPr lang="en-US" dirty="0"/>
              <a:t>This statement changes the value of the first element in cars:</a:t>
            </a:r>
          </a:p>
          <a:p>
            <a:pPr marL="0" indent="0">
              <a:buNone/>
            </a:pPr>
            <a:r>
              <a:rPr lang="en-US" dirty="0"/>
              <a:t>cars[0] = "Opel";</a:t>
            </a:r>
          </a:p>
          <a:p>
            <a:pPr marL="0" indent="0">
              <a:buNone/>
            </a:pPr>
            <a:r>
              <a:rPr lang="en-US" b="1" dirty="0"/>
              <a:t>Example</a:t>
            </a:r>
          </a:p>
          <a:p>
            <a:pPr marL="0" indent="0">
              <a:buNone/>
            </a:pPr>
            <a:r>
              <a:rPr lang="en-US" dirty="0"/>
              <a:t>const cars = ["Saab", "Volvo", "BMW"];</a:t>
            </a:r>
          </a:p>
          <a:p>
            <a:pPr marL="0" indent="0">
              <a:buNone/>
            </a:pPr>
            <a:r>
              <a:rPr lang="en-US" dirty="0"/>
              <a:t>cars[0] = "Opel";</a:t>
            </a:r>
          </a:p>
        </p:txBody>
      </p:sp>
      <p:sp>
        <p:nvSpPr>
          <p:cNvPr id="5" name="Slide Number Placeholder 4">
            <a:extLst>
              <a:ext uri="{FF2B5EF4-FFF2-40B4-BE49-F238E27FC236}">
                <a16:creationId xmlns:a16="http://schemas.microsoft.com/office/drawing/2014/main" id="{3CF382A8-42D9-A415-36CD-2E93388D88D2}"/>
              </a:ext>
            </a:extLst>
          </p:cNvPr>
          <p:cNvSpPr>
            <a:spLocks noGrp="1"/>
          </p:cNvSpPr>
          <p:nvPr>
            <p:ph type="sldNum" sz="quarter" idx="12"/>
          </p:nvPr>
        </p:nvSpPr>
        <p:spPr/>
        <p:txBody>
          <a:bodyPr>
            <a:normAutofit fontScale="85000" lnSpcReduction="20000"/>
          </a:bodyPr>
          <a:lstStyle/>
          <a:p>
            <a:fld id="{CB779743-7B81-4FB7-A3E2-1ACEC99CD8CF}" type="slidenum">
              <a:rPr lang="en-US" smtClean="0"/>
              <a:t>14</a:t>
            </a:fld>
            <a:endParaRPr lang="en-US"/>
          </a:p>
        </p:txBody>
      </p:sp>
    </p:spTree>
    <p:extLst>
      <p:ext uri="{BB962C8B-B14F-4D97-AF65-F5344CB8AC3E}">
        <p14:creationId xmlns:p14="http://schemas.microsoft.com/office/powerpoint/2010/main" val="194381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4806-D52D-1F53-D13F-55FFFA777CCB}"/>
              </a:ext>
            </a:extLst>
          </p:cNvPr>
          <p:cNvSpPr>
            <a:spLocks noGrp="1"/>
          </p:cNvSpPr>
          <p:nvPr>
            <p:ph type="title"/>
          </p:nvPr>
        </p:nvSpPr>
        <p:spPr/>
        <p:txBody>
          <a:bodyPr/>
          <a:lstStyle/>
          <a:p>
            <a:r>
              <a:rPr lang="en-US" dirty="0"/>
              <a:t>Push and Pop- Arrays</a:t>
            </a:r>
          </a:p>
        </p:txBody>
      </p:sp>
      <p:sp>
        <p:nvSpPr>
          <p:cNvPr id="3" name="Content Placeholder 2">
            <a:extLst>
              <a:ext uri="{FF2B5EF4-FFF2-40B4-BE49-F238E27FC236}">
                <a16:creationId xmlns:a16="http://schemas.microsoft.com/office/drawing/2014/main" id="{6BC5DA87-8363-15FD-11B4-FFF34F01B3F6}"/>
              </a:ext>
            </a:extLst>
          </p:cNvPr>
          <p:cNvSpPr>
            <a:spLocks noGrp="1"/>
          </p:cNvSpPr>
          <p:nvPr>
            <p:ph sz="quarter" idx="1"/>
          </p:nvPr>
        </p:nvSpPr>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When working with arrays, we frequently need to add or remove elements. The push() and pop() methods come to the rescue in this situation. We’ll go over what the push() and pop() functions in JavaScript are, as well as some examples to help you understand them better.</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push() is used to add an element/item to the end of an array.</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1A461BB1-BE79-7ACB-AB2E-AEABB7CE45E2}"/>
              </a:ext>
            </a:extLst>
          </p:cNvPr>
          <p:cNvSpPr>
            <a:spLocks noGrp="1"/>
          </p:cNvSpPr>
          <p:nvPr>
            <p:ph type="sldNum" sz="quarter" idx="12"/>
          </p:nvPr>
        </p:nvSpPr>
        <p:spPr/>
        <p:txBody>
          <a:bodyPr>
            <a:normAutofit fontScale="85000" lnSpcReduction="20000"/>
          </a:bodyPr>
          <a:lstStyle/>
          <a:p>
            <a:fld id="{CB779743-7B81-4FB7-A3E2-1ACEC99CD8CF}" type="slidenum">
              <a:rPr lang="en-US" smtClean="0"/>
              <a:t>15</a:t>
            </a:fld>
            <a:endParaRPr lang="en-US"/>
          </a:p>
        </p:txBody>
      </p:sp>
      <p:pic>
        <p:nvPicPr>
          <p:cNvPr id="7" name="Picture 6">
            <a:extLst>
              <a:ext uri="{FF2B5EF4-FFF2-40B4-BE49-F238E27FC236}">
                <a16:creationId xmlns:a16="http://schemas.microsoft.com/office/drawing/2014/main" id="{3958CFFE-2614-EBBD-1EBE-D5BBA8351BF4}"/>
              </a:ext>
            </a:extLst>
          </p:cNvPr>
          <p:cNvPicPr>
            <a:picLocks noChangeAspect="1"/>
          </p:cNvPicPr>
          <p:nvPr/>
        </p:nvPicPr>
        <p:blipFill>
          <a:blip r:embed="rId2"/>
          <a:stretch>
            <a:fillRect/>
          </a:stretch>
        </p:blipFill>
        <p:spPr>
          <a:xfrm>
            <a:off x="2057400" y="3803396"/>
            <a:ext cx="4819650" cy="2109890"/>
          </a:xfrm>
          <a:prstGeom prst="rect">
            <a:avLst/>
          </a:prstGeom>
        </p:spPr>
      </p:pic>
    </p:spTree>
    <p:extLst>
      <p:ext uri="{BB962C8B-B14F-4D97-AF65-F5344CB8AC3E}">
        <p14:creationId xmlns:p14="http://schemas.microsoft.com/office/powerpoint/2010/main" val="386277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4EFA-B131-200C-9061-FD6D14D4A444}"/>
              </a:ext>
            </a:extLst>
          </p:cNvPr>
          <p:cNvSpPr>
            <a:spLocks noGrp="1"/>
          </p:cNvSpPr>
          <p:nvPr>
            <p:ph type="title"/>
          </p:nvPr>
        </p:nvSpPr>
        <p:spPr/>
        <p:txBody>
          <a:bodyPr/>
          <a:lstStyle/>
          <a:p>
            <a:r>
              <a:rPr lang="en-US" dirty="0"/>
              <a:t>Push and Pop</a:t>
            </a:r>
          </a:p>
        </p:txBody>
      </p:sp>
      <p:sp>
        <p:nvSpPr>
          <p:cNvPr id="3" name="Content Placeholder 2">
            <a:extLst>
              <a:ext uri="{FF2B5EF4-FFF2-40B4-BE49-F238E27FC236}">
                <a16:creationId xmlns:a16="http://schemas.microsoft.com/office/drawing/2014/main" id="{9E8B9E1C-8D47-B039-A2A7-B4770A0E3D5C}"/>
              </a:ext>
            </a:extLst>
          </p:cNvPr>
          <p:cNvSpPr>
            <a:spLocks noGrp="1"/>
          </p:cNvSpPr>
          <p:nvPr>
            <p:ph sz="quarter" idx="1"/>
          </p:nvPr>
        </p:nvSpPr>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The pop() function is used to delete the last element/item of the array.</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lgn="l" fontAlgn="base">
              <a:buNone/>
            </a:pPr>
            <a:r>
              <a:rPr lang="en-US" sz="2000" i="0" dirty="0">
                <a:effectLst/>
                <a:latin typeface="Open Sans" panose="020B0606030504020204" pitchFamily="34" charset="0"/>
                <a:ea typeface="Open Sans" panose="020B0606030504020204" pitchFamily="34" charset="0"/>
                <a:cs typeface="Open Sans" panose="020B0606030504020204" pitchFamily="34" charset="0"/>
              </a:rPr>
              <a:t>How to use the pop() method in JavaScript</a:t>
            </a:r>
          </a:p>
          <a:p>
            <a:pPr algn="l" fontAlgn="base"/>
            <a:r>
              <a:rPr lang="en-US" sz="2000" i="0" dirty="0">
                <a:effectLst/>
                <a:latin typeface="Open Sans" panose="020B0606030504020204" pitchFamily="34" charset="0"/>
                <a:ea typeface="Open Sans" panose="020B0606030504020204" pitchFamily="34" charset="0"/>
                <a:cs typeface="Open Sans" panose="020B0606030504020204" pitchFamily="34" charset="0"/>
              </a:rPr>
              <a:t>Suppose we have an array of numbers and we want to remove the last element from it. The code from removing an element from the end of the array would go like this: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392E2B1C-454D-CE6D-8DE3-5D0F67C7B3E1}"/>
              </a:ext>
            </a:extLst>
          </p:cNvPr>
          <p:cNvSpPr>
            <a:spLocks noGrp="1"/>
          </p:cNvSpPr>
          <p:nvPr>
            <p:ph type="sldNum" sz="quarter" idx="12"/>
          </p:nvPr>
        </p:nvSpPr>
        <p:spPr/>
        <p:txBody>
          <a:bodyPr>
            <a:normAutofit fontScale="85000" lnSpcReduction="20000"/>
          </a:bodyPr>
          <a:lstStyle/>
          <a:p>
            <a:fld id="{CB779743-7B81-4FB7-A3E2-1ACEC99CD8CF}" type="slidenum">
              <a:rPr lang="en-US" smtClean="0"/>
              <a:t>16</a:t>
            </a:fld>
            <a:endParaRPr lang="en-US"/>
          </a:p>
        </p:txBody>
      </p:sp>
      <p:pic>
        <p:nvPicPr>
          <p:cNvPr id="7" name="Picture 6">
            <a:extLst>
              <a:ext uri="{FF2B5EF4-FFF2-40B4-BE49-F238E27FC236}">
                <a16:creationId xmlns:a16="http://schemas.microsoft.com/office/drawing/2014/main" id="{FDDA32C9-A693-87B8-94BD-41621D0E104E}"/>
              </a:ext>
            </a:extLst>
          </p:cNvPr>
          <p:cNvPicPr>
            <a:picLocks noChangeAspect="1"/>
          </p:cNvPicPr>
          <p:nvPr/>
        </p:nvPicPr>
        <p:blipFill>
          <a:blip r:embed="rId2"/>
          <a:stretch>
            <a:fillRect/>
          </a:stretch>
        </p:blipFill>
        <p:spPr>
          <a:xfrm>
            <a:off x="1524000" y="2286000"/>
            <a:ext cx="5463591" cy="1656383"/>
          </a:xfrm>
          <a:prstGeom prst="rect">
            <a:avLst/>
          </a:prstGeom>
        </p:spPr>
      </p:pic>
      <p:pic>
        <p:nvPicPr>
          <p:cNvPr id="9" name="Picture 8">
            <a:extLst>
              <a:ext uri="{FF2B5EF4-FFF2-40B4-BE49-F238E27FC236}">
                <a16:creationId xmlns:a16="http://schemas.microsoft.com/office/drawing/2014/main" id="{1651CF39-37C4-D717-EDB3-91D8937EBE66}"/>
              </a:ext>
            </a:extLst>
          </p:cNvPr>
          <p:cNvPicPr>
            <a:picLocks noChangeAspect="1"/>
          </p:cNvPicPr>
          <p:nvPr/>
        </p:nvPicPr>
        <p:blipFill>
          <a:blip r:embed="rId3"/>
          <a:stretch>
            <a:fillRect/>
          </a:stretch>
        </p:blipFill>
        <p:spPr>
          <a:xfrm>
            <a:off x="911352" y="5252556"/>
            <a:ext cx="7620000" cy="1059423"/>
          </a:xfrm>
          <a:prstGeom prst="rect">
            <a:avLst/>
          </a:prstGeom>
        </p:spPr>
      </p:pic>
    </p:spTree>
    <p:extLst>
      <p:ext uri="{BB962C8B-B14F-4D97-AF65-F5344CB8AC3E}">
        <p14:creationId xmlns:p14="http://schemas.microsoft.com/office/powerpoint/2010/main" val="377406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9998-E3BE-8E87-5D2B-4394EC021A34}"/>
              </a:ext>
            </a:extLst>
          </p:cNvPr>
          <p:cNvSpPr>
            <a:spLocks noGrp="1"/>
          </p:cNvSpPr>
          <p:nvPr>
            <p:ph type="title"/>
          </p:nvPr>
        </p:nvSpPr>
        <p:spPr/>
        <p:txBody>
          <a:bodyPr/>
          <a:lstStyle/>
          <a:p>
            <a:r>
              <a:rPr lang="en-US" dirty="0"/>
              <a:t>Push and Pop</a:t>
            </a:r>
          </a:p>
        </p:txBody>
      </p:sp>
      <p:sp>
        <p:nvSpPr>
          <p:cNvPr id="3" name="Content Placeholder 2">
            <a:extLst>
              <a:ext uri="{FF2B5EF4-FFF2-40B4-BE49-F238E27FC236}">
                <a16:creationId xmlns:a16="http://schemas.microsoft.com/office/drawing/2014/main" id="{9DBBCC1F-C473-67FC-CB80-0C880DA56677}"/>
              </a:ext>
            </a:extLst>
          </p:cNvPr>
          <p:cNvSpPr>
            <a:spLocks noGrp="1"/>
          </p:cNvSpPr>
          <p:nvPr>
            <p:ph sz="quarter" idx="1"/>
          </p:nvPr>
        </p:nvSpPr>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How to use the push() method in JavaScript</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Similarly, if we want to add an element at the end of an array, the code for pushing or adding an element would go like this:</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Conclusion</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pop() method in JavaScript removes an item from the end of an array, whereas the push() method adds an item to the end of an array. The returning value of the pop() method is the item that is removed from the array. The returning value of the push() method is the number of elements in the array after the new element has been added. These two methods are used a lot when working with arrays in JavaScript. </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0820A27D-BA78-3DD2-3A78-7BF5413CE939}"/>
              </a:ext>
            </a:extLst>
          </p:cNvPr>
          <p:cNvSpPr>
            <a:spLocks noGrp="1"/>
          </p:cNvSpPr>
          <p:nvPr>
            <p:ph type="sldNum" sz="quarter" idx="12"/>
          </p:nvPr>
        </p:nvSpPr>
        <p:spPr/>
        <p:txBody>
          <a:bodyPr>
            <a:normAutofit fontScale="85000" lnSpcReduction="20000"/>
          </a:bodyPr>
          <a:lstStyle/>
          <a:p>
            <a:fld id="{CB779743-7B81-4FB7-A3E2-1ACEC99CD8CF}" type="slidenum">
              <a:rPr lang="en-US" smtClean="0"/>
              <a:t>17</a:t>
            </a:fld>
            <a:endParaRPr lang="en-US"/>
          </a:p>
        </p:txBody>
      </p:sp>
      <p:pic>
        <p:nvPicPr>
          <p:cNvPr id="7" name="Picture 6">
            <a:extLst>
              <a:ext uri="{FF2B5EF4-FFF2-40B4-BE49-F238E27FC236}">
                <a16:creationId xmlns:a16="http://schemas.microsoft.com/office/drawing/2014/main" id="{8AF79C2D-45A9-C868-F69C-5A98D7005A0F}"/>
              </a:ext>
            </a:extLst>
          </p:cNvPr>
          <p:cNvPicPr>
            <a:picLocks noChangeAspect="1"/>
          </p:cNvPicPr>
          <p:nvPr/>
        </p:nvPicPr>
        <p:blipFill>
          <a:blip r:embed="rId2"/>
          <a:stretch>
            <a:fillRect/>
          </a:stretch>
        </p:blipFill>
        <p:spPr>
          <a:xfrm>
            <a:off x="246484" y="2895600"/>
            <a:ext cx="8610601" cy="1437987"/>
          </a:xfrm>
          <a:prstGeom prst="rect">
            <a:avLst/>
          </a:prstGeom>
        </p:spPr>
      </p:pic>
    </p:spTree>
    <p:extLst>
      <p:ext uri="{BB962C8B-B14F-4D97-AF65-F5344CB8AC3E}">
        <p14:creationId xmlns:p14="http://schemas.microsoft.com/office/powerpoint/2010/main" val="409647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2F01-9E07-623E-C6F2-95738FC53ADE}"/>
              </a:ext>
            </a:extLst>
          </p:cNvPr>
          <p:cNvSpPr>
            <a:spLocks noGrp="1"/>
          </p:cNvSpPr>
          <p:nvPr>
            <p:ph type="title"/>
          </p:nvPr>
        </p:nvSpPr>
        <p:spPr/>
        <p:txBody>
          <a:bodyPr/>
          <a:lstStyle/>
          <a:p>
            <a:r>
              <a:rPr lang="en-US" dirty="0"/>
              <a:t>Shift and Unshift</a:t>
            </a:r>
          </a:p>
        </p:txBody>
      </p:sp>
      <p:sp>
        <p:nvSpPr>
          <p:cNvPr id="3" name="Content Placeholder 2">
            <a:extLst>
              <a:ext uri="{FF2B5EF4-FFF2-40B4-BE49-F238E27FC236}">
                <a16:creationId xmlns:a16="http://schemas.microsoft.com/office/drawing/2014/main" id="{86A2A9B8-63C5-BAB2-C4E9-CC94F3F83445}"/>
              </a:ext>
            </a:extLst>
          </p:cNvPr>
          <p:cNvSpPr>
            <a:spLocks noGrp="1"/>
          </p:cNvSpPr>
          <p:nvPr>
            <p:ph sz="quarter"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While working with arrays, we often need to add or remove elements in an array. For fulfilling this need, shift() and unshift() methods come to the rescue. In this post, we will have a brief discussion about shift() and unshift() functions in JavaScript and a couple of examples to have a profound understanding of these functions.</a:t>
            </a:r>
          </a:p>
          <a:p>
            <a:r>
              <a:rPr lang="en-US" sz="2000" dirty="0">
                <a:latin typeface="Open Sans" panose="020B0606030504020204" pitchFamily="34" charset="0"/>
                <a:ea typeface="Open Sans" panose="020B0606030504020204" pitchFamily="34" charset="0"/>
                <a:cs typeface="Open Sans" panose="020B0606030504020204" pitchFamily="34" charset="0"/>
              </a:rPr>
              <a:t>The shift() method is used to remove an element/item from the starting point of an array.</a:t>
            </a:r>
          </a:p>
        </p:txBody>
      </p:sp>
      <p:sp>
        <p:nvSpPr>
          <p:cNvPr id="5" name="Slide Number Placeholder 4">
            <a:extLst>
              <a:ext uri="{FF2B5EF4-FFF2-40B4-BE49-F238E27FC236}">
                <a16:creationId xmlns:a16="http://schemas.microsoft.com/office/drawing/2014/main" id="{6F9229F7-D906-302D-E45E-DCB8B6AD4E0F}"/>
              </a:ext>
            </a:extLst>
          </p:cNvPr>
          <p:cNvSpPr>
            <a:spLocks noGrp="1"/>
          </p:cNvSpPr>
          <p:nvPr>
            <p:ph type="sldNum" sz="quarter" idx="12"/>
          </p:nvPr>
        </p:nvSpPr>
        <p:spPr/>
        <p:txBody>
          <a:bodyPr>
            <a:normAutofit fontScale="85000" lnSpcReduction="20000"/>
          </a:bodyPr>
          <a:lstStyle/>
          <a:p>
            <a:fld id="{CB779743-7B81-4FB7-A3E2-1ACEC99CD8CF}" type="slidenum">
              <a:rPr lang="en-US" smtClean="0"/>
              <a:t>18</a:t>
            </a:fld>
            <a:endParaRPr lang="en-US"/>
          </a:p>
        </p:txBody>
      </p:sp>
      <p:pic>
        <p:nvPicPr>
          <p:cNvPr id="7" name="Picture 6">
            <a:extLst>
              <a:ext uri="{FF2B5EF4-FFF2-40B4-BE49-F238E27FC236}">
                <a16:creationId xmlns:a16="http://schemas.microsoft.com/office/drawing/2014/main" id="{AC54BC4C-8E0A-E586-8768-A2154294F49B}"/>
              </a:ext>
            </a:extLst>
          </p:cNvPr>
          <p:cNvPicPr>
            <a:picLocks noChangeAspect="1"/>
          </p:cNvPicPr>
          <p:nvPr/>
        </p:nvPicPr>
        <p:blipFill>
          <a:blip r:embed="rId2"/>
          <a:stretch>
            <a:fillRect/>
          </a:stretch>
        </p:blipFill>
        <p:spPr>
          <a:xfrm>
            <a:off x="1354931" y="4454323"/>
            <a:ext cx="6434138" cy="2016457"/>
          </a:xfrm>
          <a:prstGeom prst="rect">
            <a:avLst/>
          </a:prstGeom>
        </p:spPr>
      </p:pic>
    </p:spTree>
    <p:extLst>
      <p:ext uri="{BB962C8B-B14F-4D97-AF65-F5344CB8AC3E}">
        <p14:creationId xmlns:p14="http://schemas.microsoft.com/office/powerpoint/2010/main" val="4195538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BF61-DD51-1E9F-366E-4C33F39459A7}"/>
              </a:ext>
            </a:extLst>
          </p:cNvPr>
          <p:cNvSpPr>
            <a:spLocks noGrp="1"/>
          </p:cNvSpPr>
          <p:nvPr>
            <p:ph type="title"/>
          </p:nvPr>
        </p:nvSpPr>
        <p:spPr/>
        <p:txBody>
          <a:bodyPr/>
          <a:lstStyle/>
          <a:p>
            <a:r>
              <a:rPr lang="en-US" dirty="0"/>
              <a:t>Shift and Unshift</a:t>
            </a:r>
          </a:p>
        </p:txBody>
      </p:sp>
      <p:sp>
        <p:nvSpPr>
          <p:cNvPr id="3" name="Content Placeholder 2">
            <a:extLst>
              <a:ext uri="{FF2B5EF4-FFF2-40B4-BE49-F238E27FC236}">
                <a16:creationId xmlns:a16="http://schemas.microsoft.com/office/drawing/2014/main" id="{D6A0F578-13C6-CAA2-01CB-3383ADCEE30A}"/>
              </a:ext>
            </a:extLst>
          </p:cNvPr>
          <p:cNvSpPr>
            <a:spLocks noGrp="1"/>
          </p:cNvSpPr>
          <p:nvPr>
            <p:ph sz="quarter"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unshift() method is used to add an element/item to the starting point of an array.</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How to use shift() method in JavaScript</a:t>
            </a:r>
          </a:p>
          <a:p>
            <a:r>
              <a:rPr lang="en-US" sz="1800" dirty="0">
                <a:latin typeface="Open Sans" panose="020B0606030504020204" pitchFamily="34" charset="0"/>
                <a:ea typeface="Open Sans" panose="020B0606030504020204" pitchFamily="34" charset="0"/>
                <a:cs typeface="Open Sans" panose="020B0606030504020204" pitchFamily="34" charset="0"/>
              </a:rPr>
              <a:t>Suppose we have an array of numbers and we want to remove the first element from it. The code from removing an element from the beginning of the array would go like this:</a:t>
            </a:r>
          </a:p>
          <a:p>
            <a:endParaRPr lang="en-US" sz="1800" dirty="0">
              <a:latin typeface="Open Sans" panose="020B0606030504020204" pitchFamily="34" charset="0"/>
              <a:ea typeface="Open Sans" panose="020B0606030504020204" pitchFamily="34" charset="0"/>
              <a:cs typeface="Open Sans" panose="020B0606030504020204" pitchFamily="34" charset="0"/>
            </a:endParaRPr>
          </a:p>
          <a:p>
            <a:endParaRPr lang="en-US" sz="2400" dirty="0"/>
          </a:p>
          <a:p>
            <a:endParaRPr lang="en-US" sz="2400" dirty="0"/>
          </a:p>
        </p:txBody>
      </p:sp>
      <p:sp>
        <p:nvSpPr>
          <p:cNvPr id="5" name="Slide Number Placeholder 4">
            <a:extLst>
              <a:ext uri="{FF2B5EF4-FFF2-40B4-BE49-F238E27FC236}">
                <a16:creationId xmlns:a16="http://schemas.microsoft.com/office/drawing/2014/main" id="{79F8F343-869A-E552-DD4D-EA536195C316}"/>
              </a:ext>
            </a:extLst>
          </p:cNvPr>
          <p:cNvSpPr>
            <a:spLocks noGrp="1"/>
          </p:cNvSpPr>
          <p:nvPr>
            <p:ph type="sldNum" sz="quarter" idx="12"/>
          </p:nvPr>
        </p:nvSpPr>
        <p:spPr/>
        <p:txBody>
          <a:bodyPr>
            <a:normAutofit fontScale="85000" lnSpcReduction="20000"/>
          </a:bodyPr>
          <a:lstStyle/>
          <a:p>
            <a:fld id="{CB779743-7B81-4FB7-A3E2-1ACEC99CD8CF}" type="slidenum">
              <a:rPr lang="en-US" smtClean="0"/>
              <a:t>19</a:t>
            </a:fld>
            <a:endParaRPr lang="en-US"/>
          </a:p>
        </p:txBody>
      </p:sp>
      <p:pic>
        <p:nvPicPr>
          <p:cNvPr id="7" name="Picture 6">
            <a:extLst>
              <a:ext uri="{FF2B5EF4-FFF2-40B4-BE49-F238E27FC236}">
                <a16:creationId xmlns:a16="http://schemas.microsoft.com/office/drawing/2014/main" id="{D162F89C-5B4C-811D-7CE8-4F5D3632614C}"/>
              </a:ext>
            </a:extLst>
          </p:cNvPr>
          <p:cNvPicPr>
            <a:picLocks noChangeAspect="1"/>
          </p:cNvPicPr>
          <p:nvPr/>
        </p:nvPicPr>
        <p:blipFill>
          <a:blip r:embed="rId2"/>
          <a:stretch>
            <a:fillRect/>
          </a:stretch>
        </p:blipFill>
        <p:spPr>
          <a:xfrm>
            <a:off x="1409700" y="2209800"/>
            <a:ext cx="6324600" cy="1757228"/>
          </a:xfrm>
          <a:prstGeom prst="rect">
            <a:avLst/>
          </a:prstGeom>
        </p:spPr>
      </p:pic>
      <p:pic>
        <p:nvPicPr>
          <p:cNvPr id="9" name="Picture 8">
            <a:extLst>
              <a:ext uri="{FF2B5EF4-FFF2-40B4-BE49-F238E27FC236}">
                <a16:creationId xmlns:a16="http://schemas.microsoft.com/office/drawing/2014/main" id="{00F983D0-E93E-48A1-DE0F-4A51963BE618}"/>
              </a:ext>
            </a:extLst>
          </p:cNvPr>
          <p:cNvPicPr>
            <a:picLocks noChangeAspect="1"/>
          </p:cNvPicPr>
          <p:nvPr/>
        </p:nvPicPr>
        <p:blipFill>
          <a:blip r:embed="rId3"/>
          <a:stretch>
            <a:fillRect/>
          </a:stretch>
        </p:blipFill>
        <p:spPr>
          <a:xfrm>
            <a:off x="917448" y="5366936"/>
            <a:ext cx="7543800" cy="1262464"/>
          </a:xfrm>
          <a:prstGeom prst="rect">
            <a:avLst/>
          </a:prstGeom>
        </p:spPr>
      </p:pic>
    </p:spTree>
    <p:extLst>
      <p:ext uri="{BB962C8B-B14F-4D97-AF65-F5344CB8AC3E}">
        <p14:creationId xmlns:p14="http://schemas.microsoft.com/office/powerpoint/2010/main" val="319790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10 mins Recap on Previously Covered Material</a:t>
            </a:r>
          </a:p>
        </p:txBody>
      </p:sp>
      <p:sp>
        <p:nvSpPr>
          <p:cNvPr id="3" name="Content Placeholder 2"/>
          <p:cNvSpPr>
            <a:spLocks noGrp="1"/>
          </p:cNvSpPr>
          <p:nvPr>
            <p:ph sz="quarter" idx="1"/>
          </p:nvPr>
        </p:nvSpPr>
        <p:spPr/>
        <p:txBody>
          <a:bodyPr/>
          <a:lstStyle/>
          <a:p>
            <a:pPr marL="0" indent="0">
              <a:buNone/>
            </a:pPr>
            <a:r>
              <a:rPr lang="en-US" dirty="0"/>
              <a:t>	</a:t>
            </a:r>
          </a:p>
        </p:txBody>
      </p:sp>
      <p:sp>
        <p:nvSpPr>
          <p:cNvPr id="5" name="Slide Number Placeholder 4"/>
          <p:cNvSpPr>
            <a:spLocks noGrp="1"/>
          </p:cNvSpPr>
          <p:nvPr>
            <p:ph type="sldNum" sz="quarter" idx="12"/>
          </p:nvPr>
        </p:nvSpPr>
        <p:spPr/>
        <p:txBody>
          <a:bodyPr>
            <a:normAutofit fontScale="85000" lnSpcReduction="20000"/>
          </a:bodyPr>
          <a:lstStyle/>
          <a:p>
            <a:fld id="{CB779743-7B81-4FB7-A3E2-1ACEC99CD8CF}" type="slidenum">
              <a:rPr lang="en-US" smtClean="0"/>
              <a:t>2</a:t>
            </a:fld>
            <a:endParaRPr lang="en-US"/>
          </a:p>
        </p:txBody>
      </p:sp>
    </p:spTree>
    <p:extLst>
      <p:ext uri="{BB962C8B-B14F-4D97-AF65-F5344CB8AC3E}">
        <p14:creationId xmlns:p14="http://schemas.microsoft.com/office/powerpoint/2010/main" val="180309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26B4-44C7-90AE-D8F0-9FCC8516B8C5}"/>
              </a:ext>
            </a:extLst>
          </p:cNvPr>
          <p:cNvSpPr>
            <a:spLocks noGrp="1"/>
          </p:cNvSpPr>
          <p:nvPr>
            <p:ph type="title"/>
          </p:nvPr>
        </p:nvSpPr>
        <p:spPr/>
        <p:txBody>
          <a:bodyPr/>
          <a:lstStyle/>
          <a:p>
            <a:r>
              <a:rPr lang="en-US" dirty="0"/>
              <a:t>Shift and Unshift</a:t>
            </a:r>
          </a:p>
        </p:txBody>
      </p:sp>
      <p:sp>
        <p:nvSpPr>
          <p:cNvPr id="3" name="Content Placeholder 2">
            <a:extLst>
              <a:ext uri="{FF2B5EF4-FFF2-40B4-BE49-F238E27FC236}">
                <a16:creationId xmlns:a16="http://schemas.microsoft.com/office/drawing/2014/main" id="{FBF5330F-A6AF-5442-818A-8E5128457A35}"/>
              </a:ext>
            </a:extLst>
          </p:cNvPr>
          <p:cNvSpPr>
            <a:spLocks noGrp="1"/>
          </p:cNvSpPr>
          <p:nvPr>
            <p:ph sz="quarter"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How to use unshift() method in JavaScript</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Similarly, if we want to add an element at the start of an array, the code for adding an element would go like this:</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shift() method in JavaScript removes an item from the beginning of an array and shifts every other item to the previous index, whereas the unshift() method adds an item to the beginning of an array while shifting every other item to the next index. The returning value of the shift() method is the item that is removed from the array, and the unshift() method returns the new length of the array. These two methods are used a lot when working with arrays in JavaScript. </a:t>
            </a:r>
          </a:p>
        </p:txBody>
      </p:sp>
      <p:sp>
        <p:nvSpPr>
          <p:cNvPr id="5" name="Slide Number Placeholder 4">
            <a:extLst>
              <a:ext uri="{FF2B5EF4-FFF2-40B4-BE49-F238E27FC236}">
                <a16:creationId xmlns:a16="http://schemas.microsoft.com/office/drawing/2014/main" id="{A06E8BBD-C5E8-1D98-45BB-56C1923E9E55}"/>
              </a:ext>
            </a:extLst>
          </p:cNvPr>
          <p:cNvSpPr>
            <a:spLocks noGrp="1"/>
          </p:cNvSpPr>
          <p:nvPr>
            <p:ph type="sldNum" sz="quarter" idx="12"/>
          </p:nvPr>
        </p:nvSpPr>
        <p:spPr/>
        <p:txBody>
          <a:bodyPr>
            <a:normAutofit fontScale="85000" lnSpcReduction="20000"/>
          </a:bodyPr>
          <a:lstStyle/>
          <a:p>
            <a:fld id="{CB779743-7B81-4FB7-A3E2-1ACEC99CD8CF}" type="slidenum">
              <a:rPr lang="en-US" smtClean="0"/>
              <a:t>20</a:t>
            </a:fld>
            <a:endParaRPr lang="en-US"/>
          </a:p>
        </p:txBody>
      </p:sp>
      <p:pic>
        <p:nvPicPr>
          <p:cNvPr id="7" name="Picture 6">
            <a:extLst>
              <a:ext uri="{FF2B5EF4-FFF2-40B4-BE49-F238E27FC236}">
                <a16:creationId xmlns:a16="http://schemas.microsoft.com/office/drawing/2014/main" id="{DCF08A83-E87D-0952-0F88-EDBAC9982C72}"/>
              </a:ext>
            </a:extLst>
          </p:cNvPr>
          <p:cNvPicPr>
            <a:picLocks noChangeAspect="1"/>
          </p:cNvPicPr>
          <p:nvPr/>
        </p:nvPicPr>
        <p:blipFill>
          <a:blip r:embed="rId2"/>
          <a:stretch>
            <a:fillRect/>
          </a:stretch>
        </p:blipFill>
        <p:spPr>
          <a:xfrm>
            <a:off x="516294" y="2743200"/>
            <a:ext cx="8531352" cy="1543184"/>
          </a:xfrm>
          <a:prstGeom prst="rect">
            <a:avLst/>
          </a:prstGeom>
        </p:spPr>
      </p:pic>
    </p:spTree>
    <p:extLst>
      <p:ext uri="{BB962C8B-B14F-4D97-AF65-F5344CB8AC3E}">
        <p14:creationId xmlns:p14="http://schemas.microsoft.com/office/powerpoint/2010/main" val="199569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846C-3B34-7D68-FA85-AB8CD8627A8B}"/>
              </a:ext>
            </a:extLst>
          </p:cNvPr>
          <p:cNvSpPr>
            <a:spLocks noGrp="1"/>
          </p:cNvSpPr>
          <p:nvPr>
            <p:ph type="title"/>
          </p:nvPr>
        </p:nvSpPr>
        <p:spPr/>
        <p:txBody>
          <a:bodyPr/>
          <a:lstStyle/>
          <a:p>
            <a:r>
              <a:rPr lang="en-US" dirty="0" err="1"/>
              <a:t>Concat</a:t>
            </a:r>
            <a:endParaRPr lang="en-US" dirty="0"/>
          </a:p>
        </p:txBody>
      </p:sp>
      <p:sp>
        <p:nvSpPr>
          <p:cNvPr id="3" name="Content Placeholder 2">
            <a:extLst>
              <a:ext uri="{FF2B5EF4-FFF2-40B4-BE49-F238E27FC236}">
                <a16:creationId xmlns:a16="http://schemas.microsoft.com/office/drawing/2014/main" id="{3235EE85-93FA-DA76-40B5-0B55E40A0990}"/>
              </a:ext>
            </a:extLst>
          </p:cNvPr>
          <p:cNvSpPr>
            <a:spLocks noGrp="1"/>
          </p:cNvSpPr>
          <p:nvPr>
            <p:ph sz="quarter"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err="1">
                <a:latin typeface="Open Sans" panose="020B0606030504020204" pitchFamily="34" charset="0"/>
                <a:ea typeface="Open Sans" panose="020B0606030504020204" pitchFamily="34" charset="0"/>
                <a:cs typeface="Open Sans" panose="020B0606030504020204" pitchFamily="34" charset="0"/>
              </a:rPr>
              <a:t>concat</a:t>
            </a:r>
            <a:r>
              <a:rPr lang="en-US" sz="2000" dirty="0">
                <a:latin typeface="Open Sans" panose="020B0606030504020204" pitchFamily="34" charset="0"/>
                <a:ea typeface="Open Sans" panose="020B0606030504020204" pitchFamily="34" charset="0"/>
                <a:cs typeface="Open Sans" panose="020B0606030504020204" pitchFamily="34" charset="0"/>
              </a:rPr>
              <a:t>() method concatenates (joins) two or more arrays.</a:t>
            </a:r>
          </a:p>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err="1">
                <a:latin typeface="Open Sans" panose="020B0606030504020204" pitchFamily="34" charset="0"/>
                <a:ea typeface="Open Sans" panose="020B0606030504020204" pitchFamily="34" charset="0"/>
                <a:cs typeface="Open Sans" panose="020B0606030504020204" pitchFamily="34" charset="0"/>
              </a:rPr>
              <a:t>concat</a:t>
            </a:r>
            <a:r>
              <a:rPr lang="en-US" sz="2000" dirty="0">
                <a:latin typeface="Open Sans" panose="020B0606030504020204" pitchFamily="34" charset="0"/>
                <a:ea typeface="Open Sans" panose="020B0606030504020204" pitchFamily="34" charset="0"/>
                <a:cs typeface="Open Sans" panose="020B0606030504020204" pitchFamily="34" charset="0"/>
              </a:rPr>
              <a:t>() method returns a new array, containing the joined arrays.</a:t>
            </a:r>
          </a:p>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err="1">
                <a:latin typeface="Open Sans" panose="020B0606030504020204" pitchFamily="34" charset="0"/>
                <a:ea typeface="Open Sans" panose="020B0606030504020204" pitchFamily="34" charset="0"/>
                <a:cs typeface="Open Sans" panose="020B0606030504020204" pitchFamily="34" charset="0"/>
              </a:rPr>
              <a:t>concat</a:t>
            </a:r>
            <a:r>
              <a:rPr lang="en-US" sz="2000" dirty="0">
                <a:latin typeface="Open Sans" panose="020B0606030504020204" pitchFamily="34" charset="0"/>
                <a:ea typeface="Open Sans" panose="020B0606030504020204" pitchFamily="34" charset="0"/>
                <a:cs typeface="Open Sans" panose="020B0606030504020204" pitchFamily="34" charset="0"/>
              </a:rPr>
              <a:t>() method does not change the existing arrays.</a:t>
            </a:r>
          </a:p>
          <a:p>
            <a:r>
              <a:rPr lang="en-US" sz="2000" dirty="0">
                <a:latin typeface="Open Sans" panose="020B0606030504020204" pitchFamily="34" charset="0"/>
                <a:ea typeface="Open Sans" panose="020B0606030504020204" pitchFamily="34" charset="0"/>
                <a:cs typeface="Open Sans" panose="020B0606030504020204" pitchFamily="34" charset="0"/>
              </a:rPr>
              <a:t>Syntax:</a:t>
            </a:r>
          </a:p>
          <a:p>
            <a:pPr marL="0" indent="0">
              <a:buNone/>
            </a:pPr>
            <a:r>
              <a:rPr lang="en-US" sz="20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array1</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.concat(</a:t>
            </a:r>
            <a:r>
              <a:rPr lang="en-US" sz="20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array2</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n-US" sz="20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array3</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2000" b="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2000" b="0" i="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arrayX</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Parameters:</a:t>
            </a:r>
          </a:p>
          <a:p>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Return Value:</a:t>
            </a:r>
          </a:p>
          <a:p>
            <a:pPr marL="0" indent="0">
              <a:buNone/>
            </a:pP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D6C994B0-D737-F824-9534-A340A3073769}"/>
              </a:ext>
            </a:extLst>
          </p:cNvPr>
          <p:cNvSpPr>
            <a:spLocks noGrp="1"/>
          </p:cNvSpPr>
          <p:nvPr>
            <p:ph type="sldNum" sz="quarter" idx="12"/>
          </p:nvPr>
        </p:nvSpPr>
        <p:spPr/>
        <p:txBody>
          <a:bodyPr>
            <a:normAutofit fontScale="85000" lnSpcReduction="20000"/>
          </a:bodyPr>
          <a:lstStyle/>
          <a:p>
            <a:fld id="{CB779743-7B81-4FB7-A3E2-1ACEC99CD8CF}" type="slidenum">
              <a:rPr lang="en-US" smtClean="0"/>
              <a:t>21</a:t>
            </a:fld>
            <a:endParaRPr lang="en-US"/>
          </a:p>
        </p:txBody>
      </p:sp>
      <p:pic>
        <p:nvPicPr>
          <p:cNvPr id="8" name="Picture 7">
            <a:extLst>
              <a:ext uri="{FF2B5EF4-FFF2-40B4-BE49-F238E27FC236}">
                <a16:creationId xmlns:a16="http://schemas.microsoft.com/office/drawing/2014/main" id="{3DBE9992-05E8-BFCD-A85A-64C5BD58D6E9}"/>
              </a:ext>
            </a:extLst>
          </p:cNvPr>
          <p:cNvPicPr>
            <a:picLocks noChangeAspect="1"/>
          </p:cNvPicPr>
          <p:nvPr/>
        </p:nvPicPr>
        <p:blipFill>
          <a:blip r:embed="rId2"/>
          <a:stretch>
            <a:fillRect/>
          </a:stretch>
        </p:blipFill>
        <p:spPr>
          <a:xfrm>
            <a:off x="496078" y="4191000"/>
            <a:ext cx="4629150" cy="1285875"/>
          </a:xfrm>
          <a:prstGeom prst="rect">
            <a:avLst/>
          </a:prstGeom>
        </p:spPr>
      </p:pic>
      <p:pic>
        <p:nvPicPr>
          <p:cNvPr id="10" name="Picture 9">
            <a:extLst>
              <a:ext uri="{FF2B5EF4-FFF2-40B4-BE49-F238E27FC236}">
                <a16:creationId xmlns:a16="http://schemas.microsoft.com/office/drawing/2014/main" id="{8EB2AAFE-A52B-2941-4020-8FDE155B2ADB}"/>
              </a:ext>
            </a:extLst>
          </p:cNvPr>
          <p:cNvPicPr>
            <a:picLocks noChangeAspect="1"/>
          </p:cNvPicPr>
          <p:nvPr/>
        </p:nvPicPr>
        <p:blipFill>
          <a:blip r:embed="rId3"/>
          <a:stretch>
            <a:fillRect/>
          </a:stretch>
        </p:blipFill>
        <p:spPr>
          <a:xfrm>
            <a:off x="496078" y="5840963"/>
            <a:ext cx="4962525" cy="990600"/>
          </a:xfrm>
          <a:prstGeom prst="rect">
            <a:avLst/>
          </a:prstGeom>
        </p:spPr>
      </p:pic>
    </p:spTree>
    <p:extLst>
      <p:ext uri="{BB962C8B-B14F-4D97-AF65-F5344CB8AC3E}">
        <p14:creationId xmlns:p14="http://schemas.microsoft.com/office/powerpoint/2010/main" val="155943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F891-4D8A-D443-7308-5D1B1A04705B}"/>
              </a:ext>
            </a:extLst>
          </p:cNvPr>
          <p:cNvSpPr>
            <a:spLocks noGrp="1"/>
          </p:cNvSpPr>
          <p:nvPr>
            <p:ph type="title"/>
          </p:nvPr>
        </p:nvSpPr>
        <p:spPr/>
        <p:txBody>
          <a:bodyPr/>
          <a:lstStyle/>
          <a:p>
            <a:r>
              <a:rPr lang="en-US" dirty="0" err="1"/>
              <a:t>Concat</a:t>
            </a:r>
            <a:r>
              <a:rPr lang="en-US" dirty="0"/>
              <a:t> Examples</a:t>
            </a:r>
          </a:p>
        </p:txBody>
      </p:sp>
      <p:sp>
        <p:nvSpPr>
          <p:cNvPr id="3" name="Content Placeholder 2">
            <a:extLst>
              <a:ext uri="{FF2B5EF4-FFF2-40B4-BE49-F238E27FC236}">
                <a16:creationId xmlns:a16="http://schemas.microsoft.com/office/drawing/2014/main" id="{F98252ED-93D2-DC4A-6F66-169C0FE270BC}"/>
              </a:ext>
            </a:extLst>
          </p:cNvPr>
          <p:cNvSpPr>
            <a:spLocks noGrp="1"/>
          </p:cNvSpPr>
          <p:nvPr>
            <p:ph sz="quarter" idx="1"/>
          </p:nvPr>
        </p:nvSpPr>
        <p:spPr>
          <a:xfrm>
            <a:off x="611093" y="1516063"/>
            <a:ext cx="8153400" cy="4495800"/>
          </a:xfrm>
        </p:spPr>
        <p:txBody>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Join two arrays: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arr1 = ["</a:t>
            </a:r>
            <a:r>
              <a:rPr lang="en-US" sz="1600" dirty="0" err="1">
                <a:latin typeface="Open Sans" panose="020B0606030504020204" pitchFamily="34" charset="0"/>
                <a:ea typeface="Open Sans" panose="020B0606030504020204" pitchFamily="34" charset="0"/>
                <a:cs typeface="Open Sans" panose="020B0606030504020204" pitchFamily="34" charset="0"/>
              </a:rPr>
              <a:t>Cecilie</a:t>
            </a:r>
            <a:r>
              <a:rPr lang="en-US" sz="1600" dirty="0">
                <a:latin typeface="Open Sans" panose="020B0606030504020204" pitchFamily="34" charset="0"/>
                <a:ea typeface="Open Sans" panose="020B0606030504020204" pitchFamily="34" charset="0"/>
                <a:cs typeface="Open Sans" panose="020B0606030504020204" pitchFamily="34" charset="0"/>
              </a:rPr>
              <a:t>", "Lone"];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arr2 = ["Emil", "Tobias", "Linus"];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children = arr1.concat(arr2);</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US" sz="1600"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Cecilie,Lone,Emil,Tobias,Linus</a:t>
            </a:r>
            <a:endParaRPr lang="en-US" sz="16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r>
              <a:rPr lang="en-US" sz="1600" b="1" dirty="0">
                <a:latin typeface="Open Sans" panose="020B0606030504020204" pitchFamily="34" charset="0"/>
                <a:ea typeface="Open Sans" panose="020B0606030504020204" pitchFamily="34" charset="0"/>
                <a:cs typeface="Open Sans" panose="020B0606030504020204" pitchFamily="34" charset="0"/>
              </a:rPr>
              <a:t>Join three arrays: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arr1 = ["</a:t>
            </a:r>
            <a:r>
              <a:rPr lang="en-US" sz="1600" dirty="0" err="1">
                <a:latin typeface="Open Sans" panose="020B0606030504020204" pitchFamily="34" charset="0"/>
                <a:ea typeface="Open Sans" panose="020B0606030504020204" pitchFamily="34" charset="0"/>
                <a:cs typeface="Open Sans" panose="020B0606030504020204" pitchFamily="34" charset="0"/>
              </a:rPr>
              <a:t>Cecilie</a:t>
            </a:r>
            <a:r>
              <a:rPr lang="en-US" sz="1600" dirty="0">
                <a:latin typeface="Open Sans" panose="020B0606030504020204" pitchFamily="34" charset="0"/>
                <a:ea typeface="Open Sans" panose="020B0606030504020204" pitchFamily="34" charset="0"/>
                <a:cs typeface="Open Sans" panose="020B0606030504020204" pitchFamily="34" charset="0"/>
              </a:rPr>
              <a:t>", "Lone"];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arr2 = ["Emil", "Tobias", "Linus"];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arr3 = ["Robin"];</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const children = arr1.concat(arr2, arr3);</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US" sz="1600" dirty="0" err="1">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Cecilie,Lone,Emil,Tobias,Linus,Robin</a:t>
            </a:r>
            <a:endParaRPr lang="en-US" sz="16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algn="l"/>
            <a:r>
              <a:rPr lang="en-US" sz="16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Concatenate strings and numbers:</a:t>
            </a:r>
          </a:p>
          <a:p>
            <a:pPr marL="0" indent="0" algn="l">
              <a:buNone/>
            </a:pP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arr1 = ["</a:t>
            </a:r>
            <a:r>
              <a:rPr lang="en-US"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Cecilie</a:t>
            </a: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"Lone"];</a:t>
            </a:r>
          </a:p>
          <a:p>
            <a:pPr marL="0" indent="0" algn="l">
              <a:buNone/>
            </a:pP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arr2 = [1, 2, 3];</a:t>
            </a:r>
          </a:p>
          <a:p>
            <a:pPr marL="0" indent="0" algn="l">
              <a:buNone/>
            </a:pPr>
            <a:r>
              <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arr3 = arr1.concat(arr2);</a:t>
            </a:r>
          </a:p>
          <a:p>
            <a:pPr marL="0" indent="0" algn="l">
              <a:buNone/>
            </a:pP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Cecilie,Lone,1,2,3</a:t>
            </a:r>
            <a:endParaRPr lang="en-US"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8BA39A57-DA5A-CE46-CAE3-1E061EE463C7}"/>
              </a:ext>
            </a:extLst>
          </p:cNvPr>
          <p:cNvSpPr>
            <a:spLocks noGrp="1"/>
          </p:cNvSpPr>
          <p:nvPr>
            <p:ph type="sldNum" sz="quarter" idx="12"/>
          </p:nvPr>
        </p:nvSpPr>
        <p:spPr/>
        <p:txBody>
          <a:bodyPr>
            <a:normAutofit fontScale="85000" lnSpcReduction="20000"/>
          </a:bodyPr>
          <a:lstStyle/>
          <a:p>
            <a:fld id="{CB779743-7B81-4FB7-A3E2-1ACEC99CD8CF}" type="slidenum">
              <a:rPr lang="en-US" smtClean="0"/>
              <a:t>22</a:t>
            </a:fld>
            <a:endParaRPr lang="en-US"/>
          </a:p>
        </p:txBody>
      </p:sp>
    </p:spTree>
    <p:extLst>
      <p:ext uri="{BB962C8B-B14F-4D97-AF65-F5344CB8AC3E}">
        <p14:creationId xmlns:p14="http://schemas.microsoft.com/office/powerpoint/2010/main" val="384389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D03F-EE81-FF76-4F3F-BD3C02F9335A}"/>
              </a:ext>
            </a:extLst>
          </p:cNvPr>
          <p:cNvSpPr>
            <a:spLocks noGrp="1"/>
          </p:cNvSpPr>
          <p:nvPr>
            <p:ph type="title"/>
          </p:nvPr>
        </p:nvSpPr>
        <p:spPr/>
        <p:txBody>
          <a:bodyPr/>
          <a:lstStyle/>
          <a:p>
            <a:r>
              <a:rPr lang="en-US" dirty="0"/>
              <a:t>Index and Includes</a:t>
            </a:r>
          </a:p>
        </p:txBody>
      </p:sp>
      <p:sp>
        <p:nvSpPr>
          <p:cNvPr id="3" name="Content Placeholder 2">
            <a:extLst>
              <a:ext uri="{FF2B5EF4-FFF2-40B4-BE49-F238E27FC236}">
                <a16:creationId xmlns:a16="http://schemas.microsoft.com/office/drawing/2014/main" id="{226A7FC6-E22B-D708-24AC-30BEBE910B2A}"/>
              </a:ext>
            </a:extLst>
          </p:cNvPr>
          <p:cNvSpPr>
            <a:spLocks noGrp="1"/>
          </p:cNvSpPr>
          <p:nvPr>
            <p:ph sz="quarter" idx="1"/>
          </p:nvPr>
        </p:nvSpPr>
        <p:spPr/>
        <p:txBody>
          <a:bodyPr/>
          <a:lstStyle/>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ES2016 Specifications included the  includes() method  for  Array data structure. The includes() method check if an array includes a certain element, returning true or false as appropriate.</a:t>
            </a:r>
            <a:b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b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But in ES5 we are used to performing operations like this with </a:t>
            </a:r>
            <a:r>
              <a:rPr lang="en-US"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indexOf</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method. </a:t>
            </a:r>
          </a:p>
          <a:p>
            <a:pPr marL="0" indent="0" algn="l">
              <a:buNone/>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Using includes() method.</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array = [1,2,3,4,5,6]; if(</a:t>
            </a:r>
            <a:r>
              <a:rPr lang="en-US"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array.includes</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 ){</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console.log("true 4 was found in the array")// true 4 was found in the array</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Let's perform the same operation with </a:t>
            </a:r>
            <a:r>
              <a:rPr lang="en-US" sz="1800"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indexOf</a:t>
            </a: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method.</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array = [1,2,3,4,5,6]; if(</a:t>
            </a:r>
            <a:r>
              <a:rPr lang="en-US"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array.indexOf</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 &gt; -1 ){</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console.log("true 4 was found in the array")// true 4 was found in the array</a:t>
            </a:r>
          </a:p>
          <a:p>
            <a:pPr marL="0" indent="0" algn="l">
              <a:buNone/>
            </a:pP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endPar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buNone/>
            </a:pPr>
            <a:br>
              <a:rPr lang="en-US" sz="1800" dirty="0">
                <a:latin typeface="Open Sans" panose="020B0606030504020204" pitchFamily="34" charset="0"/>
                <a:ea typeface="Open Sans" panose="020B0606030504020204" pitchFamily="34" charset="0"/>
                <a:cs typeface="Open Sans" panose="020B0606030504020204" pitchFamily="34" charset="0"/>
              </a:rPr>
            </a:b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5B78FA98-2653-FE24-5510-50E612D2DC6B}"/>
              </a:ext>
            </a:extLst>
          </p:cNvPr>
          <p:cNvSpPr>
            <a:spLocks noGrp="1"/>
          </p:cNvSpPr>
          <p:nvPr>
            <p:ph type="sldNum" sz="quarter" idx="12"/>
          </p:nvPr>
        </p:nvSpPr>
        <p:spPr/>
        <p:txBody>
          <a:bodyPr>
            <a:normAutofit fontScale="85000" lnSpcReduction="20000"/>
          </a:bodyPr>
          <a:lstStyle/>
          <a:p>
            <a:fld id="{CB779743-7B81-4FB7-A3E2-1ACEC99CD8CF}" type="slidenum">
              <a:rPr lang="en-US" smtClean="0"/>
              <a:t>23</a:t>
            </a:fld>
            <a:endParaRPr lang="en-US"/>
          </a:p>
        </p:txBody>
      </p:sp>
    </p:spTree>
    <p:extLst>
      <p:ext uri="{BB962C8B-B14F-4D97-AF65-F5344CB8AC3E}">
        <p14:creationId xmlns:p14="http://schemas.microsoft.com/office/powerpoint/2010/main" val="1957532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D6B2-FB78-789B-1854-01E9DD0CA389}"/>
              </a:ext>
            </a:extLst>
          </p:cNvPr>
          <p:cNvSpPr>
            <a:spLocks noGrp="1"/>
          </p:cNvSpPr>
          <p:nvPr>
            <p:ph type="title"/>
          </p:nvPr>
        </p:nvSpPr>
        <p:spPr/>
        <p:txBody>
          <a:bodyPr/>
          <a:lstStyle/>
          <a:p>
            <a:r>
              <a:rPr lang="en-US" dirty="0"/>
              <a:t>Index and Includes</a:t>
            </a:r>
          </a:p>
        </p:txBody>
      </p:sp>
      <p:sp>
        <p:nvSpPr>
          <p:cNvPr id="3" name="Content Placeholder 2">
            <a:extLst>
              <a:ext uri="{FF2B5EF4-FFF2-40B4-BE49-F238E27FC236}">
                <a16:creationId xmlns:a16="http://schemas.microsoft.com/office/drawing/2014/main" id="{C2243B4C-91D0-3AEC-CFC9-BC83CA566113}"/>
              </a:ext>
            </a:extLst>
          </p:cNvPr>
          <p:cNvSpPr>
            <a:spLocks noGrp="1"/>
          </p:cNvSpPr>
          <p:nvPr>
            <p:ph sz="quarter" idx="1"/>
          </p:nvPr>
        </p:nvSpPr>
        <p:spPr/>
        <p:txBody>
          <a:bodyPr/>
          <a:lstStyle/>
          <a:p>
            <a:pPr marL="0" indent="0">
              <a:buNone/>
            </a:pPr>
            <a:r>
              <a:rPr lang="en-US" sz="1200" b="1" dirty="0">
                <a:latin typeface="Open Sans" panose="020B0606030504020204" pitchFamily="34" charset="0"/>
                <a:ea typeface="Open Sans" panose="020B0606030504020204" pitchFamily="34" charset="0"/>
                <a:cs typeface="Open Sans" panose="020B0606030504020204" pitchFamily="34" charset="0"/>
              </a:rPr>
              <a:t>Using includes() method to check for </a:t>
            </a:r>
            <a:r>
              <a:rPr lang="en-US" sz="1200" b="1" dirty="0" err="1">
                <a:latin typeface="Open Sans" panose="020B0606030504020204" pitchFamily="34" charset="0"/>
                <a:ea typeface="Open Sans" panose="020B0606030504020204" pitchFamily="34" charset="0"/>
                <a:cs typeface="Open Sans" panose="020B0606030504020204" pitchFamily="34" charset="0"/>
              </a:rPr>
              <a:t>NaN</a:t>
            </a:r>
            <a:endParaRPr lang="en-US" sz="12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const  array = [</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 if (</a:t>
            </a:r>
            <a:r>
              <a:rPr lang="en-US" sz="1200" dirty="0" err="1">
                <a:latin typeface="Open Sans" panose="020B0606030504020204" pitchFamily="34" charset="0"/>
                <a:ea typeface="Open Sans" panose="020B0606030504020204" pitchFamily="34" charset="0"/>
                <a:cs typeface="Open Sans" panose="020B0606030504020204" pitchFamily="34" charset="0"/>
              </a:rPr>
              <a:t>array.includes</a:t>
            </a:r>
            <a:r>
              <a:rPr lang="en-US" sz="1200" dirty="0">
                <a:latin typeface="Open Sans" panose="020B0606030504020204" pitchFamily="34" charset="0"/>
                <a:ea typeface="Open Sans" panose="020B0606030504020204" pitchFamily="34" charset="0"/>
                <a:cs typeface="Open Sans" panose="020B0606030504020204" pitchFamily="34" charset="0"/>
              </a:rPr>
              <a:t>(</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console.log("true. NAN was found in the array");// true. NAN was found in the array</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b="1" dirty="0">
                <a:latin typeface="Open Sans" panose="020B0606030504020204" pitchFamily="34" charset="0"/>
                <a:ea typeface="Open Sans" panose="020B0606030504020204" pitchFamily="34" charset="0"/>
                <a:cs typeface="Open Sans" panose="020B0606030504020204" pitchFamily="34" charset="0"/>
              </a:rPr>
              <a:t>This is where things begin to fall apart with </a:t>
            </a:r>
            <a:r>
              <a:rPr lang="en-US" sz="1200" b="1" dirty="0" err="1">
                <a:latin typeface="Open Sans" panose="020B0606030504020204" pitchFamily="34" charset="0"/>
                <a:ea typeface="Open Sans" panose="020B0606030504020204" pitchFamily="34" charset="0"/>
                <a:cs typeface="Open Sans" panose="020B0606030504020204" pitchFamily="34" charset="0"/>
              </a:rPr>
              <a:t>indexOf</a:t>
            </a:r>
            <a:r>
              <a:rPr lang="en-US" sz="1200" b="1" dirty="0">
                <a:latin typeface="Open Sans" panose="020B0606030504020204" pitchFamily="34" charset="0"/>
                <a:ea typeface="Open Sans" panose="020B0606030504020204" pitchFamily="34" charset="0"/>
                <a:cs typeface="Open Sans" panose="020B0606030504020204" pitchFamily="34" charset="0"/>
              </a:rPr>
              <a:t>() method.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const array = [</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if (</a:t>
            </a:r>
            <a:r>
              <a:rPr lang="en-US" sz="1200" dirty="0" err="1">
                <a:latin typeface="Open Sans" panose="020B0606030504020204" pitchFamily="34" charset="0"/>
                <a:ea typeface="Open Sans" panose="020B0606030504020204" pitchFamily="34" charset="0"/>
                <a:cs typeface="Open Sans" panose="020B0606030504020204" pitchFamily="34" charset="0"/>
              </a:rPr>
              <a:t>array.indexOf</a:t>
            </a:r>
            <a:r>
              <a:rPr lang="en-US" sz="1200" dirty="0">
                <a:latin typeface="Open Sans" panose="020B0606030504020204" pitchFamily="34" charset="0"/>
                <a:ea typeface="Open Sans" panose="020B0606030504020204" pitchFamily="34" charset="0"/>
                <a:cs typeface="Open Sans" panose="020B0606030504020204" pitchFamily="34" charset="0"/>
              </a:rPr>
              <a:t>(</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 == -1){ console.log("</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 not found in the array");//</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 not found in the array</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b="1" dirty="0">
                <a:latin typeface="Open Sans" panose="020B0606030504020204" pitchFamily="34" charset="0"/>
                <a:ea typeface="Open Sans" panose="020B0606030504020204" pitchFamily="34" charset="0"/>
                <a:cs typeface="Open Sans" panose="020B0606030504020204" pitchFamily="34" charset="0"/>
              </a:rPr>
              <a:t>Checking for undefined with the includes() method.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const array = [, , , ,]; if(</a:t>
            </a:r>
            <a:r>
              <a:rPr lang="en-US" sz="1200" dirty="0" err="1">
                <a:latin typeface="Open Sans" panose="020B0606030504020204" pitchFamily="34" charset="0"/>
                <a:ea typeface="Open Sans" panose="020B0606030504020204" pitchFamily="34" charset="0"/>
                <a:cs typeface="Open Sans" panose="020B0606030504020204" pitchFamily="34" charset="0"/>
              </a:rPr>
              <a:t>array.includes</a:t>
            </a:r>
            <a:r>
              <a:rPr lang="en-US" sz="1200" dirty="0">
                <a:latin typeface="Open Sans" panose="020B0606030504020204" pitchFamily="34" charset="0"/>
                <a:ea typeface="Open Sans" panose="020B0606030504020204" pitchFamily="34" charset="0"/>
                <a:cs typeface="Open Sans" panose="020B0606030504020204" pitchFamily="34" charset="0"/>
              </a:rPr>
              <a:t>(undefined)){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console.log("true array elements are undefined");// true array elements are undefined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b="1" dirty="0">
                <a:latin typeface="Open Sans" panose="020B0606030504020204" pitchFamily="34" charset="0"/>
                <a:ea typeface="Open Sans" panose="020B0606030504020204" pitchFamily="34" charset="0"/>
                <a:cs typeface="Open Sans" panose="020B0606030504020204" pitchFamily="34" charset="0"/>
              </a:rPr>
              <a:t>Let's see how </a:t>
            </a:r>
            <a:r>
              <a:rPr lang="en-US" sz="1200" b="1" dirty="0" err="1">
                <a:latin typeface="Open Sans" panose="020B0606030504020204" pitchFamily="34" charset="0"/>
                <a:ea typeface="Open Sans" panose="020B0606030504020204" pitchFamily="34" charset="0"/>
                <a:cs typeface="Open Sans" panose="020B0606030504020204" pitchFamily="34" charset="0"/>
              </a:rPr>
              <a:t>indexOf</a:t>
            </a:r>
            <a:r>
              <a:rPr lang="en-US" sz="1200" b="1" dirty="0">
                <a:latin typeface="Open Sans" panose="020B0606030504020204" pitchFamily="34" charset="0"/>
                <a:ea typeface="Open Sans" panose="020B0606030504020204" pitchFamily="34" charset="0"/>
                <a:cs typeface="Open Sans" panose="020B0606030504020204" pitchFamily="34" charset="0"/>
              </a:rPr>
              <a:t>() method will handle this operation.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const array = [, , , ,]; if(!</a:t>
            </a:r>
            <a:r>
              <a:rPr lang="en-US" sz="1200" dirty="0" err="1">
                <a:latin typeface="Open Sans" panose="020B0606030504020204" pitchFamily="34" charset="0"/>
                <a:ea typeface="Open Sans" panose="020B0606030504020204" pitchFamily="34" charset="0"/>
                <a:cs typeface="Open Sans" panose="020B0606030504020204" pitchFamily="34" charset="0"/>
              </a:rPr>
              <a:t>array.indexOf</a:t>
            </a:r>
            <a:r>
              <a:rPr lang="en-US" sz="1200" dirty="0">
                <a:latin typeface="Open Sans" panose="020B0606030504020204" pitchFamily="34" charset="0"/>
                <a:ea typeface="Open Sans" panose="020B0606030504020204" pitchFamily="34" charset="0"/>
                <a:cs typeface="Open Sans" panose="020B0606030504020204" pitchFamily="34" charset="0"/>
              </a:rPr>
              <a:t>(undefined) == -1 ){</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console.log("true. array elements are undefined");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}else {</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console.log("Sorry can't find undefined");// Sorry can't find undefined</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Slide Number Placeholder 4">
            <a:extLst>
              <a:ext uri="{FF2B5EF4-FFF2-40B4-BE49-F238E27FC236}">
                <a16:creationId xmlns:a16="http://schemas.microsoft.com/office/drawing/2014/main" id="{A7E77263-90BE-AE72-2315-97C59F00FCA1}"/>
              </a:ext>
            </a:extLst>
          </p:cNvPr>
          <p:cNvSpPr>
            <a:spLocks noGrp="1"/>
          </p:cNvSpPr>
          <p:nvPr>
            <p:ph type="sldNum" sz="quarter" idx="12"/>
          </p:nvPr>
        </p:nvSpPr>
        <p:spPr/>
        <p:txBody>
          <a:bodyPr>
            <a:normAutofit fontScale="85000" lnSpcReduction="20000"/>
          </a:bodyPr>
          <a:lstStyle/>
          <a:p>
            <a:fld id="{CB779743-7B81-4FB7-A3E2-1ACEC99CD8CF}" type="slidenum">
              <a:rPr lang="en-US" smtClean="0"/>
              <a:t>24</a:t>
            </a:fld>
            <a:endParaRPr lang="en-US"/>
          </a:p>
        </p:txBody>
      </p:sp>
    </p:spTree>
    <p:extLst>
      <p:ext uri="{BB962C8B-B14F-4D97-AF65-F5344CB8AC3E}">
        <p14:creationId xmlns:p14="http://schemas.microsoft.com/office/powerpoint/2010/main" val="3817957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A681-FFEA-46A3-E5C2-CB9385696A19}"/>
              </a:ext>
            </a:extLst>
          </p:cNvPr>
          <p:cNvSpPr>
            <a:spLocks noGrp="1"/>
          </p:cNvSpPr>
          <p:nvPr>
            <p:ph type="title"/>
          </p:nvPr>
        </p:nvSpPr>
        <p:spPr/>
        <p:txBody>
          <a:bodyPr/>
          <a:lstStyle/>
          <a:p>
            <a:r>
              <a:rPr lang="en-US" dirty="0"/>
              <a:t>Reverse</a:t>
            </a:r>
          </a:p>
        </p:txBody>
      </p:sp>
      <p:sp>
        <p:nvSpPr>
          <p:cNvPr id="3" name="Content Placeholder 2">
            <a:extLst>
              <a:ext uri="{FF2B5EF4-FFF2-40B4-BE49-F238E27FC236}">
                <a16:creationId xmlns:a16="http://schemas.microsoft.com/office/drawing/2014/main" id="{C8E4C7D0-37B0-A501-7076-1D2CB6A03BBA}"/>
              </a:ext>
            </a:extLst>
          </p:cNvPr>
          <p:cNvSpPr>
            <a:spLocks noGrp="1"/>
          </p:cNvSpPr>
          <p:nvPr>
            <p:ph sz="quarter" idx="1"/>
          </p:nvPr>
        </p:nvSpPr>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reverse() method reverses the order of the elements in an array.</a:t>
            </a:r>
          </a:p>
          <a:p>
            <a:r>
              <a:rPr lang="en-US" sz="1800" dirty="0">
                <a:latin typeface="Open Sans" panose="020B0606030504020204" pitchFamily="34" charset="0"/>
                <a:ea typeface="Open Sans" panose="020B0606030504020204" pitchFamily="34" charset="0"/>
                <a:cs typeface="Open Sans" panose="020B0606030504020204" pitchFamily="34" charset="0"/>
              </a:rPr>
              <a:t>The reverse() method overwrites the original array.</a:t>
            </a:r>
          </a:p>
          <a:p>
            <a:r>
              <a:rPr lang="en-US" sz="1800" dirty="0">
                <a:latin typeface="Open Sans" panose="020B0606030504020204" pitchFamily="34" charset="0"/>
                <a:ea typeface="Open Sans" panose="020B0606030504020204" pitchFamily="34" charset="0"/>
                <a:cs typeface="Open Sans" panose="020B0606030504020204" pitchFamily="34" charset="0"/>
              </a:rPr>
              <a:t>Syntax: </a:t>
            </a:r>
            <a:r>
              <a:rPr lang="en-US" sz="1800" dirty="0" err="1">
                <a:latin typeface="Open Sans" panose="020B0606030504020204" pitchFamily="34" charset="0"/>
                <a:ea typeface="Open Sans" panose="020B0606030504020204" pitchFamily="34" charset="0"/>
                <a:cs typeface="Open Sans" panose="020B0606030504020204" pitchFamily="34" charset="0"/>
              </a:rPr>
              <a:t>array.reverse</a:t>
            </a:r>
            <a:r>
              <a:rPr lang="en-US" sz="1800" dirty="0">
                <a:latin typeface="Open Sans" panose="020B0606030504020204" pitchFamily="34" charset="0"/>
                <a:ea typeface="Open Sans" panose="020B0606030504020204" pitchFamily="34" charset="0"/>
                <a:cs typeface="Open Sans" panose="020B0606030504020204" pitchFamily="34" charset="0"/>
              </a:rPr>
              <a:t>()</a:t>
            </a:r>
          </a:p>
          <a:p>
            <a:r>
              <a:rPr lang="en-US" sz="1800" dirty="0">
                <a:latin typeface="Open Sans" panose="020B0606030504020204" pitchFamily="34" charset="0"/>
                <a:ea typeface="Open Sans" panose="020B0606030504020204" pitchFamily="34" charset="0"/>
                <a:cs typeface="Open Sans" panose="020B0606030504020204" pitchFamily="34" charset="0"/>
              </a:rPr>
              <a:t>Return Value: The array after it has been reversed.</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Example: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"Apple", "Mango"];</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fruits.reverse</a:t>
            </a:r>
            <a:r>
              <a:rPr lang="en-US" sz="18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Output:</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Array.reverse</a:t>
            </a:r>
            <a:r>
              <a:rPr lang="en-US" sz="1800" dirty="0">
                <a:latin typeface="Open Sans" panose="020B0606030504020204" pitchFamily="34" charset="0"/>
                <a:ea typeface="Open Sans" panose="020B0606030504020204" pitchFamily="34" charset="0"/>
                <a:cs typeface="Open Sans" panose="020B0606030504020204" pitchFamily="34" charset="0"/>
              </a:rPr>
              <a:t>() method reverses the order of the elements in an array.</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Mango,Apple,Orange,Banana</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7D1CE588-34A4-B17D-FF7A-07AA0E872306}"/>
              </a:ext>
            </a:extLst>
          </p:cNvPr>
          <p:cNvSpPr>
            <a:spLocks noGrp="1"/>
          </p:cNvSpPr>
          <p:nvPr>
            <p:ph type="sldNum" sz="quarter" idx="12"/>
          </p:nvPr>
        </p:nvSpPr>
        <p:spPr/>
        <p:txBody>
          <a:bodyPr>
            <a:normAutofit fontScale="85000" lnSpcReduction="20000"/>
          </a:bodyPr>
          <a:lstStyle/>
          <a:p>
            <a:fld id="{CB779743-7B81-4FB7-A3E2-1ACEC99CD8CF}" type="slidenum">
              <a:rPr lang="en-US" smtClean="0"/>
              <a:t>25</a:t>
            </a:fld>
            <a:endParaRPr lang="en-US"/>
          </a:p>
        </p:txBody>
      </p:sp>
    </p:spTree>
    <p:extLst>
      <p:ext uri="{BB962C8B-B14F-4D97-AF65-F5344CB8AC3E}">
        <p14:creationId xmlns:p14="http://schemas.microsoft.com/office/powerpoint/2010/main" val="89355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085F-4B2E-8C5A-73B5-8931B9C75564}"/>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588C7DD1-4A40-B6ED-335A-82D836F8F295}"/>
              </a:ext>
            </a:extLst>
          </p:cNvPr>
          <p:cNvSpPr>
            <a:spLocks noGrp="1"/>
          </p:cNvSpPr>
          <p:nvPr>
            <p:ph sz="quarter" idx="1"/>
          </p:nvPr>
        </p:nvSpPr>
        <p:spPr/>
        <p:txBody>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Definition and Usage: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The join() method returns an array as a string.</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The join() method does not change the original array.</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Any separator can be specified. The default is comma </a:t>
            </a:r>
          </a:p>
          <a:p>
            <a:r>
              <a:rPr lang="en-US" sz="1600" b="1" dirty="0">
                <a:latin typeface="Open Sans" panose="020B0606030504020204" pitchFamily="34" charset="0"/>
                <a:ea typeface="Open Sans" panose="020B0606030504020204" pitchFamily="34" charset="0"/>
                <a:cs typeface="Open Sans" panose="020B0606030504020204" pitchFamily="34" charset="0"/>
              </a:rPr>
              <a:t>Syntax:</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array.join</a:t>
            </a:r>
            <a:r>
              <a:rPr lang="en-US" sz="1600" dirty="0">
                <a:latin typeface="Open Sans" panose="020B0606030504020204" pitchFamily="34" charset="0"/>
                <a:ea typeface="Open Sans" panose="020B0606030504020204" pitchFamily="34" charset="0"/>
                <a:cs typeface="Open Sans" panose="020B0606030504020204" pitchFamily="34" charset="0"/>
              </a:rPr>
              <a:t>(separator)</a:t>
            </a:r>
          </a:p>
          <a:p>
            <a:r>
              <a:rPr lang="en-US" sz="1600" b="1" dirty="0">
                <a:latin typeface="Open Sans" panose="020B0606030504020204" pitchFamily="34" charset="0"/>
                <a:ea typeface="Open Sans" panose="020B0606030504020204" pitchFamily="34" charset="0"/>
                <a:cs typeface="Open Sans" panose="020B0606030504020204" pitchFamily="34" charset="0"/>
              </a:rPr>
              <a:t>Parameters:</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sz="1600" b="1" dirty="0">
                <a:latin typeface="Open Sans" panose="020B0606030504020204" pitchFamily="34" charset="0"/>
                <a:ea typeface="Open Sans" panose="020B0606030504020204" pitchFamily="34" charset="0"/>
                <a:cs typeface="Open Sans" panose="020B0606030504020204" pitchFamily="34" charset="0"/>
              </a:rPr>
              <a:t>Return Value:</a:t>
            </a:r>
          </a:p>
          <a:p>
            <a:pPr marL="0" indent="0">
              <a:buNone/>
            </a:pPr>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386D3CB0-A8A4-AF11-7020-E7995198EFF0}"/>
              </a:ext>
            </a:extLst>
          </p:cNvPr>
          <p:cNvSpPr>
            <a:spLocks noGrp="1"/>
          </p:cNvSpPr>
          <p:nvPr>
            <p:ph type="sldNum" sz="quarter" idx="12"/>
          </p:nvPr>
        </p:nvSpPr>
        <p:spPr/>
        <p:txBody>
          <a:bodyPr>
            <a:normAutofit fontScale="85000" lnSpcReduction="20000"/>
          </a:bodyPr>
          <a:lstStyle/>
          <a:p>
            <a:fld id="{CB779743-7B81-4FB7-A3E2-1ACEC99CD8CF}" type="slidenum">
              <a:rPr lang="en-US" smtClean="0"/>
              <a:t>26</a:t>
            </a:fld>
            <a:endParaRPr lang="en-US"/>
          </a:p>
        </p:txBody>
      </p:sp>
      <p:pic>
        <p:nvPicPr>
          <p:cNvPr id="8" name="Picture 7">
            <a:extLst>
              <a:ext uri="{FF2B5EF4-FFF2-40B4-BE49-F238E27FC236}">
                <a16:creationId xmlns:a16="http://schemas.microsoft.com/office/drawing/2014/main" id="{2873DAE8-0E8D-C0B1-AB12-BA0259F8F064}"/>
              </a:ext>
            </a:extLst>
          </p:cNvPr>
          <p:cNvPicPr>
            <a:picLocks noChangeAspect="1"/>
          </p:cNvPicPr>
          <p:nvPr/>
        </p:nvPicPr>
        <p:blipFill>
          <a:blip r:embed="rId2"/>
          <a:stretch>
            <a:fillRect/>
          </a:stretch>
        </p:blipFill>
        <p:spPr>
          <a:xfrm>
            <a:off x="3124200" y="3593238"/>
            <a:ext cx="4191000" cy="1676400"/>
          </a:xfrm>
          <a:prstGeom prst="rect">
            <a:avLst/>
          </a:prstGeom>
        </p:spPr>
      </p:pic>
      <p:pic>
        <p:nvPicPr>
          <p:cNvPr id="10" name="Picture 9">
            <a:extLst>
              <a:ext uri="{FF2B5EF4-FFF2-40B4-BE49-F238E27FC236}">
                <a16:creationId xmlns:a16="http://schemas.microsoft.com/office/drawing/2014/main" id="{24FA2B81-0C4E-609A-DB7E-99116E0B7F56}"/>
              </a:ext>
            </a:extLst>
          </p:cNvPr>
          <p:cNvPicPr>
            <a:picLocks noChangeAspect="1"/>
          </p:cNvPicPr>
          <p:nvPr/>
        </p:nvPicPr>
        <p:blipFill>
          <a:blip r:embed="rId3"/>
          <a:stretch>
            <a:fillRect/>
          </a:stretch>
        </p:blipFill>
        <p:spPr>
          <a:xfrm>
            <a:off x="2819400" y="5634037"/>
            <a:ext cx="5161300" cy="842963"/>
          </a:xfrm>
          <a:prstGeom prst="rect">
            <a:avLst/>
          </a:prstGeom>
        </p:spPr>
      </p:pic>
    </p:spTree>
    <p:extLst>
      <p:ext uri="{BB962C8B-B14F-4D97-AF65-F5344CB8AC3E}">
        <p14:creationId xmlns:p14="http://schemas.microsoft.com/office/powerpoint/2010/main" val="678404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FB03-BD1F-3716-F329-B9D3C632D222}"/>
              </a:ext>
            </a:extLst>
          </p:cNvPr>
          <p:cNvSpPr>
            <a:spLocks noGrp="1"/>
          </p:cNvSpPr>
          <p:nvPr>
            <p:ph type="title"/>
          </p:nvPr>
        </p:nvSpPr>
        <p:spPr/>
        <p:txBody>
          <a:bodyPr/>
          <a:lstStyle/>
          <a:p>
            <a:r>
              <a:rPr lang="en-US" dirty="0"/>
              <a:t>Join Examples</a:t>
            </a:r>
          </a:p>
        </p:txBody>
      </p:sp>
      <p:sp>
        <p:nvSpPr>
          <p:cNvPr id="3" name="Content Placeholder 2">
            <a:extLst>
              <a:ext uri="{FF2B5EF4-FFF2-40B4-BE49-F238E27FC236}">
                <a16:creationId xmlns:a16="http://schemas.microsoft.com/office/drawing/2014/main" id="{3F16E583-5FFC-512A-56B9-5FE229793259}"/>
              </a:ext>
            </a:extLst>
          </p:cNvPr>
          <p:cNvSpPr>
            <a:spLocks noGrp="1"/>
          </p:cNvSpPr>
          <p:nvPr>
            <p:ph sz="quarter" idx="1"/>
          </p:nvPr>
        </p:nvSpPr>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const fruits = ["Banana", "Orange", "Apple", "Mango"];</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let text = </a:t>
            </a:r>
            <a:r>
              <a:rPr lang="en-US" sz="2000" dirty="0" err="1">
                <a:latin typeface="Open Sans" panose="020B0606030504020204" pitchFamily="34" charset="0"/>
                <a:ea typeface="Open Sans" panose="020B0606030504020204" pitchFamily="34" charset="0"/>
                <a:cs typeface="Open Sans" panose="020B0606030504020204" pitchFamily="34" charset="0"/>
              </a:rPr>
              <a:t>fruits.join</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algn="l"/>
            <a:r>
              <a:rPr lang="en-US" sz="2000" b="1" dirty="0">
                <a:latin typeface="Open Sans" panose="020B0606030504020204" pitchFamily="34" charset="0"/>
                <a:ea typeface="Open Sans" panose="020B0606030504020204" pitchFamily="34" charset="0"/>
                <a:cs typeface="Open Sans" panose="020B0606030504020204" pitchFamily="34" charset="0"/>
              </a:rPr>
              <a:t>Output:</a:t>
            </a:r>
          </a:p>
          <a:p>
            <a:pPr marL="0" indent="0" algn="l">
              <a:buNone/>
            </a:pP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join() returns an array as a string:</a:t>
            </a:r>
          </a:p>
          <a:p>
            <a:pPr marL="0" indent="0" algn="l">
              <a:buNone/>
            </a:pPr>
            <a:r>
              <a:rPr lang="en-US" sz="20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Banana,Orange,Apple,Mango</a:t>
            </a:r>
            <a:endPar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l">
              <a:buNone/>
            </a:pP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Another Separator:</a:t>
            </a:r>
          </a:p>
          <a:p>
            <a:pPr marL="0" indent="0" algn="l">
              <a:buNone/>
            </a:pP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const fruits = ["Banana", "Orange", "Apple", "Mango"];</a:t>
            </a:r>
          </a:p>
          <a:p>
            <a:pPr marL="0" indent="0" algn="l">
              <a:buNone/>
            </a:pP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let text = </a:t>
            </a:r>
            <a:r>
              <a:rPr lang="en-US" sz="20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fruits.join</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and ");</a:t>
            </a:r>
          </a:p>
          <a:p>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Output</a:t>
            </a:r>
          </a:p>
          <a:p>
            <a:pPr marL="0" indent="0" algn="l">
              <a:buNone/>
            </a:pP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join() returns an array as a string:</a:t>
            </a:r>
          </a:p>
          <a:p>
            <a:pPr marL="0" indent="0" algn="l">
              <a:buNone/>
            </a:pP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Banana and Orange and Apple and Mango</a:t>
            </a:r>
            <a:endParaRPr lang="en-US" sz="200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p>
        </p:txBody>
      </p:sp>
      <p:sp>
        <p:nvSpPr>
          <p:cNvPr id="5" name="Slide Number Placeholder 4">
            <a:extLst>
              <a:ext uri="{FF2B5EF4-FFF2-40B4-BE49-F238E27FC236}">
                <a16:creationId xmlns:a16="http://schemas.microsoft.com/office/drawing/2014/main" id="{12478A42-7684-2C27-DD67-4810D011F23C}"/>
              </a:ext>
            </a:extLst>
          </p:cNvPr>
          <p:cNvSpPr>
            <a:spLocks noGrp="1"/>
          </p:cNvSpPr>
          <p:nvPr>
            <p:ph type="sldNum" sz="quarter" idx="12"/>
          </p:nvPr>
        </p:nvSpPr>
        <p:spPr/>
        <p:txBody>
          <a:bodyPr>
            <a:normAutofit fontScale="85000" lnSpcReduction="20000"/>
          </a:bodyPr>
          <a:lstStyle/>
          <a:p>
            <a:fld id="{CB779743-7B81-4FB7-A3E2-1ACEC99CD8CF}" type="slidenum">
              <a:rPr lang="en-US" smtClean="0"/>
              <a:t>27</a:t>
            </a:fld>
            <a:endParaRPr lang="en-US"/>
          </a:p>
        </p:txBody>
      </p:sp>
    </p:spTree>
    <p:extLst>
      <p:ext uri="{BB962C8B-B14F-4D97-AF65-F5344CB8AC3E}">
        <p14:creationId xmlns:p14="http://schemas.microsoft.com/office/powerpoint/2010/main" val="245116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5A3C-5D2E-8A6C-DE44-F44532798912}"/>
              </a:ext>
            </a:extLst>
          </p:cNvPr>
          <p:cNvSpPr>
            <a:spLocks noGrp="1"/>
          </p:cNvSpPr>
          <p:nvPr>
            <p:ph type="title"/>
          </p:nvPr>
        </p:nvSpPr>
        <p:spPr/>
        <p:txBody>
          <a:bodyPr/>
          <a:lstStyle/>
          <a:p>
            <a:r>
              <a:rPr lang="en-US" dirty="0"/>
              <a:t>Slice</a:t>
            </a:r>
          </a:p>
        </p:txBody>
      </p:sp>
      <p:sp>
        <p:nvSpPr>
          <p:cNvPr id="3" name="Content Placeholder 2">
            <a:extLst>
              <a:ext uri="{FF2B5EF4-FFF2-40B4-BE49-F238E27FC236}">
                <a16:creationId xmlns:a16="http://schemas.microsoft.com/office/drawing/2014/main" id="{55715FA9-273A-6E34-3F15-528E00B9A17F}"/>
              </a:ext>
            </a:extLst>
          </p:cNvPr>
          <p:cNvSpPr>
            <a:spLocks noGrp="1"/>
          </p:cNvSpPr>
          <p:nvPr>
            <p:ph sz="quarter" idx="1"/>
          </p:nvPr>
        </p:nvSpPr>
        <p:spPr/>
        <p:txBody>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Definition and Use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slice() method returns selected elements in an array, as a new array.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slice() method selects from a given start, up to a (not inclusive) given end.</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slice() method does not change the original array.</a:t>
            </a:r>
          </a:p>
          <a:p>
            <a:r>
              <a:rPr lang="en-US" sz="1800" b="1" dirty="0">
                <a:latin typeface="Open Sans" panose="020B0606030504020204" pitchFamily="34" charset="0"/>
                <a:ea typeface="Open Sans" panose="020B0606030504020204" pitchFamily="34" charset="0"/>
                <a:cs typeface="Open Sans" panose="020B0606030504020204" pitchFamily="34" charset="0"/>
              </a:rPr>
              <a:t>Syntax</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array.slice</a:t>
            </a:r>
            <a:r>
              <a:rPr lang="en-US" sz="1800" dirty="0">
                <a:latin typeface="Open Sans" panose="020B0606030504020204" pitchFamily="34" charset="0"/>
                <a:ea typeface="Open Sans" panose="020B0606030504020204" pitchFamily="34" charset="0"/>
                <a:cs typeface="Open Sans" panose="020B0606030504020204" pitchFamily="34" charset="0"/>
              </a:rPr>
              <a:t>(start, end)</a:t>
            </a:r>
          </a:p>
          <a:p>
            <a:r>
              <a:rPr lang="en-US" sz="1800" b="1" dirty="0">
                <a:latin typeface="Open Sans" panose="020B0606030504020204" pitchFamily="34" charset="0"/>
                <a:ea typeface="Open Sans" panose="020B0606030504020204" pitchFamily="34" charset="0"/>
                <a:cs typeface="Open Sans" panose="020B0606030504020204" pitchFamily="34" charset="0"/>
              </a:rPr>
              <a:t>Parameters </a:t>
            </a: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A77D818A-528E-F925-4B53-608B22D4949D}"/>
              </a:ext>
            </a:extLst>
          </p:cNvPr>
          <p:cNvSpPr>
            <a:spLocks noGrp="1"/>
          </p:cNvSpPr>
          <p:nvPr>
            <p:ph type="sldNum" sz="quarter" idx="12"/>
          </p:nvPr>
        </p:nvSpPr>
        <p:spPr/>
        <p:txBody>
          <a:bodyPr>
            <a:normAutofit fontScale="85000" lnSpcReduction="20000"/>
          </a:bodyPr>
          <a:lstStyle/>
          <a:p>
            <a:fld id="{CB779743-7B81-4FB7-A3E2-1ACEC99CD8CF}" type="slidenum">
              <a:rPr lang="en-US" smtClean="0"/>
              <a:t>28</a:t>
            </a:fld>
            <a:endParaRPr lang="en-US"/>
          </a:p>
        </p:txBody>
      </p:sp>
      <p:pic>
        <p:nvPicPr>
          <p:cNvPr id="8" name="Picture 7">
            <a:extLst>
              <a:ext uri="{FF2B5EF4-FFF2-40B4-BE49-F238E27FC236}">
                <a16:creationId xmlns:a16="http://schemas.microsoft.com/office/drawing/2014/main" id="{5838E186-25B6-0A50-3B45-93AB1051C4D3}"/>
              </a:ext>
            </a:extLst>
          </p:cNvPr>
          <p:cNvPicPr>
            <a:picLocks noChangeAspect="1"/>
          </p:cNvPicPr>
          <p:nvPr/>
        </p:nvPicPr>
        <p:blipFill>
          <a:blip r:embed="rId2"/>
          <a:stretch>
            <a:fillRect/>
          </a:stretch>
        </p:blipFill>
        <p:spPr>
          <a:xfrm>
            <a:off x="3505200" y="3962400"/>
            <a:ext cx="4648200" cy="1835901"/>
          </a:xfrm>
          <a:prstGeom prst="rect">
            <a:avLst/>
          </a:prstGeom>
        </p:spPr>
      </p:pic>
      <p:sp>
        <p:nvSpPr>
          <p:cNvPr id="12" name="TextBox 11">
            <a:extLst>
              <a:ext uri="{FF2B5EF4-FFF2-40B4-BE49-F238E27FC236}">
                <a16:creationId xmlns:a16="http://schemas.microsoft.com/office/drawing/2014/main" id="{50B0B71D-0C1B-B5A3-ACC6-50D7B6F834CC}"/>
              </a:ext>
            </a:extLst>
          </p:cNvPr>
          <p:cNvSpPr txBox="1"/>
          <p:nvPr/>
        </p:nvSpPr>
        <p:spPr>
          <a:xfrm>
            <a:off x="548950" y="5867991"/>
            <a:ext cx="7680649" cy="646331"/>
          </a:xfrm>
          <a:prstGeom prst="rect">
            <a:avLst/>
          </a:prstGeom>
          <a:noFill/>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Return Value</a:t>
            </a:r>
          </a:p>
          <a:p>
            <a:r>
              <a:rPr lang="en-US" dirty="0">
                <a:latin typeface="Open Sans" panose="020B0606030504020204" pitchFamily="34" charset="0"/>
                <a:ea typeface="Open Sans" panose="020B0606030504020204" pitchFamily="34" charset="0"/>
                <a:cs typeface="Open Sans" panose="020B0606030504020204" pitchFamily="34" charset="0"/>
              </a:rPr>
              <a:t>A new array containing the selected elements.</a:t>
            </a:r>
          </a:p>
        </p:txBody>
      </p:sp>
    </p:spTree>
    <p:extLst>
      <p:ext uri="{BB962C8B-B14F-4D97-AF65-F5344CB8AC3E}">
        <p14:creationId xmlns:p14="http://schemas.microsoft.com/office/powerpoint/2010/main" val="4255476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8935-F42D-E9FB-E62D-988A952B429B}"/>
              </a:ext>
            </a:extLst>
          </p:cNvPr>
          <p:cNvSpPr>
            <a:spLocks noGrp="1"/>
          </p:cNvSpPr>
          <p:nvPr>
            <p:ph type="title"/>
          </p:nvPr>
        </p:nvSpPr>
        <p:spPr/>
        <p:txBody>
          <a:bodyPr/>
          <a:lstStyle/>
          <a:p>
            <a:r>
              <a:rPr lang="en-US" dirty="0"/>
              <a:t>Slice- Examples</a:t>
            </a:r>
          </a:p>
        </p:txBody>
      </p:sp>
      <p:sp>
        <p:nvSpPr>
          <p:cNvPr id="3" name="Content Placeholder 2">
            <a:extLst>
              <a:ext uri="{FF2B5EF4-FFF2-40B4-BE49-F238E27FC236}">
                <a16:creationId xmlns:a16="http://schemas.microsoft.com/office/drawing/2014/main" id="{4D8945F3-664D-03F9-2CA6-8896E4A2AFD2}"/>
              </a:ext>
            </a:extLst>
          </p:cNvPr>
          <p:cNvSpPr>
            <a:spLocks noGrp="1"/>
          </p:cNvSpPr>
          <p:nvPr>
            <p:ph sz="quarter" idx="1"/>
          </p:nvPr>
        </p:nvSpPr>
        <p:spPr>
          <a:xfrm>
            <a:off x="607983" y="1905000"/>
            <a:ext cx="8153400" cy="4495800"/>
          </a:xfrm>
        </p:spPr>
        <p:txBody>
          <a:bodyPr/>
          <a:lstStyle/>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Select elements: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"Lemon", "Apple", "Mango"];</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citrus = </a:t>
            </a:r>
            <a:r>
              <a:rPr lang="en-US" sz="1800" dirty="0" err="1">
                <a:latin typeface="Open Sans" panose="020B0606030504020204" pitchFamily="34" charset="0"/>
                <a:ea typeface="Open Sans" panose="020B0606030504020204" pitchFamily="34" charset="0"/>
                <a:cs typeface="Open Sans" panose="020B0606030504020204" pitchFamily="34" charset="0"/>
              </a:rPr>
              <a:t>fruits.slice</a:t>
            </a:r>
            <a:r>
              <a:rPr lang="en-US" sz="1800" dirty="0">
                <a:latin typeface="Open Sans" panose="020B0606030504020204" pitchFamily="34" charset="0"/>
                <a:ea typeface="Open Sans" panose="020B0606030504020204" pitchFamily="34" charset="0"/>
                <a:cs typeface="Open Sans" panose="020B0606030504020204" pitchFamily="34" charset="0"/>
              </a:rPr>
              <a:t>(1, 3);</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Output:</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Array.slice</a:t>
            </a:r>
            <a:r>
              <a:rPr lang="en-US" sz="1800" dirty="0">
                <a:latin typeface="Open Sans" panose="020B0606030504020204" pitchFamily="34" charset="0"/>
                <a:ea typeface="Open Sans" panose="020B0606030504020204" pitchFamily="34" charset="0"/>
                <a:cs typeface="Open Sans" panose="020B0606030504020204" pitchFamily="34" charset="0"/>
              </a:rPr>
              <a:t>() returns selected array elements as a new array:</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Orange,Lemon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Select elements using negative values: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"Lemon", "Apple", "Mango"];</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a:t>
            </a:r>
            <a:r>
              <a:rPr lang="en-US" sz="1800" dirty="0" err="1">
                <a:latin typeface="Open Sans" panose="020B0606030504020204" pitchFamily="34" charset="0"/>
                <a:ea typeface="Open Sans" panose="020B0606030504020204" pitchFamily="34" charset="0"/>
                <a:cs typeface="Open Sans" panose="020B0606030504020204" pitchFamily="34" charset="0"/>
              </a:rPr>
              <a:t>myBest</a:t>
            </a:r>
            <a:r>
              <a:rPr lang="en-US" sz="1800" dirty="0">
                <a:latin typeface="Open Sans" panose="020B0606030504020204" pitchFamily="34" charset="0"/>
                <a:ea typeface="Open Sans" panose="020B0606030504020204" pitchFamily="34" charset="0"/>
                <a:cs typeface="Open Sans" panose="020B0606030504020204" pitchFamily="34" charset="0"/>
              </a:rPr>
              <a:t> = </a:t>
            </a:r>
            <a:r>
              <a:rPr lang="en-US" sz="1800" dirty="0" err="1">
                <a:latin typeface="Open Sans" panose="020B0606030504020204" pitchFamily="34" charset="0"/>
                <a:ea typeface="Open Sans" panose="020B0606030504020204" pitchFamily="34" charset="0"/>
                <a:cs typeface="Open Sans" panose="020B0606030504020204" pitchFamily="34" charset="0"/>
              </a:rPr>
              <a:t>fruits.slice</a:t>
            </a:r>
            <a:r>
              <a:rPr lang="en-US" sz="1800" dirty="0">
                <a:latin typeface="Open Sans" panose="020B0606030504020204" pitchFamily="34" charset="0"/>
                <a:ea typeface="Open Sans" panose="020B0606030504020204" pitchFamily="34" charset="0"/>
                <a:cs typeface="Open Sans" panose="020B0606030504020204" pitchFamily="34" charset="0"/>
              </a:rPr>
              <a:t>(-3, -1);</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Output:</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Array.slice</a:t>
            </a:r>
            <a:r>
              <a:rPr lang="en-US" sz="1800" dirty="0">
                <a:latin typeface="Open Sans" panose="020B0606030504020204" pitchFamily="34" charset="0"/>
                <a:ea typeface="Open Sans" panose="020B0606030504020204" pitchFamily="34" charset="0"/>
                <a:cs typeface="Open Sans" panose="020B0606030504020204" pitchFamily="34" charset="0"/>
              </a:rPr>
              <a:t>() returns selected array elements as a new array:</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Lemon,Apple</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2A1B6FA-E9B2-1455-4AAD-CA2FC57E42C5}"/>
              </a:ext>
            </a:extLst>
          </p:cNvPr>
          <p:cNvSpPr>
            <a:spLocks noGrp="1"/>
          </p:cNvSpPr>
          <p:nvPr>
            <p:ph type="sldNum" sz="quarter" idx="12"/>
          </p:nvPr>
        </p:nvSpPr>
        <p:spPr/>
        <p:txBody>
          <a:bodyPr>
            <a:normAutofit fontScale="85000" lnSpcReduction="20000"/>
          </a:bodyPr>
          <a:lstStyle/>
          <a:p>
            <a:fld id="{CB779743-7B81-4FB7-A3E2-1ACEC99CD8CF}" type="slidenum">
              <a:rPr lang="en-US" smtClean="0"/>
              <a:t>29</a:t>
            </a:fld>
            <a:endParaRPr lang="en-US"/>
          </a:p>
        </p:txBody>
      </p:sp>
    </p:spTree>
    <p:extLst>
      <p:ext uri="{BB962C8B-B14F-4D97-AF65-F5344CB8AC3E}">
        <p14:creationId xmlns:p14="http://schemas.microsoft.com/office/powerpoint/2010/main" val="48746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 Arrays</a:t>
            </a:r>
          </a:p>
        </p:txBody>
      </p:sp>
      <p:sp>
        <p:nvSpPr>
          <p:cNvPr id="3" name="Content Placeholder 2"/>
          <p:cNvSpPr>
            <a:spLocks noGrp="1"/>
          </p:cNvSpPr>
          <p:nvPr>
            <p:ph sz="quarter" idx="1"/>
          </p:nvPr>
        </p:nvSpPr>
        <p:spPr/>
        <p:txBody>
          <a:bodyPr/>
          <a:lstStyle/>
          <a:p>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In JavaScript, an array is an ordered list of values. Each value is called an </a:t>
            </a:r>
            <a:r>
              <a:rPr lang="en-US" sz="2000" b="0" i="1"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element</a:t>
            </a: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 specified by an </a:t>
            </a:r>
            <a:r>
              <a:rPr lang="en-US" sz="2000" b="0" i="1"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index</a:t>
            </a: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a:t>
            </a:r>
            <a:r>
              <a:rPr lang="en-US" sz="2000" dirty="0">
                <a:latin typeface="Open Sans" panose="020B0606030504020204" pitchFamily="34" charset="0"/>
                <a:ea typeface="Open Sans" panose="020B0606030504020204" pitchFamily="34" charset="0"/>
                <a:cs typeface="Open Sans" panose="020B0606030504020204" pitchFamily="34" charset="0"/>
              </a:rPr>
              <a:t>	</a:t>
            </a:r>
          </a:p>
          <a:p>
            <a:endParaRPr lang="en-US" sz="2000" dirty="0"/>
          </a:p>
          <a:p>
            <a:endParaRPr lang="en-US" sz="2000" dirty="0"/>
          </a:p>
          <a:p>
            <a:endParaRPr lang="en-US" sz="2000" dirty="0"/>
          </a:p>
          <a:p>
            <a:endParaRPr lang="en-US" sz="2000" dirty="0"/>
          </a:p>
          <a:p>
            <a:pPr algn="l"/>
            <a:endPar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A JavaScript array has the following characteristics:</a:t>
            </a:r>
          </a:p>
          <a:p>
            <a:pPr algn="l">
              <a:buFont typeface="+mj-lt"/>
              <a:buAutoNum type="arabicPeriod"/>
            </a:pP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First, an array can hold values of mixed types. For example, you can have an array that stores elements with the types number, string, </a:t>
            </a:r>
            <a:r>
              <a:rPr lang="en-US" sz="2000" b="0" i="0" dirty="0" err="1">
                <a:solidFill>
                  <a:srgbClr val="212529"/>
                </a:solidFill>
                <a:effectLst/>
                <a:latin typeface="Open Sans" panose="020B0606030504020204" pitchFamily="34" charset="0"/>
                <a:ea typeface="Open Sans" panose="020B0606030504020204" pitchFamily="34" charset="0"/>
                <a:cs typeface="Open Sans" panose="020B0606030504020204" pitchFamily="34" charset="0"/>
              </a:rPr>
              <a:t>boolean</a:t>
            </a: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 and null.</a:t>
            </a:r>
          </a:p>
          <a:p>
            <a:pPr algn="l">
              <a:buFont typeface="+mj-lt"/>
              <a:buAutoNum type="arabicPeriod"/>
            </a:pP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Second, the size of an array is dynamic and auto-growing. In other words, you don’t need to specify the array size up front.</a:t>
            </a:r>
          </a:p>
          <a:p>
            <a:pPr marL="0" indent="0">
              <a:buNone/>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B779743-7B81-4FB7-A3E2-1ACEC99CD8CF}" type="slidenum">
              <a:rPr lang="en-US" smtClean="0"/>
              <a:t>3</a:t>
            </a:fld>
            <a:endParaRPr lang="en-US"/>
          </a:p>
        </p:txBody>
      </p:sp>
      <p:pic>
        <p:nvPicPr>
          <p:cNvPr id="6" name="Picture 5">
            <a:extLst>
              <a:ext uri="{FF2B5EF4-FFF2-40B4-BE49-F238E27FC236}">
                <a16:creationId xmlns:a16="http://schemas.microsoft.com/office/drawing/2014/main" id="{D8B53079-6377-5333-A6DD-812008EFC3E5}"/>
              </a:ext>
            </a:extLst>
          </p:cNvPr>
          <p:cNvPicPr>
            <a:picLocks noChangeAspect="1"/>
          </p:cNvPicPr>
          <p:nvPr/>
        </p:nvPicPr>
        <p:blipFill>
          <a:blip r:embed="rId2"/>
          <a:stretch>
            <a:fillRect/>
          </a:stretch>
        </p:blipFill>
        <p:spPr>
          <a:xfrm>
            <a:off x="1905000" y="2286000"/>
            <a:ext cx="4867275" cy="1924050"/>
          </a:xfrm>
          <a:prstGeom prst="rect">
            <a:avLst/>
          </a:prstGeom>
        </p:spPr>
      </p:pic>
    </p:spTree>
    <p:extLst>
      <p:ext uri="{BB962C8B-B14F-4D97-AF65-F5344CB8AC3E}">
        <p14:creationId xmlns:p14="http://schemas.microsoft.com/office/powerpoint/2010/main" val="1305164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F72F-50A6-C6F5-E435-065671E4A595}"/>
              </a:ext>
            </a:extLst>
          </p:cNvPr>
          <p:cNvSpPr>
            <a:spLocks noGrp="1"/>
          </p:cNvSpPr>
          <p:nvPr>
            <p:ph type="title"/>
          </p:nvPr>
        </p:nvSpPr>
        <p:spPr/>
        <p:txBody>
          <a:bodyPr/>
          <a:lstStyle/>
          <a:p>
            <a:r>
              <a:rPr lang="en-US" dirty="0"/>
              <a:t>Splice</a:t>
            </a:r>
          </a:p>
        </p:txBody>
      </p:sp>
      <p:sp>
        <p:nvSpPr>
          <p:cNvPr id="3" name="Content Placeholder 2">
            <a:extLst>
              <a:ext uri="{FF2B5EF4-FFF2-40B4-BE49-F238E27FC236}">
                <a16:creationId xmlns:a16="http://schemas.microsoft.com/office/drawing/2014/main" id="{A1B99B94-1901-1624-D4E7-30A83C9FEDD6}"/>
              </a:ext>
            </a:extLst>
          </p:cNvPr>
          <p:cNvSpPr>
            <a:spLocks noGrp="1"/>
          </p:cNvSpPr>
          <p:nvPr>
            <p:ph sz="quarter" idx="1"/>
          </p:nvPr>
        </p:nvSpPr>
        <p:spPr/>
        <p:txBody>
          <a:bodyPr/>
          <a:lstStyle/>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Definition and Usage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splice() method adds and/or removes array elements.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splice() method overwrites the original array.</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Syntax</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array.splice</a:t>
            </a:r>
            <a:r>
              <a:rPr lang="en-US" sz="1800" dirty="0">
                <a:latin typeface="Open Sans" panose="020B0606030504020204" pitchFamily="34" charset="0"/>
                <a:ea typeface="Open Sans" panose="020B0606030504020204" pitchFamily="34" charset="0"/>
                <a:cs typeface="Open Sans" panose="020B0606030504020204" pitchFamily="34" charset="0"/>
              </a:rPr>
              <a:t>(index, </a:t>
            </a:r>
            <a:r>
              <a:rPr lang="en-US" sz="1800" dirty="0" err="1">
                <a:latin typeface="Open Sans" panose="020B0606030504020204" pitchFamily="34" charset="0"/>
                <a:ea typeface="Open Sans" panose="020B0606030504020204" pitchFamily="34" charset="0"/>
                <a:cs typeface="Open Sans" panose="020B0606030504020204" pitchFamily="34" charset="0"/>
              </a:rPr>
              <a:t>howmany</a:t>
            </a:r>
            <a:r>
              <a:rPr lang="en-US" sz="1800" dirty="0">
                <a:latin typeface="Open Sans" panose="020B0606030504020204" pitchFamily="34" charset="0"/>
                <a:ea typeface="Open Sans" panose="020B0606030504020204" pitchFamily="34" charset="0"/>
                <a:cs typeface="Open Sans" panose="020B0606030504020204" pitchFamily="34" charset="0"/>
              </a:rPr>
              <a:t>, item1, ....., </a:t>
            </a:r>
            <a:r>
              <a:rPr lang="en-US" sz="1800" dirty="0" err="1">
                <a:latin typeface="Open Sans" panose="020B0606030504020204" pitchFamily="34" charset="0"/>
                <a:ea typeface="Open Sans" panose="020B0606030504020204" pitchFamily="34" charset="0"/>
                <a:cs typeface="Open Sans" panose="020B0606030504020204" pitchFamily="34" charset="0"/>
              </a:rPr>
              <a:t>itemX</a:t>
            </a:r>
            <a:r>
              <a:rPr lang="en-US" sz="18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Parameters</a:t>
            </a: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Return Value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An array containing the removed items (if any).</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5D393A05-660B-97F0-DF7B-57775552E6CA}"/>
              </a:ext>
            </a:extLst>
          </p:cNvPr>
          <p:cNvSpPr>
            <a:spLocks noGrp="1"/>
          </p:cNvSpPr>
          <p:nvPr>
            <p:ph type="sldNum" sz="quarter" idx="12"/>
          </p:nvPr>
        </p:nvSpPr>
        <p:spPr/>
        <p:txBody>
          <a:bodyPr>
            <a:normAutofit fontScale="85000" lnSpcReduction="20000"/>
          </a:bodyPr>
          <a:lstStyle/>
          <a:p>
            <a:fld id="{CB779743-7B81-4FB7-A3E2-1ACEC99CD8CF}" type="slidenum">
              <a:rPr lang="en-US" smtClean="0"/>
              <a:t>30</a:t>
            </a:fld>
            <a:endParaRPr lang="en-US"/>
          </a:p>
        </p:txBody>
      </p:sp>
      <p:pic>
        <p:nvPicPr>
          <p:cNvPr id="8" name="Picture 7">
            <a:extLst>
              <a:ext uri="{FF2B5EF4-FFF2-40B4-BE49-F238E27FC236}">
                <a16:creationId xmlns:a16="http://schemas.microsoft.com/office/drawing/2014/main" id="{163127FE-7532-8D48-E1D0-8373A6895765}"/>
              </a:ext>
            </a:extLst>
          </p:cNvPr>
          <p:cNvPicPr>
            <a:picLocks noChangeAspect="1"/>
          </p:cNvPicPr>
          <p:nvPr/>
        </p:nvPicPr>
        <p:blipFill>
          <a:blip r:embed="rId2"/>
          <a:stretch>
            <a:fillRect/>
          </a:stretch>
        </p:blipFill>
        <p:spPr>
          <a:xfrm>
            <a:off x="2362200" y="3657600"/>
            <a:ext cx="5641848" cy="2229840"/>
          </a:xfrm>
          <a:prstGeom prst="rect">
            <a:avLst/>
          </a:prstGeom>
        </p:spPr>
      </p:pic>
    </p:spTree>
    <p:extLst>
      <p:ext uri="{BB962C8B-B14F-4D97-AF65-F5344CB8AC3E}">
        <p14:creationId xmlns:p14="http://schemas.microsoft.com/office/powerpoint/2010/main" val="3147648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F230-62A6-16BD-0E4B-849C664C7539}"/>
              </a:ext>
            </a:extLst>
          </p:cNvPr>
          <p:cNvSpPr>
            <a:spLocks noGrp="1"/>
          </p:cNvSpPr>
          <p:nvPr>
            <p:ph type="title"/>
          </p:nvPr>
        </p:nvSpPr>
        <p:spPr/>
        <p:txBody>
          <a:bodyPr/>
          <a:lstStyle/>
          <a:p>
            <a:r>
              <a:rPr lang="en-US" dirty="0"/>
              <a:t>Splice- Examples</a:t>
            </a:r>
          </a:p>
        </p:txBody>
      </p:sp>
      <p:sp>
        <p:nvSpPr>
          <p:cNvPr id="3" name="Content Placeholder 2">
            <a:extLst>
              <a:ext uri="{FF2B5EF4-FFF2-40B4-BE49-F238E27FC236}">
                <a16:creationId xmlns:a16="http://schemas.microsoft.com/office/drawing/2014/main" id="{7C647F41-38CC-E97F-4800-F47E9DDDE771}"/>
              </a:ext>
            </a:extLst>
          </p:cNvPr>
          <p:cNvSpPr>
            <a:spLocks noGrp="1"/>
          </p:cNvSpPr>
          <p:nvPr>
            <p:ph sz="quarter" idx="1"/>
          </p:nvPr>
        </p:nvSpPr>
        <p:spPr/>
        <p:txBody>
          <a:bodyPr/>
          <a:lstStyle/>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At position 2, add 2 elements: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"Apple", "Mango"];</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fruits.splice</a:t>
            </a:r>
            <a:r>
              <a:rPr lang="en-US" sz="1800" dirty="0">
                <a:latin typeface="Open Sans" panose="020B0606030504020204" pitchFamily="34" charset="0"/>
                <a:ea typeface="Open Sans" panose="020B0606030504020204" pitchFamily="34" charset="0"/>
                <a:cs typeface="Open Sans" panose="020B0606030504020204" pitchFamily="34" charset="0"/>
              </a:rPr>
              <a:t>(2, 0, "Lemon", "Kiwi");</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Output: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Array.splice</a:t>
            </a:r>
            <a:r>
              <a:rPr lang="en-US" sz="1800" dirty="0">
                <a:latin typeface="Open Sans" panose="020B0606030504020204" pitchFamily="34" charset="0"/>
                <a:ea typeface="Open Sans" panose="020B0606030504020204" pitchFamily="34" charset="0"/>
                <a:cs typeface="Open Sans" panose="020B0606030504020204" pitchFamily="34" charset="0"/>
              </a:rPr>
              <a:t>() method adds array elements:</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Banana,Orange,Lemon,Kiwi,Apple,Mango</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At position 2, remove 2 items: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"Apple", "Mango", "Kiwi"];</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fruits.splice</a:t>
            </a:r>
            <a:r>
              <a:rPr lang="en-US" sz="1800" dirty="0">
                <a:latin typeface="Open Sans" panose="020B0606030504020204" pitchFamily="34" charset="0"/>
                <a:ea typeface="Open Sans" panose="020B0606030504020204" pitchFamily="34" charset="0"/>
                <a:cs typeface="Open Sans" panose="020B0606030504020204" pitchFamily="34" charset="0"/>
              </a:rPr>
              <a:t>(2, 2);</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Output:</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Array.splice</a:t>
            </a:r>
            <a:r>
              <a:rPr lang="en-US" sz="1800" dirty="0">
                <a:latin typeface="Open Sans" panose="020B0606030504020204" pitchFamily="34" charset="0"/>
                <a:ea typeface="Open Sans" panose="020B0606030504020204" pitchFamily="34" charset="0"/>
                <a:cs typeface="Open Sans" panose="020B0606030504020204" pitchFamily="34" charset="0"/>
              </a:rPr>
              <a:t>() method adds and removes array elements:</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Banana,Orange,Kiwi</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At position 2, add new items, and remove 1 item:</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fruits = ["Banana", "Orange", "Apple", "Mango"];</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fruits.splice</a:t>
            </a:r>
            <a:r>
              <a:rPr lang="en-US" sz="1800" dirty="0">
                <a:latin typeface="Open Sans" panose="020B0606030504020204" pitchFamily="34" charset="0"/>
                <a:ea typeface="Open Sans" panose="020B0606030504020204" pitchFamily="34" charset="0"/>
                <a:cs typeface="Open Sans" panose="020B0606030504020204" pitchFamily="34" charset="0"/>
              </a:rPr>
              <a:t>(2, 1, "Lemon", "Kiwi");</a:t>
            </a:r>
          </a:p>
        </p:txBody>
      </p:sp>
      <p:sp>
        <p:nvSpPr>
          <p:cNvPr id="5" name="Slide Number Placeholder 4">
            <a:extLst>
              <a:ext uri="{FF2B5EF4-FFF2-40B4-BE49-F238E27FC236}">
                <a16:creationId xmlns:a16="http://schemas.microsoft.com/office/drawing/2014/main" id="{935776F9-CC24-6833-FD05-687C0386204B}"/>
              </a:ext>
            </a:extLst>
          </p:cNvPr>
          <p:cNvSpPr>
            <a:spLocks noGrp="1"/>
          </p:cNvSpPr>
          <p:nvPr>
            <p:ph type="sldNum" sz="quarter" idx="12"/>
          </p:nvPr>
        </p:nvSpPr>
        <p:spPr/>
        <p:txBody>
          <a:bodyPr/>
          <a:lstStyle/>
          <a:p>
            <a:fld id="{CB779743-7B81-4FB7-A3E2-1ACEC99CD8CF}" type="slidenum">
              <a:rPr lang="en-US" smtClean="0"/>
              <a:t>31</a:t>
            </a:fld>
            <a:endParaRPr lang="en-US"/>
          </a:p>
        </p:txBody>
      </p:sp>
    </p:spTree>
    <p:extLst>
      <p:ext uri="{BB962C8B-B14F-4D97-AF65-F5344CB8AC3E}">
        <p14:creationId xmlns:p14="http://schemas.microsoft.com/office/powerpoint/2010/main" val="2895103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Examples of Primitives and their Purposes</a:t>
            </a:r>
          </a:p>
        </p:txBody>
      </p:sp>
      <p:sp>
        <p:nvSpPr>
          <p:cNvPr id="3" name="Content Placeholder 2"/>
          <p:cNvSpPr>
            <a:spLocks noGrp="1"/>
          </p:cNvSpPr>
          <p:nvPr>
            <p:ph sz="quarter" idx="1"/>
          </p:nvPr>
        </p:nvSpPr>
        <p:spPr>
          <a:xfrm>
            <a:off x="612648" y="1981200"/>
            <a:ext cx="8153400" cy="1219200"/>
          </a:xfrm>
        </p:spPr>
        <p:txBody>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Null is a primitive that signifies that the value is unknown. Keep in mind that the </a:t>
            </a:r>
            <a:r>
              <a:rPr lang="en-US" sz="1600" dirty="0" err="1">
                <a:latin typeface="Open Sans" panose="020B0606030504020204" pitchFamily="34" charset="0"/>
                <a:ea typeface="Open Sans" panose="020B0606030504020204" pitchFamily="34" charset="0"/>
                <a:cs typeface="Open Sans" panose="020B0606030504020204" pitchFamily="34" charset="0"/>
              </a:rPr>
              <a:t>typeof</a:t>
            </a:r>
            <a:r>
              <a:rPr lang="en-US" sz="1600" dirty="0">
                <a:latin typeface="Open Sans" panose="020B0606030504020204" pitchFamily="34" charset="0"/>
                <a:ea typeface="Open Sans" panose="020B0606030504020204" pitchFamily="34" charset="0"/>
                <a:cs typeface="Open Sans" panose="020B0606030504020204" pitchFamily="34" charset="0"/>
              </a:rPr>
              <a:t> operator returns object for null due to ECMAScript’s evaluation.</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Undefined is not a declared value and is not defined in any meaningful way for someone to interpret. Any variable not assigned a value belongs to this category.</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Boolean refers to a logical statement with only two values: true or false.</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String is a primitive that represents characters put together in words or phrases that make up text. Thus, it can be referred to as textual data.</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BigInt</a:t>
            </a:r>
            <a:r>
              <a:rPr lang="en-US" sz="1600" dirty="0">
                <a:latin typeface="Open Sans" panose="020B0606030504020204" pitchFamily="34" charset="0"/>
                <a:ea typeface="Open Sans" panose="020B0606030504020204" pitchFamily="34" charset="0"/>
                <a:cs typeface="Open Sans" panose="020B0606030504020204" pitchFamily="34" charset="0"/>
              </a:rPr>
              <a:t> represents integers that were possibly calculated and formed into digits of precision only limited by available system memory (arbitrary precision format). In essence, this primitive represents whole numbers larger than 253 - 1: the largest number JavaScript can reliably represent.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32</a:t>
            </a:fld>
            <a:endParaRPr lang="en-US"/>
          </a:p>
        </p:txBody>
      </p:sp>
    </p:spTree>
    <p:extLst>
      <p:ext uri="{BB962C8B-B14F-4D97-AF65-F5344CB8AC3E}">
        <p14:creationId xmlns:p14="http://schemas.microsoft.com/office/powerpoint/2010/main" val="314462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US" sz="4000" dirty="0">
              <a:latin typeface="Courier New" pitchFamily="49" charset="0"/>
              <a:cs typeface="Courier New" pitchFamily="49" charset="0"/>
            </a:endParaRPr>
          </a:p>
        </p:txBody>
      </p:sp>
      <p:sp>
        <p:nvSpPr>
          <p:cNvPr id="3" name="Content Placeholder 2"/>
          <p:cNvSpPr>
            <a:spLocks noGrp="1"/>
          </p:cNvSpPr>
          <p:nvPr>
            <p:ph sz="quarter" idx="1"/>
          </p:nvPr>
        </p:nvSpPr>
        <p:spPr>
          <a:xfrm>
            <a:off x="612648" y="3124200"/>
            <a:ext cx="8153400" cy="1219200"/>
          </a:xfrm>
        </p:spPr>
        <p:txBody>
          <a:bodyPr/>
          <a:lstStyle/>
          <a:p>
            <a:r>
              <a:rPr lang="en-US" dirty="0"/>
              <a:t>variables are declared with the </a:t>
            </a:r>
            <a:r>
              <a:rPr lang="en-US" dirty="0" err="1"/>
              <a:t>var</a:t>
            </a:r>
            <a:r>
              <a:rPr lang="en-US" dirty="0"/>
              <a:t> keyword (case sensitive)</a:t>
            </a:r>
          </a:p>
          <a:p>
            <a:r>
              <a:rPr lang="en-US" dirty="0"/>
              <a:t>types are not specified, but JS does have types ("loosely typed")</a:t>
            </a:r>
          </a:p>
          <a:p>
            <a:pPr lvl="1"/>
            <a:r>
              <a:rPr lang="en-US" sz="2400" dirty="0">
                <a:latin typeface="Courier New" pitchFamily="49" charset="0"/>
                <a:cs typeface="Courier New" pitchFamily="49" charset="0"/>
              </a:rPr>
              <a:t>Number, Boolean, String, Array, Object, Function, Null, Undefined</a:t>
            </a:r>
          </a:p>
          <a:p>
            <a:pPr lvl="1"/>
            <a:r>
              <a:rPr lang="en-US" dirty="0"/>
              <a:t>can find out a variable's type by calling </a:t>
            </a:r>
            <a:r>
              <a:rPr lang="en-US" sz="2400" dirty="0" err="1">
                <a:latin typeface="Courier New" pitchFamily="49" charset="0"/>
                <a:cs typeface="Courier New" pitchFamily="49" charset="0"/>
              </a:rPr>
              <a:t>typeof</a:t>
            </a:r>
            <a:endParaRPr lang="en-US" sz="24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33</a:t>
            </a:fld>
            <a:endParaRPr lang="en-US"/>
          </a:p>
        </p:txBody>
      </p:sp>
      <p:sp>
        <p:nvSpPr>
          <p:cNvPr id="6" name="TextBox 5"/>
          <p:cNvSpPr txBox="1"/>
          <p:nvPr/>
        </p:nvSpPr>
        <p:spPr>
          <a:xfrm>
            <a:off x="609600" y="16002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expression;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8" name="TextBox 7"/>
          <p:cNvSpPr txBox="1"/>
          <p:nvPr/>
        </p:nvSpPr>
        <p:spPr>
          <a:xfrm>
            <a:off x="609600" y="2221468"/>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"Connie Client";</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age = 32;</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weight = 127.4;</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1640565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let</a:t>
            </a:r>
          </a:p>
        </p:txBody>
      </p:sp>
      <p:sp>
        <p:nvSpPr>
          <p:cNvPr id="3" name="Content Placeholder 2"/>
          <p:cNvSpPr>
            <a:spLocks noGrp="1"/>
          </p:cNvSpPr>
          <p:nvPr>
            <p:ph sz="quarter" idx="1"/>
          </p:nvPr>
        </p:nvSpPr>
        <p:spPr>
          <a:xfrm>
            <a:off x="381000" y="1828800"/>
            <a:ext cx="8153400" cy="3757612"/>
          </a:xfrm>
        </p:spPr>
        <p:txBody>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let declaration declares a block-scoped local variable, optionally initializing it to a value.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x = 1;</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if (x === 1)</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let x = 2;  console.log(x);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 expected output: 2}</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console.log(x);// expected output: 1</a:t>
            </a:r>
          </a:p>
          <a:p>
            <a:pPr marL="0" indent="0">
              <a:buNone/>
            </a:pPr>
            <a:r>
              <a:rPr lang="en-US" sz="1800" b="1" dirty="0">
                <a:latin typeface="Open Sans" panose="020B0606030504020204" pitchFamily="34" charset="0"/>
                <a:ea typeface="Open Sans" panose="020B0606030504020204" pitchFamily="34" charset="0"/>
                <a:cs typeface="Open Sans" panose="020B0606030504020204" pitchFamily="34" charset="0"/>
              </a:rPr>
              <a:t>Syntax</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name1 [= value1] [, name2 [= value2]] [, ..., </a:t>
            </a:r>
            <a:r>
              <a:rPr lang="en-US" sz="1800" dirty="0" err="1">
                <a:latin typeface="Open Sans" panose="020B0606030504020204" pitchFamily="34" charset="0"/>
                <a:ea typeface="Open Sans" panose="020B0606030504020204" pitchFamily="34" charset="0"/>
                <a:cs typeface="Open Sans" panose="020B0606030504020204" pitchFamily="34" charset="0"/>
              </a:rPr>
              <a:t>nameN</a:t>
            </a:r>
            <a:r>
              <a:rPr lang="en-US" sz="1800" dirty="0">
                <a:latin typeface="Open Sans" panose="020B0606030504020204" pitchFamily="34" charset="0"/>
                <a:ea typeface="Open Sans" panose="020B0606030504020204" pitchFamily="34" charset="0"/>
                <a:cs typeface="Open Sans" panose="020B0606030504020204" pitchFamily="34" charset="0"/>
              </a:rPr>
              <a:t> [= </a:t>
            </a:r>
            <a:r>
              <a:rPr lang="en-US" sz="1800" dirty="0" err="1">
                <a:latin typeface="Open Sans" panose="020B0606030504020204" pitchFamily="34" charset="0"/>
                <a:ea typeface="Open Sans" panose="020B0606030504020204" pitchFamily="34" charset="0"/>
                <a:cs typeface="Open Sans" panose="020B0606030504020204" pitchFamily="34" charset="0"/>
              </a:rPr>
              <a:t>valueN</a:t>
            </a:r>
            <a:r>
              <a:rPr lang="en-US" sz="1800" dirty="0">
                <a:latin typeface="Open Sans" panose="020B0606030504020204" pitchFamily="34" charset="0"/>
                <a:ea typeface="Open Sans" panose="020B0606030504020204" pitchFamily="34" charset="0"/>
                <a:cs typeface="Open Sans" panose="020B0606030504020204" pitchFamily="34" charset="0"/>
              </a:rPr>
              <a:t>];</a:t>
            </a:r>
          </a:p>
          <a:p>
            <a:r>
              <a:rPr lang="en-US" sz="1800" dirty="0">
                <a:latin typeface="Open Sans" panose="020B0606030504020204" pitchFamily="34" charset="0"/>
                <a:ea typeface="Open Sans" panose="020B0606030504020204" pitchFamily="34" charset="0"/>
                <a:cs typeface="Open Sans" panose="020B0606030504020204" pitchFamily="34" charset="0"/>
              </a:rPr>
              <a:t>let allows you to declare variables that are limited to the scope of a block statement, or expression on which it is used, unlike the var keyword, which declares a variable globally, or locally to an entire function regardless of block scope. The other difference between var and let is that the latter is initialized to a value only when a parser evaluates it</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34</a:t>
            </a:fld>
            <a:endParaRPr lang="en-US"/>
          </a:p>
        </p:txBody>
      </p:sp>
    </p:spTree>
    <p:extLst>
      <p:ext uri="{BB962C8B-B14F-4D97-AF65-F5344CB8AC3E}">
        <p14:creationId xmlns:p14="http://schemas.microsoft.com/office/powerpoint/2010/main" val="2203136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1364-E3C3-DD55-BDD7-A4863E848D01}"/>
              </a:ext>
            </a:extLst>
          </p:cNvPr>
          <p:cNvSpPr>
            <a:spLocks noGrp="1"/>
          </p:cNvSpPr>
          <p:nvPr>
            <p:ph type="title"/>
          </p:nvPr>
        </p:nvSpPr>
        <p:spPr/>
        <p:txBody>
          <a:bodyPr/>
          <a:lstStyle/>
          <a:p>
            <a:r>
              <a:rPr lang="en-US" dirty="0"/>
              <a:t>let vs var</a:t>
            </a:r>
          </a:p>
        </p:txBody>
      </p:sp>
      <p:sp>
        <p:nvSpPr>
          <p:cNvPr id="3" name="Content Placeholder 2">
            <a:extLst>
              <a:ext uri="{FF2B5EF4-FFF2-40B4-BE49-F238E27FC236}">
                <a16:creationId xmlns:a16="http://schemas.microsoft.com/office/drawing/2014/main" id="{300ABA43-99A2-C362-BCE7-9FB610D20415}"/>
              </a:ext>
            </a:extLst>
          </p:cNvPr>
          <p:cNvSpPr>
            <a:spLocks noGrp="1"/>
          </p:cNvSpPr>
          <p:nvPr>
            <p:ph sz="quarter" idx="1"/>
          </p:nvPr>
        </p:nvSpPr>
        <p:spPr/>
        <p:txBody>
          <a:bodyPr/>
          <a:lstStyle/>
          <a:p>
            <a:r>
              <a:rPr lang="en-US" dirty="0"/>
              <a:t>Unlike var, let begins declarations, not statements. That means you cannot use a lone let declaration as the body of a block (which makes sense, since there's no way to access the variable).</a:t>
            </a:r>
          </a:p>
          <a:p>
            <a:endParaRPr lang="en-US" dirty="0"/>
          </a:p>
          <a:p>
            <a:r>
              <a:rPr lang="en-US" dirty="0"/>
              <a:t>if (true) let a = 1; // </a:t>
            </a:r>
            <a:r>
              <a:rPr lang="en-US" dirty="0" err="1"/>
              <a:t>SyntaxError</a:t>
            </a:r>
            <a:r>
              <a:rPr lang="en-US" dirty="0"/>
              <a:t>: Lexical declaration cannot appear in a single-statement context</a:t>
            </a:r>
          </a:p>
        </p:txBody>
      </p:sp>
      <p:sp>
        <p:nvSpPr>
          <p:cNvPr id="5" name="Slide Number Placeholder 4">
            <a:extLst>
              <a:ext uri="{FF2B5EF4-FFF2-40B4-BE49-F238E27FC236}">
                <a16:creationId xmlns:a16="http://schemas.microsoft.com/office/drawing/2014/main" id="{F3094C36-E093-F6FB-BCB3-7D4623D61FD2}"/>
              </a:ext>
            </a:extLst>
          </p:cNvPr>
          <p:cNvSpPr>
            <a:spLocks noGrp="1"/>
          </p:cNvSpPr>
          <p:nvPr>
            <p:ph type="sldNum" sz="quarter" idx="12"/>
          </p:nvPr>
        </p:nvSpPr>
        <p:spPr/>
        <p:txBody>
          <a:bodyPr>
            <a:normAutofit fontScale="85000" lnSpcReduction="20000"/>
          </a:bodyPr>
          <a:lstStyle/>
          <a:p>
            <a:fld id="{CB779743-7B81-4FB7-A3E2-1ACEC99CD8CF}" type="slidenum">
              <a:rPr lang="en-US" smtClean="0"/>
              <a:t>35</a:t>
            </a:fld>
            <a:endParaRPr lang="en-US"/>
          </a:p>
        </p:txBody>
      </p:sp>
    </p:spTree>
    <p:extLst>
      <p:ext uri="{BB962C8B-B14F-4D97-AF65-F5344CB8AC3E}">
        <p14:creationId xmlns:p14="http://schemas.microsoft.com/office/powerpoint/2010/main" val="1099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CEC6-BFC9-2FCE-4478-5B98208BD1DE}"/>
              </a:ext>
            </a:extLst>
          </p:cNvPr>
          <p:cNvSpPr>
            <a:spLocks noGrp="1"/>
          </p:cNvSpPr>
          <p:nvPr>
            <p:ph type="title"/>
          </p:nvPr>
        </p:nvSpPr>
        <p:spPr/>
        <p:txBody>
          <a:bodyPr/>
          <a:lstStyle/>
          <a:p>
            <a:r>
              <a:rPr lang="en-US" dirty="0" err="1"/>
              <a:t>NaN</a:t>
            </a:r>
            <a:r>
              <a:rPr lang="en-US" dirty="0"/>
              <a:t> &amp; Infinity</a:t>
            </a:r>
          </a:p>
        </p:txBody>
      </p:sp>
      <p:sp>
        <p:nvSpPr>
          <p:cNvPr id="3" name="Content Placeholder 2">
            <a:extLst>
              <a:ext uri="{FF2B5EF4-FFF2-40B4-BE49-F238E27FC236}">
                <a16:creationId xmlns:a16="http://schemas.microsoft.com/office/drawing/2014/main" id="{291A1EA4-F5D3-D844-C3A4-DCF8770F02EA}"/>
              </a:ext>
            </a:extLst>
          </p:cNvPr>
          <p:cNvSpPr>
            <a:spLocks noGrp="1"/>
          </p:cNvSpPr>
          <p:nvPr>
            <p:ph sz="quarter" idx="1"/>
          </p:nvPr>
        </p:nvSpPr>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The value </a:t>
            </a:r>
            <a:r>
              <a:rPr lang="en-US" sz="2000" dirty="0" err="1">
                <a:latin typeface="Open Sans" panose="020B0606030504020204" pitchFamily="34" charset="0"/>
                <a:ea typeface="Open Sans" panose="020B0606030504020204" pitchFamily="34" charset="0"/>
                <a:cs typeface="Open Sans" panose="020B0606030504020204" pitchFamily="34" charset="0"/>
              </a:rPr>
              <a:t>NaN</a:t>
            </a:r>
            <a:r>
              <a:rPr lang="en-US" sz="2000" dirty="0">
                <a:latin typeface="Open Sans" panose="020B0606030504020204" pitchFamily="34" charset="0"/>
                <a:ea typeface="Open Sans" panose="020B0606030504020204" pitchFamily="34" charset="0"/>
                <a:cs typeface="Open Sans" panose="020B0606030504020204" pitchFamily="34" charset="0"/>
              </a:rPr>
              <a:t> in JavaScript stands for “not a number”. It mainly indicates that parsing a string has gone wrong:</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&gt; Number("</a:t>
            </a:r>
            <a:r>
              <a:rPr lang="en-US" sz="2000" dirty="0" err="1">
                <a:latin typeface="Open Sans" panose="020B0606030504020204" pitchFamily="34" charset="0"/>
                <a:ea typeface="Open Sans" panose="020B0606030504020204" pitchFamily="34" charset="0"/>
                <a:cs typeface="Open Sans" panose="020B0606030504020204" pitchFamily="34" charset="0"/>
              </a:rPr>
              <a:t>xyz</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NaN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err="1">
                <a:latin typeface="Open Sans" panose="020B0606030504020204" pitchFamily="34" charset="0"/>
                <a:ea typeface="Open Sans" panose="020B0606030504020204" pitchFamily="34" charset="0"/>
                <a:cs typeface="Open Sans" panose="020B0606030504020204" pitchFamily="34" charset="0"/>
              </a:rPr>
              <a:t>NaN</a:t>
            </a:r>
            <a:r>
              <a:rPr lang="en-US" sz="2000" dirty="0">
                <a:latin typeface="Open Sans" panose="020B0606030504020204" pitchFamily="34" charset="0"/>
                <a:ea typeface="Open Sans" panose="020B0606030504020204" pitchFamily="34" charset="0"/>
                <a:cs typeface="Open Sans" panose="020B0606030504020204" pitchFamily="34" charset="0"/>
              </a:rPr>
              <a:t> has some </a:t>
            </a:r>
            <a:r>
              <a:rPr lang="en-US" sz="2000" dirty="0" err="1">
                <a:latin typeface="Open Sans" panose="020B0606030504020204" pitchFamily="34" charset="0"/>
                <a:ea typeface="Open Sans" panose="020B0606030504020204" pitchFamily="34" charset="0"/>
                <a:cs typeface="Open Sans" panose="020B0606030504020204" pitchFamily="34" charset="0"/>
              </a:rPr>
              <a:t>Koan</a:t>
            </a:r>
            <a:r>
              <a:rPr lang="en-US" sz="2000" dirty="0">
                <a:latin typeface="Open Sans" panose="020B0606030504020204" pitchFamily="34" charset="0"/>
                <a:ea typeface="Open Sans" panose="020B0606030504020204" pitchFamily="34" charset="0"/>
                <a:cs typeface="Open Sans" panose="020B0606030504020204" pitchFamily="34" charset="0"/>
              </a:rPr>
              <a:t>-like qualities. Its name is “not a number”, but it’s also not </a:t>
            </a:r>
            <a:r>
              <a:rPr lang="en-US" sz="2000" dirty="0" err="1">
                <a:latin typeface="Open Sans" panose="020B0606030504020204" pitchFamily="34" charset="0"/>
                <a:ea typeface="Open Sans" panose="020B0606030504020204" pitchFamily="34" charset="0"/>
                <a:cs typeface="Open Sans" panose="020B0606030504020204" pitchFamily="34" charset="0"/>
              </a:rPr>
              <a:t>not</a:t>
            </a:r>
            <a:r>
              <a:rPr lang="en-US" sz="2000" dirty="0">
                <a:latin typeface="Open Sans" panose="020B0606030504020204" pitchFamily="34" charset="0"/>
                <a:ea typeface="Open Sans" panose="020B0606030504020204" pitchFamily="34" charset="0"/>
                <a:cs typeface="Open Sans" panose="020B0606030504020204" pitchFamily="34" charset="0"/>
              </a:rPr>
              <a:t> a number (triggered by a tweet by Ariya </a:t>
            </a:r>
            <a:r>
              <a:rPr lang="en-US" sz="2000" dirty="0" err="1">
                <a:latin typeface="Open Sans" panose="020B0606030504020204" pitchFamily="34" charset="0"/>
                <a:ea typeface="Open Sans" panose="020B0606030504020204" pitchFamily="34" charset="0"/>
                <a:cs typeface="Open Sans" panose="020B0606030504020204" pitchFamily="34" charset="0"/>
              </a:rPr>
              <a:t>Hidayat</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&gt; </a:t>
            </a:r>
            <a:r>
              <a:rPr lang="en-US" sz="2000" dirty="0" err="1">
                <a:latin typeface="Open Sans" panose="020B0606030504020204" pitchFamily="34" charset="0"/>
                <a:ea typeface="Open Sans" panose="020B0606030504020204" pitchFamily="34" charset="0"/>
                <a:cs typeface="Open Sans" panose="020B0606030504020204" pitchFamily="34" charset="0"/>
              </a:rPr>
              <a:t>NaN</a:t>
            </a:r>
            <a:r>
              <a:rPr lang="en-US" sz="2000" dirty="0">
                <a:latin typeface="Open Sans" panose="020B0606030504020204" pitchFamily="34" charset="0"/>
                <a:ea typeface="Open Sans" panose="020B0606030504020204" pitchFamily="34" charset="0"/>
                <a:cs typeface="Open Sans" panose="020B0606030504020204" pitchFamily="34" charset="0"/>
              </a:rPr>
              <a:t> !== </a:t>
            </a:r>
            <a:r>
              <a:rPr lang="en-US" sz="2000" dirty="0" err="1">
                <a:latin typeface="Open Sans" panose="020B0606030504020204" pitchFamily="34" charset="0"/>
                <a:ea typeface="Open Sans" panose="020B0606030504020204" pitchFamily="34" charset="0"/>
                <a:cs typeface="Open Sans" panose="020B0606030504020204" pitchFamily="34" charset="0"/>
              </a:rPr>
              <a:t>NaN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true</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Yet, its type is “number”.</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&gt; </a:t>
            </a: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dirty="0" err="1">
                <a:latin typeface="Open Sans" panose="020B0606030504020204" pitchFamily="34" charset="0"/>
                <a:ea typeface="Open Sans" panose="020B0606030504020204" pitchFamily="34" charset="0"/>
                <a:cs typeface="Open Sans" panose="020B0606030504020204" pitchFamily="34" charset="0"/>
              </a:rPr>
              <a:t>NaN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    'number'</a:t>
            </a:r>
          </a:p>
        </p:txBody>
      </p:sp>
      <p:sp>
        <p:nvSpPr>
          <p:cNvPr id="5" name="Slide Number Placeholder 4">
            <a:extLst>
              <a:ext uri="{FF2B5EF4-FFF2-40B4-BE49-F238E27FC236}">
                <a16:creationId xmlns:a16="http://schemas.microsoft.com/office/drawing/2014/main" id="{6644CE2B-FFA4-0A5B-89F4-DDE3C5E9B388}"/>
              </a:ext>
            </a:extLst>
          </p:cNvPr>
          <p:cNvSpPr>
            <a:spLocks noGrp="1"/>
          </p:cNvSpPr>
          <p:nvPr>
            <p:ph type="sldNum" sz="quarter" idx="12"/>
          </p:nvPr>
        </p:nvSpPr>
        <p:spPr/>
        <p:txBody>
          <a:bodyPr>
            <a:normAutofit fontScale="85000" lnSpcReduction="20000"/>
          </a:bodyPr>
          <a:lstStyle/>
          <a:p>
            <a:fld id="{CB779743-7B81-4FB7-A3E2-1ACEC99CD8CF}" type="slidenum">
              <a:rPr lang="en-US" smtClean="0"/>
              <a:t>36</a:t>
            </a:fld>
            <a:endParaRPr lang="en-US"/>
          </a:p>
        </p:txBody>
      </p:sp>
    </p:spTree>
    <p:extLst>
      <p:ext uri="{BB962C8B-B14F-4D97-AF65-F5344CB8AC3E}">
        <p14:creationId xmlns:p14="http://schemas.microsoft.com/office/powerpoint/2010/main" val="3614108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D536-64FA-E53D-A188-1E3BC2355AC9}"/>
              </a:ext>
            </a:extLst>
          </p:cNvPr>
          <p:cNvSpPr>
            <a:spLocks noGrp="1"/>
          </p:cNvSpPr>
          <p:nvPr>
            <p:ph type="title"/>
          </p:nvPr>
        </p:nvSpPr>
        <p:spPr/>
        <p:txBody>
          <a:bodyPr/>
          <a:lstStyle/>
          <a:p>
            <a:r>
              <a:rPr lang="en-US" dirty="0" err="1"/>
              <a:t>NaN</a:t>
            </a:r>
            <a:endParaRPr lang="en-US" dirty="0"/>
          </a:p>
        </p:txBody>
      </p:sp>
      <p:sp>
        <p:nvSpPr>
          <p:cNvPr id="3" name="Content Placeholder 2">
            <a:extLst>
              <a:ext uri="{FF2B5EF4-FFF2-40B4-BE49-F238E27FC236}">
                <a16:creationId xmlns:a16="http://schemas.microsoft.com/office/drawing/2014/main" id="{23807785-69A4-FCCE-D81B-1640C4F67398}"/>
              </a:ext>
            </a:extLst>
          </p:cNvPr>
          <p:cNvSpPr>
            <a:spLocks noGrp="1"/>
          </p:cNvSpPr>
          <p:nvPr>
            <p:ph sz="quarter" idx="1"/>
          </p:nvPr>
        </p:nvSpPr>
        <p:spPr/>
        <p:txBody>
          <a:bodyPr/>
          <a:lstStyle/>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Detecting </a:t>
            </a:r>
            <a:r>
              <a:rPr lang="en-US" sz="1200" dirty="0" err="1">
                <a:latin typeface="Open Sans" panose="020B0606030504020204" pitchFamily="34" charset="0"/>
                <a:ea typeface="Open Sans" panose="020B0606030504020204" pitchFamily="34" charset="0"/>
                <a:cs typeface="Open Sans" panose="020B0606030504020204" pitchFamily="34" charset="0"/>
              </a:rPr>
              <a:t>NaN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 is the only JavaScript value that is not equal to itself. Without equality at your disposal, you have to use the global function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 to detect it.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a:t>
            </a:r>
            <a:r>
              <a:rPr lang="en-US" sz="1200" dirty="0" err="1">
                <a:latin typeface="Open Sans" panose="020B0606030504020204" pitchFamily="34" charset="0"/>
                <a:ea typeface="Open Sans" panose="020B0606030504020204" pitchFamily="34" charset="0"/>
                <a:cs typeface="Open Sans" panose="020B0606030504020204" pitchFamily="34" charset="0"/>
              </a:rPr>
              <a:t>NaN</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true</a:t>
            </a:r>
          </a:p>
          <a:p>
            <a:pPr marL="0" indent="0">
              <a:buNone/>
            </a:pP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 It coerces its argument to number and will thus even return true for strings that cannot be converted to numbers:</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Number("</a:t>
            </a:r>
            <a:r>
              <a:rPr lang="en-US" sz="1200" dirty="0" err="1">
                <a:latin typeface="Open Sans" panose="020B0606030504020204" pitchFamily="34" charset="0"/>
                <a:ea typeface="Open Sans" panose="020B0606030504020204" pitchFamily="34" charset="0"/>
                <a:cs typeface="Open Sans" panose="020B0606030504020204" pitchFamily="34" charset="0"/>
              </a:rPr>
              <a:t>xyz</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NaN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a:t>
            </a:r>
            <a:r>
              <a:rPr lang="en-US" sz="1200" dirty="0" err="1">
                <a:latin typeface="Open Sans" panose="020B0606030504020204" pitchFamily="34" charset="0"/>
                <a:ea typeface="Open Sans" panose="020B0606030504020204" pitchFamily="34" charset="0"/>
                <a:cs typeface="Open Sans" panose="020B0606030504020204" pitchFamily="34" charset="0"/>
              </a:rPr>
              <a:t>xyz</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true</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For the same reason,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 will also return true for many objects:</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Number({})</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NaN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true</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Number(["</a:t>
            </a:r>
            <a:r>
              <a:rPr lang="en-US" sz="1200" dirty="0" err="1">
                <a:latin typeface="Open Sans" panose="020B0606030504020204" pitchFamily="34" charset="0"/>
                <a:ea typeface="Open Sans" panose="020B0606030504020204" pitchFamily="34" charset="0"/>
                <a:cs typeface="Open Sans" panose="020B0606030504020204" pitchFamily="34" charset="0"/>
              </a:rPr>
              <a:t>xzy</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dirty="0" err="1">
                <a:latin typeface="Open Sans" panose="020B0606030504020204" pitchFamily="34" charset="0"/>
                <a:ea typeface="Open Sans" panose="020B0606030504020204" pitchFamily="34" charset="0"/>
                <a:cs typeface="Open Sans" panose="020B0606030504020204" pitchFamily="34" charset="0"/>
              </a:rPr>
              <a:t>NaN</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&gt; </a:t>
            </a:r>
            <a:r>
              <a:rPr lang="en-US" sz="1200" dirty="0" err="1">
                <a:latin typeface="Open Sans" panose="020B0606030504020204" pitchFamily="34" charset="0"/>
                <a:ea typeface="Open Sans" panose="020B0606030504020204" pitchFamily="34" charset="0"/>
                <a:cs typeface="Open Sans" panose="020B0606030504020204" pitchFamily="34" charset="0"/>
              </a:rPr>
              <a:t>isNaN</a:t>
            </a:r>
            <a:r>
              <a:rPr lang="en-US" sz="1200" dirty="0">
                <a:latin typeface="Open Sans" panose="020B0606030504020204" pitchFamily="34" charset="0"/>
                <a:ea typeface="Open Sans" panose="020B0606030504020204" pitchFamily="34" charset="0"/>
                <a:cs typeface="Open Sans" panose="020B0606030504020204" pitchFamily="34" charset="0"/>
              </a:rPr>
              <a:t>(["</a:t>
            </a:r>
            <a:r>
              <a:rPr lang="en-US" sz="1200" dirty="0" err="1">
                <a:latin typeface="Open Sans" panose="020B0606030504020204" pitchFamily="34" charset="0"/>
                <a:ea typeface="Open Sans" panose="020B0606030504020204" pitchFamily="34" charset="0"/>
                <a:cs typeface="Open Sans" panose="020B0606030504020204" pitchFamily="34" charset="0"/>
              </a:rPr>
              <a:t>xzy</a:t>
            </a:r>
            <a:r>
              <a:rPr lang="en-US" sz="12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200" dirty="0">
                <a:latin typeface="Open Sans" panose="020B0606030504020204" pitchFamily="34" charset="0"/>
                <a:ea typeface="Open Sans" panose="020B0606030504020204" pitchFamily="34" charset="0"/>
                <a:cs typeface="Open Sans" panose="020B0606030504020204" pitchFamily="34" charset="0"/>
              </a:rPr>
              <a:t>    true</a:t>
            </a:r>
          </a:p>
        </p:txBody>
      </p:sp>
      <p:sp>
        <p:nvSpPr>
          <p:cNvPr id="5" name="Slide Number Placeholder 4">
            <a:extLst>
              <a:ext uri="{FF2B5EF4-FFF2-40B4-BE49-F238E27FC236}">
                <a16:creationId xmlns:a16="http://schemas.microsoft.com/office/drawing/2014/main" id="{30E34C13-382A-E8E6-7B70-0A8E285B3307}"/>
              </a:ext>
            </a:extLst>
          </p:cNvPr>
          <p:cNvSpPr>
            <a:spLocks noGrp="1"/>
          </p:cNvSpPr>
          <p:nvPr>
            <p:ph type="sldNum" sz="quarter" idx="12"/>
          </p:nvPr>
        </p:nvSpPr>
        <p:spPr/>
        <p:txBody>
          <a:bodyPr>
            <a:normAutofit fontScale="85000" lnSpcReduction="20000"/>
          </a:bodyPr>
          <a:lstStyle/>
          <a:p>
            <a:fld id="{CB779743-7B81-4FB7-A3E2-1ACEC99CD8CF}" type="slidenum">
              <a:rPr lang="en-US" smtClean="0"/>
              <a:t>37</a:t>
            </a:fld>
            <a:endParaRPr lang="en-US"/>
          </a:p>
        </p:txBody>
      </p:sp>
    </p:spTree>
    <p:extLst>
      <p:ext uri="{BB962C8B-B14F-4D97-AF65-F5344CB8AC3E}">
        <p14:creationId xmlns:p14="http://schemas.microsoft.com/office/powerpoint/2010/main" val="723019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065F-DEA0-ACD8-A4E9-70E4F9A1E922}"/>
              </a:ext>
            </a:extLst>
          </p:cNvPr>
          <p:cNvSpPr>
            <a:spLocks noGrp="1"/>
          </p:cNvSpPr>
          <p:nvPr>
            <p:ph type="title"/>
          </p:nvPr>
        </p:nvSpPr>
        <p:spPr/>
        <p:txBody>
          <a:bodyPr/>
          <a:lstStyle/>
          <a:p>
            <a:r>
              <a:rPr lang="en-US" dirty="0"/>
              <a:t>Infinity</a:t>
            </a:r>
          </a:p>
        </p:txBody>
      </p:sp>
      <p:sp>
        <p:nvSpPr>
          <p:cNvPr id="3" name="Content Placeholder 2">
            <a:extLst>
              <a:ext uri="{FF2B5EF4-FFF2-40B4-BE49-F238E27FC236}">
                <a16:creationId xmlns:a16="http://schemas.microsoft.com/office/drawing/2014/main" id="{5EE73A5D-752B-DB9E-573B-F29C52363409}"/>
              </a:ext>
            </a:extLst>
          </p:cNvPr>
          <p:cNvSpPr>
            <a:spLocks noGrp="1"/>
          </p:cNvSpPr>
          <p:nvPr>
            <p:ph sz="quarter" idx="1"/>
          </p:nvPr>
        </p:nvSpPr>
        <p:spPr/>
        <p:txBody>
          <a:bodyPr/>
          <a:lstStyle/>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Division by 0 gives you another special value: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&gt; 3/0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You can’t play positive and negative infinity against each other:</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&gt; Infinity - 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NaN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It also turns out that “beyond infinity” is still 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&gt; Infinity + 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Infinity</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&gt; 5 * Infinity</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Infinity</a:t>
            </a:r>
          </a:p>
        </p:txBody>
      </p:sp>
      <p:sp>
        <p:nvSpPr>
          <p:cNvPr id="5" name="Slide Number Placeholder 4">
            <a:extLst>
              <a:ext uri="{FF2B5EF4-FFF2-40B4-BE49-F238E27FC236}">
                <a16:creationId xmlns:a16="http://schemas.microsoft.com/office/drawing/2014/main" id="{9C20FD5E-38D5-A071-313B-0C89FBE574A9}"/>
              </a:ext>
            </a:extLst>
          </p:cNvPr>
          <p:cNvSpPr>
            <a:spLocks noGrp="1"/>
          </p:cNvSpPr>
          <p:nvPr>
            <p:ph type="sldNum" sz="quarter" idx="12"/>
          </p:nvPr>
        </p:nvSpPr>
        <p:spPr/>
        <p:txBody>
          <a:bodyPr>
            <a:normAutofit fontScale="85000" lnSpcReduction="20000"/>
          </a:bodyPr>
          <a:lstStyle/>
          <a:p>
            <a:fld id="{CB779743-7B81-4FB7-A3E2-1ACEC99CD8CF}" type="slidenum">
              <a:rPr lang="en-US" smtClean="0"/>
              <a:t>38</a:t>
            </a:fld>
            <a:endParaRPr lang="en-US"/>
          </a:p>
        </p:txBody>
      </p:sp>
    </p:spTree>
    <p:extLst>
      <p:ext uri="{BB962C8B-B14F-4D97-AF65-F5344CB8AC3E}">
        <p14:creationId xmlns:p14="http://schemas.microsoft.com/office/powerpoint/2010/main" val="212661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Math in JS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p:txBody>
          <a:bodyPr/>
          <a:lstStyle/>
          <a:p>
            <a:pPr algn="l"/>
            <a:r>
              <a:rPr lang="en-US" sz="2000" b="1" i="0" u="none" strike="noStrike"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Everybody loves math?</a:t>
            </a:r>
            <a:endParaRPr lang="en-US" sz="20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0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Okay, maybe not. Some of us like math, some of us have hated math ever since we had to learn multiplication tables and long division in school, and some of us sit somewhere in between the two. But none of us can deny that math is a fundamental part of life that we can't get very far without. This is especially true when we are learning to program JavaScript (or any other language for that matter) — so much of what we do relies on processing numerical data, calculating new values, and so on, that you won't be surprised to learn that JavaScript has a full-featured set of math functions available.</a:t>
            </a:r>
          </a:p>
          <a:p>
            <a:pPr algn="l"/>
            <a:r>
              <a:rPr lang="en-US" sz="2000" dirty="0">
                <a:solidFill>
                  <a:srgbClr val="1B1B1B"/>
                </a:solidFill>
                <a:latin typeface="Open Sans" panose="020B0606030504020204" pitchFamily="34" charset="0"/>
                <a:ea typeface="Open Sans" panose="020B0606030504020204" pitchFamily="34" charset="0"/>
                <a:cs typeface="Open Sans" panose="020B0606030504020204" pitchFamily="34" charset="0"/>
              </a:rPr>
              <a:t>We will </a:t>
            </a:r>
            <a:r>
              <a:rPr lang="en-US" sz="20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discuss only the basic parts that you need to know now.</a:t>
            </a:r>
          </a:p>
          <a:p>
            <a:endParaRPr lang="en-US" dirty="0"/>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39</a:t>
            </a:fld>
            <a:endParaRPr lang="en-US"/>
          </a:p>
        </p:txBody>
      </p:sp>
      <p:pic>
        <p:nvPicPr>
          <p:cNvPr id="16386" name="Picture 2" descr="Math Workbooks - OpticianWorks Online Optician Training">
            <a:extLst>
              <a:ext uri="{FF2B5EF4-FFF2-40B4-BE49-F238E27FC236}">
                <a16:creationId xmlns:a16="http://schemas.microsoft.com/office/drawing/2014/main" id="{01D4B3B3-BFAD-F682-22D5-0EB1D1942A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411" y="2625"/>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13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Courier New" pitchFamily="49" charset="0"/>
              </a:rPr>
              <a:t>Creating JavaScript Arrays</a:t>
            </a:r>
          </a:p>
        </p:txBody>
      </p:sp>
      <p:sp>
        <p:nvSpPr>
          <p:cNvPr id="3" name="Content Placeholder 2"/>
          <p:cNvSpPr>
            <a:spLocks noGrp="1"/>
          </p:cNvSpPr>
          <p:nvPr>
            <p:ph sz="quarter" idx="1"/>
          </p:nvPr>
        </p:nvSpPr>
        <p:spPr>
          <a:xfrm>
            <a:off x="612648" y="1981200"/>
            <a:ext cx="8153400" cy="1219200"/>
          </a:xfrm>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JavaScript provides you with two ways to create an array. The first one is to use the Array constructor as follows:</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The scores array is empty, which does hold any elements.</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If you know the number of elements that the array will hold, you can create an array with an initial size as shown in the following example:</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a:t>
            </a:fld>
            <a:endParaRPr lang="en-US"/>
          </a:p>
        </p:txBody>
      </p:sp>
      <p:pic>
        <p:nvPicPr>
          <p:cNvPr id="7" name="Picture 6">
            <a:extLst>
              <a:ext uri="{FF2B5EF4-FFF2-40B4-BE49-F238E27FC236}">
                <a16:creationId xmlns:a16="http://schemas.microsoft.com/office/drawing/2014/main" id="{99B7CEF5-CE84-26C4-6214-2407621AC8DA}"/>
              </a:ext>
            </a:extLst>
          </p:cNvPr>
          <p:cNvPicPr>
            <a:picLocks noChangeAspect="1"/>
          </p:cNvPicPr>
          <p:nvPr/>
        </p:nvPicPr>
        <p:blipFill>
          <a:blip r:embed="rId3"/>
          <a:stretch>
            <a:fillRect/>
          </a:stretch>
        </p:blipFill>
        <p:spPr>
          <a:xfrm>
            <a:off x="412623" y="2676525"/>
            <a:ext cx="8553450" cy="752475"/>
          </a:xfrm>
          <a:prstGeom prst="rect">
            <a:avLst/>
          </a:prstGeom>
        </p:spPr>
      </p:pic>
      <p:pic>
        <p:nvPicPr>
          <p:cNvPr id="10" name="Picture 9">
            <a:extLst>
              <a:ext uri="{FF2B5EF4-FFF2-40B4-BE49-F238E27FC236}">
                <a16:creationId xmlns:a16="http://schemas.microsoft.com/office/drawing/2014/main" id="{EDF86D8A-4B3D-1659-49EF-81D88A1EE03B}"/>
              </a:ext>
            </a:extLst>
          </p:cNvPr>
          <p:cNvPicPr>
            <a:picLocks noChangeAspect="1"/>
          </p:cNvPicPr>
          <p:nvPr/>
        </p:nvPicPr>
        <p:blipFill>
          <a:blip r:embed="rId4"/>
          <a:stretch>
            <a:fillRect/>
          </a:stretch>
        </p:blipFill>
        <p:spPr>
          <a:xfrm>
            <a:off x="441198" y="5334000"/>
            <a:ext cx="8496300" cy="714375"/>
          </a:xfrm>
          <a:prstGeom prst="rect">
            <a:avLst/>
          </a:prstGeom>
        </p:spPr>
      </p:pic>
    </p:spTree>
    <p:extLst>
      <p:ext uri="{BB962C8B-B14F-4D97-AF65-F5344CB8AC3E}">
        <p14:creationId xmlns:p14="http://schemas.microsoft.com/office/powerpoint/2010/main" val="140706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Introducing Numbers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p:txBody>
          <a:bodyPr/>
          <a:lstStyle/>
          <a:p>
            <a:pPr algn="l"/>
            <a:r>
              <a:rPr lang="en-US" sz="1600" b="1" i="0" u="none" strike="noStrike"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Types of numbers</a:t>
            </a:r>
            <a:endPar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In programming, even the humble decimal number system that we all know so well is more complicated than you might think. We use different terms to describe different types of decimal numbers, for example:</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Integers</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are floating-point numbers without a fraction. They can either be positive or negative, e.g. 10, 400, or -5.</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Floating point numbers</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(floats) have decimal points and decimal places, for example 12.5, and 56.7786543.</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Doubles</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are a specific type of floating point number that have greater precision than standard floating point numbers (meaning that they are accurate to a greater number of decimal places).</a:t>
            </a:r>
          </a:p>
          <a:p>
            <a:pPr algn="l"/>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We even have different types of number systems! Decimal is base 10 (meaning it uses 0–9 in each column), but we also have things like:</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Binary</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 The lowest level language of computers; 0s and 1s.</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Octal</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 Base 8, uses 0–7 in each column.</a:t>
            </a:r>
          </a:p>
          <a:p>
            <a:pPr algn="l">
              <a:buFont typeface="Arial" panose="020B0604020202020204" pitchFamily="34" charset="0"/>
              <a:buChar char="•"/>
            </a:pPr>
            <a:r>
              <a:rPr lang="en-US" sz="16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Hexadecimal</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 Base 16, uses 0–9 and then a–f in each column. You may have encountered these numbers before when setting </a:t>
            </a:r>
            <a:r>
              <a:rPr lang="en-US" sz="1600" b="0" i="0" u="sng"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hlinkClick r:id="rId2"/>
              </a:rPr>
              <a:t>colors in CSS</a:t>
            </a:r>
            <a:r>
              <a:rPr lang="en-US" sz="16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algn="l"/>
            <a:endParaRPr lang="en-US" sz="20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40</a:t>
            </a:fld>
            <a:endParaRPr lang="en-US"/>
          </a:p>
        </p:txBody>
      </p:sp>
    </p:spTree>
    <p:extLst>
      <p:ext uri="{BB962C8B-B14F-4D97-AF65-F5344CB8AC3E}">
        <p14:creationId xmlns:p14="http://schemas.microsoft.com/office/powerpoint/2010/main" val="1048012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Introducing Numbers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p:txBody>
          <a:bodyPr/>
          <a:lstStyle/>
          <a:p>
            <a:pPr algn="l"/>
            <a:r>
              <a:rPr lang="en-US" sz="20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JavaScript only has one data type for numbers, both integers and decimals — you guessed it, Number. This means that whatever type of numbers you are dealing with in JavaScript, you handle them in exactly the same way.</a:t>
            </a:r>
          </a:p>
          <a:p>
            <a:pPr algn="l"/>
            <a:endPar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Note: Actually, JavaScript has a second number type, </a:t>
            </a:r>
            <a:r>
              <a:rPr lang="en-US" sz="2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BigInt</a:t>
            </a:r>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used for very, very large integers. But for the purposes of this course, we'll just worry about Number values.</a:t>
            </a:r>
          </a:p>
          <a:p>
            <a:pPr algn="l"/>
            <a:endParaRPr lang="en-US" sz="20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41</a:t>
            </a:fld>
            <a:endParaRPr lang="en-US"/>
          </a:p>
        </p:txBody>
      </p:sp>
    </p:spTree>
    <p:extLst>
      <p:ext uri="{BB962C8B-B14F-4D97-AF65-F5344CB8AC3E}">
        <p14:creationId xmlns:p14="http://schemas.microsoft.com/office/powerpoint/2010/main" val="956890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Introducing Numbers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a:xfrm>
            <a:off x="612648" y="1600200"/>
            <a:ext cx="8153400" cy="5029200"/>
          </a:xfrm>
        </p:spPr>
        <p:txBody>
          <a:bodyPr/>
          <a:lstStyle/>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Let's quickly play with some numbers to reacquaint ourselves with the basic syntax we need. Enter the commands listed below into your console:</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First of all, let's declare a couple of variables and initialize them with an integer and a float, respectively, then type the variable names back in to check that everything is in order:</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const </a:t>
            </a: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myInt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 5;</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const </a:t>
            </a: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myFloat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 6.667;</a:t>
            </a:r>
          </a:p>
          <a:p>
            <a:pPr marL="0" indent="0" algn="l">
              <a:buNone/>
            </a:pP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myInt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myFloat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Number values are typed in without quote marks — try declaring and initializing a couple more variables containing numbers before you move on.</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Now let's check that both our original variables are of the same datatype. There is an operator called </a:t>
            </a: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typeof</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in JavaScript that does this. Enter the below two lines as shown:</a:t>
            </a:r>
          </a:p>
          <a:p>
            <a:pPr marL="0" indent="0" algn="l">
              <a:buNone/>
            </a:pP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typeof</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myInt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typeof</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err="1">
                <a:solidFill>
                  <a:srgbClr val="1B1B1B"/>
                </a:solidFill>
                <a:effectLst/>
                <a:latin typeface="Open Sans" panose="020B0606030504020204" pitchFamily="34" charset="0"/>
                <a:ea typeface="Open Sans" panose="020B0606030504020204" pitchFamily="34" charset="0"/>
                <a:cs typeface="Open Sans" panose="020B0606030504020204" pitchFamily="34" charset="0"/>
              </a:rPr>
              <a:t>myFloat</a:t>
            </a: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lgn="l">
              <a:buNone/>
            </a:pPr>
            <a:r>
              <a:rPr lang="en-US" sz="1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You should get "number" returned in both cases — this makes things a lot easier for us than if different numbers had different data types, and we had to deal with them in different ways.</a:t>
            </a:r>
          </a:p>
          <a:p>
            <a:endParaRPr lang="en-US" sz="1800" dirty="0"/>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42</a:t>
            </a:fld>
            <a:endParaRPr lang="en-US"/>
          </a:p>
        </p:txBody>
      </p:sp>
    </p:spTree>
    <p:extLst>
      <p:ext uri="{BB962C8B-B14F-4D97-AF65-F5344CB8AC3E}">
        <p14:creationId xmlns:p14="http://schemas.microsoft.com/office/powerpoint/2010/main" val="312781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Introducing Numbers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a:xfrm>
            <a:off x="612648" y="1600200"/>
            <a:ext cx="8153400" cy="5029200"/>
          </a:xfrm>
        </p:spPr>
        <p:txBody>
          <a:bodyPr/>
          <a:lstStyle/>
          <a:p>
            <a:pPr marL="0" indent="0">
              <a:buNone/>
            </a:pPr>
            <a:r>
              <a:rPr lang="en-US" sz="1800" dirty="0"/>
              <a:t>Useful Number methods</a:t>
            </a:r>
          </a:p>
          <a:p>
            <a:pPr marL="0" indent="0">
              <a:buNone/>
            </a:pPr>
            <a:r>
              <a:rPr lang="en-US" sz="1800" dirty="0"/>
              <a:t>The Number object, an instance of which represents all standard numbers you'll use in your JavaScript, has a number of useful methods available on it for you to manipulate numbers. We don't cover these in detail in this article because we wanted to keep it as a simple introduction and only cover the real basic essentials for now; however, once you've read through this module a couple of times it is worth going to the object reference pages and learning more about what's available.</a:t>
            </a:r>
          </a:p>
          <a:p>
            <a:pPr marL="0" indent="0">
              <a:buNone/>
            </a:pPr>
            <a:endParaRPr lang="en-US" sz="1800" dirty="0"/>
          </a:p>
          <a:p>
            <a:pPr marL="0" indent="0">
              <a:buNone/>
            </a:pPr>
            <a:r>
              <a:rPr lang="en-US" sz="1800" dirty="0"/>
              <a:t>For example, to round your number to a fixed number of decimal places, use the </a:t>
            </a:r>
            <a:r>
              <a:rPr lang="en-US" sz="1800" dirty="0" err="1"/>
              <a:t>toFixed</a:t>
            </a:r>
            <a:r>
              <a:rPr lang="en-US" sz="1800" dirty="0"/>
              <a:t>() method. Type the following lines into your browser's console:</a:t>
            </a:r>
          </a:p>
          <a:p>
            <a:pPr marL="0" indent="0">
              <a:buNone/>
            </a:pPr>
            <a:endParaRPr lang="en-US" sz="1800" dirty="0"/>
          </a:p>
          <a:p>
            <a:pPr marL="0" indent="0">
              <a:buNone/>
            </a:pPr>
            <a:r>
              <a:rPr lang="en-US" sz="1800" dirty="0"/>
              <a:t>const </a:t>
            </a:r>
            <a:r>
              <a:rPr lang="en-US" sz="1800" dirty="0" err="1"/>
              <a:t>lotsOfDecimal</a:t>
            </a:r>
            <a:r>
              <a:rPr lang="en-US" sz="1800" dirty="0"/>
              <a:t> = 1.766584958675746364;</a:t>
            </a:r>
          </a:p>
          <a:p>
            <a:pPr marL="0" indent="0">
              <a:buNone/>
            </a:pPr>
            <a:r>
              <a:rPr lang="en-US" sz="1800" dirty="0" err="1"/>
              <a:t>lotsOfDecimal</a:t>
            </a:r>
            <a:r>
              <a:rPr lang="en-US" sz="1800" dirty="0"/>
              <a:t>;</a:t>
            </a:r>
          </a:p>
          <a:p>
            <a:pPr marL="0" indent="0">
              <a:buNone/>
            </a:pPr>
            <a:r>
              <a:rPr lang="en-US" sz="1800" dirty="0"/>
              <a:t>const </a:t>
            </a:r>
            <a:r>
              <a:rPr lang="en-US" sz="1800" dirty="0" err="1"/>
              <a:t>twoDecimalPlaces</a:t>
            </a:r>
            <a:r>
              <a:rPr lang="en-US" sz="1800" dirty="0"/>
              <a:t> = </a:t>
            </a:r>
            <a:r>
              <a:rPr lang="en-US" sz="1800" dirty="0" err="1"/>
              <a:t>lotsOfDecimal.toFixed</a:t>
            </a:r>
            <a:r>
              <a:rPr lang="en-US" sz="1800" dirty="0"/>
              <a:t>(2);</a:t>
            </a:r>
          </a:p>
          <a:p>
            <a:pPr marL="0" indent="0">
              <a:buNone/>
            </a:pPr>
            <a:r>
              <a:rPr lang="en-US" sz="1800" dirty="0" err="1"/>
              <a:t>twoDecimalPlaces</a:t>
            </a:r>
            <a:r>
              <a:rPr lang="en-US" sz="1800" dirty="0"/>
              <a:t>;</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43</a:t>
            </a:fld>
            <a:endParaRPr lang="en-US"/>
          </a:p>
        </p:txBody>
      </p:sp>
    </p:spTree>
    <p:extLst>
      <p:ext uri="{BB962C8B-B14F-4D97-AF65-F5344CB8AC3E}">
        <p14:creationId xmlns:p14="http://schemas.microsoft.com/office/powerpoint/2010/main" val="199915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a:xfrm>
            <a:off x="266700" y="228600"/>
            <a:ext cx="8610600" cy="1042988"/>
          </a:xfrm>
        </p:spPr>
        <p:txBody>
          <a:bodyPr/>
          <a:lstStyle/>
          <a:p>
            <a:pPr marL="0" indent="0">
              <a:buNone/>
            </a:pPr>
            <a:r>
              <a:rPr lang="en-US" sz="4000" dirty="0">
                <a:latin typeface="Open Sans" panose="020B0606030504020204" pitchFamily="34" charset="0"/>
                <a:ea typeface="Open Sans" panose="020B0606030504020204" pitchFamily="34" charset="0"/>
                <a:cs typeface="Open Sans" panose="020B0606030504020204" pitchFamily="34" charset="0"/>
              </a:rPr>
              <a:t>Converting to number data types</a:t>
            </a:r>
          </a:p>
        </p:txBody>
      </p:sp>
      <p:sp>
        <p:nvSpPr>
          <p:cNvPr id="3" name="Content Placeholder 2">
            <a:extLst>
              <a:ext uri="{FF2B5EF4-FFF2-40B4-BE49-F238E27FC236}">
                <a16:creationId xmlns:a16="http://schemas.microsoft.com/office/drawing/2014/main" id="{664875F2-50CB-9920-A284-75537C5274ED}"/>
              </a:ext>
            </a:extLst>
          </p:cNvPr>
          <p:cNvSpPr>
            <a:spLocks noGrp="1"/>
          </p:cNvSpPr>
          <p:nvPr>
            <p:ph sz="quarter" idx="1"/>
          </p:nvPr>
        </p:nvSpPr>
        <p:spPr>
          <a:xfrm>
            <a:off x="612648" y="1600200"/>
            <a:ext cx="8153400" cy="5029200"/>
          </a:xfrm>
        </p:spPr>
        <p:txBody>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Sometimes you might end up with a number that is stored as a string type, which makes it difficult to perform calculations with it. This most commonly happens when data is entered into a form input, and the input type is text. There is a way to solve this problem — passing the string value into the Number() constructor to return a number version of the same value.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For example, try typing these lines into your console:</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let </a:t>
            </a: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 '74';</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 3;</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You end up with the result 743, not 77, because </a:t>
            </a: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is actually defined as a string. You can test this by typing in the following:</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typeof</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To fix the calculation, you can do this:</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let </a:t>
            </a: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 '74';</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 Number(</a:t>
            </a:r>
            <a:r>
              <a:rPr lang="en-US" sz="1600" dirty="0" err="1">
                <a:latin typeface="Open Sans" panose="020B0606030504020204" pitchFamily="34" charset="0"/>
                <a:ea typeface="Open Sans" panose="020B0606030504020204" pitchFamily="34" charset="0"/>
                <a:cs typeface="Open Sans" panose="020B0606030504020204" pitchFamily="34" charset="0"/>
              </a:rPr>
              <a:t>myNumber</a:t>
            </a:r>
            <a:r>
              <a:rPr lang="en-US" sz="1600" dirty="0">
                <a:latin typeface="Open Sans" panose="020B0606030504020204" pitchFamily="34" charset="0"/>
                <a:ea typeface="Open Sans" panose="020B0606030504020204" pitchFamily="34" charset="0"/>
                <a:cs typeface="Open Sans" panose="020B0606030504020204" pitchFamily="34" charset="0"/>
              </a:rPr>
              <a:t>) + 3;</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The result is then 77, as initially expected.</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44</a:t>
            </a:fld>
            <a:endParaRPr lang="en-US"/>
          </a:p>
        </p:txBody>
      </p:sp>
    </p:spTree>
    <p:extLst>
      <p:ext uri="{BB962C8B-B14F-4D97-AF65-F5344CB8AC3E}">
        <p14:creationId xmlns:p14="http://schemas.microsoft.com/office/powerpoint/2010/main" val="3249551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Arithmetic Operators</a:t>
            </a:r>
          </a:p>
        </p:txBody>
      </p:sp>
      <p:pic>
        <p:nvPicPr>
          <p:cNvPr id="6" name="Content Placeholder 5">
            <a:extLst>
              <a:ext uri="{FF2B5EF4-FFF2-40B4-BE49-F238E27FC236}">
                <a16:creationId xmlns:a16="http://schemas.microsoft.com/office/drawing/2014/main" id="{F60290D3-7A96-F25B-2EA3-EB7B1480B6B3}"/>
              </a:ext>
            </a:extLst>
          </p:cNvPr>
          <p:cNvPicPr>
            <a:picLocks noGrp="1" noChangeAspect="1"/>
          </p:cNvPicPr>
          <p:nvPr>
            <p:ph sz="quarter" idx="1"/>
          </p:nvPr>
        </p:nvPicPr>
        <p:blipFill>
          <a:blip r:embed="rId2"/>
          <a:stretch>
            <a:fillRect/>
          </a:stretch>
        </p:blipFill>
        <p:spPr>
          <a:xfrm>
            <a:off x="1274543" y="1600200"/>
            <a:ext cx="6829864" cy="5029200"/>
          </a:xfrm>
        </p:spPr>
      </p:pic>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45</a:t>
            </a:fld>
            <a:endParaRPr lang="en-US"/>
          </a:p>
        </p:txBody>
      </p:sp>
    </p:spTree>
    <p:extLst>
      <p:ext uri="{BB962C8B-B14F-4D97-AF65-F5344CB8AC3E}">
        <p14:creationId xmlns:p14="http://schemas.microsoft.com/office/powerpoint/2010/main" val="2265984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Examples</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46</a:t>
            </a:fld>
            <a:endParaRPr lang="en-US"/>
          </a:p>
        </p:txBody>
      </p:sp>
      <p:sp>
        <p:nvSpPr>
          <p:cNvPr id="4" name="Content Placeholder 3">
            <a:extLst>
              <a:ext uri="{FF2B5EF4-FFF2-40B4-BE49-F238E27FC236}">
                <a16:creationId xmlns:a16="http://schemas.microsoft.com/office/drawing/2014/main" id="{209E7593-C103-F9E8-32EE-7CF8D89C6FE0}"/>
              </a:ext>
            </a:extLst>
          </p:cNvPr>
          <p:cNvSpPr>
            <a:spLocks noGrp="1"/>
          </p:cNvSpPr>
          <p:nvPr>
            <p:ph sz="quarter" idx="1"/>
          </p:nvPr>
        </p:nvSpPr>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Try entering the examples below into your JavaScript console to familiarize yourself with the syntax.</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First try entering some simple examples of your own, such as</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10 + 7</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9 * 8</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60 % 3</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You can also try declaring and initializing some numbers inside variables, and try using those in the sums — the variables will behave exactly like the values they hold for the purposes of the sum. For example: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const num1 = 10;</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const num2 = 50;</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9 * num1;</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num1 ** 3;</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 / num1;</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Last for this section, try entering some more complex expressions, such as:</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5 + 10 * 3;</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num2 % 9 * num1;</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 + num1 / 8 + 2;</a:t>
            </a:r>
          </a:p>
        </p:txBody>
      </p:sp>
    </p:spTree>
    <p:extLst>
      <p:ext uri="{BB962C8B-B14F-4D97-AF65-F5344CB8AC3E}">
        <p14:creationId xmlns:p14="http://schemas.microsoft.com/office/powerpoint/2010/main" val="1066272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Operator Precedence</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47</a:t>
            </a:fld>
            <a:endParaRPr lang="en-US"/>
          </a:p>
        </p:txBody>
      </p:sp>
      <p:sp>
        <p:nvSpPr>
          <p:cNvPr id="4" name="Content Placeholder 3">
            <a:extLst>
              <a:ext uri="{FF2B5EF4-FFF2-40B4-BE49-F238E27FC236}">
                <a16:creationId xmlns:a16="http://schemas.microsoft.com/office/drawing/2014/main" id="{209E7593-C103-F9E8-32EE-7CF8D89C6FE0}"/>
              </a:ext>
            </a:extLst>
          </p:cNvPr>
          <p:cNvSpPr>
            <a:spLocks noGrp="1"/>
          </p:cNvSpPr>
          <p:nvPr>
            <p:ph sz="quarter" idx="1"/>
          </p:nvPr>
        </p:nvSpPr>
        <p:spPr>
          <a:xfrm>
            <a:off x="612648" y="1600200"/>
            <a:ext cx="8153400" cy="5105400"/>
          </a:xfrm>
        </p:spPr>
        <p:txBody>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Parts of this last set of calculations might not give you quite the result you were expecting; the section below might well give the answer as to why.</a:t>
            </a:r>
          </a:p>
          <a:p>
            <a:r>
              <a:rPr lang="en-US" sz="1400" dirty="0">
                <a:latin typeface="Open Sans" panose="020B0606030504020204" pitchFamily="34" charset="0"/>
                <a:ea typeface="Open Sans" panose="020B0606030504020204" pitchFamily="34" charset="0"/>
                <a:cs typeface="Open Sans" panose="020B0606030504020204" pitchFamily="34" charset="0"/>
              </a:rPr>
              <a:t>Let's look at the last example from above, assuming that num2 holds the value 50 and num1 holds the value 10 (as originally stated above):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 + num1 / 8 + 2;</a:t>
            </a:r>
          </a:p>
          <a:p>
            <a:r>
              <a:rPr lang="en-US" sz="1400" dirty="0">
                <a:latin typeface="Open Sans" panose="020B0606030504020204" pitchFamily="34" charset="0"/>
                <a:ea typeface="Open Sans" panose="020B0606030504020204" pitchFamily="34" charset="0"/>
                <a:cs typeface="Open Sans" panose="020B0606030504020204" pitchFamily="34" charset="0"/>
              </a:rPr>
              <a:t>As a human being, you may read this as "50 plus 10 equals 60", then "8 plus 2 equals 10", and finally "60 divided by 10 equals 6".</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But the browser does "10 divided by 8 equals 1.25", then "50 plus 1.25 plus 2 equals 53.25".</a:t>
            </a:r>
          </a:p>
          <a:p>
            <a:r>
              <a:rPr lang="en-US" sz="1400" dirty="0">
                <a:latin typeface="Open Sans" panose="020B0606030504020204" pitchFamily="34" charset="0"/>
                <a:ea typeface="Open Sans" panose="020B0606030504020204" pitchFamily="34" charset="0"/>
                <a:cs typeface="Open Sans" panose="020B0606030504020204" pitchFamily="34" charset="0"/>
              </a:rPr>
              <a:t>This is because of operator precedence — some operators are applied before others when calculating the result of a calculation (referred to as an expression, in programming). </a:t>
            </a:r>
          </a:p>
          <a:p>
            <a:r>
              <a:rPr lang="en-US" sz="1400" dirty="0">
                <a:latin typeface="Open Sans" panose="020B0606030504020204" pitchFamily="34" charset="0"/>
                <a:ea typeface="Open Sans" panose="020B0606030504020204" pitchFamily="34" charset="0"/>
                <a:cs typeface="Open Sans" panose="020B0606030504020204" pitchFamily="34" charset="0"/>
              </a:rPr>
              <a:t>Operator precedence in JavaScript is the same as is taught in math classes in school — multiply and divide are always done first, then add and subtract (the calculation is always evaluated from left to right).</a:t>
            </a:r>
          </a:p>
          <a:p>
            <a:r>
              <a:rPr lang="en-US" sz="1400" dirty="0">
                <a:latin typeface="Open Sans" panose="020B0606030504020204" pitchFamily="34" charset="0"/>
                <a:ea typeface="Open Sans" panose="020B0606030504020204" pitchFamily="34" charset="0"/>
                <a:cs typeface="Open Sans" panose="020B0606030504020204" pitchFamily="34" charset="0"/>
              </a:rPr>
              <a:t>If you want to override operator precedence, you can put parentheses round the parts that you want to be explicitly dealt with first. So to get a result of 6, we could do this:</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(num2 + num1) / (8 + 2);</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Try it and see.</a:t>
            </a:r>
          </a:p>
        </p:txBody>
      </p:sp>
    </p:spTree>
    <p:extLst>
      <p:ext uri="{BB962C8B-B14F-4D97-AF65-F5344CB8AC3E}">
        <p14:creationId xmlns:p14="http://schemas.microsoft.com/office/powerpoint/2010/main" val="2722027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Operator Precedence</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48</a:t>
            </a:fld>
            <a:endParaRPr lang="en-US"/>
          </a:p>
        </p:txBody>
      </p:sp>
      <p:sp>
        <p:nvSpPr>
          <p:cNvPr id="4" name="Content Placeholder 3">
            <a:extLst>
              <a:ext uri="{FF2B5EF4-FFF2-40B4-BE49-F238E27FC236}">
                <a16:creationId xmlns:a16="http://schemas.microsoft.com/office/drawing/2014/main" id="{209E7593-C103-F9E8-32EE-7CF8D89C6FE0}"/>
              </a:ext>
            </a:extLst>
          </p:cNvPr>
          <p:cNvSpPr>
            <a:spLocks noGrp="1"/>
          </p:cNvSpPr>
          <p:nvPr>
            <p:ph sz="quarter" idx="1"/>
          </p:nvPr>
        </p:nvSpPr>
        <p:spPr>
          <a:xfrm>
            <a:off x="612648" y="1600200"/>
            <a:ext cx="8153400" cy="5105400"/>
          </a:xfrm>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Sometimes you'll want to repeatedly add or subtract one to or from a numeric variable value. This can be conveniently done using the increment (++) and decrement (--) operators. </a:t>
            </a:r>
            <a:r>
              <a:rPr lang="en-US" sz="1400" dirty="0" err="1">
                <a:latin typeface="Open Sans" panose="020B0606030504020204" pitchFamily="34" charset="0"/>
                <a:ea typeface="Open Sans" panose="020B0606030504020204" pitchFamily="34" charset="0"/>
                <a:cs typeface="Open Sans" panose="020B0606030504020204" pitchFamily="34" charset="0"/>
              </a:rPr>
              <a:t>guessCount</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Let's try playing with these in your console. For a start, note that you can't apply these directly to a number, which might seem strange, but we are assigning a variable a new updated value, not operating on the value itself. The following will return an error:</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3++;</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So, you can only increment an existing variable. Try this:</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let num1 = 4;</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num1++;</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Okay, strangeness number 2! When you do this, you'll see a value of 4 returned — this is because the browser returns the current value, then increments the variable. You can see that it's been incremented if you return the variable value again:</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num1;</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The same is true of -- : try the following</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let num2 = 6;</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num2;</a:t>
            </a:r>
          </a:p>
          <a:p>
            <a:pPr marL="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5395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Operator Precedence</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49</a:t>
            </a:fld>
            <a:endParaRPr lang="en-US"/>
          </a:p>
        </p:txBody>
      </p:sp>
      <p:sp>
        <p:nvSpPr>
          <p:cNvPr id="4" name="Content Placeholder 3">
            <a:extLst>
              <a:ext uri="{FF2B5EF4-FFF2-40B4-BE49-F238E27FC236}">
                <a16:creationId xmlns:a16="http://schemas.microsoft.com/office/drawing/2014/main" id="{209E7593-C103-F9E8-32EE-7CF8D89C6FE0}"/>
              </a:ext>
            </a:extLst>
          </p:cNvPr>
          <p:cNvSpPr>
            <a:spLocks noGrp="1"/>
          </p:cNvSpPr>
          <p:nvPr>
            <p:ph sz="quarter" idx="1"/>
          </p:nvPr>
        </p:nvSpPr>
        <p:spPr>
          <a:xfrm>
            <a:off x="612648" y="2209800"/>
            <a:ext cx="8153400" cy="5105400"/>
          </a:xfrm>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You can make the browser do it the other way round — increment/decrement the variable then return the value — by putting the operator at the start of the variable instead of the end. Try the above examples again, but this time use ++num1 and --num2.</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Do it yourself, then compare the results and conclude!</a:t>
            </a:r>
          </a:p>
        </p:txBody>
      </p:sp>
    </p:spTree>
    <p:extLst>
      <p:ext uri="{BB962C8B-B14F-4D97-AF65-F5344CB8AC3E}">
        <p14:creationId xmlns:p14="http://schemas.microsoft.com/office/powerpoint/2010/main" val="174692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EB62-41D4-C4D8-C723-642D779254AC}"/>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C52AF140-502B-3B28-8494-76D85F68DEB9}"/>
              </a:ext>
            </a:extLst>
          </p:cNvPr>
          <p:cNvSpPr>
            <a:spLocks noGrp="1"/>
          </p:cNvSpPr>
          <p:nvPr>
            <p:ph sz="quarter" idx="1"/>
          </p:nvPr>
        </p:nvSpPr>
        <p:spPr/>
        <p:txBody>
          <a:bodyPr/>
          <a:lstStyle/>
          <a:p>
            <a:r>
              <a:rPr lang="en-US" sz="2400" dirty="0">
                <a:latin typeface="Open Sans" panose="020B0606030504020204" pitchFamily="34" charset="0"/>
                <a:ea typeface="Open Sans" panose="020B0606030504020204" pitchFamily="34" charset="0"/>
                <a:cs typeface="Open Sans" panose="020B0606030504020204" pitchFamily="34" charset="0"/>
              </a:rPr>
              <a:t>To create an array and initialize it with some elements, you pass the elements as a comma-separated list into the Array() constructor.</a:t>
            </a:r>
          </a:p>
          <a:p>
            <a:r>
              <a:rPr lang="en-US" sz="2400" dirty="0">
                <a:latin typeface="Open Sans" panose="020B0606030504020204" pitchFamily="34" charset="0"/>
                <a:ea typeface="Open Sans" panose="020B0606030504020204" pitchFamily="34" charset="0"/>
                <a:cs typeface="Open Sans" panose="020B0606030504020204" pitchFamily="34" charset="0"/>
              </a:rPr>
              <a:t>For example, the following creates the scores array that has five elements (or numbers):</a:t>
            </a:r>
          </a:p>
          <a:p>
            <a:endParaRPr lang="en-US" dirty="0"/>
          </a:p>
          <a:p>
            <a:endParaRPr lang="en-US" dirty="0"/>
          </a:p>
          <a:p>
            <a:r>
              <a:rPr kumimoji="0" lang="en-US" altLang="en-US" sz="2400" b="0" i="0" u="none" strike="noStrike" cap="none" normalizeH="0" baseline="0" dirty="0">
                <a:ln>
                  <a:noFill/>
                </a:ln>
                <a:solidFill>
                  <a:srgbClr val="212529"/>
                </a:solidFill>
                <a:effectLst/>
                <a:latin typeface="Open Sans" panose="020B0606030504020204" pitchFamily="34" charset="0"/>
                <a:ea typeface="Open Sans" panose="020B0606030504020204" pitchFamily="34" charset="0"/>
                <a:cs typeface="Open Sans" panose="020B0606030504020204" pitchFamily="34" charset="0"/>
              </a:rPr>
              <a:t>Note that if you use the </a:t>
            </a: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Array()</a:t>
            </a:r>
            <a:r>
              <a:rPr kumimoji="0" lang="en-US" altLang="en-US" sz="2400" b="0" i="0" u="none" strike="noStrike" cap="none" normalizeH="0" baseline="0" dirty="0">
                <a:ln>
                  <a:noFill/>
                </a:ln>
                <a:solidFill>
                  <a:srgbClr val="212529"/>
                </a:solidFill>
                <a:effectLst/>
                <a:latin typeface="Open Sans" panose="020B0606030504020204" pitchFamily="34" charset="0"/>
                <a:ea typeface="Open Sans" panose="020B0606030504020204" pitchFamily="34" charset="0"/>
                <a:cs typeface="Open Sans" panose="020B0606030504020204" pitchFamily="34" charset="0"/>
              </a:rPr>
              <a:t> constructor to create an array and pass a number into it, you are creating an array with an initial size.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C2B604E3-F630-03CC-C13C-3BA632B5B0D0}"/>
              </a:ext>
            </a:extLst>
          </p:cNvPr>
          <p:cNvSpPr>
            <a:spLocks noGrp="1"/>
          </p:cNvSpPr>
          <p:nvPr>
            <p:ph type="sldNum" sz="quarter" idx="12"/>
          </p:nvPr>
        </p:nvSpPr>
        <p:spPr/>
        <p:txBody>
          <a:bodyPr>
            <a:normAutofit fontScale="85000" lnSpcReduction="20000"/>
          </a:bodyPr>
          <a:lstStyle/>
          <a:p>
            <a:fld id="{CB779743-7B81-4FB7-A3E2-1ACEC99CD8CF}" type="slidenum">
              <a:rPr lang="en-US" smtClean="0"/>
              <a:t>5</a:t>
            </a:fld>
            <a:endParaRPr lang="en-US"/>
          </a:p>
        </p:txBody>
      </p:sp>
      <p:pic>
        <p:nvPicPr>
          <p:cNvPr id="8" name="Picture 7">
            <a:extLst>
              <a:ext uri="{FF2B5EF4-FFF2-40B4-BE49-F238E27FC236}">
                <a16:creationId xmlns:a16="http://schemas.microsoft.com/office/drawing/2014/main" id="{234E810E-2D6F-D627-5729-B0E58773C308}"/>
              </a:ext>
            </a:extLst>
          </p:cNvPr>
          <p:cNvPicPr>
            <a:picLocks noChangeAspect="1"/>
          </p:cNvPicPr>
          <p:nvPr/>
        </p:nvPicPr>
        <p:blipFill>
          <a:blip r:embed="rId2"/>
          <a:stretch>
            <a:fillRect/>
          </a:stretch>
        </p:blipFill>
        <p:spPr>
          <a:xfrm>
            <a:off x="436435" y="3827884"/>
            <a:ext cx="8505825" cy="752475"/>
          </a:xfrm>
          <a:prstGeom prst="rect">
            <a:avLst/>
          </a:prstGeom>
        </p:spPr>
      </p:pic>
    </p:spTree>
    <p:extLst>
      <p:ext uri="{BB962C8B-B14F-4D97-AF65-F5344CB8AC3E}">
        <p14:creationId xmlns:p14="http://schemas.microsoft.com/office/powerpoint/2010/main" val="3983456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Assignment Operators</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50</a:t>
            </a:fld>
            <a:endParaRPr lang="en-US"/>
          </a:p>
        </p:txBody>
      </p:sp>
      <p:sp>
        <p:nvSpPr>
          <p:cNvPr id="4" name="Content Placeholder 3">
            <a:extLst>
              <a:ext uri="{FF2B5EF4-FFF2-40B4-BE49-F238E27FC236}">
                <a16:creationId xmlns:a16="http://schemas.microsoft.com/office/drawing/2014/main" id="{209E7593-C103-F9E8-32EE-7CF8D89C6FE0}"/>
              </a:ext>
            </a:extLst>
          </p:cNvPr>
          <p:cNvSpPr>
            <a:spLocks noGrp="1"/>
          </p:cNvSpPr>
          <p:nvPr>
            <p:ph sz="quarter" idx="1"/>
          </p:nvPr>
        </p:nvSpPr>
        <p:spPr>
          <a:xfrm>
            <a:off x="533400" y="2286000"/>
            <a:ext cx="8153400" cy="5105400"/>
          </a:xfrm>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Assignment operators are operators that assign a value to a variable. We have already used the most basic one, =, loads of times — it assigns the variable on the left the value stated on the right: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let x = 3; // x contains the value 3</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let y = 4; // y contains the value 4</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x = y; // x now contains the same value y contains, 4</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But there are some more complex types, which provide useful shortcuts to keep your code neater and more efficient. The most common are listed below:</a:t>
            </a:r>
          </a:p>
        </p:txBody>
      </p:sp>
    </p:spTree>
    <p:extLst>
      <p:ext uri="{BB962C8B-B14F-4D97-AF65-F5344CB8AC3E}">
        <p14:creationId xmlns:p14="http://schemas.microsoft.com/office/powerpoint/2010/main" val="3736916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Assignment Operators</a:t>
            </a: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51</a:t>
            </a:fld>
            <a:endParaRPr lang="en-US"/>
          </a:p>
        </p:txBody>
      </p:sp>
      <p:pic>
        <p:nvPicPr>
          <p:cNvPr id="8" name="Picture 7">
            <a:extLst>
              <a:ext uri="{FF2B5EF4-FFF2-40B4-BE49-F238E27FC236}">
                <a16:creationId xmlns:a16="http://schemas.microsoft.com/office/drawing/2014/main" id="{379CD720-E765-10FD-1180-7A93CFD7A031}"/>
              </a:ext>
            </a:extLst>
          </p:cNvPr>
          <p:cNvPicPr>
            <a:picLocks noChangeAspect="1"/>
          </p:cNvPicPr>
          <p:nvPr/>
        </p:nvPicPr>
        <p:blipFill>
          <a:blip r:embed="rId2"/>
          <a:stretch>
            <a:fillRect/>
          </a:stretch>
        </p:blipFill>
        <p:spPr>
          <a:xfrm>
            <a:off x="493101" y="1516063"/>
            <a:ext cx="8392493" cy="5181600"/>
          </a:xfrm>
          <a:prstGeom prst="rect">
            <a:avLst/>
          </a:prstGeom>
        </p:spPr>
      </p:pic>
    </p:spTree>
    <p:extLst>
      <p:ext uri="{BB962C8B-B14F-4D97-AF65-F5344CB8AC3E}">
        <p14:creationId xmlns:p14="http://schemas.microsoft.com/office/powerpoint/2010/main" val="240651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57844DF-F825-A31B-3B59-40A9DCED94FC}"/>
              </a:ext>
            </a:extLst>
          </p:cNvPr>
          <p:cNvSpPr>
            <a:spLocks noGrp="1"/>
          </p:cNvSpPr>
          <p:nvPr>
            <p:ph sz="quarter" idx="1"/>
          </p:nvPr>
        </p:nvSpPr>
        <p:spPr/>
        <p:txBody>
          <a:bodyPr/>
          <a:lstStyle/>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Try typing some of the above examples into your console, to get an idea of how they work. In each case, see if you can guess what the value is before you type in the second line.</a:t>
            </a:r>
          </a:p>
          <a:p>
            <a:pPr marL="0" indent="0">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Note that you can quite happily use other variables on the right-hand side of each expression, for example:</a:t>
            </a:r>
          </a:p>
          <a:p>
            <a:pPr marL="0" indent="0">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let x = 3; // x contains the value 3</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let y = 4; // y contains the value 4</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x *= y; // x now contains the value 12</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52</a:t>
            </a:fld>
            <a:endParaRPr lang="en-US"/>
          </a:p>
        </p:txBody>
      </p:sp>
    </p:spTree>
    <p:extLst>
      <p:ext uri="{BB962C8B-B14F-4D97-AF65-F5344CB8AC3E}">
        <p14:creationId xmlns:p14="http://schemas.microsoft.com/office/powerpoint/2010/main" val="2330102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757844DF-F825-A31B-3B59-40A9DCED94FC}"/>
              </a:ext>
            </a:extLst>
          </p:cNvPr>
          <p:cNvSpPr>
            <a:spLocks noGrp="1"/>
          </p:cNvSpPr>
          <p:nvPr>
            <p:ph sz="quarter" idx="1"/>
          </p:nvPr>
        </p:nvSpPr>
        <p:spPr/>
        <p:txBody>
          <a:bodyPr/>
          <a:lstStyle/>
          <a:p>
            <a:pPr algn="l"/>
            <a:r>
              <a:rPr lang="en-US" sz="18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Sometimes we will want to run true/false tests, then act accordingly depending on the result of that test — to do this we use </a:t>
            </a:r>
            <a:r>
              <a:rPr lang="en-US" sz="1800" b="1"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comparison operators</a:t>
            </a:r>
            <a:r>
              <a:rPr lang="en-US" sz="18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br>
              <a:rPr lang="en-US" dirty="0"/>
            </a:b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53</a:t>
            </a:fld>
            <a:endParaRPr lang="en-US"/>
          </a:p>
        </p:txBody>
      </p:sp>
      <p:pic>
        <p:nvPicPr>
          <p:cNvPr id="6" name="Picture 5">
            <a:extLst>
              <a:ext uri="{FF2B5EF4-FFF2-40B4-BE49-F238E27FC236}">
                <a16:creationId xmlns:a16="http://schemas.microsoft.com/office/drawing/2014/main" id="{CBAF9DA9-DF7B-F2DB-C171-41ABA391647E}"/>
              </a:ext>
            </a:extLst>
          </p:cNvPr>
          <p:cNvPicPr>
            <a:picLocks noChangeAspect="1"/>
          </p:cNvPicPr>
          <p:nvPr/>
        </p:nvPicPr>
        <p:blipFill>
          <a:blip r:embed="rId2"/>
          <a:stretch>
            <a:fillRect/>
          </a:stretch>
        </p:blipFill>
        <p:spPr>
          <a:xfrm>
            <a:off x="1143000" y="2667000"/>
            <a:ext cx="6619875" cy="4076959"/>
          </a:xfrm>
          <a:prstGeom prst="rect">
            <a:avLst/>
          </a:prstGeom>
        </p:spPr>
      </p:pic>
    </p:spTree>
    <p:extLst>
      <p:ext uri="{BB962C8B-B14F-4D97-AF65-F5344CB8AC3E}">
        <p14:creationId xmlns:p14="http://schemas.microsoft.com/office/powerpoint/2010/main" val="143143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BE38-F696-3EB7-1DAF-2739AA730CD5}"/>
              </a:ext>
            </a:extLst>
          </p:cNvPr>
          <p:cNvSpPr>
            <a:spLocks noGrp="1"/>
          </p:cNvSpPr>
          <p:nvPr>
            <p:ph type="title"/>
          </p:nvPr>
        </p:nvSpPr>
        <p:spPr/>
        <p:txBody>
          <a:bodyPr/>
          <a:lstStyle/>
          <a:p>
            <a:r>
              <a:rPr lang="en-US" dirty="0"/>
              <a:t>Intro to Booleans</a:t>
            </a:r>
          </a:p>
        </p:txBody>
      </p:sp>
      <p:sp>
        <p:nvSpPr>
          <p:cNvPr id="3" name="Content Placeholder 2">
            <a:extLst>
              <a:ext uri="{FF2B5EF4-FFF2-40B4-BE49-F238E27FC236}">
                <a16:creationId xmlns:a16="http://schemas.microsoft.com/office/drawing/2014/main" id="{48914F53-305E-507C-4354-8C5E382A46EB}"/>
              </a:ext>
            </a:extLst>
          </p:cNvPr>
          <p:cNvSpPr>
            <a:spLocks noGrp="1"/>
          </p:cNvSpPr>
          <p:nvPr>
            <p:ph sz="quarter" idx="1"/>
          </p:nvPr>
        </p:nvSpPr>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A JavaScript Boolean represents one of two values: true or false.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Boolean Values</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Very often, in programming, you will need a data type that can only have one of two values, like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YES / NO</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ON / OFF</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TRUE / FALSE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For this, JavaScript has a Boolean data type. It can only take the values true or false.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The Boolean() Function</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You can use the Boolean() function to find out if an expression (or a variable) is true:</a:t>
            </a:r>
          </a:p>
          <a:p>
            <a:pPr marL="0" indent="0">
              <a:buNone/>
            </a:pPr>
            <a:r>
              <a:rPr lang="en-US" sz="1400" b="1" dirty="0">
                <a:latin typeface="Open Sans" panose="020B0606030504020204" pitchFamily="34" charset="0"/>
                <a:ea typeface="Open Sans" panose="020B0606030504020204" pitchFamily="34" charset="0"/>
                <a:cs typeface="Open Sans" panose="020B0606030504020204" pitchFamily="34" charset="0"/>
              </a:rPr>
              <a:t>Example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Boolean(10 &gt; 9)</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Or even easier:</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Example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(10 &gt; 9)</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10 &gt; 9</a:t>
            </a:r>
          </a:p>
        </p:txBody>
      </p:sp>
      <p:sp>
        <p:nvSpPr>
          <p:cNvPr id="5" name="Slide Number Placeholder 4">
            <a:extLst>
              <a:ext uri="{FF2B5EF4-FFF2-40B4-BE49-F238E27FC236}">
                <a16:creationId xmlns:a16="http://schemas.microsoft.com/office/drawing/2014/main" id="{FB935047-B687-814E-5DCA-D0ED867779D7}"/>
              </a:ext>
            </a:extLst>
          </p:cNvPr>
          <p:cNvSpPr>
            <a:spLocks noGrp="1"/>
          </p:cNvSpPr>
          <p:nvPr>
            <p:ph type="sldNum" sz="quarter" idx="12"/>
          </p:nvPr>
        </p:nvSpPr>
        <p:spPr/>
        <p:txBody>
          <a:bodyPr>
            <a:normAutofit fontScale="85000" lnSpcReduction="20000"/>
          </a:bodyPr>
          <a:lstStyle/>
          <a:p>
            <a:fld id="{CB779743-7B81-4FB7-A3E2-1ACEC99CD8CF}" type="slidenum">
              <a:rPr lang="en-US" smtClean="0"/>
              <a:t>54</a:t>
            </a:fld>
            <a:endParaRPr lang="en-US"/>
          </a:p>
        </p:txBody>
      </p:sp>
    </p:spTree>
    <p:extLst>
      <p:ext uri="{BB962C8B-B14F-4D97-AF65-F5344CB8AC3E}">
        <p14:creationId xmlns:p14="http://schemas.microsoft.com/office/powerpoint/2010/main" val="1179376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1E75-7429-4036-84BE-4537BD5D3636}"/>
              </a:ext>
            </a:extLst>
          </p:cNvPr>
          <p:cNvSpPr>
            <a:spLocks noGrp="1"/>
          </p:cNvSpPr>
          <p:nvPr>
            <p:ph type="title"/>
          </p:nvPr>
        </p:nvSpPr>
        <p:spPr/>
        <p:txBody>
          <a:bodyPr/>
          <a:lstStyle/>
          <a:p>
            <a:r>
              <a:rPr lang="en-US" dirty="0"/>
              <a:t>Intro to Booleans (</a:t>
            </a:r>
            <a:r>
              <a:rPr lang="en-US" dirty="0" err="1"/>
              <a:t>cnt’d</a:t>
            </a:r>
            <a:r>
              <a:rPr lang="en-US" dirty="0"/>
              <a:t>)</a:t>
            </a:r>
          </a:p>
        </p:txBody>
      </p:sp>
      <p:sp>
        <p:nvSpPr>
          <p:cNvPr id="3" name="Content Placeholder 2">
            <a:extLst>
              <a:ext uri="{FF2B5EF4-FFF2-40B4-BE49-F238E27FC236}">
                <a16:creationId xmlns:a16="http://schemas.microsoft.com/office/drawing/2014/main" id="{ADC9B92D-8503-DDFE-629D-5770F7B89223}"/>
              </a:ext>
            </a:extLst>
          </p:cNvPr>
          <p:cNvSpPr>
            <a:spLocks noGrp="1"/>
          </p:cNvSpPr>
          <p:nvPr>
            <p:ph sz="quarter" idx="1"/>
          </p:nvPr>
        </p:nvSpPr>
        <p:spPr/>
        <p:txBody>
          <a:bodyPr/>
          <a:lstStyle/>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JavaScript Booleans as Objects</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Normally JavaScript </a:t>
            </a:r>
            <a:r>
              <a:rPr lang="en-US" sz="1800" dirty="0" err="1">
                <a:latin typeface="Open Sans" panose="020B0606030504020204" pitchFamily="34" charset="0"/>
                <a:ea typeface="Open Sans" panose="020B0606030504020204" pitchFamily="34" charset="0"/>
                <a:cs typeface="Open Sans" panose="020B0606030504020204" pitchFamily="34" charset="0"/>
              </a:rPr>
              <a:t>booleans</a:t>
            </a:r>
            <a:r>
              <a:rPr lang="en-US" sz="1800" dirty="0">
                <a:latin typeface="Open Sans" panose="020B0606030504020204" pitchFamily="34" charset="0"/>
                <a:ea typeface="Open Sans" panose="020B0606030504020204" pitchFamily="34" charset="0"/>
                <a:cs typeface="Open Sans" panose="020B0606030504020204" pitchFamily="34" charset="0"/>
              </a:rPr>
              <a:t> are primitive values created from literals:</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x = false;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But </a:t>
            </a:r>
            <a:r>
              <a:rPr lang="en-US" sz="1800" dirty="0" err="1">
                <a:latin typeface="Open Sans" panose="020B0606030504020204" pitchFamily="34" charset="0"/>
                <a:ea typeface="Open Sans" panose="020B0606030504020204" pitchFamily="34" charset="0"/>
                <a:cs typeface="Open Sans" panose="020B0606030504020204" pitchFamily="34" charset="0"/>
              </a:rPr>
              <a:t>booleans</a:t>
            </a:r>
            <a:r>
              <a:rPr lang="en-US" sz="1800" dirty="0">
                <a:latin typeface="Open Sans" panose="020B0606030504020204" pitchFamily="34" charset="0"/>
                <a:ea typeface="Open Sans" panose="020B0606030504020204" pitchFamily="34" charset="0"/>
                <a:cs typeface="Open Sans" panose="020B0606030504020204" pitchFamily="34" charset="0"/>
              </a:rPr>
              <a:t> can also be defined as objects with the keyword new:</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y = new Boolean(false);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Example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x = false;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let y = new Boolean(false);</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typeof</a:t>
            </a:r>
            <a:r>
              <a:rPr lang="en-US" sz="1800" dirty="0">
                <a:latin typeface="Open Sans" panose="020B0606030504020204" pitchFamily="34" charset="0"/>
                <a:ea typeface="Open Sans" panose="020B0606030504020204" pitchFamily="34" charset="0"/>
                <a:cs typeface="Open Sans" panose="020B0606030504020204" pitchFamily="34" charset="0"/>
              </a:rPr>
              <a:t> x returns </a:t>
            </a:r>
            <a:r>
              <a:rPr lang="en-US" sz="1800" dirty="0" err="1">
                <a:latin typeface="Open Sans" panose="020B0606030504020204" pitchFamily="34" charset="0"/>
                <a:ea typeface="Open Sans" panose="020B0606030504020204" pitchFamily="34" charset="0"/>
                <a:cs typeface="Open Sans" panose="020B0606030504020204" pitchFamily="34" charset="0"/>
              </a:rPr>
              <a:t>boolean</a:t>
            </a: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typeof</a:t>
            </a:r>
            <a:r>
              <a:rPr lang="en-US" sz="1800" dirty="0">
                <a:latin typeface="Open Sans" panose="020B0606030504020204" pitchFamily="34" charset="0"/>
                <a:ea typeface="Open Sans" panose="020B0606030504020204" pitchFamily="34" charset="0"/>
                <a:cs typeface="Open Sans" panose="020B0606030504020204" pitchFamily="34" charset="0"/>
              </a:rPr>
              <a:t> y returns object</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9D254424-FF6C-B51F-E8F2-7E4CF8EF3EFE}"/>
              </a:ext>
            </a:extLst>
          </p:cNvPr>
          <p:cNvSpPr>
            <a:spLocks noGrp="1"/>
          </p:cNvSpPr>
          <p:nvPr>
            <p:ph type="sldNum" sz="quarter" idx="12"/>
          </p:nvPr>
        </p:nvSpPr>
        <p:spPr/>
        <p:txBody>
          <a:bodyPr>
            <a:normAutofit fontScale="85000" lnSpcReduction="20000"/>
          </a:bodyPr>
          <a:lstStyle/>
          <a:p>
            <a:fld id="{CB779743-7B81-4FB7-A3E2-1ACEC99CD8CF}" type="slidenum">
              <a:rPr lang="en-US" smtClean="0"/>
              <a:t>55</a:t>
            </a:fld>
            <a:endParaRPr lang="en-US"/>
          </a:p>
        </p:txBody>
      </p:sp>
    </p:spTree>
    <p:extLst>
      <p:ext uri="{BB962C8B-B14F-4D97-AF65-F5344CB8AC3E}">
        <p14:creationId xmlns:p14="http://schemas.microsoft.com/office/powerpoint/2010/main" val="179772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868F-75DC-49BB-184F-989AA143F73E}"/>
              </a:ext>
            </a:extLst>
          </p:cNvPr>
          <p:cNvSpPr>
            <a:spLocks noGrp="1"/>
          </p:cNvSpPr>
          <p:nvPr>
            <p:ph type="title"/>
          </p:nvPr>
        </p:nvSpPr>
        <p:spPr/>
        <p:txBody>
          <a:bodyPr/>
          <a:lstStyle/>
          <a:p>
            <a:r>
              <a:rPr lang="en-US" dirty="0"/>
              <a:t>Boolean Uses</a:t>
            </a:r>
          </a:p>
        </p:txBody>
      </p:sp>
      <p:sp>
        <p:nvSpPr>
          <p:cNvPr id="3" name="Content Placeholder 2">
            <a:extLst>
              <a:ext uri="{FF2B5EF4-FFF2-40B4-BE49-F238E27FC236}">
                <a16:creationId xmlns:a16="http://schemas.microsoft.com/office/drawing/2014/main" id="{757844DF-F825-A31B-3B59-40A9DCED94FC}"/>
              </a:ext>
            </a:extLst>
          </p:cNvPr>
          <p:cNvSpPr>
            <a:spLocks noGrp="1"/>
          </p:cNvSpPr>
          <p:nvPr>
            <p:ph sz="quarter" idx="1"/>
          </p:nvPr>
        </p:nvSpPr>
        <p:spPr/>
        <p:txBody>
          <a:bodyPr/>
          <a:lstStyle/>
          <a:p>
            <a:pPr algn="l"/>
            <a:r>
              <a:rPr lang="en-US" b="0" i="0" dirty="0">
                <a:solidFill>
                  <a:srgbClr val="1B1B1B"/>
                </a:solidFill>
                <a:effectLst/>
                <a:latin typeface="Inter"/>
              </a:rPr>
              <a:t>For example, </a:t>
            </a:r>
            <a:r>
              <a:rPr lang="en-US" b="0" i="0" dirty="0" err="1">
                <a:solidFill>
                  <a:srgbClr val="1B1B1B"/>
                </a:solidFill>
                <a:effectLst/>
                <a:latin typeface="Inter"/>
              </a:rPr>
              <a:t>booleans</a:t>
            </a:r>
            <a:r>
              <a:rPr lang="en-US" b="0" i="0" dirty="0">
                <a:solidFill>
                  <a:srgbClr val="1B1B1B"/>
                </a:solidFill>
                <a:effectLst/>
                <a:latin typeface="Inter"/>
              </a:rPr>
              <a:t> can be used to:</a:t>
            </a:r>
          </a:p>
          <a:p>
            <a:pPr algn="l">
              <a:buFont typeface="Arial" panose="020B0604020202020204" pitchFamily="34" charset="0"/>
              <a:buChar char="•"/>
            </a:pPr>
            <a:r>
              <a:rPr lang="en-US" b="0" i="0" dirty="0">
                <a:solidFill>
                  <a:srgbClr val="1B1B1B"/>
                </a:solidFill>
                <a:effectLst/>
                <a:latin typeface="Inter"/>
              </a:rPr>
              <a:t>Display the correct text label on a button depending on whether a feature is turned on or off</a:t>
            </a:r>
          </a:p>
          <a:p>
            <a:pPr algn="l">
              <a:buFont typeface="Arial" panose="020B0604020202020204" pitchFamily="34" charset="0"/>
              <a:buChar char="•"/>
            </a:pPr>
            <a:r>
              <a:rPr lang="en-US" b="0" i="0" dirty="0">
                <a:solidFill>
                  <a:srgbClr val="1B1B1B"/>
                </a:solidFill>
                <a:effectLst/>
                <a:latin typeface="Inter"/>
              </a:rPr>
              <a:t>Display a game over message if a game is over or a victory message if the game has been won</a:t>
            </a:r>
          </a:p>
          <a:p>
            <a:pPr algn="l">
              <a:buFont typeface="Arial" panose="020B0604020202020204" pitchFamily="34" charset="0"/>
              <a:buChar char="•"/>
            </a:pPr>
            <a:r>
              <a:rPr lang="en-US" b="0" i="0" dirty="0">
                <a:solidFill>
                  <a:srgbClr val="1B1B1B"/>
                </a:solidFill>
                <a:effectLst/>
                <a:latin typeface="Inter"/>
              </a:rPr>
              <a:t>Display the correct seasonal greeting depending what holiday season it is</a:t>
            </a:r>
          </a:p>
          <a:p>
            <a:pPr algn="l">
              <a:buFont typeface="Arial" panose="020B0604020202020204" pitchFamily="34" charset="0"/>
              <a:buChar char="•"/>
            </a:pPr>
            <a:r>
              <a:rPr lang="en-US" b="0" i="0" dirty="0">
                <a:solidFill>
                  <a:srgbClr val="1B1B1B"/>
                </a:solidFill>
                <a:effectLst/>
                <a:latin typeface="Inter"/>
              </a:rPr>
              <a:t>Zoom a map in or out depending on what zoom level is selected</a:t>
            </a:r>
          </a:p>
          <a:p>
            <a:pPr marL="0" indent="0">
              <a:buNone/>
            </a:pPr>
            <a:br>
              <a:rPr lang="en-US" dirty="0"/>
            </a:b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B184812-7AC2-477D-7BF7-2AF5A14C99BF}"/>
              </a:ext>
            </a:extLst>
          </p:cNvPr>
          <p:cNvSpPr>
            <a:spLocks noGrp="1"/>
          </p:cNvSpPr>
          <p:nvPr>
            <p:ph type="sldNum" sz="quarter" idx="12"/>
          </p:nvPr>
        </p:nvSpPr>
        <p:spPr/>
        <p:txBody>
          <a:bodyPr>
            <a:normAutofit fontScale="85000" lnSpcReduction="20000"/>
          </a:bodyPr>
          <a:lstStyle/>
          <a:p>
            <a:fld id="{CB779743-7B81-4FB7-A3E2-1ACEC99CD8CF}" type="slidenum">
              <a:rPr lang="en-US" smtClean="0"/>
              <a:t>56</a:t>
            </a:fld>
            <a:endParaRPr lang="en-US"/>
          </a:p>
        </p:txBody>
      </p:sp>
    </p:spTree>
    <p:extLst>
      <p:ext uri="{BB962C8B-B14F-4D97-AF65-F5344CB8AC3E}">
        <p14:creationId xmlns:p14="http://schemas.microsoft.com/office/powerpoint/2010/main" val="4210599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504B-A1D6-F377-AADC-3A9476699B57}"/>
              </a:ext>
            </a:extLst>
          </p:cNvPr>
          <p:cNvSpPr>
            <a:spLocks noGrp="1"/>
          </p:cNvSpPr>
          <p:nvPr>
            <p:ph type="title"/>
          </p:nvPr>
        </p:nvSpPr>
        <p:spPr/>
        <p:txBody>
          <a:bodyPr/>
          <a:lstStyle/>
          <a:p>
            <a:r>
              <a:rPr lang="en-US" dirty="0"/>
              <a:t>The Power of Words</a:t>
            </a:r>
          </a:p>
        </p:txBody>
      </p:sp>
      <p:sp>
        <p:nvSpPr>
          <p:cNvPr id="3" name="Content Placeholder 2">
            <a:extLst>
              <a:ext uri="{FF2B5EF4-FFF2-40B4-BE49-F238E27FC236}">
                <a16:creationId xmlns:a16="http://schemas.microsoft.com/office/drawing/2014/main" id="{F353B643-CF00-7B27-71C9-C952959B9F8F}"/>
              </a:ext>
            </a:extLst>
          </p:cNvPr>
          <p:cNvSpPr>
            <a:spLocks noGrp="1"/>
          </p:cNvSpPr>
          <p:nvPr>
            <p:ph sz="quarter" idx="1"/>
          </p:nvPr>
        </p:nvSpPr>
        <p:spPr/>
        <p:txBody>
          <a:bodyPr/>
          <a:lstStyle/>
          <a:p>
            <a:pPr algn="l"/>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Words are very important to humans — they are a large part of how we communicate. </a:t>
            </a:r>
          </a:p>
          <a:p>
            <a:pPr algn="l"/>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Since the Web is a largely text-based medium designed to allow humans to communicate and share information, it is useful for us to have control over the words that appear on it.</a:t>
            </a:r>
          </a:p>
          <a:p>
            <a:pPr algn="l"/>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0" i="0" u="sng"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HTML</a:t>
            </a:r>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provides structure and meaning to our text, </a:t>
            </a:r>
          </a:p>
          <a:p>
            <a:pPr algn="l"/>
            <a:r>
              <a:rPr lang="en-US" sz="2400" b="0" i="0" u="sng"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CSS</a:t>
            </a:r>
            <a:r>
              <a:rPr lang="en-US" sz="2400" b="0" i="0" dirty="0">
                <a:solidFill>
                  <a:srgbClr val="1B1B1B"/>
                </a:solidFill>
                <a:effectLst/>
                <a:latin typeface="Open Sans" panose="020B0606030504020204" pitchFamily="34" charset="0"/>
                <a:ea typeface="Open Sans" panose="020B0606030504020204" pitchFamily="34" charset="0"/>
                <a:cs typeface="Open Sans" panose="020B0606030504020204" pitchFamily="34" charset="0"/>
              </a:rPr>
              <a:t> allows us to precisely style it, and JavaScript contains a number of features for manipulating strings, creating custom welcome messages and prompts, showing the right text labels when needed, sorting terms into the desired order, and much more.</a:t>
            </a:r>
          </a:p>
          <a:p>
            <a:endParaRPr lang="en-US" dirty="0"/>
          </a:p>
        </p:txBody>
      </p:sp>
      <p:sp>
        <p:nvSpPr>
          <p:cNvPr id="5" name="Slide Number Placeholder 4">
            <a:extLst>
              <a:ext uri="{FF2B5EF4-FFF2-40B4-BE49-F238E27FC236}">
                <a16:creationId xmlns:a16="http://schemas.microsoft.com/office/drawing/2014/main" id="{4E8B059C-9503-BFCC-1CE9-95D15AC9C433}"/>
              </a:ext>
            </a:extLst>
          </p:cNvPr>
          <p:cNvSpPr>
            <a:spLocks noGrp="1"/>
          </p:cNvSpPr>
          <p:nvPr>
            <p:ph type="sldNum" sz="quarter" idx="12"/>
          </p:nvPr>
        </p:nvSpPr>
        <p:spPr/>
        <p:txBody>
          <a:bodyPr>
            <a:normAutofit fontScale="85000" lnSpcReduction="20000"/>
          </a:bodyPr>
          <a:lstStyle/>
          <a:p>
            <a:fld id="{CB779743-7B81-4FB7-A3E2-1ACEC99CD8CF}" type="slidenum">
              <a:rPr lang="en-US" smtClean="0"/>
              <a:t>57</a:t>
            </a:fld>
            <a:endParaRPr lang="en-US"/>
          </a:p>
        </p:txBody>
      </p:sp>
    </p:spTree>
    <p:extLst>
      <p:ext uri="{BB962C8B-B14F-4D97-AF65-F5344CB8AC3E}">
        <p14:creationId xmlns:p14="http://schemas.microsoft.com/office/powerpoint/2010/main" val="3034295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09A2-0E33-9713-6633-5C1D26078261}"/>
              </a:ext>
            </a:extLst>
          </p:cNvPr>
          <p:cNvSpPr>
            <a:spLocks noGrp="1"/>
          </p:cNvSpPr>
          <p:nvPr>
            <p:ph type="title"/>
          </p:nvPr>
        </p:nvSpPr>
        <p:spPr/>
        <p:txBody>
          <a:bodyPr/>
          <a:lstStyle/>
          <a:p>
            <a:r>
              <a:rPr lang="en-US" dirty="0"/>
              <a:t>Strings- The Basics</a:t>
            </a:r>
          </a:p>
        </p:txBody>
      </p:sp>
      <p:sp>
        <p:nvSpPr>
          <p:cNvPr id="3" name="Content Placeholder 2">
            <a:extLst>
              <a:ext uri="{FF2B5EF4-FFF2-40B4-BE49-F238E27FC236}">
                <a16:creationId xmlns:a16="http://schemas.microsoft.com/office/drawing/2014/main" id="{D0C8CCB0-7E0A-8C2E-D926-91CC83F916B6}"/>
              </a:ext>
            </a:extLst>
          </p:cNvPr>
          <p:cNvSpPr>
            <a:spLocks noGrp="1"/>
          </p:cNvSpPr>
          <p:nvPr>
            <p:ph sz="quarter" idx="1"/>
          </p:nvPr>
        </p:nvSpPr>
        <p:spPr/>
        <p:txBody>
          <a:bodyPr/>
          <a:lstStyle/>
          <a:p>
            <a:pPr marL="0" indent="0">
              <a:buNone/>
            </a:pPr>
            <a:r>
              <a:rPr lang="en-US" sz="2000" b="1" u="sng" dirty="0"/>
              <a:t>Creating a string</a:t>
            </a:r>
          </a:p>
          <a:p>
            <a:pPr marL="0" indent="0">
              <a:buNone/>
            </a:pPr>
            <a:r>
              <a:rPr lang="en-US" sz="2000" dirty="0"/>
              <a:t>To start with, enter the following lines:</a:t>
            </a:r>
          </a:p>
          <a:p>
            <a:pPr marL="0" indent="0">
              <a:buNone/>
            </a:pPr>
            <a:r>
              <a:rPr lang="en-US" sz="2000" dirty="0"/>
              <a:t>const string = 'The revolution will not be televised.';</a:t>
            </a:r>
          </a:p>
          <a:p>
            <a:pPr marL="0" indent="0">
              <a:buNone/>
            </a:pPr>
            <a:r>
              <a:rPr lang="en-US" sz="2000" dirty="0"/>
              <a:t>console.log(string);</a:t>
            </a:r>
          </a:p>
          <a:p>
            <a:pPr marL="0" indent="0">
              <a:buNone/>
            </a:pPr>
            <a:r>
              <a:rPr lang="en-US" sz="2000" dirty="0"/>
              <a:t>Just like we did with numbers, we are declaring a variable, initializing it with a string value, and then returning the value. The only difference here is that when writing a string, you need to surround the value with quotes.</a:t>
            </a:r>
          </a:p>
          <a:p>
            <a:pPr marL="0" indent="0">
              <a:buNone/>
            </a:pPr>
            <a:r>
              <a:rPr lang="en-US" sz="2000" dirty="0"/>
              <a:t>If you don't do this, or miss one of the quotes, you'll get an error. Try entering the following lines:</a:t>
            </a:r>
          </a:p>
          <a:p>
            <a:pPr marL="0" indent="0">
              <a:buNone/>
            </a:pPr>
            <a:r>
              <a:rPr lang="en-US" sz="2000" dirty="0"/>
              <a:t>const badString1 = This is a test;</a:t>
            </a:r>
          </a:p>
          <a:p>
            <a:pPr marL="0" indent="0">
              <a:buNone/>
            </a:pPr>
            <a:r>
              <a:rPr lang="en-US" sz="2000" dirty="0"/>
              <a:t>const badString2 = 'This is a test;</a:t>
            </a:r>
          </a:p>
          <a:p>
            <a:pPr marL="0" indent="0">
              <a:buNone/>
            </a:pPr>
            <a:r>
              <a:rPr lang="en-US" sz="2000" dirty="0"/>
              <a:t>const badString3 = This is a test';</a:t>
            </a:r>
          </a:p>
        </p:txBody>
      </p:sp>
      <p:sp>
        <p:nvSpPr>
          <p:cNvPr id="5" name="Slide Number Placeholder 4">
            <a:extLst>
              <a:ext uri="{FF2B5EF4-FFF2-40B4-BE49-F238E27FC236}">
                <a16:creationId xmlns:a16="http://schemas.microsoft.com/office/drawing/2014/main" id="{D3CBD73F-E588-2E18-54BC-EA1A5556DB21}"/>
              </a:ext>
            </a:extLst>
          </p:cNvPr>
          <p:cNvSpPr>
            <a:spLocks noGrp="1"/>
          </p:cNvSpPr>
          <p:nvPr>
            <p:ph type="sldNum" sz="quarter" idx="12"/>
          </p:nvPr>
        </p:nvSpPr>
        <p:spPr/>
        <p:txBody>
          <a:bodyPr>
            <a:normAutofit fontScale="85000" lnSpcReduction="20000"/>
          </a:bodyPr>
          <a:lstStyle/>
          <a:p>
            <a:fld id="{CB779743-7B81-4FB7-A3E2-1ACEC99CD8CF}" type="slidenum">
              <a:rPr lang="en-US" smtClean="0"/>
              <a:t>58</a:t>
            </a:fld>
            <a:endParaRPr lang="en-US"/>
          </a:p>
        </p:txBody>
      </p:sp>
    </p:spTree>
    <p:extLst>
      <p:ext uri="{BB962C8B-B14F-4D97-AF65-F5344CB8AC3E}">
        <p14:creationId xmlns:p14="http://schemas.microsoft.com/office/powerpoint/2010/main" val="2545189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A5CE-FCDF-D2BD-5694-0C75D60808EB}"/>
              </a:ext>
            </a:extLst>
          </p:cNvPr>
          <p:cNvSpPr>
            <a:spLocks noGrp="1"/>
          </p:cNvSpPr>
          <p:nvPr>
            <p:ph type="title"/>
          </p:nvPr>
        </p:nvSpPr>
        <p:spPr/>
        <p:txBody>
          <a:bodyPr/>
          <a:lstStyle/>
          <a:p>
            <a:r>
              <a:rPr lang="en-US" dirty="0"/>
              <a:t>Strings- The Basics</a:t>
            </a:r>
          </a:p>
        </p:txBody>
      </p:sp>
      <p:sp>
        <p:nvSpPr>
          <p:cNvPr id="3" name="Content Placeholder 2">
            <a:extLst>
              <a:ext uri="{FF2B5EF4-FFF2-40B4-BE49-F238E27FC236}">
                <a16:creationId xmlns:a16="http://schemas.microsoft.com/office/drawing/2014/main" id="{C8F58312-4C4C-A349-8E9E-F263564A898A}"/>
              </a:ext>
            </a:extLst>
          </p:cNvPr>
          <p:cNvSpPr>
            <a:spLocks noGrp="1"/>
          </p:cNvSpPr>
          <p:nvPr>
            <p:ph sz="quarter" idx="1"/>
          </p:nvPr>
        </p:nvSpPr>
        <p:spPr/>
        <p:txBody>
          <a:bodyPr/>
          <a:lstStyle/>
          <a:p>
            <a:pPr marL="0" indent="0">
              <a:buNone/>
            </a:pPr>
            <a:r>
              <a:rPr lang="en-US" dirty="0"/>
              <a:t>The following will work if you previously defined the variable string — try it now:</a:t>
            </a:r>
          </a:p>
          <a:p>
            <a:pPr marL="0" indent="0">
              <a:buNone/>
            </a:pPr>
            <a:r>
              <a:rPr lang="en-US" dirty="0"/>
              <a:t>const </a:t>
            </a:r>
            <a:r>
              <a:rPr lang="en-US" dirty="0" err="1"/>
              <a:t>badString</a:t>
            </a:r>
            <a:r>
              <a:rPr lang="en-US" dirty="0"/>
              <a:t> = string;</a:t>
            </a:r>
          </a:p>
          <a:p>
            <a:pPr marL="0" indent="0">
              <a:buNone/>
            </a:pPr>
            <a:r>
              <a:rPr lang="en-US" dirty="0"/>
              <a:t>console.log(</a:t>
            </a:r>
            <a:r>
              <a:rPr lang="en-US" dirty="0" err="1"/>
              <a:t>badString</a:t>
            </a:r>
            <a:r>
              <a:rPr lang="en-US" dirty="0"/>
              <a:t>);</a:t>
            </a:r>
          </a:p>
          <a:p>
            <a:pPr marL="0" indent="0">
              <a:buNone/>
            </a:pPr>
            <a:r>
              <a:rPr lang="en-US" dirty="0" err="1"/>
              <a:t>badString</a:t>
            </a:r>
            <a:r>
              <a:rPr lang="en-US" dirty="0"/>
              <a:t> is now set to have the same value as string.</a:t>
            </a:r>
          </a:p>
        </p:txBody>
      </p:sp>
      <p:sp>
        <p:nvSpPr>
          <p:cNvPr id="5" name="Slide Number Placeholder 4">
            <a:extLst>
              <a:ext uri="{FF2B5EF4-FFF2-40B4-BE49-F238E27FC236}">
                <a16:creationId xmlns:a16="http://schemas.microsoft.com/office/drawing/2014/main" id="{294DA4E9-ECBC-1D20-1890-03155D4AFA8E}"/>
              </a:ext>
            </a:extLst>
          </p:cNvPr>
          <p:cNvSpPr>
            <a:spLocks noGrp="1"/>
          </p:cNvSpPr>
          <p:nvPr>
            <p:ph type="sldNum" sz="quarter" idx="12"/>
          </p:nvPr>
        </p:nvSpPr>
        <p:spPr/>
        <p:txBody>
          <a:bodyPr>
            <a:normAutofit fontScale="85000" lnSpcReduction="20000"/>
          </a:bodyPr>
          <a:lstStyle/>
          <a:p>
            <a:fld id="{CB779743-7B81-4FB7-A3E2-1ACEC99CD8CF}" type="slidenum">
              <a:rPr lang="en-US" smtClean="0"/>
              <a:t>59</a:t>
            </a:fld>
            <a:endParaRPr lang="en-US"/>
          </a:p>
        </p:txBody>
      </p:sp>
    </p:spTree>
    <p:extLst>
      <p:ext uri="{BB962C8B-B14F-4D97-AF65-F5344CB8AC3E}">
        <p14:creationId xmlns:p14="http://schemas.microsoft.com/office/powerpoint/2010/main" val="302887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AA6DF-0F20-B9BD-9F1D-EADD4E8F2AA5}"/>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15BFA266-7677-1B7D-AAEB-497770648EB9}"/>
              </a:ext>
            </a:extLst>
          </p:cNvPr>
          <p:cNvSpPr>
            <a:spLocks noGrp="1"/>
          </p:cNvSpPr>
          <p:nvPr>
            <p:ph sz="quarter" idx="1"/>
          </p:nvPr>
        </p:nvSpPr>
        <p:spPr>
          <a:xfrm>
            <a:off x="612648" y="1843087"/>
            <a:ext cx="8153400" cy="4495800"/>
          </a:xfrm>
        </p:spPr>
        <p:txBody>
          <a:bodyPr/>
          <a:lstStyle/>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However, when you pass a value of another type like string into the Array() constructor, you create an array with an element of that value. For example:</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JavaScript allows you to omit the new operator when you use the Array() constructor. For example, the following statement creates the artists array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FA43A7D9-9A61-0EAA-D28D-83002705DBD9}"/>
              </a:ext>
            </a:extLst>
          </p:cNvPr>
          <p:cNvSpPr>
            <a:spLocks noGrp="1"/>
          </p:cNvSpPr>
          <p:nvPr>
            <p:ph type="sldNum" sz="quarter" idx="12"/>
          </p:nvPr>
        </p:nvSpPr>
        <p:spPr/>
        <p:txBody>
          <a:bodyPr>
            <a:normAutofit fontScale="85000" lnSpcReduction="20000"/>
          </a:bodyPr>
          <a:lstStyle/>
          <a:p>
            <a:fld id="{CB779743-7B81-4FB7-A3E2-1ACEC99CD8CF}" type="slidenum">
              <a:rPr lang="en-US" smtClean="0"/>
              <a:t>6</a:t>
            </a:fld>
            <a:endParaRPr lang="en-US"/>
          </a:p>
        </p:txBody>
      </p:sp>
      <p:pic>
        <p:nvPicPr>
          <p:cNvPr id="8" name="Picture 7">
            <a:extLst>
              <a:ext uri="{FF2B5EF4-FFF2-40B4-BE49-F238E27FC236}">
                <a16:creationId xmlns:a16="http://schemas.microsoft.com/office/drawing/2014/main" id="{CD7764C7-00E0-7730-7120-F551B0FC3847}"/>
              </a:ext>
            </a:extLst>
          </p:cNvPr>
          <p:cNvPicPr>
            <a:picLocks noChangeAspect="1"/>
          </p:cNvPicPr>
          <p:nvPr/>
        </p:nvPicPr>
        <p:blipFill>
          <a:blip r:embed="rId2"/>
          <a:stretch>
            <a:fillRect/>
          </a:stretch>
        </p:blipFill>
        <p:spPr>
          <a:xfrm>
            <a:off x="541176" y="2895600"/>
            <a:ext cx="8359878" cy="1447800"/>
          </a:xfrm>
          <a:prstGeom prst="rect">
            <a:avLst/>
          </a:prstGeom>
        </p:spPr>
      </p:pic>
      <p:pic>
        <p:nvPicPr>
          <p:cNvPr id="11" name="Picture 10">
            <a:extLst>
              <a:ext uri="{FF2B5EF4-FFF2-40B4-BE49-F238E27FC236}">
                <a16:creationId xmlns:a16="http://schemas.microsoft.com/office/drawing/2014/main" id="{093CD49C-7EAE-5AD7-9E79-4E3CA2F9B863}"/>
              </a:ext>
            </a:extLst>
          </p:cNvPr>
          <p:cNvPicPr>
            <a:picLocks noChangeAspect="1"/>
          </p:cNvPicPr>
          <p:nvPr/>
        </p:nvPicPr>
        <p:blipFill>
          <a:blip r:embed="rId3"/>
          <a:stretch>
            <a:fillRect/>
          </a:stretch>
        </p:blipFill>
        <p:spPr>
          <a:xfrm>
            <a:off x="533400" y="5576887"/>
            <a:ext cx="8505825" cy="762000"/>
          </a:xfrm>
          <a:prstGeom prst="rect">
            <a:avLst/>
          </a:prstGeom>
        </p:spPr>
      </p:pic>
    </p:spTree>
    <p:extLst>
      <p:ext uri="{BB962C8B-B14F-4D97-AF65-F5344CB8AC3E}">
        <p14:creationId xmlns:p14="http://schemas.microsoft.com/office/powerpoint/2010/main" val="1403628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3F5D-FF83-99AE-E0CE-C698A8A0FE47}"/>
              </a:ext>
            </a:extLst>
          </p:cNvPr>
          <p:cNvSpPr>
            <a:spLocks noGrp="1"/>
          </p:cNvSpPr>
          <p:nvPr>
            <p:ph type="title"/>
          </p:nvPr>
        </p:nvSpPr>
        <p:spPr/>
        <p:txBody>
          <a:bodyPr/>
          <a:lstStyle/>
          <a:p>
            <a:r>
              <a:rPr lang="en-US" dirty="0"/>
              <a:t>How Strings are Indexed?</a:t>
            </a:r>
          </a:p>
        </p:txBody>
      </p:sp>
      <p:sp>
        <p:nvSpPr>
          <p:cNvPr id="3" name="Content Placeholder 2">
            <a:extLst>
              <a:ext uri="{FF2B5EF4-FFF2-40B4-BE49-F238E27FC236}">
                <a16:creationId xmlns:a16="http://schemas.microsoft.com/office/drawing/2014/main" id="{FF318AA3-6B49-B540-F0E2-20E75783EAB0}"/>
              </a:ext>
            </a:extLst>
          </p:cNvPr>
          <p:cNvSpPr>
            <a:spLocks noGrp="1"/>
          </p:cNvSpPr>
          <p:nvPr>
            <p:ph sz="quarter" idx="1"/>
          </p:nvPr>
        </p:nvSpPr>
        <p:spPr/>
        <p:txBody>
          <a:bodyPr/>
          <a:lstStyle/>
          <a:p>
            <a:pPr marL="0" indent="0">
              <a:buNone/>
            </a:pPr>
            <a:r>
              <a:rPr lang="en-US" dirty="0"/>
              <a:t>Each of the characters in a string correspond to an index number, starting with 0.</a:t>
            </a:r>
          </a:p>
          <a:p>
            <a:pPr marL="0" indent="0">
              <a:buNone/>
            </a:pPr>
            <a:r>
              <a:rPr lang="en-US" dirty="0"/>
              <a:t>To demonstrate, we will create a string with the value How are you?.</a:t>
            </a:r>
          </a:p>
          <a:p>
            <a:pPr marL="0" indent="0">
              <a:buNone/>
            </a:pPr>
            <a:endParaRPr lang="en-US" dirty="0"/>
          </a:p>
        </p:txBody>
      </p:sp>
      <p:sp>
        <p:nvSpPr>
          <p:cNvPr id="5" name="Slide Number Placeholder 4">
            <a:extLst>
              <a:ext uri="{FF2B5EF4-FFF2-40B4-BE49-F238E27FC236}">
                <a16:creationId xmlns:a16="http://schemas.microsoft.com/office/drawing/2014/main" id="{8B07BCF2-20FE-8FE6-5F50-6B64CDC0310C}"/>
              </a:ext>
            </a:extLst>
          </p:cNvPr>
          <p:cNvSpPr>
            <a:spLocks noGrp="1"/>
          </p:cNvSpPr>
          <p:nvPr>
            <p:ph type="sldNum" sz="quarter" idx="12"/>
          </p:nvPr>
        </p:nvSpPr>
        <p:spPr/>
        <p:txBody>
          <a:bodyPr>
            <a:normAutofit fontScale="85000" lnSpcReduction="20000"/>
          </a:bodyPr>
          <a:lstStyle/>
          <a:p>
            <a:fld id="{CB779743-7B81-4FB7-A3E2-1ACEC99CD8CF}" type="slidenum">
              <a:rPr lang="en-US" smtClean="0"/>
              <a:t>60</a:t>
            </a:fld>
            <a:endParaRPr lang="en-US"/>
          </a:p>
        </p:txBody>
      </p:sp>
      <p:pic>
        <p:nvPicPr>
          <p:cNvPr id="8" name="Picture 7">
            <a:extLst>
              <a:ext uri="{FF2B5EF4-FFF2-40B4-BE49-F238E27FC236}">
                <a16:creationId xmlns:a16="http://schemas.microsoft.com/office/drawing/2014/main" id="{6A9D9C2D-FD42-3A0B-B4E3-6A08D49369D3}"/>
              </a:ext>
            </a:extLst>
          </p:cNvPr>
          <p:cNvPicPr>
            <a:picLocks noChangeAspect="1"/>
          </p:cNvPicPr>
          <p:nvPr/>
        </p:nvPicPr>
        <p:blipFill>
          <a:blip r:embed="rId2"/>
          <a:stretch>
            <a:fillRect/>
          </a:stretch>
        </p:blipFill>
        <p:spPr>
          <a:xfrm>
            <a:off x="0" y="3657600"/>
            <a:ext cx="9144000" cy="1470837"/>
          </a:xfrm>
          <a:prstGeom prst="rect">
            <a:avLst/>
          </a:prstGeom>
        </p:spPr>
      </p:pic>
    </p:spTree>
    <p:extLst>
      <p:ext uri="{BB962C8B-B14F-4D97-AF65-F5344CB8AC3E}">
        <p14:creationId xmlns:p14="http://schemas.microsoft.com/office/powerpoint/2010/main" val="3092905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2639-09CD-B3A4-6F1A-D87AF094C2FB}"/>
              </a:ext>
            </a:extLst>
          </p:cNvPr>
          <p:cNvSpPr>
            <a:spLocks noGrp="1"/>
          </p:cNvSpPr>
          <p:nvPr>
            <p:ph type="title"/>
          </p:nvPr>
        </p:nvSpPr>
        <p:spPr/>
        <p:txBody>
          <a:bodyPr/>
          <a:lstStyle/>
          <a:p>
            <a:r>
              <a:rPr lang="en-US" dirty="0"/>
              <a:t>Accessing Characters</a:t>
            </a:r>
          </a:p>
        </p:txBody>
      </p:sp>
      <p:sp>
        <p:nvSpPr>
          <p:cNvPr id="3" name="Content Placeholder 2">
            <a:extLst>
              <a:ext uri="{FF2B5EF4-FFF2-40B4-BE49-F238E27FC236}">
                <a16:creationId xmlns:a16="http://schemas.microsoft.com/office/drawing/2014/main" id="{923AD70C-94DC-CDCD-3E47-3955D42C8A30}"/>
              </a:ext>
            </a:extLst>
          </p:cNvPr>
          <p:cNvSpPr>
            <a:spLocks noGrp="1"/>
          </p:cNvSpPr>
          <p:nvPr>
            <p:ph sz="quarter"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We’re going to demonstrate how to access characters and indices with the How are you? string.</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Using square bracket notation, we can access any character in the string.</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Example:</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We can also use the </a:t>
            </a:r>
            <a:r>
              <a:rPr lang="en-US" sz="2000" dirty="0" err="1">
                <a:latin typeface="Open Sans" panose="020B0606030504020204" pitchFamily="34" charset="0"/>
                <a:ea typeface="Open Sans" panose="020B0606030504020204" pitchFamily="34" charset="0"/>
                <a:cs typeface="Open Sans" panose="020B0606030504020204" pitchFamily="34" charset="0"/>
              </a:rPr>
              <a:t>charAt</a:t>
            </a:r>
            <a:r>
              <a:rPr lang="en-US" sz="2000" dirty="0">
                <a:latin typeface="Open Sans" panose="020B0606030504020204" pitchFamily="34" charset="0"/>
                <a:ea typeface="Open Sans" panose="020B0606030504020204" pitchFamily="34" charset="0"/>
                <a:cs typeface="Open Sans" panose="020B0606030504020204" pitchFamily="34" charset="0"/>
              </a:rPr>
              <a:t>() method to return the character using the index number as a parameter</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684C6072-AB43-8EE7-BC03-F3BE96DFDEE6}"/>
              </a:ext>
            </a:extLst>
          </p:cNvPr>
          <p:cNvSpPr>
            <a:spLocks noGrp="1"/>
          </p:cNvSpPr>
          <p:nvPr>
            <p:ph type="sldNum" sz="quarter" idx="12"/>
          </p:nvPr>
        </p:nvSpPr>
        <p:spPr/>
        <p:txBody>
          <a:bodyPr>
            <a:normAutofit fontScale="85000" lnSpcReduction="20000"/>
          </a:bodyPr>
          <a:lstStyle/>
          <a:p>
            <a:fld id="{CB779743-7B81-4FB7-A3E2-1ACEC99CD8CF}" type="slidenum">
              <a:rPr lang="en-US" smtClean="0"/>
              <a:t>61</a:t>
            </a:fld>
            <a:endParaRPr lang="en-US"/>
          </a:p>
        </p:txBody>
      </p:sp>
      <p:pic>
        <p:nvPicPr>
          <p:cNvPr id="13" name="Picture 12">
            <a:extLst>
              <a:ext uri="{FF2B5EF4-FFF2-40B4-BE49-F238E27FC236}">
                <a16:creationId xmlns:a16="http://schemas.microsoft.com/office/drawing/2014/main" id="{9F04BA17-3D3E-3176-F714-4881A2AE6726}"/>
              </a:ext>
            </a:extLst>
          </p:cNvPr>
          <p:cNvPicPr>
            <a:picLocks noChangeAspect="1"/>
          </p:cNvPicPr>
          <p:nvPr/>
        </p:nvPicPr>
        <p:blipFill>
          <a:blip r:embed="rId2"/>
          <a:stretch>
            <a:fillRect/>
          </a:stretch>
        </p:blipFill>
        <p:spPr>
          <a:xfrm>
            <a:off x="1936102" y="2971800"/>
            <a:ext cx="4876800" cy="1295400"/>
          </a:xfrm>
          <a:prstGeom prst="rect">
            <a:avLst/>
          </a:prstGeom>
        </p:spPr>
      </p:pic>
      <p:pic>
        <p:nvPicPr>
          <p:cNvPr id="17" name="Picture 16">
            <a:extLst>
              <a:ext uri="{FF2B5EF4-FFF2-40B4-BE49-F238E27FC236}">
                <a16:creationId xmlns:a16="http://schemas.microsoft.com/office/drawing/2014/main" id="{E99B5CE3-DA12-20F0-9A14-979E3340BD87}"/>
              </a:ext>
            </a:extLst>
          </p:cNvPr>
          <p:cNvPicPr>
            <a:picLocks noChangeAspect="1"/>
          </p:cNvPicPr>
          <p:nvPr/>
        </p:nvPicPr>
        <p:blipFill>
          <a:blip r:embed="rId3"/>
          <a:stretch>
            <a:fillRect/>
          </a:stretch>
        </p:blipFill>
        <p:spPr>
          <a:xfrm>
            <a:off x="2050402" y="5334000"/>
            <a:ext cx="4648200" cy="1295400"/>
          </a:xfrm>
          <a:prstGeom prst="rect">
            <a:avLst/>
          </a:prstGeom>
        </p:spPr>
      </p:pic>
    </p:spTree>
    <p:extLst>
      <p:ext uri="{BB962C8B-B14F-4D97-AF65-F5344CB8AC3E}">
        <p14:creationId xmlns:p14="http://schemas.microsoft.com/office/powerpoint/2010/main" val="2453937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A6BA-6B5A-7E6C-AD3E-06B7E7F6242C}"/>
              </a:ext>
            </a:extLst>
          </p:cNvPr>
          <p:cNvSpPr>
            <a:spLocks noGrp="1"/>
          </p:cNvSpPr>
          <p:nvPr>
            <p:ph type="title"/>
          </p:nvPr>
        </p:nvSpPr>
        <p:spPr/>
        <p:txBody>
          <a:bodyPr/>
          <a:lstStyle/>
          <a:p>
            <a:r>
              <a:rPr lang="en-US" dirty="0"/>
              <a:t>Accessing Characters</a:t>
            </a:r>
          </a:p>
        </p:txBody>
      </p:sp>
      <p:sp>
        <p:nvSpPr>
          <p:cNvPr id="3" name="Content Placeholder 2">
            <a:extLst>
              <a:ext uri="{FF2B5EF4-FFF2-40B4-BE49-F238E27FC236}">
                <a16:creationId xmlns:a16="http://schemas.microsoft.com/office/drawing/2014/main" id="{F39CADDA-4FA7-8E94-9CC2-3457C81DD004}"/>
              </a:ext>
            </a:extLst>
          </p:cNvPr>
          <p:cNvSpPr>
            <a:spLocks noGrp="1"/>
          </p:cNvSpPr>
          <p:nvPr>
            <p:ph sz="quarter"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We can use </a:t>
            </a:r>
            <a:r>
              <a:rPr lang="en-US" sz="2000" dirty="0" err="1">
                <a:latin typeface="Open Sans" panose="020B0606030504020204" pitchFamily="34" charset="0"/>
                <a:ea typeface="Open Sans" panose="020B0606030504020204" pitchFamily="34" charset="0"/>
                <a:cs typeface="Open Sans" panose="020B0606030504020204" pitchFamily="34" charset="0"/>
              </a:rPr>
              <a:t>indexOf</a:t>
            </a:r>
            <a:r>
              <a:rPr lang="en-US" sz="2000" dirty="0">
                <a:latin typeface="Open Sans" panose="020B0606030504020204" pitchFamily="34" charset="0"/>
                <a:ea typeface="Open Sans" panose="020B0606030504020204" pitchFamily="34" charset="0"/>
                <a:cs typeface="Open Sans" panose="020B0606030504020204" pitchFamily="34" charset="0"/>
              </a:rPr>
              <a:t>() to return the index number by the first instance of a character.</a:t>
            </a: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dirty="0" err="1">
                <a:latin typeface="Open Sans" panose="020B0606030504020204" pitchFamily="34" charset="0"/>
                <a:ea typeface="Open Sans" panose="020B0606030504020204" pitchFamily="34" charset="0"/>
                <a:cs typeface="Open Sans" panose="020B0606030504020204" pitchFamily="34" charset="0"/>
              </a:rPr>
              <a:t>lastIndexOf</a:t>
            </a:r>
            <a:r>
              <a:rPr lang="en-US" sz="2000" dirty="0">
                <a:latin typeface="Open Sans" panose="020B0606030504020204" pitchFamily="34" charset="0"/>
                <a:ea typeface="Open Sans" panose="020B0606030504020204" pitchFamily="34" charset="0"/>
                <a:cs typeface="Open Sans" panose="020B0606030504020204" pitchFamily="34" charset="0"/>
              </a:rPr>
              <a:t>() is used to find the last instance.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A8D1FFF2-B737-A781-6901-9D5A304CBD1E}"/>
              </a:ext>
            </a:extLst>
          </p:cNvPr>
          <p:cNvSpPr>
            <a:spLocks noGrp="1"/>
          </p:cNvSpPr>
          <p:nvPr>
            <p:ph type="sldNum" sz="quarter" idx="12"/>
          </p:nvPr>
        </p:nvSpPr>
        <p:spPr/>
        <p:txBody>
          <a:bodyPr>
            <a:normAutofit fontScale="85000" lnSpcReduction="20000"/>
          </a:bodyPr>
          <a:lstStyle/>
          <a:p>
            <a:fld id="{CB779743-7B81-4FB7-A3E2-1ACEC99CD8CF}" type="slidenum">
              <a:rPr lang="en-US" smtClean="0"/>
              <a:t>62</a:t>
            </a:fld>
            <a:endParaRPr lang="en-US"/>
          </a:p>
        </p:txBody>
      </p:sp>
      <p:pic>
        <p:nvPicPr>
          <p:cNvPr id="8" name="Picture 7">
            <a:extLst>
              <a:ext uri="{FF2B5EF4-FFF2-40B4-BE49-F238E27FC236}">
                <a16:creationId xmlns:a16="http://schemas.microsoft.com/office/drawing/2014/main" id="{CFD6E848-F9BB-CC97-144C-D0DEE18D4E5B}"/>
              </a:ext>
            </a:extLst>
          </p:cNvPr>
          <p:cNvPicPr>
            <a:picLocks noChangeAspect="1"/>
          </p:cNvPicPr>
          <p:nvPr/>
        </p:nvPicPr>
        <p:blipFill>
          <a:blip r:embed="rId2"/>
          <a:stretch>
            <a:fillRect/>
          </a:stretch>
        </p:blipFill>
        <p:spPr>
          <a:xfrm>
            <a:off x="2446176" y="2300889"/>
            <a:ext cx="3048000" cy="1159213"/>
          </a:xfrm>
          <a:prstGeom prst="rect">
            <a:avLst/>
          </a:prstGeom>
        </p:spPr>
      </p:pic>
      <p:pic>
        <p:nvPicPr>
          <p:cNvPr id="10" name="Picture 9">
            <a:extLst>
              <a:ext uri="{FF2B5EF4-FFF2-40B4-BE49-F238E27FC236}">
                <a16:creationId xmlns:a16="http://schemas.microsoft.com/office/drawing/2014/main" id="{A69D0779-0585-8347-6D08-75371DF2F7F4}"/>
              </a:ext>
            </a:extLst>
          </p:cNvPr>
          <p:cNvPicPr>
            <a:picLocks noChangeAspect="1"/>
          </p:cNvPicPr>
          <p:nvPr/>
        </p:nvPicPr>
        <p:blipFill>
          <a:blip r:embed="rId3"/>
          <a:stretch>
            <a:fillRect/>
          </a:stretch>
        </p:blipFill>
        <p:spPr>
          <a:xfrm>
            <a:off x="2482301" y="4007273"/>
            <a:ext cx="2975750" cy="1188614"/>
          </a:xfrm>
          <a:prstGeom prst="rect">
            <a:avLst/>
          </a:prstGeom>
        </p:spPr>
      </p:pic>
      <p:pic>
        <p:nvPicPr>
          <p:cNvPr id="12" name="Picture 11">
            <a:extLst>
              <a:ext uri="{FF2B5EF4-FFF2-40B4-BE49-F238E27FC236}">
                <a16:creationId xmlns:a16="http://schemas.microsoft.com/office/drawing/2014/main" id="{DB1AD4F2-AA72-2EE9-67FA-382B55AB8E4E}"/>
              </a:ext>
            </a:extLst>
          </p:cNvPr>
          <p:cNvPicPr>
            <a:picLocks noChangeAspect="1"/>
          </p:cNvPicPr>
          <p:nvPr/>
        </p:nvPicPr>
        <p:blipFill>
          <a:blip r:embed="rId4"/>
          <a:stretch>
            <a:fillRect/>
          </a:stretch>
        </p:blipFill>
        <p:spPr>
          <a:xfrm>
            <a:off x="2482301" y="5377464"/>
            <a:ext cx="2914650" cy="1419225"/>
          </a:xfrm>
          <a:prstGeom prst="rect">
            <a:avLst/>
          </a:prstGeom>
        </p:spPr>
      </p:pic>
    </p:spTree>
    <p:extLst>
      <p:ext uri="{BB962C8B-B14F-4D97-AF65-F5344CB8AC3E}">
        <p14:creationId xmlns:p14="http://schemas.microsoft.com/office/powerpoint/2010/main" val="123856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6FDC-7D43-1F4D-FDA4-8708ABA058B4}"/>
              </a:ext>
            </a:extLst>
          </p:cNvPr>
          <p:cNvSpPr>
            <a:spLocks noGrp="1"/>
          </p:cNvSpPr>
          <p:nvPr>
            <p:ph type="title"/>
          </p:nvPr>
        </p:nvSpPr>
        <p:spPr/>
        <p:txBody>
          <a:bodyPr/>
          <a:lstStyle/>
          <a:p>
            <a:r>
              <a:rPr lang="en-US" dirty="0"/>
              <a:t>Finding the length of a string</a:t>
            </a:r>
          </a:p>
        </p:txBody>
      </p:sp>
      <p:sp>
        <p:nvSpPr>
          <p:cNvPr id="3" name="Content Placeholder 2">
            <a:extLst>
              <a:ext uri="{FF2B5EF4-FFF2-40B4-BE49-F238E27FC236}">
                <a16:creationId xmlns:a16="http://schemas.microsoft.com/office/drawing/2014/main" id="{833777E0-C8EE-1DC8-BEF4-51F460229245}"/>
              </a:ext>
            </a:extLst>
          </p:cNvPr>
          <p:cNvSpPr>
            <a:spLocks noGrp="1"/>
          </p:cNvSpPr>
          <p:nvPr>
            <p:ph sz="quarter" idx="1"/>
          </p:nvPr>
        </p:nvSpPr>
        <p:spPr/>
        <p:txBody>
          <a:bodyPr/>
          <a:lstStyle/>
          <a:p>
            <a:pPr marL="0" indent="0">
              <a:buNone/>
            </a:pPr>
            <a:r>
              <a:rPr lang="en-US" dirty="0"/>
              <a:t>const </a:t>
            </a:r>
            <a:r>
              <a:rPr lang="en-US" dirty="0" err="1"/>
              <a:t>browserType</a:t>
            </a:r>
            <a:r>
              <a:rPr lang="en-US" dirty="0"/>
              <a:t> = '</a:t>
            </a:r>
            <a:r>
              <a:rPr lang="en-US" dirty="0" err="1"/>
              <a:t>mozilla</a:t>
            </a:r>
            <a:r>
              <a:rPr lang="en-US" dirty="0"/>
              <a:t>';</a:t>
            </a:r>
          </a:p>
          <a:p>
            <a:pPr marL="0" indent="0">
              <a:buNone/>
            </a:pPr>
            <a:r>
              <a:rPr lang="en-US" dirty="0" err="1"/>
              <a:t>browserType.length</a:t>
            </a:r>
            <a:r>
              <a:rPr lang="en-US" dirty="0"/>
              <a:t>;</a:t>
            </a:r>
          </a:p>
          <a:p>
            <a:r>
              <a:rPr lang="en-US" dirty="0"/>
              <a:t>This should return the number 7, because "</a:t>
            </a:r>
            <a:r>
              <a:rPr lang="en-US" dirty="0" err="1"/>
              <a:t>mozilla</a:t>
            </a:r>
            <a:r>
              <a:rPr lang="en-US" dirty="0"/>
              <a:t>" is 7 characters long. </a:t>
            </a:r>
          </a:p>
        </p:txBody>
      </p:sp>
      <p:sp>
        <p:nvSpPr>
          <p:cNvPr id="5" name="Slide Number Placeholder 4">
            <a:extLst>
              <a:ext uri="{FF2B5EF4-FFF2-40B4-BE49-F238E27FC236}">
                <a16:creationId xmlns:a16="http://schemas.microsoft.com/office/drawing/2014/main" id="{13326E3A-2D65-A82B-953E-94D7D1F3B6E0}"/>
              </a:ext>
            </a:extLst>
          </p:cNvPr>
          <p:cNvSpPr>
            <a:spLocks noGrp="1"/>
          </p:cNvSpPr>
          <p:nvPr>
            <p:ph type="sldNum" sz="quarter" idx="12"/>
          </p:nvPr>
        </p:nvSpPr>
        <p:spPr/>
        <p:txBody>
          <a:bodyPr>
            <a:normAutofit fontScale="85000" lnSpcReduction="20000"/>
          </a:bodyPr>
          <a:lstStyle/>
          <a:p>
            <a:fld id="{CB779743-7B81-4FB7-A3E2-1ACEC99CD8CF}" type="slidenum">
              <a:rPr lang="en-US" smtClean="0"/>
              <a:t>63</a:t>
            </a:fld>
            <a:endParaRPr lang="en-US"/>
          </a:p>
        </p:txBody>
      </p:sp>
    </p:spTree>
    <p:extLst>
      <p:ext uri="{BB962C8B-B14F-4D97-AF65-F5344CB8AC3E}">
        <p14:creationId xmlns:p14="http://schemas.microsoft.com/office/powerpoint/2010/main" val="94366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1457-3F33-F495-316C-67369F24ACA6}"/>
              </a:ext>
            </a:extLst>
          </p:cNvPr>
          <p:cNvSpPr>
            <a:spLocks noGrp="1"/>
          </p:cNvSpPr>
          <p:nvPr>
            <p:ph type="title"/>
          </p:nvPr>
        </p:nvSpPr>
        <p:spPr>
          <a:xfrm>
            <a:off x="564502" y="417221"/>
            <a:ext cx="8153400" cy="990600"/>
          </a:xfrm>
        </p:spPr>
        <p: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Testing if a string contains a substring</a:t>
            </a:r>
            <a:br>
              <a:rPr lang="en-US" sz="4400" dirty="0">
                <a:latin typeface="Open Sans" panose="020B0606030504020204" pitchFamily="34" charset="0"/>
                <a:ea typeface="Open Sans" panose="020B0606030504020204" pitchFamily="34" charset="0"/>
                <a:cs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A968660A-D815-0C3E-8E0A-6BAFAB350101}"/>
              </a:ext>
            </a:extLst>
          </p:cNvPr>
          <p:cNvSpPr>
            <a:spLocks noGrp="1"/>
          </p:cNvSpPr>
          <p:nvPr>
            <p:ph sz="quarter" idx="1"/>
          </p:nvPr>
        </p:nvSpPr>
        <p:spPr/>
        <p:txBody>
          <a:bodyPr/>
          <a:lstStyle/>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Sometimes you'll want to find if a smaller string is present inside a larger one (we generally say if a substring is present inside a string).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This can be done using the includes() method, which takes a single parameter — the substring you want to search for.</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It returns true if the string contains the substring, and false otherwise.</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const </a:t>
            </a:r>
            <a:r>
              <a:rPr lang="en-US" sz="1800" dirty="0" err="1">
                <a:latin typeface="Open Sans" panose="020B0606030504020204" pitchFamily="34" charset="0"/>
                <a:ea typeface="Open Sans" panose="020B0606030504020204" pitchFamily="34" charset="0"/>
                <a:cs typeface="Open Sans" panose="020B0606030504020204" pitchFamily="34" charset="0"/>
              </a:rPr>
              <a:t>browserType</a:t>
            </a:r>
            <a:r>
              <a:rPr lang="en-US" sz="1800" dirty="0">
                <a:latin typeface="Open Sans" panose="020B0606030504020204" pitchFamily="34" charset="0"/>
                <a:ea typeface="Open Sans" panose="020B0606030504020204" pitchFamily="34" charset="0"/>
                <a:cs typeface="Open Sans" panose="020B0606030504020204" pitchFamily="34" charset="0"/>
              </a:rPr>
              <a:t> = '</a:t>
            </a:r>
            <a:r>
              <a:rPr lang="en-US" sz="1800" dirty="0" err="1">
                <a:latin typeface="Open Sans" panose="020B0606030504020204" pitchFamily="34" charset="0"/>
                <a:ea typeface="Open Sans" panose="020B0606030504020204" pitchFamily="34" charset="0"/>
                <a:cs typeface="Open Sans" panose="020B0606030504020204" pitchFamily="34" charset="0"/>
              </a:rPr>
              <a:t>mozilla</a:t>
            </a:r>
            <a:r>
              <a:rPr lang="en-US" sz="18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if (</a:t>
            </a:r>
            <a:r>
              <a:rPr lang="en-US" sz="1800" dirty="0" err="1">
                <a:latin typeface="Open Sans" panose="020B0606030504020204" pitchFamily="34" charset="0"/>
                <a:ea typeface="Open Sans" panose="020B0606030504020204" pitchFamily="34" charset="0"/>
                <a:cs typeface="Open Sans" panose="020B0606030504020204" pitchFamily="34" charset="0"/>
              </a:rPr>
              <a:t>browserType.includes</a:t>
            </a:r>
            <a:r>
              <a:rPr lang="en-US" sz="1800" dirty="0">
                <a:latin typeface="Open Sans" panose="020B0606030504020204" pitchFamily="34" charset="0"/>
                <a:ea typeface="Open Sans" panose="020B0606030504020204" pitchFamily="34" charset="0"/>
                <a:cs typeface="Open Sans" panose="020B0606030504020204" pitchFamily="34" charset="0"/>
              </a:rPr>
              <a:t>('zilla'))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console.log('Found zilla!');</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else {</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  console.log('No zilla here!');</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4393B1B-15B5-E833-3380-A9EC88E84A19}"/>
              </a:ext>
            </a:extLst>
          </p:cNvPr>
          <p:cNvSpPr>
            <a:spLocks noGrp="1"/>
          </p:cNvSpPr>
          <p:nvPr>
            <p:ph type="sldNum" sz="quarter" idx="12"/>
          </p:nvPr>
        </p:nvSpPr>
        <p:spPr/>
        <p:txBody>
          <a:bodyPr>
            <a:normAutofit fontScale="85000" lnSpcReduction="20000"/>
          </a:bodyPr>
          <a:lstStyle/>
          <a:p>
            <a:fld id="{CB779743-7B81-4FB7-A3E2-1ACEC99CD8CF}" type="slidenum">
              <a:rPr lang="en-US" smtClean="0"/>
              <a:t>64</a:t>
            </a:fld>
            <a:endParaRPr lang="en-US"/>
          </a:p>
        </p:txBody>
      </p:sp>
    </p:spTree>
    <p:extLst>
      <p:ext uri="{BB962C8B-B14F-4D97-AF65-F5344CB8AC3E}">
        <p14:creationId xmlns:p14="http://schemas.microsoft.com/office/powerpoint/2010/main" val="4240387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A94E-4998-B668-6B9C-32280B51369F}"/>
              </a:ext>
            </a:extLst>
          </p:cNvPr>
          <p:cNvSpPr>
            <a:spLocks noGrp="1"/>
          </p:cNvSpPr>
          <p:nvPr>
            <p:ph type="title"/>
          </p:nvPr>
        </p:nvSpPr>
        <p:spPr/>
        <p:txBody>
          <a:bodyPr/>
          <a:lstStyle/>
          <a:p>
            <a:r>
              <a:rPr lang="en-US" dirty="0" err="1"/>
              <a:t>startsWith</a:t>
            </a:r>
            <a:r>
              <a:rPr lang="en-US" dirty="0"/>
              <a:t>() and </a:t>
            </a:r>
            <a:r>
              <a:rPr lang="en-US" dirty="0" err="1"/>
              <a:t>endsWith</a:t>
            </a:r>
            <a:r>
              <a:rPr lang="en-US" dirty="0"/>
              <a:t>()</a:t>
            </a:r>
          </a:p>
        </p:txBody>
      </p:sp>
      <p:sp>
        <p:nvSpPr>
          <p:cNvPr id="3" name="Content Placeholder 2">
            <a:extLst>
              <a:ext uri="{FF2B5EF4-FFF2-40B4-BE49-F238E27FC236}">
                <a16:creationId xmlns:a16="http://schemas.microsoft.com/office/drawing/2014/main" id="{58A2DCA6-15A6-7A12-5E3C-2BC87212AF72}"/>
              </a:ext>
            </a:extLst>
          </p:cNvPr>
          <p:cNvSpPr>
            <a:spLocks noGrp="1"/>
          </p:cNvSpPr>
          <p:nvPr>
            <p:ph sz="quarter" idx="1"/>
          </p:nvPr>
        </p:nvSpPr>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Often you'll want to know if a string starts or ends with a particular substring. This is a common enough need that there are two special methods for this: </a:t>
            </a:r>
            <a:r>
              <a:rPr lang="en-US" sz="1400" dirty="0" err="1">
                <a:latin typeface="Open Sans" panose="020B0606030504020204" pitchFamily="34" charset="0"/>
                <a:ea typeface="Open Sans" panose="020B0606030504020204" pitchFamily="34" charset="0"/>
                <a:cs typeface="Open Sans" panose="020B0606030504020204" pitchFamily="34" charset="0"/>
              </a:rPr>
              <a:t>startsWith</a:t>
            </a:r>
            <a:r>
              <a:rPr lang="en-US" sz="1400" dirty="0">
                <a:latin typeface="Open Sans" panose="020B0606030504020204" pitchFamily="34" charset="0"/>
                <a:ea typeface="Open Sans" panose="020B0606030504020204" pitchFamily="34" charset="0"/>
                <a:cs typeface="Open Sans" panose="020B0606030504020204" pitchFamily="34" charset="0"/>
              </a:rPr>
              <a:t>() and </a:t>
            </a:r>
            <a:r>
              <a:rPr lang="en-US" sz="1400" dirty="0" err="1">
                <a:latin typeface="Open Sans" panose="020B0606030504020204" pitchFamily="34" charset="0"/>
                <a:ea typeface="Open Sans" panose="020B0606030504020204" pitchFamily="34" charset="0"/>
                <a:cs typeface="Open Sans" panose="020B0606030504020204" pitchFamily="34" charset="0"/>
              </a:rPr>
              <a:t>endsWith</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b="1" dirty="0" err="1">
                <a:latin typeface="Open Sans" panose="020B0606030504020204" pitchFamily="34" charset="0"/>
                <a:ea typeface="Open Sans" panose="020B0606030504020204" pitchFamily="34" charset="0"/>
                <a:cs typeface="Open Sans" panose="020B0606030504020204" pitchFamily="34" charset="0"/>
              </a:rPr>
              <a:t>startsWith</a:t>
            </a:r>
            <a:r>
              <a:rPr lang="en-US" sz="1400" b="1"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const </a:t>
            </a:r>
            <a:r>
              <a:rPr lang="en-US" sz="1400" dirty="0" err="1">
                <a:latin typeface="Open Sans" panose="020B0606030504020204" pitchFamily="34" charset="0"/>
                <a:ea typeface="Open Sans" panose="020B0606030504020204" pitchFamily="34" charset="0"/>
                <a:cs typeface="Open Sans" panose="020B0606030504020204" pitchFamily="34" charset="0"/>
              </a:rPr>
              <a:t>browserType</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400" dirty="0" err="1">
                <a:latin typeface="Open Sans" panose="020B0606030504020204" pitchFamily="34" charset="0"/>
                <a:ea typeface="Open Sans" panose="020B0606030504020204" pitchFamily="34" charset="0"/>
                <a:cs typeface="Open Sans" panose="020B0606030504020204" pitchFamily="34" charset="0"/>
              </a:rPr>
              <a:t>mozilla</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if (</a:t>
            </a:r>
            <a:r>
              <a:rPr lang="en-US" sz="1400" dirty="0" err="1">
                <a:latin typeface="Open Sans" panose="020B0606030504020204" pitchFamily="34" charset="0"/>
                <a:ea typeface="Open Sans" panose="020B0606030504020204" pitchFamily="34" charset="0"/>
                <a:cs typeface="Open Sans" panose="020B0606030504020204" pitchFamily="34" charset="0"/>
              </a:rPr>
              <a:t>browserType.startsWith</a:t>
            </a:r>
            <a:r>
              <a:rPr lang="en-US" sz="1400" dirty="0">
                <a:latin typeface="Open Sans" panose="020B0606030504020204" pitchFamily="34" charset="0"/>
                <a:ea typeface="Open Sans" panose="020B0606030504020204" pitchFamily="34" charset="0"/>
                <a:cs typeface="Open Sans" panose="020B0606030504020204" pitchFamily="34" charset="0"/>
              </a:rPr>
              <a:t>('zilla')) {</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console.log('Found zilla!');</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else {</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console.log('No zilla here!');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b="1" dirty="0" err="1">
                <a:latin typeface="Open Sans" panose="020B0606030504020204" pitchFamily="34" charset="0"/>
                <a:ea typeface="Open Sans" panose="020B0606030504020204" pitchFamily="34" charset="0"/>
                <a:cs typeface="Open Sans" panose="020B0606030504020204" pitchFamily="34" charset="0"/>
              </a:rPr>
              <a:t>endsWith</a:t>
            </a:r>
            <a:r>
              <a:rPr lang="en-US" sz="1400" b="1"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const </a:t>
            </a:r>
            <a:r>
              <a:rPr lang="en-US" sz="1400" dirty="0" err="1">
                <a:latin typeface="Open Sans" panose="020B0606030504020204" pitchFamily="34" charset="0"/>
                <a:ea typeface="Open Sans" panose="020B0606030504020204" pitchFamily="34" charset="0"/>
                <a:cs typeface="Open Sans" panose="020B0606030504020204" pitchFamily="34" charset="0"/>
              </a:rPr>
              <a:t>browserType</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400" dirty="0" err="1">
                <a:latin typeface="Open Sans" panose="020B0606030504020204" pitchFamily="34" charset="0"/>
                <a:ea typeface="Open Sans" panose="020B0606030504020204" pitchFamily="34" charset="0"/>
                <a:cs typeface="Open Sans" panose="020B0606030504020204" pitchFamily="34" charset="0"/>
              </a:rPr>
              <a:t>mozilla</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if (</a:t>
            </a:r>
            <a:r>
              <a:rPr lang="en-US" sz="1400" dirty="0" err="1">
                <a:latin typeface="Open Sans" panose="020B0606030504020204" pitchFamily="34" charset="0"/>
                <a:ea typeface="Open Sans" panose="020B0606030504020204" pitchFamily="34" charset="0"/>
                <a:cs typeface="Open Sans" panose="020B0606030504020204" pitchFamily="34" charset="0"/>
              </a:rPr>
              <a:t>browserType.endsWith</a:t>
            </a:r>
            <a:r>
              <a:rPr lang="en-US" sz="1400" dirty="0">
                <a:latin typeface="Open Sans" panose="020B0606030504020204" pitchFamily="34" charset="0"/>
                <a:ea typeface="Open Sans" panose="020B0606030504020204" pitchFamily="34" charset="0"/>
                <a:cs typeface="Open Sans" panose="020B0606030504020204" pitchFamily="34" charset="0"/>
              </a:rPr>
              <a:t>('zilla')) {</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console.log('Found zilla!');</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else {</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  console.log('No zilla here!');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Slide Number Placeholder 4">
            <a:extLst>
              <a:ext uri="{FF2B5EF4-FFF2-40B4-BE49-F238E27FC236}">
                <a16:creationId xmlns:a16="http://schemas.microsoft.com/office/drawing/2014/main" id="{ACAA3AA3-6D0A-F4D6-49F7-A66A3F97DD36}"/>
              </a:ext>
            </a:extLst>
          </p:cNvPr>
          <p:cNvSpPr>
            <a:spLocks noGrp="1"/>
          </p:cNvSpPr>
          <p:nvPr>
            <p:ph type="sldNum" sz="quarter" idx="12"/>
          </p:nvPr>
        </p:nvSpPr>
        <p:spPr/>
        <p:txBody>
          <a:bodyPr>
            <a:normAutofit fontScale="85000" lnSpcReduction="20000"/>
          </a:bodyPr>
          <a:lstStyle/>
          <a:p>
            <a:fld id="{CB779743-7B81-4FB7-A3E2-1ACEC99CD8CF}" type="slidenum">
              <a:rPr lang="en-US" smtClean="0"/>
              <a:t>65</a:t>
            </a:fld>
            <a:endParaRPr lang="en-US"/>
          </a:p>
        </p:txBody>
      </p:sp>
    </p:spTree>
    <p:extLst>
      <p:ext uri="{BB962C8B-B14F-4D97-AF65-F5344CB8AC3E}">
        <p14:creationId xmlns:p14="http://schemas.microsoft.com/office/powerpoint/2010/main" val="475168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FB70-60AB-6904-D3C3-75DA91E3EC9A}"/>
              </a:ext>
            </a:extLst>
          </p:cNvPr>
          <p:cNvSpPr>
            <a:spLocks noGrp="1"/>
          </p:cNvSpPr>
          <p:nvPr>
            <p:ph type="title"/>
          </p:nvPr>
        </p:nvSpPr>
        <p:spPr>
          <a:xfrm>
            <a:off x="495300" y="525463"/>
            <a:ext cx="8153400" cy="990600"/>
          </a:xfrm>
        </p:spPr>
        <p:txBody>
          <a:bodyPr/>
          <a:lstStyle/>
          <a:p>
            <a:r>
              <a:rPr lang="en-US" sz="3600" dirty="0">
                <a:latin typeface="Open Sans" panose="020B0606030504020204" pitchFamily="34" charset="0"/>
                <a:ea typeface="Open Sans" panose="020B0606030504020204" pitchFamily="34" charset="0"/>
                <a:cs typeface="Open Sans" panose="020B0606030504020204" pitchFamily="34" charset="0"/>
              </a:rPr>
              <a:t>Extracting a substring from a string</a:t>
            </a:r>
            <a:br>
              <a:rPr lang="en-US" sz="4400" dirty="0">
                <a:latin typeface="Open Sans" panose="020B0606030504020204" pitchFamily="34" charset="0"/>
                <a:ea typeface="Open Sans" panose="020B0606030504020204" pitchFamily="34" charset="0"/>
                <a:cs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F803B908-70F1-EF4A-EC55-85E08101FFAB}"/>
              </a:ext>
            </a:extLst>
          </p:cNvPr>
          <p:cNvSpPr>
            <a:spLocks noGrp="1"/>
          </p:cNvSpPr>
          <p:nvPr>
            <p:ph sz="quarter" idx="1"/>
          </p:nvPr>
        </p:nvSpPr>
        <p:spPr/>
        <p:txBody>
          <a:bodyPr/>
          <a:lstStyle/>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You can extract a substring from a string using the slice() method. You pass it:</a:t>
            </a:r>
          </a:p>
          <a:p>
            <a:r>
              <a:rPr lang="en-US" sz="1400" dirty="0">
                <a:latin typeface="Open Sans" panose="020B0606030504020204" pitchFamily="34" charset="0"/>
                <a:ea typeface="Open Sans" panose="020B0606030504020204" pitchFamily="34" charset="0"/>
                <a:cs typeface="Open Sans" panose="020B0606030504020204" pitchFamily="34" charset="0"/>
              </a:rPr>
              <a:t>the index at which to start extracting</a:t>
            </a:r>
          </a:p>
          <a:p>
            <a:r>
              <a:rPr lang="en-US" sz="1400" dirty="0">
                <a:latin typeface="Open Sans" panose="020B0606030504020204" pitchFamily="34" charset="0"/>
                <a:ea typeface="Open Sans" panose="020B0606030504020204" pitchFamily="34" charset="0"/>
                <a:cs typeface="Open Sans" panose="020B0606030504020204" pitchFamily="34" charset="0"/>
              </a:rPr>
              <a:t>the index at which to stop extracting. This is exclusive, meaning that the character at this index is not included in the extracted substring.</a:t>
            </a:r>
          </a:p>
          <a:p>
            <a:pPr marL="0" indent="0">
              <a:buNone/>
            </a:pPr>
            <a:r>
              <a:rPr lang="en-US" sz="1400" b="1" dirty="0">
                <a:latin typeface="Open Sans" panose="020B0606030504020204" pitchFamily="34" charset="0"/>
                <a:ea typeface="Open Sans" panose="020B0606030504020204" pitchFamily="34" charset="0"/>
                <a:cs typeface="Open Sans" panose="020B0606030504020204" pitchFamily="34" charset="0"/>
              </a:rPr>
              <a:t>For example:</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const </a:t>
            </a:r>
            <a:r>
              <a:rPr lang="en-US" sz="1400" dirty="0" err="1">
                <a:latin typeface="Open Sans" panose="020B0606030504020204" pitchFamily="34" charset="0"/>
                <a:ea typeface="Open Sans" panose="020B0606030504020204" pitchFamily="34" charset="0"/>
                <a:cs typeface="Open Sans" panose="020B0606030504020204" pitchFamily="34" charset="0"/>
              </a:rPr>
              <a:t>browserType</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400" dirty="0" err="1">
                <a:latin typeface="Open Sans" panose="020B0606030504020204" pitchFamily="34" charset="0"/>
                <a:ea typeface="Open Sans" panose="020B0606030504020204" pitchFamily="34" charset="0"/>
                <a:cs typeface="Open Sans" panose="020B0606030504020204" pitchFamily="34" charset="0"/>
              </a:rPr>
              <a:t>mozilla</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console.log(</a:t>
            </a:r>
            <a:r>
              <a:rPr lang="en-US" sz="1400" dirty="0" err="1">
                <a:latin typeface="Open Sans" panose="020B0606030504020204" pitchFamily="34" charset="0"/>
                <a:ea typeface="Open Sans" panose="020B0606030504020204" pitchFamily="34" charset="0"/>
                <a:cs typeface="Open Sans" panose="020B0606030504020204" pitchFamily="34" charset="0"/>
              </a:rPr>
              <a:t>browserType.slice</a:t>
            </a:r>
            <a:r>
              <a:rPr lang="en-US" sz="1400" dirty="0">
                <a:latin typeface="Open Sans" panose="020B0606030504020204" pitchFamily="34" charset="0"/>
                <a:ea typeface="Open Sans" panose="020B0606030504020204" pitchFamily="34" charset="0"/>
                <a:cs typeface="Open Sans" panose="020B0606030504020204" pitchFamily="34" charset="0"/>
              </a:rPr>
              <a:t>(1, 4)); // "</a:t>
            </a:r>
            <a:r>
              <a:rPr lang="en-US" sz="1400" dirty="0" err="1">
                <a:latin typeface="Open Sans" panose="020B0606030504020204" pitchFamily="34" charset="0"/>
                <a:ea typeface="Open Sans" panose="020B0606030504020204" pitchFamily="34" charset="0"/>
                <a:cs typeface="Open Sans" panose="020B0606030504020204" pitchFamily="34" charset="0"/>
              </a:rPr>
              <a:t>ozi</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The character at index 1 is "o", and the character at index 4 is "l". So we extract all characters starting at "o" and ending just before "l", giving us "</a:t>
            </a:r>
            <a:r>
              <a:rPr lang="en-US" sz="1400" dirty="0" err="1">
                <a:latin typeface="Open Sans" panose="020B0606030504020204" pitchFamily="34" charset="0"/>
                <a:ea typeface="Open Sans" panose="020B0606030504020204" pitchFamily="34" charset="0"/>
                <a:cs typeface="Open Sans" panose="020B0606030504020204" pitchFamily="34" charset="0"/>
              </a:rPr>
              <a:t>ozi</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If you know that you want to extract all of the remaining characters in a string after a certain character, you don't have to include the second parameter. Instead, you only need to include the character position from where you want to extract the remaining characters in a string. Try the following:</a:t>
            </a:r>
          </a:p>
          <a:p>
            <a:pPr marL="0" indent="0">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400" dirty="0" err="1">
                <a:latin typeface="Open Sans" panose="020B0606030504020204" pitchFamily="34" charset="0"/>
                <a:ea typeface="Open Sans" panose="020B0606030504020204" pitchFamily="34" charset="0"/>
                <a:cs typeface="Open Sans" panose="020B0606030504020204" pitchFamily="34" charset="0"/>
              </a:rPr>
              <a:t>browserType.slice</a:t>
            </a:r>
            <a:r>
              <a:rPr lang="en-US" sz="1400" dirty="0">
                <a:latin typeface="Open Sans" panose="020B0606030504020204" pitchFamily="34" charset="0"/>
                <a:ea typeface="Open Sans" panose="020B0606030504020204" pitchFamily="34" charset="0"/>
                <a:cs typeface="Open Sans" panose="020B0606030504020204" pitchFamily="34" charset="0"/>
              </a:rPr>
              <a:t>(2); // "zilla"</a:t>
            </a:r>
          </a:p>
          <a:p>
            <a:pPr marL="0" indent="0">
              <a:buNone/>
            </a:pPr>
            <a:r>
              <a:rPr lang="en-US" sz="1400" dirty="0">
                <a:latin typeface="Open Sans" panose="020B0606030504020204" pitchFamily="34" charset="0"/>
                <a:ea typeface="Open Sans" panose="020B0606030504020204" pitchFamily="34" charset="0"/>
                <a:cs typeface="Open Sans" panose="020B0606030504020204" pitchFamily="34" charset="0"/>
              </a:rPr>
              <a:t>This returns "zilla" — this is because the character position of 2 is the letter "z", and because you didn't include a second parameter, the substring that was returned was all of the remaining characters in the string.</a:t>
            </a:r>
          </a:p>
        </p:txBody>
      </p:sp>
      <p:sp>
        <p:nvSpPr>
          <p:cNvPr id="5" name="Slide Number Placeholder 4">
            <a:extLst>
              <a:ext uri="{FF2B5EF4-FFF2-40B4-BE49-F238E27FC236}">
                <a16:creationId xmlns:a16="http://schemas.microsoft.com/office/drawing/2014/main" id="{0AEB8902-9675-39E0-FCD8-C277F5A2C432}"/>
              </a:ext>
            </a:extLst>
          </p:cNvPr>
          <p:cNvSpPr>
            <a:spLocks noGrp="1"/>
          </p:cNvSpPr>
          <p:nvPr>
            <p:ph type="sldNum" sz="quarter" idx="12"/>
          </p:nvPr>
        </p:nvSpPr>
        <p:spPr/>
        <p:txBody>
          <a:bodyPr>
            <a:normAutofit fontScale="85000" lnSpcReduction="20000"/>
          </a:bodyPr>
          <a:lstStyle/>
          <a:p>
            <a:fld id="{CB779743-7B81-4FB7-A3E2-1ACEC99CD8CF}" type="slidenum">
              <a:rPr lang="en-US" smtClean="0"/>
              <a:t>66</a:t>
            </a:fld>
            <a:endParaRPr lang="en-US"/>
          </a:p>
        </p:txBody>
      </p:sp>
    </p:spTree>
    <p:extLst>
      <p:ext uri="{BB962C8B-B14F-4D97-AF65-F5344CB8AC3E}">
        <p14:creationId xmlns:p14="http://schemas.microsoft.com/office/powerpoint/2010/main" val="1362824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638-6217-783A-E4B4-38A247AE50A7}"/>
              </a:ext>
            </a:extLst>
          </p:cNvPr>
          <p:cNvSpPr>
            <a:spLocks noGrp="1"/>
          </p:cNvSpPr>
          <p:nvPr>
            <p:ph type="title"/>
          </p:nvPr>
        </p:nvSpPr>
        <p:spPr/>
        <p:txBody>
          <a:bodyPr/>
          <a:lstStyle/>
          <a:p>
            <a:r>
              <a:rPr lang="en-US" dirty="0"/>
              <a:t>Changing Case</a:t>
            </a:r>
          </a:p>
        </p:txBody>
      </p:sp>
      <p:sp>
        <p:nvSpPr>
          <p:cNvPr id="3" name="Content Placeholder 2">
            <a:extLst>
              <a:ext uri="{FF2B5EF4-FFF2-40B4-BE49-F238E27FC236}">
                <a16:creationId xmlns:a16="http://schemas.microsoft.com/office/drawing/2014/main" id="{F468FFA7-9CD5-557F-688D-67E9A3D1CC37}"/>
              </a:ext>
            </a:extLst>
          </p:cNvPr>
          <p:cNvSpPr>
            <a:spLocks noGrp="1"/>
          </p:cNvSpPr>
          <p:nvPr>
            <p:ph sz="quarter" idx="1"/>
          </p:nvPr>
        </p:nvSpPr>
        <p:spPr/>
        <p:txBody>
          <a:bodyPr/>
          <a:lstStyle/>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The string methods </a:t>
            </a:r>
            <a:r>
              <a:rPr lang="en-US" sz="2400" dirty="0" err="1">
                <a:latin typeface="Open Sans" panose="020B0606030504020204" pitchFamily="34" charset="0"/>
                <a:ea typeface="Open Sans" panose="020B0606030504020204" pitchFamily="34" charset="0"/>
                <a:cs typeface="Open Sans" panose="020B0606030504020204" pitchFamily="34" charset="0"/>
              </a:rPr>
              <a:t>toLowerCase</a:t>
            </a:r>
            <a:r>
              <a:rPr lang="en-US" sz="2400" dirty="0">
                <a:latin typeface="Open Sans" panose="020B0606030504020204" pitchFamily="34" charset="0"/>
                <a:ea typeface="Open Sans" panose="020B0606030504020204" pitchFamily="34" charset="0"/>
                <a:cs typeface="Open Sans" panose="020B0606030504020204" pitchFamily="34" charset="0"/>
              </a:rPr>
              <a:t>() and </a:t>
            </a:r>
            <a:r>
              <a:rPr lang="en-US" sz="2400" dirty="0" err="1">
                <a:latin typeface="Open Sans" panose="020B0606030504020204" pitchFamily="34" charset="0"/>
                <a:ea typeface="Open Sans" panose="020B0606030504020204" pitchFamily="34" charset="0"/>
                <a:cs typeface="Open Sans" panose="020B0606030504020204" pitchFamily="34" charset="0"/>
              </a:rPr>
              <a:t>toUpperCase</a:t>
            </a:r>
            <a:r>
              <a:rPr lang="en-US" sz="2400" dirty="0">
                <a:latin typeface="Open Sans" panose="020B0606030504020204" pitchFamily="34" charset="0"/>
                <a:ea typeface="Open Sans" panose="020B0606030504020204" pitchFamily="34" charset="0"/>
                <a:cs typeface="Open Sans" panose="020B0606030504020204" pitchFamily="34" charset="0"/>
              </a:rPr>
              <a:t>() take a string and convert all the characters to lower- or uppercase, respectively. This can be useful for example if you want to normalize all user-entered data before storing it in a database.</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Let's try entering the following lines to see what happens:</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const </a:t>
            </a:r>
            <a:r>
              <a:rPr lang="en-US" sz="2400" dirty="0" err="1">
                <a:latin typeface="Open Sans" panose="020B0606030504020204" pitchFamily="34" charset="0"/>
                <a:ea typeface="Open Sans" panose="020B0606030504020204" pitchFamily="34" charset="0"/>
                <a:cs typeface="Open Sans" panose="020B0606030504020204" pitchFamily="34" charset="0"/>
              </a:rPr>
              <a:t>radData</a:t>
            </a:r>
            <a:r>
              <a:rPr lang="en-US" sz="2400" dirty="0">
                <a:latin typeface="Open Sans" panose="020B0606030504020204" pitchFamily="34" charset="0"/>
                <a:ea typeface="Open Sans" panose="020B0606030504020204" pitchFamily="34" charset="0"/>
                <a:cs typeface="Open Sans" panose="020B0606030504020204" pitchFamily="34" charset="0"/>
              </a:rPr>
              <a:t> = 'My </a:t>
            </a:r>
            <a:r>
              <a:rPr lang="en-US" sz="2400" dirty="0" err="1">
                <a:latin typeface="Open Sans" panose="020B0606030504020204" pitchFamily="34" charset="0"/>
                <a:ea typeface="Open Sans" panose="020B0606030504020204" pitchFamily="34" charset="0"/>
                <a:cs typeface="Open Sans" panose="020B0606030504020204" pitchFamily="34" charset="0"/>
              </a:rPr>
              <a:t>NaMe</a:t>
            </a:r>
            <a:r>
              <a:rPr lang="en-US" sz="2400" dirty="0">
                <a:latin typeface="Open Sans" panose="020B0606030504020204" pitchFamily="34" charset="0"/>
                <a:ea typeface="Open Sans" panose="020B0606030504020204" pitchFamily="34" charset="0"/>
                <a:cs typeface="Open Sans" panose="020B0606030504020204" pitchFamily="34" charset="0"/>
              </a:rPr>
              <a:t> Is </a:t>
            </a:r>
            <a:r>
              <a:rPr lang="en-US" sz="2400" dirty="0" err="1">
                <a:latin typeface="Open Sans" panose="020B0606030504020204" pitchFamily="34" charset="0"/>
                <a:ea typeface="Open Sans" panose="020B0606030504020204" pitchFamily="34" charset="0"/>
                <a:cs typeface="Open Sans" panose="020B0606030504020204" pitchFamily="34" charset="0"/>
              </a:rPr>
              <a:t>MuD</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console.log(</a:t>
            </a:r>
            <a:r>
              <a:rPr lang="en-US" sz="2400" dirty="0" err="1">
                <a:latin typeface="Open Sans" panose="020B0606030504020204" pitchFamily="34" charset="0"/>
                <a:ea typeface="Open Sans" panose="020B0606030504020204" pitchFamily="34" charset="0"/>
                <a:cs typeface="Open Sans" panose="020B0606030504020204" pitchFamily="34" charset="0"/>
              </a:rPr>
              <a:t>radData.toLowerCase</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console.log(</a:t>
            </a:r>
            <a:r>
              <a:rPr lang="en-US" sz="2400" dirty="0" err="1">
                <a:latin typeface="Open Sans" panose="020B0606030504020204" pitchFamily="34" charset="0"/>
                <a:ea typeface="Open Sans" panose="020B0606030504020204" pitchFamily="34" charset="0"/>
                <a:cs typeface="Open Sans" panose="020B0606030504020204" pitchFamily="34" charset="0"/>
              </a:rPr>
              <a:t>radData.toUpperCase</a:t>
            </a:r>
            <a:r>
              <a:rPr lang="en-US" sz="24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Slide Number Placeholder 4">
            <a:extLst>
              <a:ext uri="{FF2B5EF4-FFF2-40B4-BE49-F238E27FC236}">
                <a16:creationId xmlns:a16="http://schemas.microsoft.com/office/drawing/2014/main" id="{736114EB-F5DC-C126-F857-BD261F52AB9A}"/>
              </a:ext>
            </a:extLst>
          </p:cNvPr>
          <p:cNvSpPr>
            <a:spLocks noGrp="1"/>
          </p:cNvSpPr>
          <p:nvPr>
            <p:ph type="sldNum" sz="quarter" idx="12"/>
          </p:nvPr>
        </p:nvSpPr>
        <p:spPr/>
        <p:txBody>
          <a:bodyPr>
            <a:normAutofit fontScale="85000" lnSpcReduction="20000"/>
          </a:bodyPr>
          <a:lstStyle/>
          <a:p>
            <a:fld id="{CB779743-7B81-4FB7-A3E2-1ACEC99CD8CF}" type="slidenum">
              <a:rPr lang="en-US" smtClean="0"/>
              <a:t>67</a:t>
            </a:fld>
            <a:endParaRPr lang="en-US"/>
          </a:p>
        </p:txBody>
      </p:sp>
    </p:spTree>
    <p:extLst>
      <p:ext uri="{BB962C8B-B14F-4D97-AF65-F5344CB8AC3E}">
        <p14:creationId xmlns:p14="http://schemas.microsoft.com/office/powerpoint/2010/main" val="3410030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FD58-584A-F2C4-219B-545EA150A266}"/>
              </a:ext>
            </a:extLst>
          </p:cNvPr>
          <p:cNvSpPr>
            <a:spLocks noGrp="1"/>
          </p:cNvSpPr>
          <p:nvPr>
            <p:ph type="title"/>
          </p:nvPr>
        </p:nvSpPr>
        <p:spPr/>
        <p:txBody>
          <a:bodyPr/>
          <a:lstStyle/>
          <a:p>
            <a:r>
              <a:rPr lang="en-US" dirty="0"/>
              <a:t>Updating Parts of a String</a:t>
            </a:r>
          </a:p>
        </p:txBody>
      </p:sp>
      <p:sp>
        <p:nvSpPr>
          <p:cNvPr id="3" name="Content Placeholder 2">
            <a:extLst>
              <a:ext uri="{FF2B5EF4-FFF2-40B4-BE49-F238E27FC236}">
                <a16:creationId xmlns:a16="http://schemas.microsoft.com/office/drawing/2014/main" id="{92F190D1-1090-FE58-39F5-934E87FD3ACD}"/>
              </a:ext>
            </a:extLst>
          </p:cNvPr>
          <p:cNvSpPr>
            <a:spLocks noGrp="1"/>
          </p:cNvSpPr>
          <p:nvPr>
            <p:ph sz="quarter" idx="1"/>
          </p:nvPr>
        </p:nvSpPr>
        <p:spPr>
          <a:xfrm>
            <a:off x="612648" y="1600200"/>
            <a:ext cx="8153400" cy="5029200"/>
          </a:xfrm>
        </p:spPr>
        <p:txBody>
          <a:bodyPr/>
          <a:lstStyle/>
          <a:p>
            <a:r>
              <a:rPr lang="en-US" sz="1300" dirty="0">
                <a:latin typeface="Open Sans" panose="020B0606030504020204" pitchFamily="34" charset="0"/>
                <a:ea typeface="Open Sans" panose="020B0606030504020204" pitchFamily="34" charset="0"/>
                <a:cs typeface="Open Sans" panose="020B0606030504020204" pitchFamily="34" charset="0"/>
              </a:rPr>
              <a:t>You can replace one substring inside a string with another substring using the replace() method.</a:t>
            </a:r>
          </a:p>
          <a:p>
            <a:pPr marL="0" indent="0">
              <a:buNone/>
            </a:pPr>
            <a:r>
              <a:rPr lang="en-US" sz="1300" b="1" dirty="0">
                <a:latin typeface="Open Sans" panose="020B0606030504020204" pitchFamily="34" charset="0"/>
                <a:ea typeface="Open Sans" panose="020B0606030504020204" pitchFamily="34" charset="0"/>
                <a:cs typeface="Open Sans" panose="020B0606030504020204" pitchFamily="34" charset="0"/>
              </a:rPr>
              <a:t>In this example, we're providing two parameters — the string we want to replace, and the string we want to replace it with:</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 '</a:t>
            </a:r>
            <a:r>
              <a:rPr lang="en-US" sz="1300" dirty="0" err="1">
                <a:latin typeface="Open Sans" panose="020B0606030504020204" pitchFamily="34" charset="0"/>
                <a:ea typeface="Open Sans" panose="020B0606030504020204" pitchFamily="34" charset="0"/>
                <a:cs typeface="Open Sans" panose="020B0606030504020204" pitchFamily="34" charset="0"/>
              </a:rPr>
              <a:t>mozilla</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updated = </a:t>
            </a:r>
            <a:r>
              <a:rPr lang="en-US" sz="1300" dirty="0" err="1">
                <a:latin typeface="Open Sans" panose="020B0606030504020204" pitchFamily="34" charset="0"/>
                <a:ea typeface="Open Sans" panose="020B0606030504020204" pitchFamily="34" charset="0"/>
                <a:cs typeface="Open Sans" panose="020B0606030504020204" pitchFamily="34" charset="0"/>
              </a:rPr>
              <a:t>browserType.replace</a:t>
            </a:r>
            <a:r>
              <a:rPr lang="en-US" sz="1300" dirty="0">
                <a:latin typeface="Open Sans" panose="020B0606030504020204" pitchFamily="34" charset="0"/>
                <a:ea typeface="Open Sans" panose="020B0606030504020204" pitchFamily="34" charset="0"/>
                <a:cs typeface="Open Sans" panose="020B0606030504020204" pitchFamily="34" charset="0"/>
              </a:rPr>
              <a:t>('</a:t>
            </a:r>
            <a:r>
              <a:rPr lang="en-US" sz="1300" dirty="0" err="1">
                <a:latin typeface="Open Sans" panose="020B0606030504020204" pitchFamily="34" charset="0"/>
                <a:ea typeface="Open Sans" panose="020B0606030504020204" pitchFamily="34" charset="0"/>
                <a:cs typeface="Open Sans" panose="020B0606030504020204" pitchFamily="34" charset="0"/>
              </a:rPr>
              <a:t>moz</a:t>
            </a:r>
            <a:r>
              <a:rPr lang="en-US" sz="1300" dirty="0">
                <a:latin typeface="Open Sans" panose="020B0606030504020204" pitchFamily="34" charset="0"/>
                <a:ea typeface="Open Sans" panose="020B0606030504020204" pitchFamily="34" charset="0"/>
                <a:cs typeface="Open Sans" panose="020B0606030504020204" pitchFamily="34" charset="0"/>
              </a:rPr>
              <a:t>','van');</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console.log(updated);      // "vanilla"</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 "</a:t>
            </a:r>
            <a:r>
              <a:rPr lang="en-US" sz="1300" dirty="0" err="1">
                <a:latin typeface="Open Sans" panose="020B0606030504020204" pitchFamily="34" charset="0"/>
                <a:ea typeface="Open Sans" panose="020B0606030504020204" pitchFamily="34" charset="0"/>
                <a:cs typeface="Open Sans" panose="020B0606030504020204" pitchFamily="34" charset="0"/>
              </a:rPr>
              <a:t>mozilla</a:t>
            </a:r>
            <a:r>
              <a:rPr lang="en-US" sz="1300" dirty="0">
                <a:latin typeface="Open Sans" panose="020B0606030504020204" pitchFamily="34" charset="0"/>
                <a:ea typeface="Open Sans" panose="020B0606030504020204" pitchFamily="34" charset="0"/>
                <a:cs typeface="Open Sans" panose="020B0606030504020204" pitchFamily="34" charset="0"/>
              </a:rPr>
              <a:t>"</a:t>
            </a:r>
          </a:p>
          <a:p>
            <a:r>
              <a:rPr lang="en-US" sz="1300" b="1" dirty="0">
                <a:latin typeface="Open Sans" panose="020B0606030504020204" pitchFamily="34" charset="0"/>
                <a:ea typeface="Open Sans" panose="020B0606030504020204" pitchFamily="34" charset="0"/>
                <a:cs typeface="Open Sans" panose="020B0606030504020204" pitchFamily="34" charset="0"/>
              </a:rPr>
              <a:t>Note that replace(), like many string methods, doesn't change the string it was called on, but returns a new string. If you want to update the original </a:t>
            </a:r>
            <a:r>
              <a:rPr lang="en-US" sz="1300" b="1"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b="1" dirty="0">
                <a:latin typeface="Open Sans" panose="020B0606030504020204" pitchFamily="34" charset="0"/>
                <a:ea typeface="Open Sans" panose="020B0606030504020204" pitchFamily="34" charset="0"/>
                <a:cs typeface="Open Sans" panose="020B0606030504020204" pitchFamily="34" charset="0"/>
              </a:rPr>
              <a:t> variable, you would have to do something like this:</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let </a:t>
            </a: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 '</a:t>
            </a:r>
            <a:r>
              <a:rPr lang="en-US" sz="1300" dirty="0" err="1">
                <a:latin typeface="Open Sans" panose="020B0606030504020204" pitchFamily="34" charset="0"/>
                <a:ea typeface="Open Sans" panose="020B0606030504020204" pitchFamily="34" charset="0"/>
                <a:cs typeface="Open Sans" panose="020B0606030504020204" pitchFamily="34" charset="0"/>
              </a:rPr>
              <a:t>mozilla</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 </a:t>
            </a:r>
            <a:r>
              <a:rPr lang="en-US" sz="1300" dirty="0" err="1">
                <a:latin typeface="Open Sans" panose="020B0606030504020204" pitchFamily="34" charset="0"/>
                <a:ea typeface="Open Sans" panose="020B0606030504020204" pitchFamily="34" charset="0"/>
                <a:cs typeface="Open Sans" panose="020B0606030504020204" pitchFamily="34" charset="0"/>
              </a:rPr>
              <a:t>browserType.replace</a:t>
            </a:r>
            <a:r>
              <a:rPr lang="en-US" sz="1300" dirty="0">
                <a:latin typeface="Open Sans" panose="020B0606030504020204" pitchFamily="34" charset="0"/>
                <a:ea typeface="Open Sans" panose="020B0606030504020204" pitchFamily="34" charset="0"/>
                <a:cs typeface="Open Sans" panose="020B0606030504020204" pitchFamily="34" charset="0"/>
              </a:rPr>
              <a:t>('</a:t>
            </a:r>
            <a:r>
              <a:rPr lang="en-US" sz="1300" dirty="0" err="1">
                <a:latin typeface="Open Sans" panose="020B0606030504020204" pitchFamily="34" charset="0"/>
                <a:ea typeface="Open Sans" panose="020B0606030504020204" pitchFamily="34" charset="0"/>
                <a:cs typeface="Open Sans" panose="020B0606030504020204" pitchFamily="34" charset="0"/>
              </a:rPr>
              <a:t>moz</a:t>
            </a:r>
            <a:r>
              <a:rPr lang="en-US" sz="1300" dirty="0">
                <a:latin typeface="Open Sans" panose="020B0606030504020204" pitchFamily="34" charset="0"/>
                <a:ea typeface="Open Sans" panose="020B0606030504020204" pitchFamily="34" charset="0"/>
                <a:cs typeface="Open Sans" panose="020B0606030504020204" pitchFamily="34" charset="0"/>
              </a:rPr>
              <a:t>','van');</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 "vanilla"</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Also note that we now have to declare </a:t>
            </a:r>
            <a:r>
              <a:rPr lang="en-US" sz="1300" dirty="0" err="1">
                <a:latin typeface="Open Sans" panose="020B0606030504020204" pitchFamily="34" charset="0"/>
                <a:ea typeface="Open Sans" panose="020B0606030504020204" pitchFamily="34" charset="0"/>
                <a:cs typeface="Open Sans" panose="020B0606030504020204" pitchFamily="34" charset="0"/>
              </a:rPr>
              <a:t>browserType</a:t>
            </a:r>
            <a:r>
              <a:rPr lang="en-US" sz="1300" dirty="0">
                <a:latin typeface="Open Sans" panose="020B0606030504020204" pitchFamily="34" charset="0"/>
                <a:ea typeface="Open Sans" panose="020B0606030504020204" pitchFamily="34" charset="0"/>
                <a:cs typeface="Open Sans" panose="020B0606030504020204" pitchFamily="34" charset="0"/>
              </a:rPr>
              <a:t> using let, not const, because we are reassigning it.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Be aware that replace() in this form only changes the first occurrence of the substring. If you want to change all occurrences, you can use </a:t>
            </a:r>
            <a:r>
              <a:rPr lang="en-US" sz="1300" dirty="0" err="1">
                <a:latin typeface="Open Sans" panose="020B0606030504020204" pitchFamily="34" charset="0"/>
                <a:ea typeface="Open Sans" panose="020B0606030504020204" pitchFamily="34" charset="0"/>
                <a:cs typeface="Open Sans" panose="020B0606030504020204" pitchFamily="34" charset="0"/>
              </a:rPr>
              <a:t>replaceAll</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let quote = 'To be or not to be';</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quote = </a:t>
            </a:r>
            <a:r>
              <a:rPr lang="en-US" sz="1300" dirty="0" err="1">
                <a:latin typeface="Open Sans" panose="020B0606030504020204" pitchFamily="34" charset="0"/>
                <a:ea typeface="Open Sans" panose="020B0606030504020204" pitchFamily="34" charset="0"/>
                <a:cs typeface="Open Sans" panose="020B0606030504020204" pitchFamily="34" charset="0"/>
              </a:rPr>
              <a:t>quote.replaceAll</a:t>
            </a:r>
            <a:r>
              <a:rPr lang="en-US" sz="1300" dirty="0">
                <a:latin typeface="Open Sans" panose="020B0606030504020204" pitchFamily="34" charset="0"/>
                <a:ea typeface="Open Sans" panose="020B0606030504020204" pitchFamily="34" charset="0"/>
                <a:cs typeface="Open Sans" panose="020B0606030504020204" pitchFamily="34" charset="0"/>
              </a:rPr>
              <a:t>('</a:t>
            </a:r>
            <a:r>
              <a:rPr lang="en-US" sz="1300" dirty="0" err="1">
                <a:latin typeface="Open Sans" panose="020B0606030504020204" pitchFamily="34" charset="0"/>
                <a:ea typeface="Open Sans" panose="020B0606030504020204" pitchFamily="34" charset="0"/>
                <a:cs typeface="Open Sans" panose="020B0606030504020204" pitchFamily="34" charset="0"/>
              </a:rPr>
              <a:t>be','code</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console.log(quote);  // "To code or not to code"</a:t>
            </a:r>
          </a:p>
        </p:txBody>
      </p:sp>
      <p:sp>
        <p:nvSpPr>
          <p:cNvPr id="5" name="Slide Number Placeholder 4">
            <a:extLst>
              <a:ext uri="{FF2B5EF4-FFF2-40B4-BE49-F238E27FC236}">
                <a16:creationId xmlns:a16="http://schemas.microsoft.com/office/drawing/2014/main" id="{89CFB47F-0084-F795-1218-3A104CBA0101}"/>
              </a:ext>
            </a:extLst>
          </p:cNvPr>
          <p:cNvSpPr>
            <a:spLocks noGrp="1"/>
          </p:cNvSpPr>
          <p:nvPr>
            <p:ph type="sldNum" sz="quarter" idx="12"/>
          </p:nvPr>
        </p:nvSpPr>
        <p:spPr/>
        <p:txBody>
          <a:bodyPr>
            <a:normAutofit fontScale="85000" lnSpcReduction="20000"/>
          </a:bodyPr>
          <a:lstStyle/>
          <a:p>
            <a:fld id="{CB779743-7B81-4FB7-A3E2-1ACEC99CD8CF}" type="slidenum">
              <a:rPr lang="en-US" smtClean="0"/>
              <a:t>68</a:t>
            </a:fld>
            <a:endParaRPr lang="en-US"/>
          </a:p>
        </p:txBody>
      </p:sp>
    </p:spTree>
    <p:extLst>
      <p:ext uri="{BB962C8B-B14F-4D97-AF65-F5344CB8AC3E}">
        <p14:creationId xmlns:p14="http://schemas.microsoft.com/office/powerpoint/2010/main" val="8273677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3C59-8C9C-C61C-8827-D58D70403AF1}"/>
              </a:ext>
            </a:extLst>
          </p:cNvPr>
          <p:cNvSpPr>
            <a:spLocks noGrp="1"/>
          </p:cNvSpPr>
          <p:nvPr>
            <p:ph type="title"/>
          </p:nvPr>
        </p:nvSpPr>
        <p:spPr/>
        <p:txBody>
          <a:bodyPr/>
          <a:lstStyle/>
          <a:p>
            <a:pPr marL="0" indent="0">
              <a:buNone/>
            </a:pPr>
            <a:r>
              <a:rPr lang="en-US" sz="4000" dirty="0">
                <a:latin typeface="Open Sans" panose="020B0606030504020204" pitchFamily="34" charset="0"/>
                <a:ea typeface="Open Sans" panose="020B0606030504020204" pitchFamily="34" charset="0"/>
                <a:cs typeface="Open Sans" panose="020B0606030504020204" pitchFamily="34" charset="0"/>
              </a:rPr>
              <a:t>Single quotes vs. double quotes</a:t>
            </a:r>
          </a:p>
        </p:txBody>
      </p:sp>
      <p:sp>
        <p:nvSpPr>
          <p:cNvPr id="3" name="Content Placeholder 2">
            <a:extLst>
              <a:ext uri="{FF2B5EF4-FFF2-40B4-BE49-F238E27FC236}">
                <a16:creationId xmlns:a16="http://schemas.microsoft.com/office/drawing/2014/main" id="{A6B8B37A-296B-F250-FCC2-9A3DA1EA8E5C}"/>
              </a:ext>
            </a:extLst>
          </p:cNvPr>
          <p:cNvSpPr>
            <a:spLocks noGrp="1"/>
          </p:cNvSpPr>
          <p:nvPr>
            <p:ph sz="quarter" idx="1"/>
          </p:nvPr>
        </p:nvSpPr>
        <p:spPr/>
        <p:txBody>
          <a:bodyPr/>
          <a:lstStyle/>
          <a:p>
            <a:pPr marL="0" indent="0">
              <a:buNone/>
            </a:pPr>
            <a:r>
              <a:rPr lang="en-US" sz="1300" b="1" dirty="0">
                <a:latin typeface="Open Sans" panose="020B0606030504020204" pitchFamily="34" charset="0"/>
                <a:ea typeface="Open Sans" panose="020B0606030504020204" pitchFamily="34" charset="0"/>
                <a:cs typeface="Open Sans" panose="020B0606030504020204" pitchFamily="34" charset="0"/>
              </a:rPr>
              <a:t>In JavaScript, you can choose single quotes or double quotes to wrap your strings in. Both of the following will work okay:</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sgl</a:t>
            </a:r>
            <a:r>
              <a:rPr lang="en-US" sz="1300" dirty="0">
                <a:latin typeface="Open Sans" panose="020B0606030504020204" pitchFamily="34" charset="0"/>
                <a:ea typeface="Open Sans" panose="020B0606030504020204" pitchFamily="34" charset="0"/>
                <a:cs typeface="Open Sans" panose="020B0606030504020204" pitchFamily="34" charset="0"/>
              </a:rPr>
              <a:t> = 'Single quotes.';</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dbl</a:t>
            </a:r>
            <a:r>
              <a:rPr lang="en-US" sz="1300" dirty="0">
                <a:latin typeface="Open Sans" panose="020B0606030504020204" pitchFamily="34" charset="0"/>
                <a:ea typeface="Open Sans" panose="020B0606030504020204" pitchFamily="34" charset="0"/>
                <a:cs typeface="Open Sans" panose="020B0606030504020204" pitchFamily="34" charset="0"/>
              </a:rPr>
              <a:t> = "Double quotes";</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sgl</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dbl</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There is very little difference between the two, and which you use is down to personal preference. </a:t>
            </a:r>
          </a:p>
          <a:p>
            <a:pPr marL="0" indent="0">
              <a:buNone/>
            </a:pPr>
            <a:r>
              <a:rPr lang="en-US" sz="1300" b="1" dirty="0">
                <a:latin typeface="Open Sans" panose="020B0606030504020204" pitchFamily="34" charset="0"/>
                <a:ea typeface="Open Sans" panose="020B0606030504020204" pitchFamily="34" charset="0"/>
                <a:cs typeface="Open Sans" panose="020B0606030504020204" pitchFamily="34" charset="0"/>
              </a:rPr>
              <a:t>The following will return an error:</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badQuotes</a:t>
            </a:r>
            <a:r>
              <a:rPr lang="en-US" sz="1300" dirty="0">
                <a:latin typeface="Open Sans" panose="020B0606030504020204" pitchFamily="34" charset="0"/>
                <a:ea typeface="Open Sans" panose="020B0606030504020204" pitchFamily="34" charset="0"/>
                <a:cs typeface="Open Sans" panose="020B0606030504020204" pitchFamily="34" charset="0"/>
              </a:rPr>
              <a:t> = 'What on earth?";</a:t>
            </a:r>
          </a:p>
          <a:p>
            <a:pPr marL="0" indent="0">
              <a:buNone/>
            </a:pPr>
            <a:r>
              <a:rPr lang="en-US" sz="1300" b="1" dirty="0">
                <a:latin typeface="Open Sans" panose="020B0606030504020204" pitchFamily="34" charset="0"/>
                <a:ea typeface="Open Sans" panose="020B0606030504020204" pitchFamily="34" charset="0"/>
                <a:cs typeface="Open Sans" panose="020B0606030504020204" pitchFamily="34" charset="0"/>
              </a:rPr>
              <a:t>The browser will think the string has not been closed because the other type of quote you are not using to contain your strings can appear in the string. For example, both of these are okay:</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sglDbl</a:t>
            </a:r>
            <a:r>
              <a:rPr lang="en-US" sz="1300" dirty="0">
                <a:latin typeface="Open Sans" panose="020B0606030504020204" pitchFamily="34" charset="0"/>
                <a:ea typeface="Open Sans" panose="020B0606030504020204" pitchFamily="34" charset="0"/>
                <a:cs typeface="Open Sans" panose="020B0606030504020204" pitchFamily="34" charset="0"/>
              </a:rPr>
              <a:t> = 'Would you eat a "fish supper"?';</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a:t>
            </a:r>
            <a:r>
              <a:rPr lang="en-US" sz="1300" dirty="0" err="1">
                <a:latin typeface="Open Sans" panose="020B0606030504020204" pitchFamily="34" charset="0"/>
                <a:ea typeface="Open Sans" panose="020B0606030504020204" pitchFamily="34" charset="0"/>
                <a:cs typeface="Open Sans" panose="020B0606030504020204" pitchFamily="34" charset="0"/>
              </a:rPr>
              <a:t>dblSgl</a:t>
            </a:r>
            <a:r>
              <a:rPr lang="en-US" sz="1300" dirty="0">
                <a:latin typeface="Open Sans" panose="020B0606030504020204" pitchFamily="34" charset="0"/>
                <a:ea typeface="Open Sans" panose="020B0606030504020204" pitchFamily="34" charset="0"/>
                <a:cs typeface="Open Sans" panose="020B0606030504020204" pitchFamily="34" charset="0"/>
              </a:rPr>
              <a:t> = "I'm feeling blue.";</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sglDbl</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console.log(</a:t>
            </a:r>
            <a:r>
              <a:rPr lang="en-US" sz="1300" dirty="0" err="1">
                <a:latin typeface="Open Sans" panose="020B0606030504020204" pitchFamily="34" charset="0"/>
                <a:ea typeface="Open Sans" panose="020B0606030504020204" pitchFamily="34" charset="0"/>
                <a:cs typeface="Open Sans" panose="020B0606030504020204" pitchFamily="34" charset="0"/>
              </a:rPr>
              <a:t>dblSgl</a:t>
            </a:r>
            <a:r>
              <a:rPr lang="en-US" sz="13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300" b="1" dirty="0">
                <a:latin typeface="Open Sans" panose="020B0606030504020204" pitchFamily="34" charset="0"/>
                <a:ea typeface="Open Sans" panose="020B0606030504020204" pitchFamily="34" charset="0"/>
                <a:cs typeface="Open Sans" panose="020B0606030504020204" pitchFamily="34" charset="0"/>
              </a:rPr>
              <a:t>However, you can't include the same quote mark inside the string if it's being used to contain them. The following will error, as it confuses the browser as to where the string ends:</a:t>
            </a:r>
          </a:p>
          <a:p>
            <a:pPr marL="0" indent="0">
              <a:buNone/>
            </a:pPr>
            <a:r>
              <a:rPr lang="en-US" sz="1300" dirty="0">
                <a:latin typeface="Open Sans" panose="020B0606030504020204" pitchFamily="34" charset="0"/>
                <a:ea typeface="Open Sans" panose="020B0606030504020204" pitchFamily="34" charset="0"/>
                <a:cs typeface="Open Sans" panose="020B0606030504020204" pitchFamily="34" charset="0"/>
              </a:rPr>
              <a:t>const bigmouth = 'I've got no right to take my place…';</a:t>
            </a:r>
          </a:p>
        </p:txBody>
      </p:sp>
      <p:sp>
        <p:nvSpPr>
          <p:cNvPr id="5" name="Slide Number Placeholder 4">
            <a:extLst>
              <a:ext uri="{FF2B5EF4-FFF2-40B4-BE49-F238E27FC236}">
                <a16:creationId xmlns:a16="http://schemas.microsoft.com/office/drawing/2014/main" id="{AC542AA6-49D1-FF55-021C-C7A10C2BD003}"/>
              </a:ext>
            </a:extLst>
          </p:cNvPr>
          <p:cNvSpPr>
            <a:spLocks noGrp="1"/>
          </p:cNvSpPr>
          <p:nvPr>
            <p:ph type="sldNum" sz="quarter" idx="12"/>
          </p:nvPr>
        </p:nvSpPr>
        <p:spPr/>
        <p:txBody>
          <a:bodyPr>
            <a:normAutofit fontScale="85000" lnSpcReduction="20000"/>
          </a:bodyPr>
          <a:lstStyle/>
          <a:p>
            <a:fld id="{CB779743-7B81-4FB7-A3E2-1ACEC99CD8CF}" type="slidenum">
              <a:rPr lang="en-US" smtClean="0"/>
              <a:t>69</a:t>
            </a:fld>
            <a:endParaRPr lang="en-US"/>
          </a:p>
        </p:txBody>
      </p:sp>
    </p:spTree>
    <p:extLst>
      <p:ext uri="{BB962C8B-B14F-4D97-AF65-F5344CB8AC3E}">
        <p14:creationId xmlns:p14="http://schemas.microsoft.com/office/powerpoint/2010/main" val="414744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F7A0-35AD-6FCB-E0AD-5DA0B79E8D41}"/>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8BBF05EE-C7B6-DD52-066C-37DB2A2E41DB}"/>
              </a:ext>
            </a:extLst>
          </p:cNvPr>
          <p:cNvSpPr>
            <a:spLocks noGrp="1"/>
          </p:cNvSpPr>
          <p:nvPr>
            <p:ph sz="quarter" idx="1"/>
          </p:nvPr>
        </p:nvSpPr>
        <p:spPr/>
        <p:txBody>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In practice, you’ll rarely use the Array() constructor to create an array.</a:t>
            </a:r>
          </a:p>
          <a:p>
            <a:r>
              <a:rPr lang="en-US" sz="1600" dirty="0">
                <a:latin typeface="Open Sans" panose="020B0606030504020204" pitchFamily="34" charset="0"/>
                <a:ea typeface="Open Sans" panose="020B0606030504020204" pitchFamily="34" charset="0"/>
                <a:cs typeface="Open Sans" panose="020B0606030504020204" pitchFamily="34" charset="0"/>
              </a:rPr>
              <a:t>The more preferred way to create an array is to use the array literal notation:</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The array literal form uses the square brackets [] to wrap a comma-separated list of elements.</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The following example creates the colors array that holds string elements: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To create an empty array, you use square brackets without specifying any element like this:</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76C40DC9-7989-E485-A2F5-97BB86B541DE}"/>
              </a:ext>
            </a:extLst>
          </p:cNvPr>
          <p:cNvSpPr>
            <a:spLocks noGrp="1"/>
          </p:cNvSpPr>
          <p:nvPr>
            <p:ph type="sldNum" sz="quarter" idx="12"/>
          </p:nvPr>
        </p:nvSpPr>
        <p:spPr/>
        <p:txBody>
          <a:bodyPr>
            <a:normAutofit fontScale="85000" lnSpcReduction="20000"/>
          </a:bodyPr>
          <a:lstStyle/>
          <a:p>
            <a:fld id="{CB779743-7B81-4FB7-A3E2-1ACEC99CD8CF}" type="slidenum">
              <a:rPr lang="en-US" smtClean="0"/>
              <a:t>7</a:t>
            </a:fld>
            <a:endParaRPr lang="en-US"/>
          </a:p>
        </p:txBody>
      </p:sp>
      <p:pic>
        <p:nvPicPr>
          <p:cNvPr id="8" name="Picture 7">
            <a:extLst>
              <a:ext uri="{FF2B5EF4-FFF2-40B4-BE49-F238E27FC236}">
                <a16:creationId xmlns:a16="http://schemas.microsoft.com/office/drawing/2014/main" id="{ACB2F597-0952-E3FE-4B9C-DF158A319C03}"/>
              </a:ext>
            </a:extLst>
          </p:cNvPr>
          <p:cNvPicPr>
            <a:picLocks noChangeAspect="1"/>
          </p:cNvPicPr>
          <p:nvPr/>
        </p:nvPicPr>
        <p:blipFill>
          <a:blip r:embed="rId2"/>
          <a:stretch>
            <a:fillRect/>
          </a:stretch>
        </p:blipFill>
        <p:spPr>
          <a:xfrm>
            <a:off x="517655" y="2362224"/>
            <a:ext cx="8543925" cy="790575"/>
          </a:xfrm>
          <a:prstGeom prst="rect">
            <a:avLst/>
          </a:prstGeom>
        </p:spPr>
      </p:pic>
      <p:pic>
        <p:nvPicPr>
          <p:cNvPr id="11" name="Picture 10">
            <a:extLst>
              <a:ext uri="{FF2B5EF4-FFF2-40B4-BE49-F238E27FC236}">
                <a16:creationId xmlns:a16="http://schemas.microsoft.com/office/drawing/2014/main" id="{EE29FE3E-A1F4-7083-655C-7F670723980F}"/>
              </a:ext>
            </a:extLst>
          </p:cNvPr>
          <p:cNvPicPr>
            <a:picLocks noChangeAspect="1"/>
          </p:cNvPicPr>
          <p:nvPr/>
        </p:nvPicPr>
        <p:blipFill>
          <a:blip r:embed="rId3"/>
          <a:stretch>
            <a:fillRect/>
          </a:stretch>
        </p:blipFill>
        <p:spPr>
          <a:xfrm>
            <a:off x="536704" y="4295823"/>
            <a:ext cx="8505825" cy="752475"/>
          </a:xfrm>
          <a:prstGeom prst="rect">
            <a:avLst/>
          </a:prstGeom>
        </p:spPr>
      </p:pic>
      <p:pic>
        <p:nvPicPr>
          <p:cNvPr id="13" name="Picture 12">
            <a:extLst>
              <a:ext uri="{FF2B5EF4-FFF2-40B4-BE49-F238E27FC236}">
                <a16:creationId xmlns:a16="http://schemas.microsoft.com/office/drawing/2014/main" id="{92645BF2-FC7C-6651-2A50-AF7882BD3E4C}"/>
              </a:ext>
            </a:extLst>
          </p:cNvPr>
          <p:cNvPicPr>
            <a:picLocks noChangeAspect="1"/>
          </p:cNvPicPr>
          <p:nvPr/>
        </p:nvPicPr>
        <p:blipFill>
          <a:blip r:embed="rId4"/>
          <a:stretch>
            <a:fillRect/>
          </a:stretch>
        </p:blipFill>
        <p:spPr>
          <a:xfrm>
            <a:off x="527180" y="5757668"/>
            <a:ext cx="8534400" cy="742950"/>
          </a:xfrm>
          <a:prstGeom prst="rect">
            <a:avLst/>
          </a:prstGeom>
        </p:spPr>
      </p:pic>
    </p:spTree>
    <p:extLst>
      <p:ext uri="{BB962C8B-B14F-4D97-AF65-F5344CB8AC3E}">
        <p14:creationId xmlns:p14="http://schemas.microsoft.com/office/powerpoint/2010/main" val="11624865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0174-D541-5E88-D54D-63B0E35694EA}"/>
              </a:ext>
            </a:extLst>
          </p:cNvPr>
          <p:cNvSpPr>
            <a:spLocks noGrp="1"/>
          </p:cNvSpPr>
          <p:nvPr>
            <p:ph type="title"/>
          </p:nvPr>
        </p:nvSpPr>
        <p:spPr/>
        <p:txBody>
          <a:bodyPr/>
          <a:lstStyle/>
          <a:p>
            <a:r>
              <a:rPr lang="en-US" dirty="0"/>
              <a:t>Escaping characters in a string</a:t>
            </a:r>
          </a:p>
        </p:txBody>
      </p:sp>
      <p:sp>
        <p:nvSpPr>
          <p:cNvPr id="3" name="Content Placeholder 2">
            <a:extLst>
              <a:ext uri="{FF2B5EF4-FFF2-40B4-BE49-F238E27FC236}">
                <a16:creationId xmlns:a16="http://schemas.microsoft.com/office/drawing/2014/main" id="{818120BB-AB87-8027-C237-C5D37290B8CE}"/>
              </a:ext>
            </a:extLst>
          </p:cNvPr>
          <p:cNvSpPr>
            <a:spLocks noGrp="1"/>
          </p:cNvSpPr>
          <p:nvPr>
            <p:ph sz="quarter" idx="1"/>
          </p:nvPr>
        </p:nvSpPr>
        <p:spPr/>
        <p:txBody>
          <a:bodyPr/>
          <a:lstStyle/>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To fix our previous problem code line, we need to escape the problem quote mark. Escaping characters means that we do something to them to make sure they are recognized as text, not part of the code. In JavaScript, we do this by putting a backslash just before the character. Try this:</a:t>
            </a:r>
          </a:p>
          <a:p>
            <a:pPr marL="0" indent="0">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const bigmouth = 'I\'ve got no right to take my place…';</a:t>
            </a:r>
          </a:p>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console.log(bigmouth);</a:t>
            </a:r>
          </a:p>
        </p:txBody>
      </p:sp>
      <p:sp>
        <p:nvSpPr>
          <p:cNvPr id="5" name="Slide Number Placeholder 4">
            <a:extLst>
              <a:ext uri="{FF2B5EF4-FFF2-40B4-BE49-F238E27FC236}">
                <a16:creationId xmlns:a16="http://schemas.microsoft.com/office/drawing/2014/main" id="{1C7AA371-AD23-C3F6-4FFE-01388D89813F}"/>
              </a:ext>
            </a:extLst>
          </p:cNvPr>
          <p:cNvSpPr>
            <a:spLocks noGrp="1"/>
          </p:cNvSpPr>
          <p:nvPr>
            <p:ph type="sldNum" sz="quarter" idx="12"/>
          </p:nvPr>
        </p:nvSpPr>
        <p:spPr/>
        <p:txBody>
          <a:bodyPr>
            <a:normAutofit fontScale="85000" lnSpcReduction="20000"/>
          </a:bodyPr>
          <a:lstStyle/>
          <a:p>
            <a:fld id="{CB779743-7B81-4FB7-A3E2-1ACEC99CD8CF}" type="slidenum">
              <a:rPr lang="en-US" smtClean="0"/>
              <a:t>70</a:t>
            </a:fld>
            <a:endParaRPr lang="en-US"/>
          </a:p>
        </p:txBody>
      </p:sp>
    </p:spTree>
    <p:extLst>
      <p:ext uri="{BB962C8B-B14F-4D97-AF65-F5344CB8AC3E}">
        <p14:creationId xmlns:p14="http://schemas.microsoft.com/office/powerpoint/2010/main" val="1335731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Special values: null and undefined</a:t>
            </a:r>
            <a:endParaRPr lang="en-US" sz="4000"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71</a:t>
            </a:fld>
            <a:endParaRPr lang="en-US"/>
          </a:p>
        </p:txBody>
      </p:sp>
      <p:sp>
        <p:nvSpPr>
          <p:cNvPr id="8" name="TextBox 7"/>
          <p:cNvSpPr txBox="1"/>
          <p:nvPr/>
        </p:nvSpPr>
        <p:spPr>
          <a:xfrm>
            <a:off x="609600" y="1600201"/>
            <a:ext cx="8153400" cy="1877437"/>
          </a:xfrm>
          <a:prstGeom prst="rect">
            <a:avLst/>
          </a:prstGeom>
          <a:solidFill>
            <a:srgbClr val="F4F6A8"/>
          </a:solidFill>
          <a:ln w="19050">
            <a:solidFill>
              <a:schemeClr val="tx1"/>
            </a:solidFill>
          </a:ln>
        </p:spPr>
        <p:txBody>
          <a:bodyPr wrap="square" rtlCol="0">
            <a:spAutoFit/>
          </a:bodyPr>
          <a:lstStyle/>
          <a:p>
            <a:r>
              <a:rPr lang="en-US" sz="1600" dirty="0" err="1">
                <a:latin typeface="Open Sans" panose="020B0606030504020204" pitchFamily="34" charset="0"/>
                <a:ea typeface="Open Sans" panose="020B0606030504020204" pitchFamily="34" charset="0"/>
                <a:cs typeface="Open Sans" panose="020B0606030504020204" pitchFamily="34" charset="0"/>
              </a:rPr>
              <a:t>var</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ned</a:t>
            </a:r>
            <a:r>
              <a:rPr lang="en-US" sz="1600" dirty="0">
                <a:latin typeface="Open Sans" panose="020B0606030504020204" pitchFamily="34" charset="0"/>
                <a:ea typeface="Open Sans" panose="020B0606030504020204" pitchFamily="34" charset="0"/>
                <a:cs typeface="Open Sans" panose="020B0606030504020204" pitchFamily="34" charset="0"/>
              </a:rPr>
              <a:t> = null;</a:t>
            </a:r>
          </a:p>
          <a:p>
            <a:r>
              <a:rPr lang="en-US" sz="1600" dirty="0" err="1">
                <a:latin typeface="Open Sans" panose="020B0606030504020204" pitchFamily="34" charset="0"/>
                <a:ea typeface="Open Sans" panose="020B0606030504020204" pitchFamily="34" charset="0"/>
                <a:cs typeface="Open Sans" panose="020B0606030504020204" pitchFamily="34" charset="0"/>
              </a:rPr>
              <a:t>var</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benson</a:t>
            </a:r>
            <a:r>
              <a:rPr lang="en-US" sz="1600" dirty="0">
                <a:latin typeface="Open Sans" panose="020B0606030504020204" pitchFamily="34" charset="0"/>
                <a:ea typeface="Open Sans" panose="020B0606030504020204" pitchFamily="34" charset="0"/>
                <a:cs typeface="Open Sans" panose="020B0606030504020204" pitchFamily="34" charset="0"/>
              </a:rPr>
              <a:t> = 9;</a:t>
            </a:r>
          </a:p>
          <a:p>
            <a:r>
              <a:rPr lang="en-US" sz="1600" dirty="0">
                <a:latin typeface="Open Sans" panose="020B0606030504020204" pitchFamily="34" charset="0"/>
                <a:ea typeface="Open Sans" panose="020B0606030504020204" pitchFamily="34" charset="0"/>
                <a:cs typeface="Open Sans" panose="020B0606030504020204" pitchFamily="34" charset="0"/>
              </a:rPr>
              <a:t>// at this point in the code,</a:t>
            </a:r>
          </a:p>
          <a:p>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ned</a:t>
            </a:r>
            <a:r>
              <a:rPr lang="en-US" sz="1600" dirty="0">
                <a:latin typeface="Open Sans" panose="020B0606030504020204" pitchFamily="34" charset="0"/>
                <a:ea typeface="Open Sans" panose="020B0606030504020204" pitchFamily="34" charset="0"/>
                <a:cs typeface="Open Sans" panose="020B0606030504020204" pitchFamily="34" charset="0"/>
              </a:rPr>
              <a:t> is null</a:t>
            </a:r>
          </a:p>
          <a:p>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benson's</a:t>
            </a:r>
            <a:r>
              <a:rPr lang="en-US" sz="1600" dirty="0">
                <a:latin typeface="Open Sans" panose="020B0606030504020204" pitchFamily="34" charset="0"/>
                <a:ea typeface="Open Sans" panose="020B0606030504020204" pitchFamily="34" charset="0"/>
                <a:cs typeface="Open Sans" panose="020B0606030504020204" pitchFamily="34" charset="0"/>
              </a:rPr>
              <a:t> 9</a:t>
            </a:r>
          </a:p>
          <a:p>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caroline</a:t>
            </a:r>
            <a:r>
              <a:rPr lang="en-US" sz="1600" dirty="0">
                <a:latin typeface="Open Sans" panose="020B0606030504020204" pitchFamily="34" charset="0"/>
                <a:ea typeface="Open Sans" panose="020B0606030504020204" pitchFamily="34" charset="0"/>
                <a:cs typeface="Open Sans" panose="020B0606030504020204" pitchFamily="34" charset="0"/>
              </a:rPr>
              <a:t> is undefined</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9" name="Content Placeholder 2"/>
          <p:cNvSpPr txBox="1">
            <a:spLocks/>
          </p:cNvSpPr>
          <p:nvPr/>
        </p:nvSpPr>
        <p:spPr bwMode="auto">
          <a:xfrm>
            <a:off x="495300" y="3477638"/>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600" dirty="0">
                <a:latin typeface="Open Sans" panose="020B0606030504020204" pitchFamily="34" charset="0"/>
                <a:ea typeface="Open Sans" panose="020B0606030504020204" pitchFamily="34" charset="0"/>
                <a:cs typeface="Open Sans" panose="020B0606030504020204" pitchFamily="34" charset="0"/>
              </a:rPr>
              <a:t>undefined : has not been declared, does not exist</a:t>
            </a:r>
          </a:p>
          <a:p>
            <a:r>
              <a:rPr lang="en-US" sz="1600" dirty="0">
                <a:latin typeface="Open Sans" panose="020B0606030504020204" pitchFamily="34" charset="0"/>
                <a:ea typeface="Open Sans" panose="020B0606030504020204" pitchFamily="34" charset="0"/>
                <a:cs typeface="Open Sans" panose="020B0606030504020204" pitchFamily="34" charset="0"/>
              </a:rPr>
              <a:t>null : exists, but was specifically assigned an empty or null value</a:t>
            </a:r>
          </a:p>
          <a:p>
            <a:r>
              <a:rPr lang="en-US" sz="1600" dirty="0">
                <a:latin typeface="Open Sans" panose="020B0606030504020204" pitchFamily="34" charset="0"/>
                <a:ea typeface="Open Sans" panose="020B0606030504020204" pitchFamily="34" charset="0"/>
                <a:cs typeface="Open Sans" panose="020B0606030504020204" pitchFamily="34" charset="0"/>
              </a:rPr>
              <a:t>Why does JavaScript have both of these?</a:t>
            </a:r>
            <a:endParaRPr kumimoji="0" lang="en-US" altLang="en-US"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rgbClr val="232629"/>
                </a:solidFill>
                <a:effectLst/>
                <a:latin typeface="Open Sans" panose="020B0606030504020204" pitchFamily="34" charset="0"/>
                <a:ea typeface="Open Sans" panose="020B0606030504020204" pitchFamily="34" charset="0"/>
                <a:cs typeface="Open Sans" panose="020B0606030504020204" pitchFamily="34" charset="0"/>
              </a:rPr>
              <a:t>imagine a glass of water; if it exists, but doesn't have any water inside; it is null.</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232629"/>
                </a:solidFill>
                <a:effectLst/>
                <a:latin typeface="Open Sans" panose="020B0606030504020204" pitchFamily="34" charset="0"/>
                <a:ea typeface="Open Sans" panose="020B0606030504020204" pitchFamily="34" charset="0"/>
                <a:cs typeface="Open Sans" panose="020B0606030504020204" pitchFamily="34" charset="0"/>
              </a:rPr>
              <a:t>if there is no glass at all; it is undefined.</a:t>
            </a:r>
          </a:p>
          <a:p>
            <a:pPr marL="0" indent="0" algn="l" fontAlgn="base">
              <a:buNone/>
            </a:pPr>
            <a:r>
              <a:rPr lang="en-US" sz="1600" b="1" i="0" dirty="0">
                <a:solidFill>
                  <a:srgbClr val="273239"/>
                </a:solidFill>
                <a:effectLst/>
                <a:latin typeface="Open Sans" panose="020B0606030504020204" pitchFamily="34" charset="0"/>
                <a:ea typeface="Open Sans" panose="020B0606030504020204" pitchFamily="34" charset="0"/>
                <a:cs typeface="Open Sans" panose="020B0606030504020204" pitchFamily="34" charset="0"/>
              </a:rPr>
              <a:t>There are several differences between null and undefined, which are sometimes understood as the same.</a:t>
            </a:r>
          </a:p>
          <a:p>
            <a:pPr algn="l" fontAlgn="base"/>
            <a:r>
              <a:rPr lang="en-US" sz="1600" b="1" i="0" dirty="0">
                <a:solidFill>
                  <a:srgbClr val="273239"/>
                </a:solidFill>
                <a:effectLst/>
                <a:latin typeface="urw-din"/>
              </a:rPr>
              <a:t>Null (Type: Object):</a:t>
            </a:r>
            <a:r>
              <a:rPr lang="en-US" sz="1600" b="0" i="0" dirty="0">
                <a:solidFill>
                  <a:srgbClr val="273239"/>
                </a:solidFill>
                <a:effectLst/>
                <a:latin typeface="urw-din"/>
              </a:rPr>
              <a:t> It is the intentional absence of the value. It is one of the primitive values of JavaScript.</a:t>
            </a:r>
          </a:p>
          <a:p>
            <a:pPr algn="l" fontAlgn="base"/>
            <a:r>
              <a:rPr lang="en-US" sz="1600" b="1" i="0" dirty="0">
                <a:solidFill>
                  <a:srgbClr val="273239"/>
                </a:solidFill>
                <a:effectLst/>
                <a:latin typeface="urw-din"/>
              </a:rPr>
              <a:t>Undefined (Type: undefined):</a:t>
            </a:r>
            <a:r>
              <a:rPr lang="en-US" sz="1600" b="0" i="0" dirty="0">
                <a:solidFill>
                  <a:srgbClr val="273239"/>
                </a:solidFill>
                <a:effectLst/>
                <a:latin typeface="urw-din"/>
              </a:rPr>
              <a:t> It means the value does not exist in the compiler. It is the global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p>
          <a:p>
            <a:pPr marL="0" indent="0">
              <a:buNone/>
            </a:pPr>
            <a:endParaRPr lang="en-US" sz="1600" dirty="0">
              <a:latin typeface="Courier New" pitchFamily="49" charset="0"/>
              <a:cs typeface="Courier New" pitchFamily="49" charset="0"/>
            </a:endParaRPr>
          </a:p>
        </p:txBody>
      </p:sp>
      <p:sp>
        <p:nvSpPr>
          <p:cNvPr id="3" name="Rectangle 2">
            <a:extLst>
              <a:ext uri="{FF2B5EF4-FFF2-40B4-BE49-F238E27FC236}">
                <a16:creationId xmlns:a16="http://schemas.microsoft.com/office/drawing/2014/main" id="{7618658D-28D7-05B1-1896-FBD21FAAD797}"/>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309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AECD-64D2-CE67-A8F6-7C2F22C55D73}"/>
              </a:ext>
            </a:extLst>
          </p:cNvPr>
          <p:cNvSpPr>
            <a:spLocks noGrp="1"/>
          </p:cNvSpPr>
          <p:nvPr>
            <p:ph type="title"/>
          </p:nvPr>
        </p:nvSpPr>
        <p:spPr/>
        <p:txBody>
          <a:bodyPr/>
          <a:lstStyle/>
          <a:p>
            <a:r>
              <a:rPr lang="en-US" dirty="0"/>
              <a:t>The Math Object</a:t>
            </a:r>
          </a:p>
        </p:txBody>
      </p:sp>
      <p:sp>
        <p:nvSpPr>
          <p:cNvPr id="3" name="Content Placeholder 2">
            <a:extLst>
              <a:ext uri="{FF2B5EF4-FFF2-40B4-BE49-F238E27FC236}">
                <a16:creationId xmlns:a16="http://schemas.microsoft.com/office/drawing/2014/main" id="{C962ACC6-92C6-ECF4-EA86-FD6A1CB2C92D}"/>
              </a:ext>
            </a:extLst>
          </p:cNvPr>
          <p:cNvSpPr>
            <a:spLocks noGrp="1"/>
          </p:cNvSpPr>
          <p:nvPr>
            <p:ph sz="quarter" idx="1"/>
          </p:nvPr>
        </p:nvSpPr>
        <p:spPr/>
        <p:txBody>
          <a:bodyPr/>
          <a:lstStyle/>
          <a:p>
            <a:pPr algn="l"/>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Math object allows you to perform mathematical tasks.</a:t>
            </a:r>
          </a:p>
          <a:p>
            <a:pPr algn="l"/>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Math is not a constructor. All properties/methods of Math can be called by using Math as an object, without creating it:</a:t>
            </a:r>
          </a:p>
          <a:p>
            <a:pPr algn="l"/>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Example</a:t>
            </a:r>
          </a:p>
          <a:p>
            <a:pPr algn="l"/>
            <a:r>
              <a:rPr lang="en-US" sz="2400" b="0" i="0" dirty="0">
                <a:solidFill>
                  <a:srgbClr val="0000CD"/>
                </a:solidFill>
                <a:effectLst/>
                <a:latin typeface="Open Sans" panose="020B0606030504020204" pitchFamily="34" charset="0"/>
                <a:ea typeface="Open Sans" panose="020B0606030504020204" pitchFamily="34" charset="0"/>
                <a:cs typeface="Open Sans" panose="020B0606030504020204" pitchFamily="34" charset="0"/>
              </a:rPr>
              <a:t>let</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x = </a:t>
            </a:r>
            <a:r>
              <a:rPr lang="en-US" sz="24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Math.PI</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br>
            <a:r>
              <a:rPr lang="en-US" sz="2400" b="0" i="0" dirty="0">
                <a:solidFill>
                  <a:srgbClr val="0000CD"/>
                </a:solidFill>
                <a:effectLst/>
                <a:latin typeface="Open Sans" panose="020B0606030504020204" pitchFamily="34" charset="0"/>
                <a:ea typeface="Open Sans" panose="020B0606030504020204" pitchFamily="34" charset="0"/>
                <a:cs typeface="Open Sans" panose="020B0606030504020204" pitchFamily="34" charset="0"/>
              </a:rPr>
              <a:t>let</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y = </a:t>
            </a:r>
            <a:r>
              <a:rPr lang="en-US" sz="24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Math.sqrt</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n-US" sz="2400" b="0" i="0"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rPr>
              <a:t>16</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743AD603-785B-2F29-E8C2-937897123D63}"/>
              </a:ext>
            </a:extLst>
          </p:cNvPr>
          <p:cNvSpPr>
            <a:spLocks noGrp="1"/>
          </p:cNvSpPr>
          <p:nvPr>
            <p:ph type="sldNum" sz="quarter" idx="12"/>
          </p:nvPr>
        </p:nvSpPr>
        <p:spPr/>
        <p:txBody>
          <a:bodyPr>
            <a:normAutofit fontScale="85000" lnSpcReduction="20000"/>
          </a:bodyPr>
          <a:lstStyle/>
          <a:p>
            <a:fld id="{CB779743-7B81-4FB7-A3E2-1ACEC99CD8CF}" type="slidenum">
              <a:rPr lang="en-US" smtClean="0"/>
              <a:t>72</a:t>
            </a:fld>
            <a:endParaRPr lang="en-US"/>
          </a:p>
        </p:txBody>
      </p:sp>
    </p:spTree>
    <p:extLst>
      <p:ext uri="{BB962C8B-B14F-4D97-AF65-F5344CB8AC3E}">
        <p14:creationId xmlns:p14="http://schemas.microsoft.com/office/powerpoint/2010/main" val="2274877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95BD-8BCF-5A61-05DE-1AA3BF8CACE8}"/>
              </a:ext>
            </a:extLst>
          </p:cNvPr>
          <p:cNvSpPr>
            <a:spLocks noGrp="1"/>
          </p:cNvSpPr>
          <p:nvPr>
            <p:ph type="title"/>
          </p:nvPr>
        </p:nvSpPr>
        <p:spPr/>
        <p:txBody>
          <a:bodyPr/>
          <a:lstStyle/>
          <a:p>
            <a:r>
              <a:rPr lang="en-US" dirty="0"/>
              <a:t>Math Object Methods and Properties</a:t>
            </a:r>
          </a:p>
        </p:txBody>
      </p:sp>
      <p:pic>
        <p:nvPicPr>
          <p:cNvPr id="7" name="Content Placeholder 6">
            <a:extLst>
              <a:ext uri="{FF2B5EF4-FFF2-40B4-BE49-F238E27FC236}">
                <a16:creationId xmlns:a16="http://schemas.microsoft.com/office/drawing/2014/main" id="{431E6C9E-285D-B983-2EBF-101DCD277371}"/>
              </a:ext>
            </a:extLst>
          </p:cNvPr>
          <p:cNvPicPr>
            <a:picLocks noGrp="1" noChangeAspect="1"/>
          </p:cNvPicPr>
          <p:nvPr>
            <p:ph sz="quarter" idx="1"/>
          </p:nvPr>
        </p:nvPicPr>
        <p:blipFill>
          <a:blip r:embed="rId2"/>
          <a:stretch>
            <a:fillRect/>
          </a:stretch>
        </p:blipFill>
        <p:spPr>
          <a:xfrm>
            <a:off x="485958" y="1548720"/>
            <a:ext cx="8172084" cy="5257800"/>
          </a:xfrm>
        </p:spPr>
      </p:pic>
      <p:sp>
        <p:nvSpPr>
          <p:cNvPr id="5" name="Slide Number Placeholder 4">
            <a:extLst>
              <a:ext uri="{FF2B5EF4-FFF2-40B4-BE49-F238E27FC236}">
                <a16:creationId xmlns:a16="http://schemas.microsoft.com/office/drawing/2014/main" id="{F7A5D452-BE1B-FAFA-1A91-F2753B6B2DF1}"/>
              </a:ext>
            </a:extLst>
          </p:cNvPr>
          <p:cNvSpPr>
            <a:spLocks noGrp="1"/>
          </p:cNvSpPr>
          <p:nvPr>
            <p:ph type="sldNum" sz="quarter" idx="12"/>
          </p:nvPr>
        </p:nvSpPr>
        <p:spPr/>
        <p:txBody>
          <a:bodyPr>
            <a:normAutofit fontScale="85000" lnSpcReduction="20000"/>
          </a:bodyPr>
          <a:lstStyle/>
          <a:p>
            <a:fld id="{CB779743-7B81-4FB7-A3E2-1ACEC99CD8CF}" type="slidenum">
              <a:rPr lang="en-US" smtClean="0"/>
              <a:t>73</a:t>
            </a:fld>
            <a:endParaRPr lang="en-US"/>
          </a:p>
        </p:txBody>
      </p:sp>
    </p:spTree>
    <p:extLst>
      <p:ext uri="{BB962C8B-B14F-4D97-AF65-F5344CB8AC3E}">
        <p14:creationId xmlns:p14="http://schemas.microsoft.com/office/powerpoint/2010/main" val="34560333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2CE0-15CB-9433-5677-30F43304DED5}"/>
              </a:ext>
            </a:extLst>
          </p:cNvPr>
          <p:cNvSpPr>
            <a:spLocks noGrp="1"/>
          </p:cNvSpPr>
          <p:nvPr>
            <p:ph type="title"/>
          </p:nvPr>
        </p:nvSpPr>
        <p:spPr/>
        <p:txBody>
          <a:bodyPr/>
          <a:lstStyle/>
          <a:p>
            <a:r>
              <a:rPr lang="en-US" dirty="0"/>
              <a:t>Math Object Methods and Properties</a:t>
            </a:r>
          </a:p>
        </p:txBody>
      </p:sp>
      <p:pic>
        <p:nvPicPr>
          <p:cNvPr id="7" name="Content Placeholder 6">
            <a:extLst>
              <a:ext uri="{FF2B5EF4-FFF2-40B4-BE49-F238E27FC236}">
                <a16:creationId xmlns:a16="http://schemas.microsoft.com/office/drawing/2014/main" id="{07AC9F44-8B03-DDF2-1C64-6F429D41B440}"/>
              </a:ext>
            </a:extLst>
          </p:cNvPr>
          <p:cNvPicPr>
            <a:picLocks noGrp="1" noChangeAspect="1"/>
          </p:cNvPicPr>
          <p:nvPr>
            <p:ph sz="quarter" idx="1"/>
          </p:nvPr>
        </p:nvPicPr>
        <p:blipFill>
          <a:blip r:embed="rId2"/>
          <a:stretch>
            <a:fillRect/>
          </a:stretch>
        </p:blipFill>
        <p:spPr>
          <a:xfrm>
            <a:off x="838200" y="1492736"/>
            <a:ext cx="7316756" cy="5257800"/>
          </a:xfrm>
        </p:spPr>
      </p:pic>
      <p:sp>
        <p:nvSpPr>
          <p:cNvPr id="5" name="Slide Number Placeholder 4">
            <a:extLst>
              <a:ext uri="{FF2B5EF4-FFF2-40B4-BE49-F238E27FC236}">
                <a16:creationId xmlns:a16="http://schemas.microsoft.com/office/drawing/2014/main" id="{83E11B7D-35D3-8B21-5699-9308F7513B36}"/>
              </a:ext>
            </a:extLst>
          </p:cNvPr>
          <p:cNvSpPr>
            <a:spLocks noGrp="1"/>
          </p:cNvSpPr>
          <p:nvPr>
            <p:ph type="sldNum" sz="quarter" idx="12"/>
          </p:nvPr>
        </p:nvSpPr>
        <p:spPr/>
        <p:txBody>
          <a:bodyPr>
            <a:normAutofit fontScale="85000" lnSpcReduction="20000"/>
          </a:bodyPr>
          <a:lstStyle/>
          <a:p>
            <a:fld id="{CB779743-7B81-4FB7-A3E2-1ACEC99CD8CF}" type="slidenum">
              <a:rPr lang="en-US" smtClean="0"/>
              <a:t>74</a:t>
            </a:fld>
            <a:endParaRPr lang="en-US"/>
          </a:p>
        </p:txBody>
      </p:sp>
    </p:spTree>
    <p:extLst>
      <p:ext uri="{BB962C8B-B14F-4D97-AF65-F5344CB8AC3E}">
        <p14:creationId xmlns:p14="http://schemas.microsoft.com/office/powerpoint/2010/main" val="1871920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9119-980F-4088-444E-B9C0A4F70887}"/>
              </a:ext>
            </a:extLst>
          </p:cNvPr>
          <p:cNvSpPr>
            <a:spLocks noGrp="1"/>
          </p:cNvSpPr>
          <p:nvPr>
            <p:ph type="title"/>
          </p:nvPr>
        </p:nvSpPr>
        <p:spPr/>
        <p:txBody>
          <a:bodyPr/>
          <a:lstStyle/>
          <a:p>
            <a:r>
              <a:rPr lang="en-US" dirty="0"/>
              <a:t>Math Object Methods and Properties</a:t>
            </a:r>
          </a:p>
        </p:txBody>
      </p:sp>
      <p:pic>
        <p:nvPicPr>
          <p:cNvPr id="7" name="Content Placeholder 6">
            <a:extLst>
              <a:ext uri="{FF2B5EF4-FFF2-40B4-BE49-F238E27FC236}">
                <a16:creationId xmlns:a16="http://schemas.microsoft.com/office/drawing/2014/main" id="{4F7A7B89-F46F-B651-4FE7-E50E2D343254}"/>
              </a:ext>
            </a:extLst>
          </p:cNvPr>
          <p:cNvPicPr>
            <a:picLocks noGrp="1" noChangeAspect="1"/>
          </p:cNvPicPr>
          <p:nvPr>
            <p:ph sz="quarter" idx="1"/>
          </p:nvPr>
        </p:nvPicPr>
        <p:blipFill>
          <a:blip r:embed="rId2"/>
          <a:stretch>
            <a:fillRect/>
          </a:stretch>
        </p:blipFill>
        <p:spPr>
          <a:xfrm>
            <a:off x="76200" y="2667000"/>
            <a:ext cx="8991600" cy="2517363"/>
          </a:xfrm>
        </p:spPr>
      </p:pic>
      <p:sp>
        <p:nvSpPr>
          <p:cNvPr id="5" name="Slide Number Placeholder 4">
            <a:extLst>
              <a:ext uri="{FF2B5EF4-FFF2-40B4-BE49-F238E27FC236}">
                <a16:creationId xmlns:a16="http://schemas.microsoft.com/office/drawing/2014/main" id="{072A082F-B6C8-566C-DA35-44FE510D9845}"/>
              </a:ext>
            </a:extLst>
          </p:cNvPr>
          <p:cNvSpPr>
            <a:spLocks noGrp="1"/>
          </p:cNvSpPr>
          <p:nvPr>
            <p:ph type="sldNum" sz="quarter" idx="12"/>
          </p:nvPr>
        </p:nvSpPr>
        <p:spPr/>
        <p:txBody>
          <a:bodyPr>
            <a:normAutofit fontScale="85000" lnSpcReduction="20000"/>
          </a:bodyPr>
          <a:lstStyle/>
          <a:p>
            <a:fld id="{CB779743-7B81-4FB7-A3E2-1ACEC99CD8CF}" type="slidenum">
              <a:rPr lang="en-US" smtClean="0"/>
              <a:t>75</a:t>
            </a:fld>
            <a:endParaRPr lang="en-US"/>
          </a:p>
        </p:txBody>
      </p:sp>
    </p:spTree>
    <p:extLst>
      <p:ext uri="{BB962C8B-B14F-4D97-AF65-F5344CB8AC3E}">
        <p14:creationId xmlns:p14="http://schemas.microsoft.com/office/powerpoint/2010/main" val="9775744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B98D-6F21-0453-4D86-B84B180D6C0B}"/>
              </a:ext>
            </a:extLst>
          </p:cNvPr>
          <p:cNvSpPr>
            <a:spLocks noGrp="1"/>
          </p:cNvSpPr>
          <p:nvPr>
            <p:ph type="title"/>
          </p:nvPr>
        </p:nvSpPr>
        <p:spPr/>
        <p:txBody>
          <a:bodyPr/>
          <a:lstStyle/>
          <a:p>
            <a:r>
              <a:rPr lang="en-US" dirty="0"/>
              <a:t>Math Random</a:t>
            </a:r>
          </a:p>
        </p:txBody>
      </p:sp>
      <p:sp>
        <p:nvSpPr>
          <p:cNvPr id="3" name="Content Placeholder 2">
            <a:extLst>
              <a:ext uri="{FF2B5EF4-FFF2-40B4-BE49-F238E27FC236}">
                <a16:creationId xmlns:a16="http://schemas.microsoft.com/office/drawing/2014/main" id="{109796C7-ED9F-2F77-E70B-8DA9EF485170}"/>
              </a:ext>
            </a:extLst>
          </p:cNvPr>
          <p:cNvSpPr>
            <a:spLocks noGrp="1"/>
          </p:cNvSpPr>
          <p:nvPr>
            <p:ph sz="quarter" idx="1"/>
          </p:nvPr>
        </p:nvSpPr>
        <p:spPr/>
        <p:txBody>
          <a:bodyPr/>
          <a:lstStyle/>
          <a:p>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returns a random number between 0 (inclusive),  and 1 (exclusive):</a:t>
            </a:r>
          </a:p>
          <a:p>
            <a:r>
              <a:rPr lang="en-US" sz="1600" b="1" dirty="0">
                <a:latin typeface="Open Sans" panose="020B0606030504020204" pitchFamily="34" charset="0"/>
                <a:ea typeface="Open Sans" panose="020B0606030504020204" pitchFamily="34" charset="0"/>
                <a:cs typeface="Open Sans" panose="020B0606030504020204" pitchFamily="34" charset="0"/>
              </a:rPr>
              <a:t>Example</a:t>
            </a:r>
          </a:p>
          <a:p>
            <a:r>
              <a:rPr lang="en-US" sz="1600" dirty="0">
                <a:latin typeface="Open Sans" panose="020B0606030504020204" pitchFamily="34" charset="0"/>
                <a:ea typeface="Open Sans" panose="020B0606030504020204" pitchFamily="34" charset="0"/>
                <a:cs typeface="Open Sans" panose="020B0606030504020204" pitchFamily="34" charset="0"/>
              </a:rPr>
              <a:t>// Returns a random number:</a:t>
            </a:r>
          </a:p>
          <a:p>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a:t>
            </a:r>
          </a:p>
          <a:p>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always returns a number lower than 1.</a:t>
            </a:r>
          </a:p>
          <a:p>
            <a:r>
              <a:rPr lang="en-US" sz="16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JavaScript Random Integers</a:t>
            </a:r>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used with </a:t>
            </a: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 can be used to return random integers.</a:t>
            </a:r>
          </a:p>
          <a:p>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0 to 9:</a:t>
            </a:r>
          </a:p>
          <a:p>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10);</a:t>
            </a:r>
          </a:p>
          <a:p>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0 to 10:</a:t>
            </a:r>
          </a:p>
          <a:p>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11);</a:t>
            </a:r>
          </a:p>
          <a:p>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0 to 99:</a:t>
            </a:r>
          </a:p>
          <a:p>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100);</a:t>
            </a:r>
          </a:p>
        </p:txBody>
      </p:sp>
      <p:sp>
        <p:nvSpPr>
          <p:cNvPr id="5" name="Slide Number Placeholder 4">
            <a:extLst>
              <a:ext uri="{FF2B5EF4-FFF2-40B4-BE49-F238E27FC236}">
                <a16:creationId xmlns:a16="http://schemas.microsoft.com/office/drawing/2014/main" id="{CE115BBC-2948-418F-7836-DF0E05031E53}"/>
              </a:ext>
            </a:extLst>
          </p:cNvPr>
          <p:cNvSpPr>
            <a:spLocks noGrp="1"/>
          </p:cNvSpPr>
          <p:nvPr>
            <p:ph type="sldNum" sz="quarter" idx="12"/>
          </p:nvPr>
        </p:nvSpPr>
        <p:spPr/>
        <p:txBody>
          <a:bodyPr>
            <a:normAutofit fontScale="85000" lnSpcReduction="20000"/>
          </a:bodyPr>
          <a:lstStyle/>
          <a:p>
            <a:fld id="{CB779743-7B81-4FB7-A3E2-1ACEC99CD8CF}" type="slidenum">
              <a:rPr lang="en-US" smtClean="0"/>
              <a:t>76</a:t>
            </a:fld>
            <a:endParaRPr lang="en-US"/>
          </a:p>
        </p:txBody>
      </p:sp>
    </p:spTree>
    <p:extLst>
      <p:ext uri="{BB962C8B-B14F-4D97-AF65-F5344CB8AC3E}">
        <p14:creationId xmlns:p14="http://schemas.microsoft.com/office/powerpoint/2010/main" val="705448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3615-122D-107E-9811-D4C373BEC7AA}"/>
              </a:ext>
            </a:extLst>
          </p:cNvPr>
          <p:cNvSpPr>
            <a:spLocks noGrp="1"/>
          </p:cNvSpPr>
          <p:nvPr>
            <p:ph type="title"/>
          </p:nvPr>
        </p:nvSpPr>
        <p:spPr/>
        <p:txBody>
          <a:bodyPr/>
          <a:lstStyle/>
          <a:p>
            <a:r>
              <a:rPr lang="en-US" dirty="0"/>
              <a:t>Math Random</a:t>
            </a:r>
          </a:p>
        </p:txBody>
      </p:sp>
      <p:sp>
        <p:nvSpPr>
          <p:cNvPr id="3" name="Content Placeholder 2">
            <a:extLst>
              <a:ext uri="{FF2B5EF4-FFF2-40B4-BE49-F238E27FC236}">
                <a16:creationId xmlns:a16="http://schemas.microsoft.com/office/drawing/2014/main" id="{A24EFDD9-D57C-C90A-8883-CA1F51A2CC7E}"/>
              </a:ext>
            </a:extLst>
          </p:cNvPr>
          <p:cNvSpPr>
            <a:spLocks noGrp="1"/>
          </p:cNvSpPr>
          <p:nvPr>
            <p:ph sz="quarter" idx="1"/>
          </p:nvPr>
        </p:nvSpPr>
        <p:spPr/>
        <p:txBody>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0 to 100:</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101);</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1 to 10:</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10) + 1;</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Returns a random integer from 1 to 100:</a:t>
            </a:r>
          </a:p>
          <a:p>
            <a:pPr marL="0" indent="0">
              <a:buNone/>
            </a:pP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100) + 1;</a:t>
            </a:r>
          </a:p>
          <a:p>
            <a:pPr marL="0" indent="0">
              <a:buNone/>
            </a:pPr>
            <a:r>
              <a:rPr lang="en-US" sz="1600" b="1" dirty="0">
                <a:latin typeface="Open Sans" panose="020B0606030504020204" pitchFamily="34" charset="0"/>
                <a:ea typeface="Open Sans" panose="020B0606030504020204" pitchFamily="34" charset="0"/>
                <a:cs typeface="Open Sans" panose="020B0606030504020204" pitchFamily="34" charset="0"/>
              </a:rPr>
              <a:t>This JavaScript function always returns a random number between min (included) and max (excluded):</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function </a:t>
            </a:r>
            <a:r>
              <a:rPr lang="en-US" sz="1600" dirty="0" err="1">
                <a:latin typeface="Open Sans" panose="020B0606030504020204" pitchFamily="34" charset="0"/>
                <a:ea typeface="Open Sans" panose="020B0606030504020204" pitchFamily="34" charset="0"/>
                <a:cs typeface="Open Sans" panose="020B0606030504020204" pitchFamily="34" charset="0"/>
              </a:rPr>
              <a:t>getRndInteger</a:t>
            </a:r>
            <a:r>
              <a:rPr lang="en-US" sz="1600" dirty="0">
                <a:latin typeface="Open Sans" panose="020B0606030504020204" pitchFamily="34" charset="0"/>
                <a:ea typeface="Open Sans" panose="020B0606030504020204" pitchFamily="34" charset="0"/>
                <a:cs typeface="Open Sans" panose="020B0606030504020204" pitchFamily="34" charset="0"/>
              </a:rPr>
              <a:t>(min, max) {</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return </a:t>
            </a: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(max - min) ) + min;</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1600" b="1" dirty="0">
                <a:latin typeface="Open Sans" panose="020B0606030504020204" pitchFamily="34" charset="0"/>
                <a:ea typeface="Open Sans" panose="020B0606030504020204" pitchFamily="34" charset="0"/>
                <a:cs typeface="Open Sans" panose="020B0606030504020204" pitchFamily="34" charset="0"/>
              </a:rPr>
              <a:t>This JavaScript function always returns a random number between min and max (both included):</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function </a:t>
            </a:r>
            <a:r>
              <a:rPr lang="en-US" sz="1600" dirty="0" err="1">
                <a:latin typeface="Open Sans" panose="020B0606030504020204" pitchFamily="34" charset="0"/>
                <a:ea typeface="Open Sans" panose="020B0606030504020204" pitchFamily="34" charset="0"/>
                <a:cs typeface="Open Sans" panose="020B0606030504020204" pitchFamily="34" charset="0"/>
              </a:rPr>
              <a:t>getRndInteger</a:t>
            </a:r>
            <a:r>
              <a:rPr lang="en-US" sz="1600" dirty="0">
                <a:latin typeface="Open Sans" panose="020B0606030504020204" pitchFamily="34" charset="0"/>
                <a:ea typeface="Open Sans" panose="020B0606030504020204" pitchFamily="34" charset="0"/>
                <a:cs typeface="Open Sans" panose="020B0606030504020204" pitchFamily="34" charset="0"/>
              </a:rPr>
              <a:t>(min, max) {</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return </a:t>
            </a:r>
            <a:r>
              <a:rPr lang="en-US" sz="1600" dirty="0" err="1">
                <a:latin typeface="Open Sans" panose="020B0606030504020204" pitchFamily="34" charset="0"/>
                <a:ea typeface="Open Sans" panose="020B0606030504020204" pitchFamily="34" charset="0"/>
                <a:cs typeface="Open Sans" panose="020B0606030504020204" pitchFamily="34" charset="0"/>
              </a:rPr>
              <a:t>Math.floor</a:t>
            </a:r>
            <a:r>
              <a:rPr lang="en-US" sz="1600" dirty="0">
                <a:latin typeface="Open Sans" panose="020B0606030504020204" pitchFamily="34" charset="0"/>
                <a:ea typeface="Open Sans" panose="020B0606030504020204" pitchFamily="34" charset="0"/>
                <a:cs typeface="Open Sans" panose="020B0606030504020204" pitchFamily="34" charset="0"/>
              </a:rPr>
              <a:t>(</a:t>
            </a:r>
            <a:r>
              <a:rPr lang="en-US" sz="1600" dirty="0" err="1">
                <a:latin typeface="Open Sans" panose="020B0606030504020204" pitchFamily="34" charset="0"/>
                <a:ea typeface="Open Sans" panose="020B0606030504020204" pitchFamily="34" charset="0"/>
                <a:cs typeface="Open Sans" panose="020B0606030504020204" pitchFamily="34" charset="0"/>
              </a:rPr>
              <a:t>Math.random</a:t>
            </a:r>
            <a:r>
              <a:rPr lang="en-US" sz="1600" dirty="0">
                <a:latin typeface="Open Sans" panose="020B0606030504020204" pitchFamily="34" charset="0"/>
                <a:ea typeface="Open Sans" panose="020B0606030504020204" pitchFamily="34" charset="0"/>
                <a:cs typeface="Open Sans" panose="020B0606030504020204" pitchFamily="34" charset="0"/>
              </a:rPr>
              <a:t>() * (max - min + 1) ) + min;</a:t>
            </a:r>
          </a:p>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EDFA2232-31AA-B0A1-044A-191E758EFA8F}"/>
              </a:ext>
            </a:extLst>
          </p:cNvPr>
          <p:cNvSpPr>
            <a:spLocks noGrp="1"/>
          </p:cNvSpPr>
          <p:nvPr>
            <p:ph type="sldNum" sz="quarter" idx="12"/>
          </p:nvPr>
        </p:nvSpPr>
        <p:spPr/>
        <p:txBody>
          <a:bodyPr>
            <a:normAutofit fontScale="85000" lnSpcReduction="20000"/>
          </a:bodyPr>
          <a:lstStyle/>
          <a:p>
            <a:fld id="{CB779743-7B81-4FB7-A3E2-1ACEC99CD8CF}" type="slidenum">
              <a:rPr lang="en-US" smtClean="0"/>
              <a:t>77</a:t>
            </a:fld>
            <a:endParaRPr lang="en-US"/>
          </a:p>
        </p:txBody>
      </p:sp>
    </p:spTree>
    <p:extLst>
      <p:ext uri="{BB962C8B-B14F-4D97-AF65-F5344CB8AC3E}">
        <p14:creationId xmlns:p14="http://schemas.microsoft.com/office/powerpoint/2010/main" val="42075611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AFB6-F7B4-7E7A-53FC-269C081AFF1B}"/>
              </a:ext>
            </a:extLst>
          </p:cNvPr>
          <p:cNvSpPr>
            <a:spLocks noGrp="1"/>
          </p:cNvSpPr>
          <p:nvPr>
            <p:ph type="title"/>
          </p:nvPr>
        </p:nvSpPr>
        <p:spPr/>
        <p:txBody>
          <a:bodyPr/>
          <a:lstStyle/>
          <a:p>
            <a:r>
              <a:rPr lang="en-US" dirty="0" err="1"/>
              <a:t>parseFloat</a:t>
            </a:r>
            <a:endParaRPr lang="en-US" dirty="0"/>
          </a:p>
        </p:txBody>
      </p:sp>
      <p:sp>
        <p:nvSpPr>
          <p:cNvPr id="3" name="Content Placeholder 2">
            <a:extLst>
              <a:ext uri="{FF2B5EF4-FFF2-40B4-BE49-F238E27FC236}">
                <a16:creationId xmlns:a16="http://schemas.microsoft.com/office/drawing/2014/main" id="{8736188D-E4A2-139C-A058-14E2B3C2617D}"/>
              </a:ext>
            </a:extLst>
          </p:cNvPr>
          <p:cNvSpPr>
            <a:spLocks noGrp="1"/>
          </p:cNvSpPr>
          <p:nvPr>
            <p:ph sz="quarter" idx="1"/>
          </p:nvPr>
        </p:nvSpPr>
        <p:spPr/>
        <p:txBody>
          <a:bodyPr/>
          <a:lstStyle/>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The </a:t>
            </a:r>
            <a:r>
              <a:rPr lang="en-US" sz="1800" dirty="0" err="1">
                <a:latin typeface="Open Sans" panose="020B0606030504020204" pitchFamily="34" charset="0"/>
                <a:ea typeface="Open Sans" panose="020B0606030504020204" pitchFamily="34" charset="0"/>
                <a:cs typeface="Open Sans" panose="020B0606030504020204" pitchFamily="34" charset="0"/>
              </a:rPr>
              <a:t>parseFloat</a:t>
            </a:r>
            <a:r>
              <a:rPr lang="en-US" sz="1800" dirty="0">
                <a:latin typeface="Open Sans" panose="020B0606030504020204" pitchFamily="34" charset="0"/>
                <a:ea typeface="Open Sans" panose="020B0606030504020204" pitchFamily="34" charset="0"/>
                <a:cs typeface="Open Sans" panose="020B0606030504020204" pitchFamily="34" charset="0"/>
              </a:rPr>
              <a:t>() function is used to accept a string and convert it into a floating-point number. If the input string does not contain a numeral value or If the first character of the string is not a number then it returns </a:t>
            </a:r>
            <a:r>
              <a:rPr lang="en-US" sz="1800" dirty="0" err="1">
                <a:latin typeface="Open Sans" panose="020B0606030504020204" pitchFamily="34" charset="0"/>
                <a:ea typeface="Open Sans" panose="020B0606030504020204" pitchFamily="34" charset="0"/>
                <a:cs typeface="Open Sans" panose="020B0606030504020204" pitchFamily="34" charset="0"/>
              </a:rPr>
              <a:t>NaN</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i.e</a:t>
            </a:r>
            <a:r>
              <a:rPr lang="en-US" sz="1800" dirty="0">
                <a:latin typeface="Open Sans" panose="020B0606030504020204" pitchFamily="34" charset="0"/>
                <a:ea typeface="Open Sans" panose="020B0606030504020204" pitchFamily="34" charset="0"/>
                <a:cs typeface="Open Sans" panose="020B0606030504020204" pitchFamily="34" charset="0"/>
              </a:rPr>
              <a:t>, not a number. This function returns a floating-point number parsed up to that point where it encounters a character that is not a number.</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l"/>
            <a:r>
              <a:rPr lang="en-US" sz="14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Parameters&gt;</a:t>
            </a:r>
            <a:r>
              <a:rPr lang="en-US" sz="14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 This function accepts a single parameter as mentioned above and described below:</a:t>
            </a:r>
          </a:p>
          <a:p>
            <a:pPr algn="l"/>
            <a:r>
              <a:rPr lang="en-US" sz="14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String</a:t>
            </a:r>
            <a:r>
              <a:rPr lang="en-US" sz="14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 This parameter, a mandatory input contains a string that is converted to a floating-point number.</a:t>
            </a:r>
          </a:p>
          <a:p>
            <a:pPr algn="l"/>
            <a:r>
              <a:rPr lang="en-US" sz="14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Return value</a:t>
            </a:r>
            <a:r>
              <a:rPr lang="en-US" sz="14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 It returns a floating-point Number and if the first character of a string cannot be converted to a number then the function returns </a:t>
            </a:r>
            <a:r>
              <a:rPr lang="en-US" sz="1400" b="0" i="0" dirty="0" err="1">
                <a:solidFill>
                  <a:srgbClr val="3D3D3D"/>
                </a:solidFill>
                <a:effectLst/>
                <a:latin typeface="Open Sans" panose="020B0606030504020204" pitchFamily="34" charset="0"/>
                <a:ea typeface="Open Sans" panose="020B0606030504020204" pitchFamily="34" charset="0"/>
                <a:cs typeface="Open Sans" panose="020B0606030504020204" pitchFamily="34" charset="0"/>
              </a:rPr>
              <a:t>NaN</a:t>
            </a:r>
            <a:r>
              <a:rPr lang="en-US" sz="14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b="0" i="0" dirty="0" err="1">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i.e</a:t>
            </a:r>
            <a:r>
              <a:rPr lang="en-US" sz="14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 &gt;not a number.</a:t>
            </a: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A461B288-933A-B63E-B482-7F6CA6A0DF6A}"/>
              </a:ext>
            </a:extLst>
          </p:cNvPr>
          <p:cNvSpPr>
            <a:spLocks noGrp="1"/>
          </p:cNvSpPr>
          <p:nvPr>
            <p:ph type="sldNum" sz="quarter" idx="12"/>
          </p:nvPr>
        </p:nvSpPr>
        <p:spPr/>
        <p:txBody>
          <a:bodyPr>
            <a:normAutofit fontScale="85000" lnSpcReduction="20000"/>
          </a:bodyPr>
          <a:lstStyle/>
          <a:p>
            <a:fld id="{CB779743-7B81-4FB7-A3E2-1ACEC99CD8CF}" type="slidenum">
              <a:rPr lang="en-US" smtClean="0"/>
              <a:t>78</a:t>
            </a:fld>
            <a:endParaRPr lang="en-US"/>
          </a:p>
        </p:txBody>
      </p:sp>
      <p:pic>
        <p:nvPicPr>
          <p:cNvPr id="7" name="Picture 6">
            <a:extLst>
              <a:ext uri="{FF2B5EF4-FFF2-40B4-BE49-F238E27FC236}">
                <a16:creationId xmlns:a16="http://schemas.microsoft.com/office/drawing/2014/main" id="{FC51D1F8-FAA1-E1F0-F382-528492795328}"/>
              </a:ext>
            </a:extLst>
          </p:cNvPr>
          <p:cNvPicPr>
            <a:picLocks noChangeAspect="1"/>
          </p:cNvPicPr>
          <p:nvPr/>
        </p:nvPicPr>
        <p:blipFill>
          <a:blip r:embed="rId2"/>
          <a:stretch>
            <a:fillRect/>
          </a:stretch>
        </p:blipFill>
        <p:spPr>
          <a:xfrm>
            <a:off x="990600" y="3429000"/>
            <a:ext cx="6553200" cy="1156447"/>
          </a:xfrm>
          <a:prstGeom prst="rect">
            <a:avLst/>
          </a:prstGeom>
        </p:spPr>
      </p:pic>
    </p:spTree>
    <p:extLst>
      <p:ext uri="{BB962C8B-B14F-4D97-AF65-F5344CB8AC3E}">
        <p14:creationId xmlns:p14="http://schemas.microsoft.com/office/powerpoint/2010/main" val="29712957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1095-BA81-8F81-BEDE-1F3519B737C8}"/>
              </a:ext>
            </a:extLst>
          </p:cNvPr>
          <p:cNvSpPr>
            <a:spLocks noGrp="1"/>
          </p:cNvSpPr>
          <p:nvPr>
            <p:ph type="title"/>
          </p:nvPr>
        </p:nvSpPr>
        <p:spPr/>
        <p:txBody>
          <a:bodyPr/>
          <a:lstStyle/>
          <a:p>
            <a:r>
              <a:rPr lang="en-US" dirty="0"/>
              <a:t>Example-</a:t>
            </a:r>
            <a:r>
              <a:rPr lang="en-US" dirty="0" err="1"/>
              <a:t>parseFloat</a:t>
            </a:r>
            <a:endParaRPr lang="en-US" dirty="0"/>
          </a:p>
        </p:txBody>
      </p:sp>
      <p:pic>
        <p:nvPicPr>
          <p:cNvPr id="7" name="Content Placeholder 6">
            <a:extLst>
              <a:ext uri="{FF2B5EF4-FFF2-40B4-BE49-F238E27FC236}">
                <a16:creationId xmlns:a16="http://schemas.microsoft.com/office/drawing/2014/main" id="{FD7C962F-8D49-045D-094F-251B44515569}"/>
              </a:ext>
            </a:extLst>
          </p:cNvPr>
          <p:cNvPicPr>
            <a:picLocks noGrp="1" noChangeAspect="1"/>
          </p:cNvPicPr>
          <p:nvPr>
            <p:ph sz="quarter" idx="1"/>
          </p:nvPr>
        </p:nvPicPr>
        <p:blipFill>
          <a:blip r:embed="rId2"/>
          <a:stretch>
            <a:fillRect/>
          </a:stretch>
        </p:blipFill>
        <p:spPr>
          <a:xfrm>
            <a:off x="612775" y="1685712"/>
            <a:ext cx="8153400" cy="4324775"/>
          </a:xfrm>
        </p:spPr>
      </p:pic>
      <p:sp>
        <p:nvSpPr>
          <p:cNvPr id="5" name="Slide Number Placeholder 4">
            <a:extLst>
              <a:ext uri="{FF2B5EF4-FFF2-40B4-BE49-F238E27FC236}">
                <a16:creationId xmlns:a16="http://schemas.microsoft.com/office/drawing/2014/main" id="{C189640D-37B1-9009-3564-2AD306A18A6C}"/>
              </a:ext>
            </a:extLst>
          </p:cNvPr>
          <p:cNvSpPr>
            <a:spLocks noGrp="1"/>
          </p:cNvSpPr>
          <p:nvPr>
            <p:ph type="sldNum" sz="quarter" idx="12"/>
          </p:nvPr>
        </p:nvSpPr>
        <p:spPr/>
        <p:txBody>
          <a:bodyPr>
            <a:normAutofit fontScale="85000" lnSpcReduction="20000"/>
          </a:bodyPr>
          <a:lstStyle/>
          <a:p>
            <a:fld id="{CB779743-7B81-4FB7-A3E2-1ACEC99CD8CF}" type="slidenum">
              <a:rPr lang="en-US" smtClean="0"/>
              <a:t>79</a:t>
            </a:fld>
            <a:endParaRPr lang="en-US"/>
          </a:p>
        </p:txBody>
      </p:sp>
    </p:spTree>
    <p:extLst>
      <p:ext uri="{BB962C8B-B14F-4D97-AF65-F5344CB8AC3E}">
        <p14:creationId xmlns:p14="http://schemas.microsoft.com/office/powerpoint/2010/main" val="90925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B31C-31F0-FDE7-ECF3-8CFB938DF6A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0871FDD-2407-8907-FB73-B7969B376E6F}"/>
              </a:ext>
            </a:extLst>
          </p:cNvPr>
          <p:cNvSpPr>
            <a:spLocks noGrp="1"/>
          </p:cNvSpPr>
          <p:nvPr>
            <p:ph sz="quarter" idx="1"/>
          </p:nvPr>
        </p:nvSpPr>
        <p:spPr/>
        <p:txBody>
          <a:bodyPr/>
          <a:lstStyle/>
          <a:p>
            <a:pPr algn="l"/>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 array is a special variable, which can hold more than one value:</a:t>
            </a:r>
          </a:p>
          <a:p>
            <a:pPr marL="0" indent="0" algn="l">
              <a:buNone/>
            </a:pPr>
            <a:r>
              <a:rPr lang="en-US" sz="2000" b="0" i="0" dirty="0">
                <a:solidFill>
                  <a:srgbClr val="0000CD"/>
                </a:solidFill>
                <a:effectLst/>
                <a:latin typeface="Open Sans" panose="020B0606030504020204" pitchFamily="34" charset="0"/>
                <a:ea typeface="Open Sans" panose="020B0606030504020204" pitchFamily="34" charset="0"/>
                <a:cs typeface="Open Sans" panose="020B0606030504020204" pitchFamily="34" charset="0"/>
              </a:rPr>
              <a:t>const</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cars = [</a:t>
            </a:r>
            <a:r>
              <a:rPr lang="en-US" sz="20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"Saab"</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20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"Volvo"</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20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"BMW"</a:t>
            </a:r>
            <a:r>
              <a:rPr lang="en-US" sz="20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r>
              <a:rPr lang="en-US" sz="2000" dirty="0">
                <a:latin typeface="Open Sans" panose="020B0606030504020204" pitchFamily="34" charset="0"/>
                <a:ea typeface="Open Sans" panose="020B0606030504020204" pitchFamily="34" charset="0"/>
                <a:cs typeface="Open Sans" panose="020B0606030504020204" pitchFamily="34" charset="0"/>
              </a:rPr>
              <a:t>Why Use Arrays?</a:t>
            </a:r>
          </a:p>
          <a:p>
            <a:r>
              <a:rPr lang="en-US" sz="2000" dirty="0">
                <a:latin typeface="Open Sans" panose="020B0606030504020204" pitchFamily="34" charset="0"/>
                <a:ea typeface="Open Sans" panose="020B0606030504020204" pitchFamily="34" charset="0"/>
                <a:cs typeface="Open Sans" panose="020B0606030504020204" pitchFamily="34" charset="0"/>
              </a:rPr>
              <a:t>If you have a list of items (a list of car names, for example), storing the cars in single variables could look like this:</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let car1 = "Saab";</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let car2 = "Volvo";</a:t>
            </a:r>
          </a:p>
          <a:p>
            <a:pPr marL="0" indent="0">
              <a:buNone/>
            </a:pPr>
            <a:r>
              <a:rPr lang="en-US" sz="2000" dirty="0">
                <a:latin typeface="Open Sans" panose="020B0606030504020204" pitchFamily="34" charset="0"/>
                <a:ea typeface="Open Sans" panose="020B0606030504020204" pitchFamily="34" charset="0"/>
                <a:cs typeface="Open Sans" panose="020B0606030504020204" pitchFamily="34" charset="0"/>
              </a:rPr>
              <a:t>let car3 = "BMW";</a:t>
            </a:r>
          </a:p>
          <a:p>
            <a:r>
              <a:rPr lang="en-US" sz="2000" dirty="0">
                <a:latin typeface="Open Sans" panose="020B0606030504020204" pitchFamily="34" charset="0"/>
                <a:ea typeface="Open Sans" panose="020B0606030504020204" pitchFamily="34" charset="0"/>
                <a:cs typeface="Open Sans" panose="020B0606030504020204" pitchFamily="34" charset="0"/>
              </a:rPr>
              <a:t>However, what if you want to loop through the cars and find a specific one? And what if you had not 3 cars, but 300?</a:t>
            </a:r>
          </a:p>
          <a:p>
            <a:r>
              <a:rPr lang="en-US" sz="2000" dirty="0">
                <a:latin typeface="Open Sans" panose="020B0606030504020204" pitchFamily="34" charset="0"/>
                <a:ea typeface="Open Sans" panose="020B0606030504020204" pitchFamily="34" charset="0"/>
                <a:cs typeface="Open Sans" panose="020B0606030504020204" pitchFamily="34" charset="0"/>
              </a:rPr>
              <a:t>The solution is an array!</a:t>
            </a:r>
          </a:p>
          <a:p>
            <a:r>
              <a:rPr lang="en-US" sz="2000" dirty="0">
                <a:latin typeface="Open Sans" panose="020B0606030504020204" pitchFamily="34" charset="0"/>
                <a:ea typeface="Open Sans" panose="020B0606030504020204" pitchFamily="34" charset="0"/>
                <a:cs typeface="Open Sans" panose="020B0606030504020204" pitchFamily="34" charset="0"/>
              </a:rPr>
              <a:t>An array can hold many values under a single name, and you can access the values by referring to an index number.</a:t>
            </a:r>
            <a:br>
              <a:rPr lang="en-US" sz="2000" dirty="0">
                <a:latin typeface="Open Sans" panose="020B0606030504020204" pitchFamily="34" charset="0"/>
                <a:ea typeface="Open Sans" panose="020B0606030504020204" pitchFamily="34" charset="0"/>
                <a:cs typeface="Open Sans" panose="020B0606030504020204" pitchFamily="34" charset="0"/>
              </a:rPr>
            </a:b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1D6214B4-00A9-CF77-C5F5-FB1E193B1055}"/>
              </a:ext>
            </a:extLst>
          </p:cNvPr>
          <p:cNvSpPr>
            <a:spLocks noGrp="1"/>
          </p:cNvSpPr>
          <p:nvPr>
            <p:ph type="sldNum" sz="quarter" idx="12"/>
          </p:nvPr>
        </p:nvSpPr>
        <p:spPr/>
        <p:txBody>
          <a:bodyPr>
            <a:normAutofit fontScale="85000" lnSpcReduction="20000"/>
          </a:bodyPr>
          <a:lstStyle/>
          <a:p>
            <a:fld id="{CB779743-7B81-4FB7-A3E2-1ACEC99CD8CF}" type="slidenum">
              <a:rPr lang="en-US" smtClean="0"/>
              <a:t>8</a:t>
            </a:fld>
            <a:endParaRPr lang="en-US"/>
          </a:p>
        </p:txBody>
      </p:sp>
    </p:spTree>
    <p:extLst>
      <p:ext uri="{BB962C8B-B14F-4D97-AF65-F5344CB8AC3E}">
        <p14:creationId xmlns:p14="http://schemas.microsoft.com/office/powerpoint/2010/main" val="18838168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242-66B3-0305-0A73-466B49C203FF}"/>
              </a:ext>
            </a:extLst>
          </p:cNvPr>
          <p:cNvSpPr>
            <a:spLocks noGrp="1"/>
          </p:cNvSpPr>
          <p:nvPr>
            <p:ph type="title"/>
          </p:nvPr>
        </p:nvSpPr>
        <p:spPr/>
        <p:txBody>
          <a:bodyPr/>
          <a:lstStyle/>
          <a:p>
            <a:r>
              <a:rPr lang="en-US" dirty="0" err="1"/>
              <a:t>parseInt</a:t>
            </a:r>
            <a:endParaRPr lang="en-US" dirty="0"/>
          </a:p>
        </p:txBody>
      </p:sp>
      <p:sp>
        <p:nvSpPr>
          <p:cNvPr id="3" name="Content Placeholder 2">
            <a:extLst>
              <a:ext uri="{FF2B5EF4-FFF2-40B4-BE49-F238E27FC236}">
                <a16:creationId xmlns:a16="http://schemas.microsoft.com/office/drawing/2014/main" id="{4474E436-9152-6AA3-B7D0-47E0D8463C99}"/>
              </a:ext>
            </a:extLst>
          </p:cNvPr>
          <p:cNvSpPr>
            <a:spLocks noGrp="1"/>
          </p:cNvSpPr>
          <p:nvPr>
            <p:ph sz="quarter" idx="1"/>
          </p:nvPr>
        </p:nvSpPr>
        <p:spPr/>
        <p:txBody>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 </a:t>
            </a:r>
            <a:r>
              <a:rPr lang="en-US" sz="2000" dirty="0" err="1">
                <a:latin typeface="Open Sans" panose="020B0606030504020204" pitchFamily="34" charset="0"/>
                <a:ea typeface="Open Sans" panose="020B0606030504020204" pitchFamily="34" charset="0"/>
                <a:cs typeface="Open Sans" panose="020B0606030504020204" pitchFamily="34" charset="0"/>
              </a:rPr>
              <a:t>parseInt</a:t>
            </a:r>
            <a:r>
              <a:rPr lang="en-US" sz="2000" dirty="0">
                <a:latin typeface="Open Sans" panose="020B0606030504020204" pitchFamily="34" charset="0"/>
                <a:ea typeface="Open Sans" panose="020B0606030504020204" pitchFamily="34" charset="0"/>
                <a:cs typeface="Open Sans" panose="020B0606030504020204" pitchFamily="34" charset="0"/>
              </a:rPr>
              <a:t> method parses a value as a string and returns the first integer.</a:t>
            </a:r>
          </a:p>
          <a:p>
            <a:pPr marL="0" indent="0" algn="l">
              <a:buNone/>
            </a:pPr>
            <a:r>
              <a:rPr lang="en-US" sz="2000" b="0" i="0" dirty="0">
                <a:solidFill>
                  <a:srgbClr val="000000"/>
                </a:solidFill>
                <a:effectLst/>
                <a:latin typeface="Segoe UI" panose="020B0502040204020203" pitchFamily="34" charset="0"/>
              </a:rPr>
              <a:t>Syntax</a:t>
            </a:r>
          </a:p>
          <a:p>
            <a:pPr algn="l"/>
            <a:r>
              <a:rPr lang="en-US" sz="2000" b="0" i="0" dirty="0" err="1">
                <a:solidFill>
                  <a:srgbClr val="000000"/>
                </a:solidFill>
                <a:effectLst/>
                <a:latin typeface="Consolas" panose="020B0609020204030204" pitchFamily="49" charset="0"/>
              </a:rPr>
              <a:t>parseInt</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string, radix</a:t>
            </a:r>
            <a:r>
              <a:rPr lang="en-US" sz="2000" b="0" i="0" dirty="0">
                <a:solidFill>
                  <a:srgbClr val="000000"/>
                </a:solidFill>
                <a:effectLst/>
                <a:latin typeface="Consolas" panose="020B0609020204030204" pitchFamily="49" charset="0"/>
              </a:rPr>
              <a:t>)</a:t>
            </a:r>
          </a:p>
          <a:p>
            <a:pPr marL="0" indent="0" algn="l">
              <a:buNone/>
            </a:pPr>
            <a:endParaRPr lang="en-US" b="0" i="0" dirty="0">
              <a:solidFill>
                <a:srgbClr val="000000"/>
              </a:solidFill>
              <a:effectLst/>
              <a:latin typeface="Consolas" panose="020B0609020204030204" pitchFamily="49" charset="0"/>
            </a:endParaRPr>
          </a:p>
          <a:p>
            <a:pPr algn="l"/>
            <a:endParaRPr lang="en-US" b="0" i="0" dirty="0">
              <a:solidFill>
                <a:srgbClr val="000000"/>
              </a:solidFill>
              <a:effectLst/>
              <a:latin typeface="Consolas" panose="020B0609020204030204" pitchFamily="49" charset="0"/>
            </a:endParaRP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24DD9500-6EF5-70D1-98F5-483634D5CC30}"/>
              </a:ext>
            </a:extLst>
          </p:cNvPr>
          <p:cNvSpPr>
            <a:spLocks noGrp="1"/>
          </p:cNvSpPr>
          <p:nvPr>
            <p:ph type="sldNum" sz="quarter" idx="12"/>
          </p:nvPr>
        </p:nvSpPr>
        <p:spPr/>
        <p:txBody>
          <a:bodyPr>
            <a:normAutofit fontScale="85000" lnSpcReduction="20000"/>
          </a:bodyPr>
          <a:lstStyle/>
          <a:p>
            <a:fld id="{CB779743-7B81-4FB7-A3E2-1ACEC99CD8CF}" type="slidenum">
              <a:rPr lang="en-US" smtClean="0"/>
              <a:t>80</a:t>
            </a:fld>
            <a:endParaRPr lang="en-US"/>
          </a:p>
        </p:txBody>
      </p:sp>
      <p:pic>
        <p:nvPicPr>
          <p:cNvPr id="11" name="Picture 10">
            <a:extLst>
              <a:ext uri="{FF2B5EF4-FFF2-40B4-BE49-F238E27FC236}">
                <a16:creationId xmlns:a16="http://schemas.microsoft.com/office/drawing/2014/main" id="{F05034E7-E6C6-745A-096D-91B4B79ADCEF}"/>
              </a:ext>
            </a:extLst>
          </p:cNvPr>
          <p:cNvPicPr>
            <a:picLocks noChangeAspect="1"/>
          </p:cNvPicPr>
          <p:nvPr/>
        </p:nvPicPr>
        <p:blipFill>
          <a:blip r:embed="rId2"/>
          <a:stretch>
            <a:fillRect/>
          </a:stretch>
        </p:blipFill>
        <p:spPr>
          <a:xfrm>
            <a:off x="548951" y="3256384"/>
            <a:ext cx="8492891" cy="3352800"/>
          </a:xfrm>
          <a:prstGeom prst="rect">
            <a:avLst/>
          </a:prstGeom>
        </p:spPr>
      </p:pic>
    </p:spTree>
    <p:extLst>
      <p:ext uri="{BB962C8B-B14F-4D97-AF65-F5344CB8AC3E}">
        <p14:creationId xmlns:p14="http://schemas.microsoft.com/office/powerpoint/2010/main" val="919343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E02F-7B85-4D00-4F1D-8FB19359B213}"/>
              </a:ext>
            </a:extLst>
          </p:cNvPr>
          <p:cNvSpPr>
            <a:spLocks noGrp="1"/>
          </p:cNvSpPr>
          <p:nvPr>
            <p:ph type="title"/>
          </p:nvPr>
        </p:nvSpPr>
        <p:spPr/>
        <p:txBody>
          <a:bodyPr/>
          <a:lstStyle/>
          <a:p>
            <a:r>
              <a:rPr lang="en-US" dirty="0"/>
              <a:t>Examples-</a:t>
            </a:r>
            <a:r>
              <a:rPr lang="en-US" dirty="0" err="1"/>
              <a:t>parseInt</a:t>
            </a:r>
            <a:endParaRPr lang="en-US" dirty="0"/>
          </a:p>
        </p:txBody>
      </p:sp>
      <p:sp>
        <p:nvSpPr>
          <p:cNvPr id="3" name="Content Placeholder 2">
            <a:extLst>
              <a:ext uri="{FF2B5EF4-FFF2-40B4-BE49-F238E27FC236}">
                <a16:creationId xmlns:a16="http://schemas.microsoft.com/office/drawing/2014/main" id="{12AA7E3F-D9CD-6620-2812-F1649166DE09}"/>
              </a:ext>
            </a:extLst>
          </p:cNvPr>
          <p:cNvSpPr>
            <a:spLocks noGrp="1"/>
          </p:cNvSpPr>
          <p:nvPr>
            <p:ph sz="quarter" idx="1"/>
          </p:nvPr>
        </p:nvSpPr>
        <p:spPr/>
        <p:txBody>
          <a:bodyPr/>
          <a:lstStyle/>
          <a:p>
            <a:pPr marL="0" indent="0">
              <a:buNone/>
            </a:pPr>
            <a:r>
              <a:rPr lang="fr-FR"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1)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"10"</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2)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"10.00"</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3)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"10.33"</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4)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"34 45 66"</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5)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 60 "</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6)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"40 </a:t>
            </a:r>
            <a:r>
              <a:rPr lang="fr-FR" sz="1800" b="0" i="0" dirty="0" err="1">
                <a:solidFill>
                  <a:srgbClr val="A52A2A"/>
                </a:solidFill>
                <a:effectLst/>
                <a:latin typeface="Open Sans" panose="020B0606030504020204" pitchFamily="34" charset="0"/>
                <a:ea typeface="Open Sans" panose="020B0606030504020204" pitchFamily="34" charset="0"/>
                <a:cs typeface="Open Sans" panose="020B0606030504020204" pitchFamily="34" charset="0"/>
              </a:rPr>
              <a:t>years</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br>
              <a:rPr lang="fr-FR" sz="1800" dirty="0">
                <a:latin typeface="Open Sans" panose="020B0606030504020204" pitchFamily="34" charset="0"/>
                <a:ea typeface="Open Sans" panose="020B0606030504020204" pitchFamily="34" charset="0"/>
                <a:cs typeface="Open Sans" panose="020B0606030504020204" pitchFamily="34" charset="0"/>
              </a:rPr>
            </a:br>
            <a:r>
              <a:rPr lang="fr-FR" sz="1800" dirty="0">
                <a:latin typeface="Open Sans" panose="020B0606030504020204" pitchFamily="34" charset="0"/>
                <a:ea typeface="Open Sans" panose="020B0606030504020204" pitchFamily="34" charset="0"/>
                <a:cs typeface="Open Sans" panose="020B0606030504020204" pitchFamily="34" charset="0"/>
              </a:rPr>
              <a:t>7)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parseInt</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"He </a:t>
            </a:r>
            <a:r>
              <a:rPr lang="fr-FR" sz="1800" b="0" i="0" dirty="0" err="1">
                <a:solidFill>
                  <a:srgbClr val="A52A2A"/>
                </a:solidFill>
                <a:effectLst/>
                <a:latin typeface="Open Sans" panose="020B0606030504020204" pitchFamily="34" charset="0"/>
                <a:ea typeface="Open Sans" panose="020B0606030504020204" pitchFamily="34" charset="0"/>
                <a:cs typeface="Open Sans" panose="020B0606030504020204" pitchFamily="34" charset="0"/>
              </a:rPr>
              <a:t>was</a:t>
            </a:r>
            <a:r>
              <a:rPr lang="fr-FR" sz="1800" b="0" i="0" dirty="0">
                <a:solidFill>
                  <a:srgbClr val="A52A2A"/>
                </a:solidFill>
                <a:effectLst/>
                <a:latin typeface="Open Sans" panose="020B0606030504020204" pitchFamily="34" charset="0"/>
                <a:ea typeface="Open Sans" panose="020B0606030504020204" pitchFamily="34" charset="0"/>
                <a:cs typeface="Open Sans" panose="020B0606030504020204" pitchFamily="34" charset="0"/>
              </a:rPr>
              <a:t> 40"</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fr-FR"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fr-FR"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Output:</a:t>
            </a:r>
          </a:p>
          <a:p>
            <a:pPr marL="0" indent="0">
              <a:buNone/>
            </a:pPr>
            <a:r>
              <a:rPr lang="en-US" sz="1800" dirty="0" err="1">
                <a:latin typeface="Open Sans" panose="020B0606030504020204" pitchFamily="34" charset="0"/>
                <a:ea typeface="Open Sans" panose="020B0606030504020204" pitchFamily="34" charset="0"/>
                <a:cs typeface="Open Sans" panose="020B0606030504020204" pitchFamily="34" charset="0"/>
              </a:rPr>
              <a:t>parseInt</a:t>
            </a:r>
            <a:r>
              <a:rPr lang="en-US" sz="1800" dirty="0">
                <a:latin typeface="Open Sans" panose="020B0606030504020204" pitchFamily="34" charset="0"/>
                <a:ea typeface="Open Sans" panose="020B0606030504020204" pitchFamily="34" charset="0"/>
                <a:cs typeface="Open Sans" panose="020B0606030504020204" pitchFamily="34" charset="0"/>
              </a:rPr>
              <a:t>() parses a string and returns the first integer:</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1) 10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2) 10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3) 10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4) 34</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5) 60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6) 40</a:t>
            </a:r>
          </a:p>
          <a:p>
            <a:pPr marL="0" indent="0">
              <a:buNone/>
            </a:pPr>
            <a:r>
              <a:rPr lang="en-US" sz="1800" dirty="0">
                <a:latin typeface="Open Sans" panose="020B0606030504020204" pitchFamily="34" charset="0"/>
                <a:ea typeface="Open Sans" panose="020B0606030504020204" pitchFamily="34" charset="0"/>
                <a:cs typeface="Open Sans" panose="020B0606030504020204" pitchFamily="34" charset="0"/>
              </a:rPr>
              <a:t>7) </a:t>
            </a:r>
            <a:r>
              <a:rPr lang="en-US" sz="1800" dirty="0" err="1">
                <a:latin typeface="Open Sans" panose="020B0606030504020204" pitchFamily="34" charset="0"/>
                <a:ea typeface="Open Sans" panose="020B0606030504020204" pitchFamily="34" charset="0"/>
                <a:cs typeface="Open Sans" panose="020B0606030504020204" pitchFamily="34" charset="0"/>
              </a:rPr>
              <a:t>NaN</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ACC228EB-6CE7-3D23-04E3-003B0CCF3E5E}"/>
              </a:ext>
            </a:extLst>
          </p:cNvPr>
          <p:cNvSpPr>
            <a:spLocks noGrp="1"/>
          </p:cNvSpPr>
          <p:nvPr>
            <p:ph type="sldNum" sz="quarter" idx="12"/>
          </p:nvPr>
        </p:nvSpPr>
        <p:spPr/>
        <p:txBody>
          <a:bodyPr>
            <a:normAutofit fontScale="85000" lnSpcReduction="20000"/>
          </a:bodyPr>
          <a:lstStyle/>
          <a:p>
            <a:fld id="{CB779743-7B81-4FB7-A3E2-1ACEC99CD8CF}" type="slidenum">
              <a:rPr lang="en-US" smtClean="0"/>
              <a:t>81</a:t>
            </a:fld>
            <a:endParaRPr lang="en-US"/>
          </a:p>
        </p:txBody>
      </p:sp>
    </p:spTree>
    <p:extLst>
      <p:ext uri="{BB962C8B-B14F-4D97-AF65-F5344CB8AC3E}">
        <p14:creationId xmlns:p14="http://schemas.microsoft.com/office/powerpoint/2010/main" val="367065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ABA-A8FB-28DF-4DFA-6E1B8CD55A36}"/>
              </a:ext>
            </a:extLst>
          </p:cNvPr>
          <p:cNvSpPr>
            <a:spLocks noGrp="1"/>
          </p:cNvSpPr>
          <p:nvPr>
            <p:ph type="title"/>
          </p:nvPr>
        </p:nvSpPr>
        <p:spPr/>
        <p:txBody>
          <a:bodyPr/>
          <a:lstStyle/>
          <a:p>
            <a:r>
              <a:rPr lang="en-US" dirty="0" err="1"/>
              <a:t>typeof</a:t>
            </a:r>
            <a:r>
              <a:rPr lang="en-US" dirty="0"/>
              <a:t> Operator</a:t>
            </a:r>
          </a:p>
        </p:txBody>
      </p:sp>
      <p:sp>
        <p:nvSpPr>
          <p:cNvPr id="3" name="Content Placeholder 2">
            <a:extLst>
              <a:ext uri="{FF2B5EF4-FFF2-40B4-BE49-F238E27FC236}">
                <a16:creationId xmlns:a16="http://schemas.microsoft.com/office/drawing/2014/main" id="{83916E81-398B-A11E-0818-7BDCC541C16C}"/>
              </a:ext>
            </a:extLst>
          </p:cNvPr>
          <p:cNvSpPr>
            <a:spLocks noGrp="1"/>
          </p:cNvSpPr>
          <p:nvPr>
            <p:ph sz="quarter" idx="1"/>
          </p:nvPr>
        </p:nvSpPr>
        <p:spPr/>
        <p:txBody>
          <a:bodyPr/>
          <a:lstStyle/>
          <a:p>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in JavaScript is an operator used for type checking and returns the data type of the operand passed to it. </a:t>
            </a:r>
          </a:p>
          <a:p>
            <a:r>
              <a:rPr lang="en-US" sz="2000" dirty="0">
                <a:latin typeface="Open Sans" panose="020B0606030504020204" pitchFamily="34" charset="0"/>
                <a:ea typeface="Open Sans" panose="020B0606030504020204" pitchFamily="34" charset="0"/>
                <a:cs typeface="Open Sans" panose="020B0606030504020204" pitchFamily="34" charset="0"/>
              </a:rPr>
              <a:t>The operand can be any variable, function, or object whose type you want to find out using the </a:t>
            </a: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operator. </a:t>
            </a:r>
          </a:p>
          <a:p>
            <a:r>
              <a:rPr lang="en-US" sz="2000" dirty="0">
                <a:latin typeface="Open Sans" panose="020B0606030504020204" pitchFamily="34" charset="0"/>
                <a:ea typeface="Open Sans" panose="020B0606030504020204" pitchFamily="34" charset="0"/>
                <a:cs typeface="Open Sans" panose="020B0606030504020204" pitchFamily="34" charset="0"/>
              </a:rPr>
              <a:t>Since JavaScript is a dynamically typed language, meaning you do not have to specify the type of variables when declaring them, the </a:t>
            </a: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operator comes in handy to check the data type before execution. </a:t>
            </a:r>
          </a:p>
          <a:p>
            <a:r>
              <a:rPr lang="en-US" sz="2000" dirty="0">
                <a:latin typeface="Open Sans" panose="020B0606030504020204" pitchFamily="34" charset="0"/>
                <a:ea typeface="Open Sans" panose="020B0606030504020204" pitchFamily="34" charset="0"/>
                <a:cs typeface="Open Sans" panose="020B0606030504020204" pitchFamily="34" charset="0"/>
              </a:rPr>
              <a:t>You can use the JavaScript </a:t>
            </a: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operator in the following two ways:</a:t>
            </a:r>
          </a:p>
          <a:p>
            <a:pPr marL="0" indent="0">
              <a:buNone/>
            </a:pP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operand</a:t>
            </a:r>
          </a:p>
          <a:p>
            <a:pPr marL="0" indent="0">
              <a:buNone/>
            </a:pPr>
            <a:r>
              <a:rPr lang="en-US" sz="2000" dirty="0" err="1">
                <a:latin typeface="Open Sans" panose="020B0606030504020204" pitchFamily="34" charset="0"/>
                <a:ea typeface="Open Sans" panose="020B0606030504020204" pitchFamily="34" charset="0"/>
                <a:cs typeface="Open Sans" panose="020B0606030504020204" pitchFamily="34" charset="0"/>
              </a:rPr>
              <a:t>typeof</a:t>
            </a:r>
            <a:r>
              <a:rPr lang="en-US" sz="2000" dirty="0">
                <a:latin typeface="Open Sans" panose="020B0606030504020204" pitchFamily="34" charset="0"/>
                <a:ea typeface="Open Sans" panose="020B0606030504020204" pitchFamily="34" charset="0"/>
                <a:cs typeface="Open Sans" panose="020B0606030504020204" pitchFamily="34" charset="0"/>
              </a:rPr>
              <a:t> (operand)</a:t>
            </a:r>
          </a:p>
        </p:txBody>
      </p:sp>
      <p:sp>
        <p:nvSpPr>
          <p:cNvPr id="5" name="Slide Number Placeholder 4">
            <a:extLst>
              <a:ext uri="{FF2B5EF4-FFF2-40B4-BE49-F238E27FC236}">
                <a16:creationId xmlns:a16="http://schemas.microsoft.com/office/drawing/2014/main" id="{D69909ED-5A55-95E3-5463-8CC1E4D3626F}"/>
              </a:ext>
            </a:extLst>
          </p:cNvPr>
          <p:cNvSpPr>
            <a:spLocks noGrp="1"/>
          </p:cNvSpPr>
          <p:nvPr>
            <p:ph type="sldNum" sz="quarter" idx="12"/>
          </p:nvPr>
        </p:nvSpPr>
        <p:spPr/>
        <p:txBody>
          <a:bodyPr>
            <a:normAutofit fontScale="85000" lnSpcReduction="20000"/>
          </a:bodyPr>
          <a:lstStyle/>
          <a:p>
            <a:fld id="{CB779743-7B81-4FB7-A3E2-1ACEC99CD8CF}" type="slidenum">
              <a:rPr lang="en-US" smtClean="0"/>
              <a:t>82</a:t>
            </a:fld>
            <a:endParaRPr lang="en-US"/>
          </a:p>
        </p:txBody>
      </p:sp>
    </p:spTree>
    <p:extLst>
      <p:ext uri="{BB962C8B-B14F-4D97-AF65-F5344CB8AC3E}">
        <p14:creationId xmlns:p14="http://schemas.microsoft.com/office/powerpoint/2010/main" val="33501830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47F-55CC-1FD0-6682-855CE334AC9A}"/>
              </a:ext>
            </a:extLst>
          </p:cNvPr>
          <p:cNvSpPr>
            <a:spLocks noGrp="1"/>
          </p:cNvSpPr>
          <p:nvPr>
            <p:ph type="title"/>
          </p:nvPr>
        </p:nvSpPr>
        <p:spPr/>
        <p:txBody>
          <a:bodyPr/>
          <a:lstStyle/>
          <a:p>
            <a:r>
              <a:rPr lang="en-US" dirty="0" err="1"/>
              <a:t>typeof</a:t>
            </a:r>
            <a:r>
              <a:rPr lang="en-US" dirty="0"/>
              <a:t> Operator</a:t>
            </a:r>
          </a:p>
        </p:txBody>
      </p:sp>
      <p:sp>
        <p:nvSpPr>
          <p:cNvPr id="3" name="Content Placeholder 2">
            <a:extLst>
              <a:ext uri="{FF2B5EF4-FFF2-40B4-BE49-F238E27FC236}">
                <a16:creationId xmlns:a16="http://schemas.microsoft.com/office/drawing/2014/main" id="{8D66AD63-1EE6-32AF-F3D6-65D7AB07D4BB}"/>
              </a:ext>
            </a:extLst>
          </p:cNvPr>
          <p:cNvSpPr>
            <a:spLocks noGrp="1"/>
          </p:cNvSpPr>
          <p:nvPr>
            <p:ph sz="quarter" idx="1"/>
          </p:nvPr>
        </p:nvSpPr>
        <p:spPr/>
        <p:txBody>
          <a:bodyPr/>
          <a:lstStyle/>
          <a:p>
            <a:pPr algn="l"/>
            <a:r>
              <a:rPr lang="en-US" sz="2400" b="0" i="0" dirty="0">
                <a:effectLst/>
                <a:latin typeface="Open Sans" panose="020B0606030504020204" pitchFamily="34" charset="0"/>
                <a:ea typeface="Open Sans" panose="020B0606030504020204" pitchFamily="34" charset="0"/>
                <a:cs typeface="Open Sans" panose="020B0606030504020204" pitchFamily="34" charset="0"/>
              </a:rPr>
              <a:t>Different Types of Operands We Can Check Using </a:t>
            </a:r>
            <a:r>
              <a:rPr lang="en-US" sz="2400" b="0" i="0" dirty="0" err="1">
                <a:effectLst/>
                <a:latin typeface="Open Sans" panose="020B0606030504020204" pitchFamily="34" charset="0"/>
                <a:ea typeface="Open Sans" panose="020B0606030504020204" pitchFamily="34" charset="0"/>
                <a:cs typeface="Open Sans" panose="020B0606030504020204" pitchFamily="34" charset="0"/>
              </a:rPr>
              <a:t>Typeof</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 in JavaScript</a:t>
            </a:r>
          </a:p>
          <a:p>
            <a:pPr algn="l"/>
            <a:r>
              <a:rPr lang="en-US" sz="2400" b="0" i="0" dirty="0">
                <a:effectLst/>
                <a:latin typeface="Open Sans" panose="020B0606030504020204" pitchFamily="34" charset="0"/>
                <a:ea typeface="Open Sans" panose="020B0606030504020204" pitchFamily="34" charset="0"/>
                <a:cs typeface="Open Sans" panose="020B0606030504020204" pitchFamily="34" charset="0"/>
              </a:rPr>
              <a:t>We can use </a:t>
            </a:r>
            <a:r>
              <a:rPr lang="en-US" sz="2400" b="0" i="0" dirty="0" err="1">
                <a:effectLst/>
                <a:latin typeface="Open Sans" panose="020B0606030504020204" pitchFamily="34" charset="0"/>
                <a:ea typeface="Open Sans" panose="020B0606030504020204" pitchFamily="34" charset="0"/>
                <a:cs typeface="Open Sans" panose="020B0606030504020204" pitchFamily="34" charset="0"/>
              </a:rPr>
              <a:t>typeof</a:t>
            </a:r>
            <a:r>
              <a:rPr lang="en-US" sz="2400" b="0" i="0" dirty="0">
                <a:effectLst/>
                <a:latin typeface="Open Sans" panose="020B0606030504020204" pitchFamily="34" charset="0"/>
                <a:ea typeface="Open Sans" panose="020B0606030504020204" pitchFamily="34" charset="0"/>
                <a:cs typeface="Open Sans" panose="020B0606030504020204" pitchFamily="34" charset="0"/>
              </a:rPr>
              <a:t> in JavaScript to check the data type of the following operands:</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Number</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String</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Undefined</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Boolean</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Object</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Symbol</a:t>
            </a:r>
          </a:p>
          <a:p>
            <a:pPr algn="l">
              <a:buFont typeface="Arial" panose="020B0604020202020204" pitchFamily="34" charset="0"/>
              <a:buChar char="•"/>
            </a:pPr>
            <a:r>
              <a:rPr lang="en-US" sz="2400" b="0" i="0" dirty="0">
                <a:effectLst/>
                <a:latin typeface="Open Sans" panose="020B0606030504020204" pitchFamily="34" charset="0"/>
                <a:ea typeface="Open Sans" panose="020B0606030504020204" pitchFamily="34" charset="0"/>
                <a:cs typeface="Open Sans" panose="020B0606030504020204" pitchFamily="34" charset="0"/>
              </a:rPr>
              <a:t>Function</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4">
            <a:extLst>
              <a:ext uri="{FF2B5EF4-FFF2-40B4-BE49-F238E27FC236}">
                <a16:creationId xmlns:a16="http://schemas.microsoft.com/office/drawing/2014/main" id="{080686B5-C187-0F94-2403-3335736B2140}"/>
              </a:ext>
            </a:extLst>
          </p:cNvPr>
          <p:cNvSpPr>
            <a:spLocks noGrp="1"/>
          </p:cNvSpPr>
          <p:nvPr>
            <p:ph type="sldNum" sz="quarter" idx="12"/>
          </p:nvPr>
        </p:nvSpPr>
        <p:spPr/>
        <p:txBody>
          <a:bodyPr>
            <a:normAutofit fontScale="85000" lnSpcReduction="20000"/>
          </a:bodyPr>
          <a:lstStyle/>
          <a:p>
            <a:fld id="{CB779743-7B81-4FB7-A3E2-1ACEC99CD8CF}" type="slidenum">
              <a:rPr lang="en-US" smtClean="0"/>
              <a:t>83</a:t>
            </a:fld>
            <a:endParaRPr lang="en-US"/>
          </a:p>
        </p:txBody>
      </p:sp>
    </p:spTree>
    <p:extLst>
      <p:ext uri="{BB962C8B-B14F-4D97-AF65-F5344CB8AC3E}">
        <p14:creationId xmlns:p14="http://schemas.microsoft.com/office/powerpoint/2010/main" val="27251151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F722-BECE-2BED-4F20-DDD705244FF9}"/>
              </a:ext>
            </a:extLst>
          </p:cNvPr>
          <p:cNvSpPr>
            <a:spLocks noGrp="1"/>
          </p:cNvSpPr>
          <p:nvPr>
            <p:ph type="title"/>
          </p:nvPr>
        </p:nvSpPr>
        <p:spPr/>
        <p:txBody>
          <a:bodyPr/>
          <a:lstStyle/>
          <a:p>
            <a:r>
              <a:rPr lang="en-US" dirty="0" err="1"/>
              <a:t>typeof</a:t>
            </a:r>
            <a:r>
              <a:rPr lang="en-US" dirty="0"/>
              <a:t> returns Number</a:t>
            </a:r>
          </a:p>
        </p:txBody>
      </p:sp>
      <p:sp>
        <p:nvSpPr>
          <p:cNvPr id="3" name="Content Placeholder 2">
            <a:extLst>
              <a:ext uri="{FF2B5EF4-FFF2-40B4-BE49-F238E27FC236}">
                <a16:creationId xmlns:a16="http://schemas.microsoft.com/office/drawing/2014/main" id="{16CFCD06-6BCD-E2BA-F8C9-96073FA49BFD}"/>
              </a:ext>
            </a:extLst>
          </p:cNvPr>
          <p:cNvSpPr>
            <a:spLocks noGrp="1"/>
          </p:cNvSpPr>
          <p:nvPr>
            <p:ph sz="quarter" idx="1"/>
          </p:nvPr>
        </p:nvSpPr>
        <p:spPr/>
        <p:txBody>
          <a:bodyPr/>
          <a:lstStyle/>
          <a:p>
            <a:r>
              <a:rPr lang="en-US" dirty="0"/>
              <a:t>console.log(</a:t>
            </a:r>
            <a:r>
              <a:rPr lang="en-US" dirty="0" err="1"/>
              <a:t>typeof</a:t>
            </a:r>
            <a:r>
              <a:rPr lang="en-US" dirty="0"/>
              <a:t> 12)</a:t>
            </a:r>
          </a:p>
          <a:p>
            <a:r>
              <a:rPr lang="en-US" dirty="0"/>
              <a:t>console.log(</a:t>
            </a:r>
            <a:r>
              <a:rPr lang="en-US" dirty="0" err="1"/>
              <a:t>typeof</a:t>
            </a:r>
            <a:r>
              <a:rPr lang="en-US" dirty="0"/>
              <a:t> -31)</a:t>
            </a:r>
          </a:p>
          <a:p>
            <a:r>
              <a:rPr lang="en-US" dirty="0"/>
              <a:t>console.log(</a:t>
            </a:r>
            <a:r>
              <a:rPr lang="en-US" dirty="0" err="1"/>
              <a:t>typeof</a:t>
            </a:r>
            <a:r>
              <a:rPr lang="en-US" dirty="0"/>
              <a:t> 0)</a:t>
            </a:r>
          </a:p>
          <a:p>
            <a:r>
              <a:rPr lang="en-US" dirty="0"/>
              <a:t>console.log(</a:t>
            </a:r>
            <a:r>
              <a:rPr lang="en-US" dirty="0" err="1"/>
              <a:t>typeof</a:t>
            </a:r>
            <a:r>
              <a:rPr lang="en-US" dirty="0"/>
              <a:t> 5.695)</a:t>
            </a:r>
          </a:p>
          <a:p>
            <a:r>
              <a:rPr lang="en-US" dirty="0"/>
              <a:t>console.log(</a:t>
            </a:r>
            <a:r>
              <a:rPr lang="en-US" dirty="0" err="1"/>
              <a:t>typeof</a:t>
            </a:r>
            <a:r>
              <a:rPr lang="en-US" dirty="0"/>
              <a:t> Infinity)</a:t>
            </a:r>
          </a:p>
          <a:p>
            <a:r>
              <a:rPr lang="en-US" dirty="0"/>
              <a:t>console.log(</a:t>
            </a:r>
            <a:r>
              <a:rPr lang="en-US" dirty="0" err="1"/>
              <a:t>typeof</a:t>
            </a:r>
            <a:r>
              <a:rPr lang="en-US" dirty="0"/>
              <a:t> </a:t>
            </a:r>
            <a:r>
              <a:rPr lang="en-US" dirty="0" err="1"/>
              <a:t>NaN</a:t>
            </a:r>
            <a:r>
              <a:rPr lang="en-US" dirty="0"/>
              <a:t>)</a:t>
            </a:r>
          </a:p>
          <a:p>
            <a:r>
              <a:rPr lang="en-US" dirty="0"/>
              <a:t>console.log(</a:t>
            </a:r>
            <a:r>
              <a:rPr lang="en-US" dirty="0" err="1"/>
              <a:t>typeof</a:t>
            </a:r>
            <a:r>
              <a:rPr lang="en-US" dirty="0"/>
              <a:t> </a:t>
            </a:r>
            <a:r>
              <a:rPr lang="en-US" dirty="0" err="1"/>
              <a:t>parseInt</a:t>
            </a:r>
            <a:r>
              <a:rPr lang="en-US" dirty="0"/>
              <a:t>(`86`))</a:t>
            </a:r>
          </a:p>
          <a:p>
            <a:r>
              <a:rPr lang="en-US" dirty="0"/>
              <a:t>console.log(</a:t>
            </a:r>
            <a:r>
              <a:rPr lang="en-US" dirty="0" err="1"/>
              <a:t>typeof</a:t>
            </a:r>
            <a:r>
              <a:rPr lang="en-US" dirty="0"/>
              <a:t> </a:t>
            </a:r>
            <a:r>
              <a:rPr lang="en-US" dirty="0" err="1"/>
              <a:t>parseFloat</a:t>
            </a:r>
            <a:r>
              <a:rPr lang="en-US" dirty="0"/>
              <a:t>(`40.05`))</a:t>
            </a:r>
          </a:p>
        </p:txBody>
      </p:sp>
      <p:sp>
        <p:nvSpPr>
          <p:cNvPr id="5" name="Slide Number Placeholder 4">
            <a:extLst>
              <a:ext uri="{FF2B5EF4-FFF2-40B4-BE49-F238E27FC236}">
                <a16:creationId xmlns:a16="http://schemas.microsoft.com/office/drawing/2014/main" id="{D8BF33F5-BCB6-F703-94E3-29B14A2889F3}"/>
              </a:ext>
            </a:extLst>
          </p:cNvPr>
          <p:cNvSpPr>
            <a:spLocks noGrp="1"/>
          </p:cNvSpPr>
          <p:nvPr>
            <p:ph type="sldNum" sz="quarter" idx="12"/>
          </p:nvPr>
        </p:nvSpPr>
        <p:spPr/>
        <p:txBody>
          <a:bodyPr>
            <a:normAutofit fontScale="85000" lnSpcReduction="20000"/>
          </a:bodyPr>
          <a:lstStyle/>
          <a:p>
            <a:fld id="{CB779743-7B81-4FB7-A3E2-1ACEC99CD8CF}" type="slidenum">
              <a:rPr lang="en-US" smtClean="0"/>
              <a:t>84</a:t>
            </a:fld>
            <a:endParaRPr lang="en-US"/>
          </a:p>
        </p:txBody>
      </p:sp>
    </p:spTree>
    <p:extLst>
      <p:ext uri="{BB962C8B-B14F-4D97-AF65-F5344CB8AC3E}">
        <p14:creationId xmlns:p14="http://schemas.microsoft.com/office/powerpoint/2010/main" val="8369472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B1ED-7F2D-CEEE-3FA3-4498A6C206A2}"/>
              </a:ext>
            </a:extLst>
          </p:cNvPr>
          <p:cNvSpPr>
            <a:spLocks noGrp="1"/>
          </p:cNvSpPr>
          <p:nvPr>
            <p:ph type="title"/>
          </p:nvPr>
        </p:nvSpPr>
        <p:spPr/>
        <p:txBody>
          <a:bodyPr/>
          <a:lstStyle/>
          <a:p>
            <a:r>
              <a:rPr lang="en-US" dirty="0" err="1"/>
              <a:t>typeof</a:t>
            </a:r>
            <a:r>
              <a:rPr lang="en-US" dirty="0"/>
              <a:t> returns String</a:t>
            </a:r>
          </a:p>
        </p:txBody>
      </p:sp>
      <p:sp>
        <p:nvSpPr>
          <p:cNvPr id="3" name="Content Placeholder 2">
            <a:extLst>
              <a:ext uri="{FF2B5EF4-FFF2-40B4-BE49-F238E27FC236}">
                <a16:creationId xmlns:a16="http://schemas.microsoft.com/office/drawing/2014/main" id="{83FAF469-2FA4-2253-8B87-7B49CC25D8C3}"/>
              </a:ext>
            </a:extLst>
          </p:cNvPr>
          <p:cNvSpPr>
            <a:spLocks noGrp="1"/>
          </p:cNvSpPr>
          <p:nvPr>
            <p:ph sz="quarter" idx="1"/>
          </p:nvPr>
        </p:nvSpPr>
        <p:spPr/>
        <p:txBody>
          <a:bodyPr/>
          <a:lstStyle/>
          <a:p>
            <a:r>
              <a:rPr lang="en-US" dirty="0"/>
              <a:t>console.log(</a:t>
            </a:r>
            <a:r>
              <a:rPr lang="en-US" dirty="0" err="1"/>
              <a:t>typeof</a:t>
            </a:r>
            <a:r>
              <a:rPr lang="en-US" dirty="0"/>
              <a:t> '');</a:t>
            </a:r>
          </a:p>
          <a:p>
            <a:r>
              <a:rPr lang="en-US" dirty="0"/>
              <a:t>console.log(</a:t>
            </a:r>
            <a:r>
              <a:rPr lang="en-US" dirty="0" err="1"/>
              <a:t>typeof</a:t>
            </a:r>
            <a:r>
              <a:rPr lang="en-US" dirty="0"/>
              <a:t> '</a:t>
            </a:r>
            <a:r>
              <a:rPr lang="en-US" dirty="0" err="1"/>
              <a:t>Simplilearn</a:t>
            </a:r>
            <a:r>
              <a:rPr lang="en-US" dirty="0"/>
              <a:t>');</a:t>
            </a:r>
          </a:p>
          <a:p>
            <a:r>
              <a:rPr lang="en-US" dirty="0"/>
              <a:t>console.log(</a:t>
            </a:r>
            <a:r>
              <a:rPr lang="en-US" dirty="0" err="1"/>
              <a:t>typeof</a:t>
            </a:r>
            <a:r>
              <a:rPr lang="en-US" dirty="0"/>
              <a:t> 'Welcome to JavaScript Bootcamp');</a:t>
            </a:r>
          </a:p>
          <a:p>
            <a:r>
              <a:rPr lang="en-US" dirty="0"/>
              <a:t>console.log(</a:t>
            </a:r>
            <a:r>
              <a:rPr lang="en-US" dirty="0" err="1"/>
              <a:t>typeof</a:t>
            </a:r>
            <a:r>
              <a:rPr lang="en-US" dirty="0"/>
              <a:t> '10');</a:t>
            </a:r>
          </a:p>
          <a:p>
            <a:r>
              <a:rPr lang="en-US" dirty="0"/>
              <a:t>console.log(</a:t>
            </a:r>
            <a:r>
              <a:rPr lang="en-US" dirty="0" err="1"/>
              <a:t>typeof</a:t>
            </a:r>
            <a:r>
              <a:rPr lang="en-US" dirty="0"/>
              <a:t> (</a:t>
            </a:r>
            <a:r>
              <a:rPr lang="en-US" dirty="0" err="1"/>
              <a:t>typeof</a:t>
            </a:r>
            <a:r>
              <a:rPr lang="en-US" dirty="0"/>
              <a:t> 15));</a:t>
            </a:r>
          </a:p>
          <a:p>
            <a:r>
              <a:rPr lang="en-US" dirty="0"/>
              <a:t>console.log(</a:t>
            </a:r>
            <a:r>
              <a:rPr lang="en-US" dirty="0" err="1"/>
              <a:t>typeof</a:t>
            </a:r>
            <a:r>
              <a:rPr lang="en-US" dirty="0"/>
              <a:t> String(20));</a:t>
            </a:r>
          </a:p>
        </p:txBody>
      </p:sp>
      <p:sp>
        <p:nvSpPr>
          <p:cNvPr id="5" name="Slide Number Placeholder 4">
            <a:extLst>
              <a:ext uri="{FF2B5EF4-FFF2-40B4-BE49-F238E27FC236}">
                <a16:creationId xmlns:a16="http://schemas.microsoft.com/office/drawing/2014/main" id="{CDBAF9E6-9A1C-42F9-8A4E-AC1CB5586171}"/>
              </a:ext>
            </a:extLst>
          </p:cNvPr>
          <p:cNvSpPr>
            <a:spLocks noGrp="1"/>
          </p:cNvSpPr>
          <p:nvPr>
            <p:ph type="sldNum" sz="quarter" idx="12"/>
          </p:nvPr>
        </p:nvSpPr>
        <p:spPr/>
        <p:txBody>
          <a:bodyPr>
            <a:normAutofit fontScale="85000" lnSpcReduction="20000"/>
          </a:bodyPr>
          <a:lstStyle/>
          <a:p>
            <a:fld id="{CB779743-7B81-4FB7-A3E2-1ACEC99CD8CF}" type="slidenum">
              <a:rPr lang="en-US" smtClean="0"/>
              <a:t>85</a:t>
            </a:fld>
            <a:endParaRPr lang="en-US"/>
          </a:p>
        </p:txBody>
      </p:sp>
    </p:spTree>
    <p:extLst>
      <p:ext uri="{BB962C8B-B14F-4D97-AF65-F5344CB8AC3E}">
        <p14:creationId xmlns:p14="http://schemas.microsoft.com/office/powerpoint/2010/main" val="3565705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E439-8464-E577-12F1-C57649893996}"/>
              </a:ext>
            </a:extLst>
          </p:cNvPr>
          <p:cNvSpPr>
            <a:spLocks noGrp="1"/>
          </p:cNvSpPr>
          <p:nvPr>
            <p:ph type="title"/>
          </p:nvPr>
        </p:nvSpPr>
        <p:spPr/>
        <p:txBody>
          <a:bodyPr/>
          <a:lstStyle/>
          <a:p>
            <a:r>
              <a:rPr lang="en-US" dirty="0" err="1"/>
              <a:t>typeof</a:t>
            </a:r>
            <a:r>
              <a:rPr lang="en-US" dirty="0"/>
              <a:t> returns Undefined</a:t>
            </a:r>
          </a:p>
        </p:txBody>
      </p:sp>
      <p:sp>
        <p:nvSpPr>
          <p:cNvPr id="3" name="Content Placeholder 2">
            <a:extLst>
              <a:ext uri="{FF2B5EF4-FFF2-40B4-BE49-F238E27FC236}">
                <a16:creationId xmlns:a16="http://schemas.microsoft.com/office/drawing/2014/main" id="{934ED81D-CEE8-5456-C52F-B92CEBA8E529}"/>
              </a:ext>
            </a:extLst>
          </p:cNvPr>
          <p:cNvSpPr>
            <a:spLocks noGrp="1"/>
          </p:cNvSpPr>
          <p:nvPr>
            <p:ph sz="quarter" idx="1"/>
          </p:nvPr>
        </p:nvSpPr>
        <p:spPr/>
        <p:txBody>
          <a:bodyPr/>
          <a:lstStyle/>
          <a:p>
            <a:pPr marL="0" indent="0">
              <a:buNone/>
            </a:pPr>
            <a:r>
              <a:rPr lang="en-US" dirty="0"/>
              <a:t>// undefined keyword</a:t>
            </a:r>
          </a:p>
          <a:p>
            <a:r>
              <a:rPr lang="en-US" dirty="0"/>
              <a:t>console.log(</a:t>
            </a:r>
            <a:r>
              <a:rPr lang="en-US" dirty="0" err="1"/>
              <a:t>typeof</a:t>
            </a:r>
            <a:r>
              <a:rPr lang="en-US" dirty="0"/>
              <a:t> undefined)</a:t>
            </a:r>
          </a:p>
          <a:p>
            <a:pPr marL="0" indent="0">
              <a:buNone/>
            </a:pPr>
            <a:r>
              <a:rPr lang="en-US" dirty="0"/>
              <a:t>// Declared but undefined variable</a:t>
            </a:r>
          </a:p>
          <a:p>
            <a:pPr marL="0" indent="0">
              <a:buNone/>
            </a:pPr>
            <a:r>
              <a:rPr lang="en-US" dirty="0"/>
              <a:t>let a</a:t>
            </a:r>
          </a:p>
          <a:p>
            <a:r>
              <a:rPr lang="en-US" dirty="0"/>
              <a:t>console.log(</a:t>
            </a:r>
            <a:r>
              <a:rPr lang="en-US" dirty="0" err="1"/>
              <a:t>typeof</a:t>
            </a:r>
            <a:r>
              <a:rPr lang="en-US" dirty="0"/>
              <a:t> a);</a:t>
            </a:r>
          </a:p>
          <a:p>
            <a:pPr marL="0" indent="0">
              <a:buNone/>
            </a:pPr>
            <a:r>
              <a:rPr lang="en-US" dirty="0"/>
              <a:t>// Undefined variable</a:t>
            </a:r>
          </a:p>
          <a:p>
            <a:r>
              <a:rPr lang="en-US" dirty="0"/>
              <a:t>console.log(</a:t>
            </a:r>
            <a:r>
              <a:rPr lang="en-US" dirty="0" err="1"/>
              <a:t>typeof</a:t>
            </a:r>
            <a:r>
              <a:rPr lang="en-US" dirty="0"/>
              <a:t> v);</a:t>
            </a:r>
          </a:p>
        </p:txBody>
      </p:sp>
      <p:sp>
        <p:nvSpPr>
          <p:cNvPr id="5" name="Slide Number Placeholder 4">
            <a:extLst>
              <a:ext uri="{FF2B5EF4-FFF2-40B4-BE49-F238E27FC236}">
                <a16:creationId xmlns:a16="http://schemas.microsoft.com/office/drawing/2014/main" id="{AA42A9E0-9D56-A9DB-4A42-B96ADF1409A4}"/>
              </a:ext>
            </a:extLst>
          </p:cNvPr>
          <p:cNvSpPr>
            <a:spLocks noGrp="1"/>
          </p:cNvSpPr>
          <p:nvPr>
            <p:ph type="sldNum" sz="quarter" idx="12"/>
          </p:nvPr>
        </p:nvSpPr>
        <p:spPr/>
        <p:txBody>
          <a:bodyPr>
            <a:normAutofit fontScale="85000" lnSpcReduction="20000"/>
          </a:bodyPr>
          <a:lstStyle/>
          <a:p>
            <a:fld id="{CB779743-7B81-4FB7-A3E2-1ACEC99CD8CF}" type="slidenum">
              <a:rPr lang="en-US" smtClean="0"/>
              <a:t>86</a:t>
            </a:fld>
            <a:endParaRPr lang="en-US"/>
          </a:p>
        </p:txBody>
      </p:sp>
    </p:spTree>
    <p:extLst>
      <p:ext uri="{BB962C8B-B14F-4D97-AF65-F5344CB8AC3E}">
        <p14:creationId xmlns:p14="http://schemas.microsoft.com/office/powerpoint/2010/main" val="3633042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B460-F429-29F9-A7BB-DB5E49210FAC}"/>
              </a:ext>
            </a:extLst>
          </p:cNvPr>
          <p:cNvSpPr>
            <a:spLocks noGrp="1"/>
          </p:cNvSpPr>
          <p:nvPr>
            <p:ph type="title"/>
          </p:nvPr>
        </p:nvSpPr>
        <p:spPr/>
        <p:txBody>
          <a:bodyPr/>
          <a:lstStyle/>
          <a:p>
            <a:r>
              <a:rPr lang="en-US" dirty="0" err="1"/>
              <a:t>typeof</a:t>
            </a:r>
            <a:r>
              <a:rPr lang="en-US" dirty="0"/>
              <a:t> returns Boolean</a:t>
            </a:r>
          </a:p>
        </p:txBody>
      </p:sp>
      <p:sp>
        <p:nvSpPr>
          <p:cNvPr id="3" name="Content Placeholder 2">
            <a:extLst>
              <a:ext uri="{FF2B5EF4-FFF2-40B4-BE49-F238E27FC236}">
                <a16:creationId xmlns:a16="http://schemas.microsoft.com/office/drawing/2014/main" id="{EE33890A-6A6A-7EEA-0420-992941C99183}"/>
              </a:ext>
            </a:extLst>
          </p:cNvPr>
          <p:cNvSpPr>
            <a:spLocks noGrp="1"/>
          </p:cNvSpPr>
          <p:nvPr>
            <p:ph sz="quarter" idx="1"/>
          </p:nvPr>
        </p:nvSpPr>
        <p:spPr/>
        <p:txBody>
          <a:bodyPr/>
          <a:lstStyle/>
          <a:p>
            <a:r>
              <a:rPr lang="en-US" dirty="0"/>
              <a:t>console.log(</a:t>
            </a:r>
            <a:r>
              <a:rPr lang="en-US" dirty="0" err="1"/>
              <a:t>typeof</a:t>
            </a:r>
            <a:r>
              <a:rPr lang="en-US" dirty="0"/>
              <a:t> true);</a:t>
            </a:r>
          </a:p>
          <a:p>
            <a:r>
              <a:rPr lang="en-US" dirty="0"/>
              <a:t>console.log(</a:t>
            </a:r>
            <a:r>
              <a:rPr lang="en-US" dirty="0" err="1"/>
              <a:t>typeof</a:t>
            </a:r>
            <a:r>
              <a:rPr lang="en-US" dirty="0"/>
              <a:t> false);</a:t>
            </a:r>
          </a:p>
          <a:p>
            <a:r>
              <a:rPr lang="en-US" dirty="0"/>
              <a:t>console.log(</a:t>
            </a:r>
            <a:r>
              <a:rPr lang="en-US" dirty="0" err="1"/>
              <a:t>typeof</a:t>
            </a:r>
            <a:r>
              <a:rPr lang="en-US" dirty="0"/>
              <a:t> Boolean(1));</a:t>
            </a:r>
          </a:p>
        </p:txBody>
      </p:sp>
      <p:sp>
        <p:nvSpPr>
          <p:cNvPr id="5" name="Slide Number Placeholder 4">
            <a:extLst>
              <a:ext uri="{FF2B5EF4-FFF2-40B4-BE49-F238E27FC236}">
                <a16:creationId xmlns:a16="http://schemas.microsoft.com/office/drawing/2014/main" id="{7C6BE8F3-2EA4-5A45-A6A0-BEEB7965F250}"/>
              </a:ext>
            </a:extLst>
          </p:cNvPr>
          <p:cNvSpPr>
            <a:spLocks noGrp="1"/>
          </p:cNvSpPr>
          <p:nvPr>
            <p:ph type="sldNum" sz="quarter" idx="12"/>
          </p:nvPr>
        </p:nvSpPr>
        <p:spPr/>
        <p:txBody>
          <a:bodyPr>
            <a:normAutofit fontScale="85000" lnSpcReduction="20000"/>
          </a:bodyPr>
          <a:lstStyle/>
          <a:p>
            <a:fld id="{CB779743-7B81-4FB7-A3E2-1ACEC99CD8CF}" type="slidenum">
              <a:rPr lang="en-US" smtClean="0"/>
              <a:t>87</a:t>
            </a:fld>
            <a:endParaRPr lang="en-US"/>
          </a:p>
        </p:txBody>
      </p:sp>
    </p:spTree>
    <p:extLst>
      <p:ext uri="{BB962C8B-B14F-4D97-AF65-F5344CB8AC3E}">
        <p14:creationId xmlns:p14="http://schemas.microsoft.com/office/powerpoint/2010/main" val="2152124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844DF-F825-A31B-3B59-40A9DCED94FC}"/>
              </a:ext>
            </a:extLst>
          </p:cNvPr>
          <p:cNvSpPr>
            <a:spLocks noGrp="1"/>
          </p:cNvSpPr>
          <p:nvPr>
            <p:ph sz="quarter" idx="1"/>
          </p:nvPr>
        </p:nvSpPr>
        <p:spPr>
          <a:xfrm>
            <a:off x="685800" y="2971800"/>
            <a:ext cx="8153400" cy="4495800"/>
          </a:xfrm>
        </p:spPr>
        <p:txBody>
          <a:bodyPr/>
          <a:lstStyle/>
          <a:p>
            <a:pPr marL="0" indent="0" algn="ctr">
              <a:buNone/>
            </a:pPr>
            <a:r>
              <a:rPr lang="en-US" sz="2000" dirty="0">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147632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6755-4D3B-4295-056F-4987F55EC723}"/>
              </a:ext>
            </a:extLst>
          </p:cNvPr>
          <p:cNvSpPr>
            <a:spLocks noGrp="1"/>
          </p:cNvSpPr>
          <p:nvPr>
            <p:ph type="title"/>
          </p:nvPr>
        </p:nvSpPr>
        <p:spPr/>
        <p:txBody>
          <a:bodyPr/>
          <a:lstStyle/>
          <a:p>
            <a:r>
              <a:rPr lang="en-US" dirty="0"/>
              <a:t>Array Indexing</a:t>
            </a:r>
          </a:p>
        </p:txBody>
      </p:sp>
      <p:sp>
        <p:nvSpPr>
          <p:cNvPr id="3" name="Content Placeholder 2">
            <a:extLst>
              <a:ext uri="{FF2B5EF4-FFF2-40B4-BE49-F238E27FC236}">
                <a16:creationId xmlns:a16="http://schemas.microsoft.com/office/drawing/2014/main" id="{8E0B3EDF-5C67-00FF-9996-5147B12349AD}"/>
              </a:ext>
            </a:extLst>
          </p:cNvPr>
          <p:cNvSpPr>
            <a:spLocks noGrp="1"/>
          </p:cNvSpPr>
          <p:nvPr>
            <p:ph sz="quarter" idx="1"/>
          </p:nvPr>
        </p:nvSpPr>
        <p:spPr/>
        <p:txBody>
          <a:bodyPr/>
          <a:lstStyle/>
          <a:p>
            <a:r>
              <a:rPr lang="en-US" sz="2400" dirty="0">
                <a:latin typeface="Open Sans" panose="020B0606030504020204" pitchFamily="34" charset="0"/>
                <a:ea typeface="Open Sans" panose="020B0606030504020204" pitchFamily="34" charset="0"/>
                <a:cs typeface="Open Sans" panose="020B0606030504020204" pitchFamily="34" charset="0"/>
              </a:rPr>
              <a:t>In JavaScript, arrays use numbered indexes. From left to right, index number starts from 0.</a:t>
            </a:r>
          </a:p>
          <a:p>
            <a:pPr marL="0" indent="0">
              <a:buNone/>
            </a:pPr>
            <a:r>
              <a:rPr lang="en-US" sz="2400" b="1" dirty="0">
                <a:latin typeface="Open Sans" panose="020B0606030504020204" pitchFamily="34" charset="0"/>
                <a:ea typeface="Open Sans" panose="020B0606030504020204" pitchFamily="34" charset="0"/>
                <a:cs typeface="Open Sans" panose="020B0606030504020204" pitchFamily="34" charset="0"/>
              </a:rPr>
              <a:t>Access an element</a:t>
            </a:r>
          </a:p>
          <a:p>
            <a:r>
              <a:rPr lang="en-US" sz="2400" dirty="0">
                <a:latin typeface="Open Sans" panose="020B0606030504020204" pitchFamily="34" charset="0"/>
                <a:ea typeface="Open Sans" panose="020B0606030504020204" pitchFamily="34" charset="0"/>
                <a:cs typeface="Open Sans" panose="020B0606030504020204" pitchFamily="34" charset="0"/>
              </a:rPr>
              <a:t>Similar to string, array elements are accessed using square brackets to enclose the index number: </a:t>
            </a:r>
            <a:r>
              <a:rPr lang="en-US" sz="2400" dirty="0" err="1">
                <a:latin typeface="Open Sans" panose="020B0606030504020204" pitchFamily="34" charset="0"/>
                <a:ea typeface="Open Sans" panose="020B0606030504020204" pitchFamily="34" charset="0"/>
                <a:cs typeface="Open Sans" panose="020B0606030504020204" pitchFamily="34" charset="0"/>
              </a:rPr>
              <a:t>arr</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sz="2400" b="1" dirty="0">
                <a:latin typeface="Open Sans" panose="020B0606030504020204" pitchFamily="34" charset="0"/>
                <a:ea typeface="Open Sans" panose="020B0606030504020204" pitchFamily="34" charset="0"/>
                <a:cs typeface="Open Sans" panose="020B0606030504020204" pitchFamily="34" charset="0"/>
              </a:rPr>
              <a:t>Change array element</a:t>
            </a:r>
          </a:p>
          <a:p>
            <a:r>
              <a:rPr lang="en-US" sz="2400" dirty="0">
                <a:latin typeface="Open Sans" panose="020B0606030504020204" pitchFamily="34" charset="0"/>
                <a:ea typeface="Open Sans" panose="020B0606030504020204" pitchFamily="34" charset="0"/>
                <a:cs typeface="Open Sans" panose="020B0606030504020204" pitchFamily="34" charset="0"/>
              </a:rPr>
              <a:t>Contrary to string, an array is mutable, which means you can change its contents. We can assign new value to an element using array index:</a:t>
            </a:r>
          </a:p>
          <a:p>
            <a:r>
              <a:rPr lang="en-US" sz="2400" dirty="0" err="1">
                <a:latin typeface="Open Sans" panose="020B0606030504020204" pitchFamily="34" charset="0"/>
                <a:ea typeface="Open Sans" panose="020B0606030504020204" pitchFamily="34" charset="0"/>
                <a:cs typeface="Open Sans" panose="020B0606030504020204" pitchFamily="34" charset="0"/>
              </a:rPr>
              <a:t>arr</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dirty="0">
                <a:latin typeface="Open Sans" panose="020B0606030504020204" pitchFamily="34" charset="0"/>
                <a:ea typeface="Open Sans" panose="020B0606030504020204" pitchFamily="34" charset="0"/>
                <a:cs typeface="Open Sans" panose="020B0606030504020204" pitchFamily="34" charset="0"/>
              </a:rPr>
              <a:t>] = new value</a:t>
            </a:r>
          </a:p>
          <a:p>
            <a:r>
              <a:rPr lang="en-US" sz="2400" dirty="0">
                <a:latin typeface="Open Sans" panose="020B0606030504020204" pitchFamily="34" charset="0"/>
                <a:ea typeface="Open Sans" panose="020B0606030504020204" pitchFamily="34" charset="0"/>
                <a:cs typeface="Open Sans" panose="020B0606030504020204" pitchFamily="34" charset="0"/>
              </a:rPr>
              <a:t>We can replace an element, or add a new item to the array.</a:t>
            </a:r>
          </a:p>
        </p:txBody>
      </p:sp>
      <p:sp>
        <p:nvSpPr>
          <p:cNvPr id="5" name="Slide Number Placeholder 4">
            <a:extLst>
              <a:ext uri="{FF2B5EF4-FFF2-40B4-BE49-F238E27FC236}">
                <a16:creationId xmlns:a16="http://schemas.microsoft.com/office/drawing/2014/main" id="{21D5036E-140C-EE60-259C-368B5158ADF3}"/>
              </a:ext>
            </a:extLst>
          </p:cNvPr>
          <p:cNvSpPr>
            <a:spLocks noGrp="1"/>
          </p:cNvSpPr>
          <p:nvPr>
            <p:ph type="sldNum" sz="quarter" idx="12"/>
          </p:nvPr>
        </p:nvSpPr>
        <p:spPr/>
        <p:txBody>
          <a:bodyPr>
            <a:normAutofit fontScale="85000" lnSpcReduction="20000"/>
          </a:bodyPr>
          <a:lstStyle/>
          <a:p>
            <a:fld id="{CB779743-7B81-4FB7-A3E2-1ACEC99CD8CF}" type="slidenum">
              <a:rPr lang="en-US" smtClean="0"/>
              <a:t>9</a:t>
            </a:fld>
            <a:endParaRPr lang="en-US"/>
          </a:p>
        </p:txBody>
      </p:sp>
    </p:spTree>
    <p:extLst>
      <p:ext uri="{BB962C8B-B14F-4D97-AF65-F5344CB8AC3E}">
        <p14:creationId xmlns:p14="http://schemas.microsoft.com/office/powerpoint/2010/main" val="23386302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7550</TotalTime>
  <Words>8200</Words>
  <Application>Microsoft Office PowerPoint</Application>
  <PresentationFormat>On-screen Show (4:3)</PresentationFormat>
  <Paragraphs>888</Paragraphs>
  <Slides>88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88</vt:i4>
      </vt:variant>
    </vt:vector>
  </HeadingPairs>
  <TitlesOfParts>
    <vt:vector size="100" baseType="lpstr">
      <vt:lpstr>Arial</vt:lpstr>
      <vt:lpstr>Calibri</vt:lpstr>
      <vt:lpstr>Consolas</vt:lpstr>
      <vt:lpstr>Courier New</vt:lpstr>
      <vt:lpstr>Inter</vt:lpstr>
      <vt:lpstr>Open Sans</vt:lpstr>
      <vt:lpstr>Segoe UI</vt:lpstr>
      <vt:lpstr>Tw Cen MT</vt:lpstr>
      <vt:lpstr>urw-din</vt:lpstr>
      <vt:lpstr>Wingdings</vt:lpstr>
      <vt:lpstr>Wingdings 2</vt:lpstr>
      <vt:lpstr>Theme2</vt:lpstr>
      <vt:lpstr>PowerPoint Presentation</vt:lpstr>
      <vt:lpstr>10 mins Recap on Previously Covered Material</vt:lpstr>
      <vt:lpstr>Introduction to JavaScript Arrays</vt:lpstr>
      <vt:lpstr>Creating JavaScript Arrays</vt:lpstr>
      <vt:lpstr>Creating Arrays</vt:lpstr>
      <vt:lpstr>Creating Arrays</vt:lpstr>
      <vt:lpstr>Creating Arrays</vt:lpstr>
      <vt:lpstr>Recap</vt:lpstr>
      <vt:lpstr>Array Indexing</vt:lpstr>
      <vt:lpstr>Examples</vt:lpstr>
      <vt:lpstr>The ‘length’ Property</vt:lpstr>
      <vt:lpstr>Few Examples</vt:lpstr>
      <vt:lpstr>Modifying Arrays</vt:lpstr>
      <vt:lpstr>Example</vt:lpstr>
      <vt:lpstr>Push and Pop- Arrays</vt:lpstr>
      <vt:lpstr>Push and Pop</vt:lpstr>
      <vt:lpstr>Push and Pop</vt:lpstr>
      <vt:lpstr>Shift and Unshift</vt:lpstr>
      <vt:lpstr>Shift and Unshift</vt:lpstr>
      <vt:lpstr>Shift and Unshift</vt:lpstr>
      <vt:lpstr>Concat</vt:lpstr>
      <vt:lpstr>Concat Examples</vt:lpstr>
      <vt:lpstr>Index and Includes</vt:lpstr>
      <vt:lpstr>Index and Includes</vt:lpstr>
      <vt:lpstr>Reverse</vt:lpstr>
      <vt:lpstr>Join</vt:lpstr>
      <vt:lpstr>Join Examples</vt:lpstr>
      <vt:lpstr>Slice</vt:lpstr>
      <vt:lpstr>Slice- Examples</vt:lpstr>
      <vt:lpstr>Splice</vt:lpstr>
      <vt:lpstr>Splice- Examples</vt:lpstr>
      <vt:lpstr>Examples of Primitives and their Purposes</vt:lpstr>
      <vt:lpstr>Variables</vt:lpstr>
      <vt:lpstr>let</vt:lpstr>
      <vt:lpstr>let vs var</vt:lpstr>
      <vt:lpstr>NaN &amp; Infinity</vt:lpstr>
      <vt:lpstr>NaN</vt:lpstr>
      <vt:lpstr>Infinity</vt:lpstr>
      <vt:lpstr>Math in JS</vt:lpstr>
      <vt:lpstr>Introducing Numbers</vt:lpstr>
      <vt:lpstr>Introducing Numbers</vt:lpstr>
      <vt:lpstr>Introducing Numbers</vt:lpstr>
      <vt:lpstr>Introducing Numbers</vt:lpstr>
      <vt:lpstr>Converting to number data types</vt:lpstr>
      <vt:lpstr>Arithmetic Operators</vt:lpstr>
      <vt:lpstr>Examples</vt:lpstr>
      <vt:lpstr>Operator Precedence</vt:lpstr>
      <vt:lpstr>Operator Precedence</vt:lpstr>
      <vt:lpstr>Operator Precedence</vt:lpstr>
      <vt:lpstr>Assignment Operators</vt:lpstr>
      <vt:lpstr>Assignment Operators</vt:lpstr>
      <vt:lpstr>Examples</vt:lpstr>
      <vt:lpstr>Comparison Operators</vt:lpstr>
      <vt:lpstr>Intro to Booleans</vt:lpstr>
      <vt:lpstr>Intro to Booleans (cnt’d)</vt:lpstr>
      <vt:lpstr>Boolean Uses</vt:lpstr>
      <vt:lpstr>The Power of Words</vt:lpstr>
      <vt:lpstr>Strings- The Basics</vt:lpstr>
      <vt:lpstr>Strings- The Basics</vt:lpstr>
      <vt:lpstr>How Strings are Indexed?</vt:lpstr>
      <vt:lpstr>Accessing Characters</vt:lpstr>
      <vt:lpstr>Accessing Characters</vt:lpstr>
      <vt:lpstr>Finding the length of a string</vt:lpstr>
      <vt:lpstr>Testing if a string contains a substring </vt:lpstr>
      <vt:lpstr>startsWith() and endsWith()</vt:lpstr>
      <vt:lpstr>Extracting a substring from a string </vt:lpstr>
      <vt:lpstr>Changing Case</vt:lpstr>
      <vt:lpstr>Updating Parts of a String</vt:lpstr>
      <vt:lpstr>Single quotes vs. double quotes</vt:lpstr>
      <vt:lpstr>Escaping characters in a string</vt:lpstr>
      <vt:lpstr> Special values: null and undefined</vt:lpstr>
      <vt:lpstr>The Math Object</vt:lpstr>
      <vt:lpstr>Math Object Methods and Properties</vt:lpstr>
      <vt:lpstr>Math Object Methods and Properties</vt:lpstr>
      <vt:lpstr>Math Object Methods and Properties</vt:lpstr>
      <vt:lpstr>Math Random</vt:lpstr>
      <vt:lpstr>Math Random</vt:lpstr>
      <vt:lpstr>parseFloat</vt:lpstr>
      <vt:lpstr>Example-parseFloat</vt:lpstr>
      <vt:lpstr>parseInt</vt:lpstr>
      <vt:lpstr>Examples-parseInt</vt:lpstr>
      <vt:lpstr>typeof Operator</vt:lpstr>
      <vt:lpstr>typeof Operator</vt:lpstr>
      <vt:lpstr>typeof returns Number</vt:lpstr>
      <vt:lpstr>typeof returns String</vt:lpstr>
      <vt:lpstr>typeof returns Undefined</vt:lpstr>
      <vt:lpstr>typeof returns Boolean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Javascript</dc:title>
  <dc:creator>Xenia Mountrouidou</dc:creator>
  <cp:lastModifiedBy>Jana Kerbaj</cp:lastModifiedBy>
  <cp:revision>91</cp:revision>
  <dcterms:created xsi:type="dcterms:W3CDTF">2011-09-04T19:18:10Z</dcterms:created>
  <dcterms:modified xsi:type="dcterms:W3CDTF">2022-09-06T20:12:00Z</dcterms:modified>
</cp:coreProperties>
</file>