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68" r:id="rId6"/>
    <p:sldId id="258" r:id="rId7"/>
    <p:sldId id="273" r:id="rId8"/>
    <p:sldId id="263" r:id="rId9"/>
    <p:sldId id="271" r:id="rId10"/>
    <p:sldId id="269" r:id="rId11"/>
    <p:sldId id="260" r:id="rId12"/>
    <p:sldId id="25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899699"/>
          </a:xfrm>
        </p:spPr>
        <p:txBody>
          <a:bodyPr>
            <a:normAutofit fontScale="90000"/>
          </a:bodyPr>
          <a:lstStyle/>
          <a:p>
            <a:r>
              <a:rPr lang="en-US" sz="53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 Comparative Risk Analysis of Sports Books and Options Traders</a:t>
            </a:r>
            <a:endParaRPr lang="en-US" sz="533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455795"/>
            <a:ext cx="10535920" cy="1399540"/>
          </a:xfrm>
        </p:spPr>
        <p:txBody>
          <a:bodyPr>
            <a:normAutofit fontScale="90000"/>
          </a:bodyPr>
          <a:lstStyle/>
          <a:p>
            <a:r>
              <a:rPr lang="en-US" dirty="0"/>
              <a:t>Daniel Aybar</a:t>
            </a:r>
            <a:endParaRPr lang="en-US" dirty="0"/>
          </a:p>
          <a:p>
            <a:r>
              <a:rPr lang="en-US" dirty="0"/>
              <a:t>12/7/23</a:t>
            </a:r>
            <a:endParaRPr lang="en-US" dirty="0"/>
          </a:p>
          <a:p>
            <a:r>
              <a:rPr lang="en-US" dirty="0"/>
              <a:t>Final Pre-Capstone Seminar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315" y="2621280"/>
            <a:ext cx="2881630" cy="161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15" y="2598420"/>
            <a:ext cx="2761615" cy="1638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Probability of underdog winning will be based on historical data at each moneyline level (i.e the probability of a +400 underdog winning is ~17.5%)</a:t>
            </a:r>
            <a:endParaRPr lang="en-US" dirty="0"/>
          </a:p>
          <a:p>
            <a:r>
              <a:rPr lang="en-US" dirty="0"/>
              <a:t>     - Based on division I college basketball data from 2007-2022</a:t>
            </a:r>
            <a:endParaRPr lang="en-US" dirty="0"/>
          </a:p>
          <a:p>
            <a:r>
              <a:rPr lang="en-US" dirty="0"/>
              <a:t>- Probability of that option will make profit is calculated by taking historical stock market data. (i.e the probability that a stock’s high price is more than 1% greater than it’s start price in a day is ~ 49%)</a:t>
            </a:r>
            <a:endParaRPr lang="en-US" dirty="0"/>
          </a:p>
          <a:p>
            <a:r>
              <a:rPr lang="en-US" dirty="0"/>
              <a:t>     - Based on a random selection of over 200 stocks’ daily returns from 1997 - 2017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215" y="56515"/>
            <a:ext cx="3140710" cy="1570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05" y="1943100"/>
            <a:ext cx="5642610" cy="3985260"/>
          </a:xfrm>
        </p:spPr>
        <p:txBody>
          <a:bodyPr>
            <a:normAutofit/>
          </a:bodyPr>
          <a:lstStyle/>
          <a:p>
            <a:r>
              <a:rPr lang="en-US" dirty="0"/>
              <a:t>Data Sources:</a:t>
            </a:r>
            <a:endParaRPr lang="en-US" dirty="0"/>
          </a:p>
          <a:p>
            <a:r>
              <a:rPr lang="en-US" dirty="0"/>
              <a:t>- Options Data: Kaggle: Muhammad Anas</a:t>
            </a:r>
            <a:endParaRPr lang="en-US" dirty="0"/>
          </a:p>
          <a:p>
            <a:r>
              <a:rPr lang="en-US" dirty="0"/>
              <a:t>- Stock Market Data: Kaggle: Boris Marjanovic</a:t>
            </a:r>
            <a:endParaRPr lang="en-US" dirty="0"/>
          </a:p>
          <a:p>
            <a:r>
              <a:rPr lang="en-US" dirty="0"/>
              <a:t>- College Basketball Moneyline Data: Sportsbook Reviews Online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All of these have been collected and cleaned.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0" y="1943100"/>
            <a:ext cx="4907915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935" y="218"/>
            <a:ext cx="10058400" cy="1450757"/>
          </a:xfrm>
        </p:spPr>
        <p:txBody>
          <a:bodyPr/>
          <a:p>
            <a:r>
              <a:rPr lang="en-US"/>
              <a:t>Summary Table</a:t>
            </a:r>
            <a:endParaRPr lang="en-US"/>
          </a:p>
        </p:txBody>
      </p:sp>
      <p:graphicFrame>
        <p:nvGraphicFramePr>
          <p:cNvPr id="14" name="Content Placeholder 13"/>
          <p:cNvGraphicFramePr/>
          <p:nvPr>
            <p:ph idx="4294967295"/>
          </p:nvPr>
        </p:nvGraphicFramePr>
        <p:xfrm>
          <a:off x="1167765" y="1663065"/>
          <a:ext cx="9872345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05"/>
                <a:gridCol w="2226945"/>
                <a:gridCol w="1024255"/>
                <a:gridCol w="974090"/>
                <a:gridCol w="989330"/>
                <a:gridCol w="928370"/>
                <a:gridCol w="1110615"/>
                <a:gridCol w="965835"/>
              </a:tblGrid>
              <a:tr h="838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Variable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Median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Necessary Returns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-33%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3.36%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135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Ask Price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$0.13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$3.60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$20.49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$4.47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$3.70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135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 of Contracts Ordered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802.96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585.39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135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Stocks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Daily High and Low Percent Change from Start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922%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2.74%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1.69M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Sports Betting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on $10 Bet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-$10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-$10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$850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-$1.36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$18.93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59,633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Sports Betting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Money Line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+240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+19500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+514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1,106.17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59,633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62880" y="136525"/>
            <a:ext cx="2060575" cy="574675"/>
          </a:xfrm>
        </p:spPr>
        <p:txBody>
          <a:bodyPr/>
          <a:p>
            <a:r>
              <a:rPr lang="en-US" sz="2800"/>
              <a:t>All Sources</a:t>
            </a:r>
            <a:endParaRPr lang="en-US" sz="2800"/>
          </a:p>
        </p:txBody>
      </p:sp>
      <p:pic>
        <p:nvPicPr>
          <p:cNvPr id="9" name="Picture 8" descr="Screenshot 2023-12-07 at 5.29.46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901065"/>
            <a:ext cx="5846445" cy="5048250"/>
          </a:xfrm>
          <a:prstGeom prst="rect">
            <a:avLst/>
          </a:prstGeom>
        </p:spPr>
      </p:pic>
      <p:pic>
        <p:nvPicPr>
          <p:cNvPr id="12" name="Picture 11" descr="Screenshot 2023-12-07 at 6.15.09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5" y="669290"/>
            <a:ext cx="6089650" cy="52800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25515" y="894080"/>
            <a:ext cx="0" cy="506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Is there a significant difference in risk taking strategies employed by options traders and sports books?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How do risk premia differ between these groups?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How does hidden risk differ?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difference is found, it could expose inefficiencies in the riskier market.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focus on single-day options and college basketball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295" lvl="1" indent="0">
              <a:buNone/>
            </a:pPr>
            <a:r>
              <a:rPr lang="en-US" dirty="0"/>
              <a:t>- Options trading and sports betting are both multi-billion dollar industries in the US alone and have grown exponentially in the past few years.</a:t>
            </a:r>
            <a:endParaRPr lang="en-US" dirty="0"/>
          </a:p>
          <a:p>
            <a:pPr marL="201295" lvl="1" indent="0">
              <a:buNone/>
            </a:pPr>
            <a:r>
              <a:rPr lang="en-US" dirty="0"/>
              <a:t>- Recent legislation changes have openned the sports betting market to wider audiences, cuasing increased projected growth in the near future.</a:t>
            </a:r>
            <a:endParaRPr lang="en-US" dirty="0"/>
          </a:p>
          <a:p>
            <a:pPr marL="201295" lvl="1" indent="0">
              <a:buNone/>
            </a:pPr>
            <a:r>
              <a:rPr lang="en-US" dirty="0"/>
              <a:t>- Day trading apps such as Robinhood have opened up the options market to everyday investors.</a:t>
            </a:r>
            <a:endParaRPr lang="en-US" dirty="0"/>
          </a:p>
        </p:txBody>
      </p:sp>
      <p:pic>
        <p:nvPicPr>
          <p:cNvPr id="4" name="Picture 3" descr="options 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040" y="3432810"/>
            <a:ext cx="4881880" cy="2766060"/>
          </a:xfrm>
          <a:prstGeom prst="rect">
            <a:avLst/>
          </a:prstGeom>
        </p:spPr>
      </p:pic>
      <p:pic>
        <p:nvPicPr>
          <p:cNvPr id="5" name="Picture 4" descr="betting 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6815"/>
            <a:ext cx="4745355" cy="2472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Domain Background: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5678805" cy="4558665"/>
          </a:xfrm>
        </p:spPr>
        <p:txBody>
          <a:bodyPr>
            <a:normAutofit lnSpcReduction="10000"/>
          </a:bodyPr>
          <a:p>
            <a:pPr marL="201295" lvl="1" indent="0">
              <a:buFont typeface="Arial" panose="020B0604020202020204" pitchFamily="34" charset="0"/>
              <a:buNone/>
            </a:pPr>
            <a:r>
              <a:rPr lang="en-US"/>
              <a:t>Options give investors the right but not the obligation to uphold their contract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Put options give the buyer the right to sell at the “strike price”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Call options give the buyer the right to buy at the “strike price”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Pay a price for the option that fluctuates based on intrinsic and extrinsic value 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 marL="201295" lvl="1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4" name="Picture 3" descr="betting pic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6980" y="4100195"/>
            <a:ext cx="4349115" cy="2163445"/>
          </a:xfrm>
          <a:prstGeom prst="rect">
            <a:avLst/>
          </a:prstGeom>
        </p:spPr>
      </p:pic>
      <p:pic>
        <p:nvPicPr>
          <p:cNvPr id="5" name="Picture 4" descr="call put 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4118610"/>
            <a:ext cx="3941445" cy="21774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26960" y="1737360"/>
            <a:ext cx="43491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01295" lvl="1"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Sports betting returns are based on “Money Lines”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+200 money line: bet $1 to win an additional $2.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-200 money line: bet $2 to win an additional $1.</a:t>
            </a:r>
            <a:endParaRPr 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This paper will only look at positive money lines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Existing Literature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4756785" cy="436435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/>
              <a:t>Options Pricing and Risk Literature: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 Bates, (1996): Options Pricing Models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Merton, (1973): Modern Options Pricing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Johnson &amp; Stultz, (1987): Pricing Options with Default Risk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Ahlawat (2012): Value-at-Risk Calculation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Aguilar et al (1987): Fractional Diffusion Equation for Options Risk Calculation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Pan (2002): Jump-Risk Premia in Options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Bollerslev and Todorov (2011): Tail Events and Risk Premia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229985" y="1845945"/>
            <a:ext cx="5423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cs typeface="+mn-lt"/>
              </a:rPr>
              <a:t>Sports Betting Pricing Literature:</a:t>
            </a:r>
            <a:endParaRPr lang="en-US" b="1">
              <a:cs typeface="+mn-lt"/>
            </a:endParaRPr>
          </a:p>
          <a:p>
            <a:r>
              <a:rPr lang="en-US" b="1">
                <a:cs typeface="+mn-lt"/>
              </a:rPr>
              <a:t>- </a:t>
            </a:r>
            <a:r>
              <a:rPr lang="en-US">
                <a:cs typeface="+mn-lt"/>
              </a:rPr>
              <a:t>Moskowitz, (2021): Asset Pricing and Sports Betting</a:t>
            </a:r>
            <a:endParaRPr lang="en-US" b="1">
              <a:cs typeface="+mn-lt"/>
            </a:endParaRPr>
          </a:p>
          <a:p>
            <a:r>
              <a:rPr lang="en-US">
                <a:cs typeface="+mn-lt"/>
              </a:rPr>
              <a:t>- </a:t>
            </a:r>
            <a:r>
              <a:rPr lang="en-US">
                <a:cs typeface="+mn-lt"/>
              </a:rPr>
              <a:t>Berkowitz et al., (2018) : Converting Money Lines into Win Probabilities</a:t>
            </a:r>
            <a:endParaRPr lang="en-US">
              <a:cs typeface="+mn-lt"/>
            </a:endParaRPr>
          </a:p>
          <a:p>
            <a:r>
              <a:rPr lang="en-US">
                <a:latin typeface="Arial Bold" panose="020B0604020202020204" charset="0"/>
                <a:cs typeface="Arial Bold" panose="020B0604020202020204" charset="0"/>
              </a:rPr>
              <a:t>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Arscott, (2022): Risk Management in Shadow Markets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0480" y="3957955"/>
            <a:ext cx="4518660" cy="2411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Being Added By My Paper?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- Nobody has compared these two markets and their risk profiles.</a:t>
            </a:r>
            <a:endParaRPr lang="en-US" sz="3600"/>
          </a:p>
          <a:p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Conceptual Framework: Risk Premia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427335" cy="4455160"/>
          </a:xfrm>
        </p:spPr>
        <p:txBody>
          <a:bodyPr>
            <a:normAutofit/>
          </a:bodyPr>
          <a:lstStyle/>
          <a:p>
            <a:r>
              <a:rPr lang="en-US" sz="1800" dirty="0"/>
              <a:t>- </a:t>
            </a:r>
            <a:r>
              <a:rPr lang="en-US" sz="1800" b="1" dirty="0"/>
              <a:t>Risk Premium:</a:t>
            </a:r>
            <a:endParaRPr lang="en-US" sz="1800" b="1" dirty="0"/>
          </a:p>
          <a:p>
            <a:r>
              <a:rPr lang="en-US" sz="1800" b="1" dirty="0"/>
              <a:t>     </a:t>
            </a:r>
            <a:r>
              <a:rPr lang="en-US" sz="1800" dirty="0"/>
              <a:t>- Risk Premium = 1 - </a:t>
            </a:r>
            <a:r>
              <a:rPr lang="en-US" sz="1800" dirty="0">
                <a:highlight>
                  <a:srgbClr val="FFFF00"/>
                </a:highlight>
              </a:rPr>
              <a:t>P(default)</a:t>
            </a:r>
            <a:r>
              <a:rPr lang="en-US" sz="1800" dirty="0"/>
              <a:t>*</a:t>
            </a:r>
            <a:r>
              <a:rPr lang="en-US" sz="1800" dirty="0">
                <a:highlight>
                  <a:srgbClr val="00FFFF"/>
                </a:highlight>
              </a:rPr>
              <a:t>E(payout/bet_size | default)</a:t>
            </a:r>
            <a:endParaRPr lang="en-US" sz="1800" dirty="0"/>
          </a:p>
          <a:p>
            <a:r>
              <a:rPr lang="en-US" sz="1800" dirty="0"/>
              <a:t>     - Options: Premium = 1 - (</a:t>
            </a:r>
            <a:r>
              <a:rPr lang="en-US" sz="1800" dirty="0">
                <a:sym typeface="+mn-ea"/>
              </a:rPr>
              <a:t>𝟙</a:t>
            </a:r>
            <a:r>
              <a:rPr lang="en-US" sz="1800" baseline="-25000" dirty="0">
                <a:sym typeface="+mn-ea"/>
              </a:rPr>
              <a:t>Ri &gt;(strike+ask)/start </a:t>
            </a:r>
            <a:r>
              <a:rPr lang="en-US" sz="1800" dirty="0">
                <a:sym typeface="+mn-ea"/>
              </a:rPr>
              <a:t>(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∑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P(y = R</a:t>
            </a:r>
            <a:r>
              <a:rPr lang="en-US" sz="1800" baseline="-25000" dirty="0">
                <a:highlight>
                  <a:srgbClr val="FFFF00"/>
                </a:highlight>
                <a:sym typeface="+mn-ea"/>
              </a:rPr>
              <a:t>i </a:t>
            </a:r>
            <a:r>
              <a:rPr lang="en-US" sz="1800" dirty="0">
                <a:highlight>
                  <a:srgbClr val="FFFF00"/>
                </a:highlight>
                <a:sym typeface="+mn-ea"/>
              </a:rPr>
              <a:t>)</a:t>
            </a:r>
            <a:r>
              <a:rPr lang="en-US" sz="1800" dirty="0">
                <a:sym typeface="+mn-ea"/>
              </a:rPr>
              <a:t>*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(R</a:t>
            </a:r>
            <a:r>
              <a:rPr lang="en-US" sz="1800" baseline="-25000" dirty="0">
                <a:highlight>
                  <a:srgbClr val="00FFFF"/>
                </a:highlight>
                <a:sym typeface="+mn-ea"/>
              </a:rPr>
              <a:t>i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*start - (strike + ask))/ask)</a:t>
            </a:r>
            <a:r>
              <a:rPr lang="en-US" sz="1800" dirty="0">
                <a:sym typeface="+mn-ea"/>
              </a:rPr>
              <a:t>)</a:t>
            </a:r>
            <a:endParaRPr lang="en-US" sz="1800" dirty="0"/>
          </a:p>
          <a:p>
            <a:r>
              <a:rPr lang="en-US" sz="1800" dirty="0"/>
              <a:t>          - y = random variable representing returns | R</a:t>
            </a:r>
            <a:r>
              <a:rPr lang="en-US" sz="1800" baseline="-25000" dirty="0"/>
              <a:t>i</a:t>
            </a:r>
            <a:r>
              <a:rPr lang="en-US" sz="1800" dirty="0"/>
              <a:t> represents all possible returns | </a:t>
            </a:r>
            <a:endParaRPr lang="en-US" sz="1800" dirty="0"/>
          </a:p>
          <a:p>
            <a:r>
              <a:rPr lang="en-US" sz="1800" dirty="0"/>
              <a:t>          start = start price of the stock | ask = ask price: the amount the option holder pays per contract</a:t>
            </a:r>
            <a:endParaRPr lang="en-US" sz="1800" dirty="0"/>
          </a:p>
          <a:p>
            <a:r>
              <a:rPr lang="en-US" sz="1800" dirty="0"/>
              <a:t>     - Sports Betting: Premium = 1 - </a:t>
            </a:r>
            <a:r>
              <a:rPr lang="en-US" sz="1800" dirty="0">
                <a:highlight>
                  <a:srgbClr val="FFFF00"/>
                </a:highlight>
              </a:rPr>
              <a:t>(P(</a:t>
            </a:r>
            <a:r>
              <a:rPr lang="en-US" sz="1800" dirty="0">
                <a:highlight>
                  <a:srgbClr val="FFFF00"/>
                </a:highlight>
                <a:sym typeface="+mn-ea"/>
              </a:rPr>
              <a:t>U</a:t>
            </a:r>
            <a:r>
              <a:rPr lang="en-US" sz="1800" baseline="-25000" dirty="0">
                <a:highlight>
                  <a:srgbClr val="FFFF00"/>
                </a:highlight>
                <a:sym typeface="+mn-ea"/>
              </a:rPr>
              <a:t>win 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*</a:t>
            </a:r>
            <a:r>
              <a:rPr lang="en-US" sz="1800" dirty="0">
                <a:highlight>
                  <a:srgbClr val="00FFFF"/>
                </a:highlight>
              </a:rPr>
              <a:t>(1 + ML/100))</a:t>
            </a:r>
            <a:endParaRPr lang="en-US" sz="1800" dirty="0"/>
          </a:p>
          <a:p>
            <a:r>
              <a:rPr lang="en-US" sz="1800" dirty="0"/>
              <a:t>          - ML = moneyline |  P(U</a:t>
            </a:r>
            <a:r>
              <a:rPr lang="en-US" sz="1800" baseline="-25000" dirty="0"/>
              <a:t>win </a:t>
            </a:r>
            <a:r>
              <a:rPr lang="en-US" sz="1800" dirty="0"/>
              <a:t>) is the probability that the underdog wins</a:t>
            </a:r>
            <a:endParaRPr lang="en-US" sz="1800" b="1" dirty="0"/>
          </a:p>
          <a:p>
            <a:r>
              <a:rPr lang="en-US" sz="1800" dirty="0"/>
              <a:t>- based off of concpets from Markowitz (2021)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3873" r="30951"/>
          <a:stretch>
            <a:fillRect/>
          </a:stretch>
        </p:blipFill>
        <p:spPr>
          <a:xfrm>
            <a:off x="9996170" y="0"/>
            <a:ext cx="2075180" cy="290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40" y="262473"/>
            <a:ext cx="10058400" cy="1450757"/>
          </a:xfrm>
        </p:spPr>
        <p:txBody>
          <a:bodyPr/>
          <a:p>
            <a:r>
              <a:rPr lang="en-US"/>
              <a:t>Conceptual Framwork: Hidden Risk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40" y="1845945"/>
            <a:ext cx="11479530" cy="4023360"/>
          </a:xfrm>
        </p:spPr>
        <p:txBody>
          <a:bodyPr/>
          <a:p>
            <a:r>
              <a:rPr lang="en-US" dirty="0">
                <a:sym typeface="+mn-ea"/>
              </a:rPr>
              <a:t>- </a:t>
            </a:r>
            <a:r>
              <a:rPr lang="en-US" b="1" dirty="0">
                <a:sym typeface="+mn-ea"/>
              </a:rPr>
              <a:t>Hidden Risk:</a:t>
            </a:r>
            <a:endParaRPr lang="en-US" b="1" dirty="0">
              <a:sym typeface="+mn-ea"/>
            </a:endParaRPr>
          </a:p>
          <a:p>
            <a:r>
              <a:rPr lang="en-US" b="1" dirty="0">
                <a:sym typeface="+mn-ea"/>
              </a:rPr>
              <a:t>     </a:t>
            </a:r>
            <a:r>
              <a:rPr lang="en-US" dirty="0">
                <a:sym typeface="+mn-ea"/>
              </a:rPr>
              <a:t>- </a:t>
            </a:r>
            <a:r>
              <a:rPr lang="en-US" sz="1800" dirty="0">
                <a:sym typeface="+mn-ea"/>
              </a:rPr>
              <a:t>E(returns) = </a:t>
            </a:r>
            <a:r>
              <a:rPr lang="en-US" sz="1800" dirty="0">
                <a:highlight>
                  <a:srgbClr val="FFFF00"/>
                </a:highlight>
                <a:sym typeface="+mn-ea"/>
              </a:rPr>
              <a:t>E(gains)</a:t>
            </a:r>
            <a:r>
              <a:rPr lang="en-US" sz="1800" dirty="0">
                <a:sym typeface="+mn-ea"/>
              </a:rPr>
              <a:t> -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E(losses)</a:t>
            </a:r>
            <a:endParaRPr lang="en-US" sz="1800" b="1" dirty="0">
              <a:sym typeface="+mn-ea"/>
            </a:endParaRPr>
          </a:p>
          <a:p>
            <a:r>
              <a:rPr lang="en-US" sz="1800" dirty="0">
                <a:sym typeface="+mn-ea"/>
              </a:rPr>
              <a:t>     - Options: E(return) = </a:t>
            </a:r>
            <a:r>
              <a:rPr lang="en-US" sz="1800" dirty="0">
                <a:highlight>
                  <a:srgbClr val="FFFF00"/>
                </a:highlight>
                <a:sym typeface="+mn-ea"/>
              </a:rPr>
              <a:t>P(y &lt; strike/start)*ask*Q</a:t>
            </a:r>
            <a:r>
              <a:rPr lang="en-US" sz="1800" dirty="0">
                <a:sym typeface="+mn-ea"/>
              </a:rPr>
              <a:t> -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(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𝟙</a:t>
            </a:r>
            <a:r>
              <a:rPr lang="en-US" sz="1800" baseline="-25000" dirty="0">
                <a:highlight>
                  <a:srgbClr val="00FFFF"/>
                </a:highlight>
                <a:sym typeface="+mn-ea"/>
              </a:rPr>
              <a:t>(Ri &gt;= strike/start)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*(</a:t>
            </a:r>
            <a:r>
              <a:rPr lang="en-US" sz="18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∑P(y = R</a:t>
            </a:r>
            <a:r>
              <a:rPr lang="en-US" sz="1800" baseline="-25000" dirty="0">
                <a:highlight>
                  <a:srgbClr val="00FFFF"/>
                </a:highlight>
                <a:sym typeface="+mn-ea"/>
              </a:rPr>
              <a:t>i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)*((R</a:t>
            </a:r>
            <a:r>
              <a:rPr lang="en-US" sz="1800" baseline="-25000" dirty="0">
                <a:highlight>
                  <a:srgbClr val="00FFFF"/>
                </a:highlight>
                <a:sym typeface="+mn-ea"/>
              </a:rPr>
              <a:t>i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- (strike + ask)/start)*Q*start)))</a:t>
            </a:r>
            <a:endParaRPr lang="en-US" sz="1800" b="1" dirty="0"/>
          </a:p>
          <a:p>
            <a:r>
              <a:rPr lang="en-US" sz="1800" b="1" dirty="0">
                <a:sym typeface="+mn-ea"/>
              </a:rPr>
              <a:t>     </a:t>
            </a:r>
            <a:r>
              <a:rPr lang="en-US" sz="1800" dirty="0">
                <a:sym typeface="+mn-ea"/>
              </a:rPr>
              <a:t>- Sports Betting: E(return) = </a:t>
            </a:r>
            <a:r>
              <a:rPr lang="en-US" sz="1800" dirty="0">
                <a:highlight>
                  <a:srgbClr val="FFFF00"/>
                </a:highlight>
                <a:sym typeface="+mn-ea"/>
              </a:rPr>
              <a:t>(1 - P(U</a:t>
            </a:r>
            <a:r>
              <a:rPr lang="en-US" sz="1800" baseline="-25000" dirty="0">
                <a:highlight>
                  <a:srgbClr val="FFFF00"/>
                </a:highlight>
                <a:sym typeface="+mn-ea"/>
              </a:rPr>
              <a:t>win</a:t>
            </a:r>
            <a:r>
              <a:rPr lang="en-US" sz="1800" dirty="0">
                <a:highlight>
                  <a:srgbClr val="FFFF00"/>
                </a:highlight>
                <a:sym typeface="+mn-ea"/>
              </a:rPr>
              <a:t>))*(ML/100)*bet_size</a:t>
            </a:r>
            <a:r>
              <a:rPr lang="en-US" sz="1800" dirty="0">
                <a:sym typeface="+mn-ea"/>
              </a:rPr>
              <a:t> -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P(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U</a:t>
            </a:r>
            <a:r>
              <a:rPr lang="en-US" sz="1800" baseline="-25000" dirty="0">
                <a:highlight>
                  <a:srgbClr val="00FFFF"/>
                </a:highlight>
                <a:sym typeface="+mn-ea"/>
              </a:rPr>
              <a:t>win </a:t>
            </a:r>
            <a:r>
              <a:rPr lang="en-US" sz="1800" dirty="0">
                <a:highlight>
                  <a:srgbClr val="00FFFF"/>
                </a:highlight>
                <a:sym typeface="+mn-ea"/>
              </a:rPr>
              <a:t>)*(ML/100)*bet_size</a:t>
            </a:r>
            <a:endParaRPr lang="en-US" sz="1800" dirty="0"/>
          </a:p>
          <a:p>
            <a:r>
              <a:rPr lang="en-US" sz="1800" dirty="0">
                <a:sym typeface="+mn-ea"/>
              </a:rPr>
              <a:t>     - Hidden Risk = E(losses</a:t>
            </a:r>
            <a:r>
              <a:rPr lang="en-US" sz="1800" baseline="30000" dirty="0">
                <a:sym typeface="+mn-ea"/>
              </a:rPr>
              <a:t>2</a:t>
            </a:r>
            <a:r>
              <a:rPr lang="en-US" sz="1800" dirty="0">
                <a:sym typeface="+mn-ea"/>
              </a:rPr>
              <a:t>) - E(losses)</a:t>
            </a:r>
            <a:r>
              <a:rPr lang="en-US" sz="1800" baseline="30000" dirty="0">
                <a:sym typeface="+mn-ea"/>
              </a:rPr>
              <a:t>2</a:t>
            </a:r>
            <a:r>
              <a:rPr lang="en-US" sz="1800" dirty="0">
                <a:sym typeface="+mn-ea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- Based on risk “edge” proposed by Taleb (2012) and Jensen’s Inequality.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Hypothesis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50" y="1919605"/>
            <a:ext cx="5610860" cy="4495165"/>
          </a:xfrm>
        </p:spPr>
        <p:txBody>
          <a:bodyPr>
            <a:normAutofit/>
          </a:bodyPr>
          <a:p>
            <a:r>
              <a:rPr lang="en-US" sz="3600"/>
              <a:t>Options traders have a lower risk premium in addition to higher hidden risk when compared to sports books. </a:t>
            </a:r>
            <a:endParaRPr lang="en-US" sz="36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Implies that there these traders take on excess risk.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160" y="1766570"/>
            <a:ext cx="4160520" cy="2340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4453</Words>
  <Application>WPS Spreadsheets</Application>
  <PresentationFormat>Widescreen</PresentationFormat>
  <Paragraphs>228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Helvetica Neue</vt:lpstr>
      <vt:lpstr>Arial Bold</vt:lpstr>
      <vt:lpstr>Times New Roman</vt:lpstr>
      <vt:lpstr>Calibri Light</vt:lpstr>
      <vt:lpstr>Microsoft YaHei</vt:lpstr>
      <vt:lpstr>汉仪旗黑</vt:lpstr>
      <vt:lpstr>Arial Unicode MS</vt:lpstr>
      <vt:lpstr>宋体-简</vt:lpstr>
      <vt:lpstr>Retrospect</vt:lpstr>
      <vt:lpstr>A Comparative Risk Analysis of Sports Books and Options Traders</vt:lpstr>
      <vt:lpstr>Main Question</vt:lpstr>
      <vt:lpstr>Background</vt:lpstr>
      <vt:lpstr>Domain Background:</vt:lpstr>
      <vt:lpstr>Existing Literature</vt:lpstr>
      <vt:lpstr>What is Being Added By My Paper?</vt:lpstr>
      <vt:lpstr>Conceptual Framework: Risk Premia</vt:lpstr>
      <vt:lpstr>Conceptual Framwork: Hidden Risk</vt:lpstr>
      <vt:lpstr>Hypothesis</vt:lpstr>
      <vt:lpstr>Methodology Clarification</vt:lpstr>
      <vt:lpstr>Data</vt:lpstr>
      <vt:lpstr>Summary Table</vt:lpstr>
      <vt:lpstr>All Sources</vt:lpstr>
    </vt:vector>
  </TitlesOfParts>
  <Company>Skidmore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title</dc:title>
  <dc:creator>Peter von Allmen</dc:creator>
  <cp:lastModifiedBy>google1600112942</cp:lastModifiedBy>
  <cp:revision>30</cp:revision>
  <dcterms:created xsi:type="dcterms:W3CDTF">2024-03-22T14:28:56Z</dcterms:created>
  <dcterms:modified xsi:type="dcterms:W3CDTF">2024-03-22T14:28:56Z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1033-4.4.2.7667</vt:lpwstr>
  </property>
</Properties>
</file>