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74" r:id="rId9"/>
    <p:sldId id="273" r:id="rId10"/>
    <p:sldId id="275" r:id="rId11"/>
    <p:sldId id="272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C39298-725E-4E1F-9B5C-80E1910B75AB}">
          <p14:sldIdLst>
            <p14:sldId id="256"/>
            <p14:sldId id="258"/>
            <p14:sldId id="259"/>
            <p14:sldId id="260"/>
            <p14:sldId id="261"/>
            <p14:sldId id="262"/>
            <p14:sldId id="264"/>
            <p14:sldId id="274"/>
            <p14:sldId id="273"/>
            <p14:sldId id="275"/>
            <p14:sldId id="272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Practice%20KNN\Diagram\Real\boositng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E(val) with Boosting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89.2</c:v>
                </c:pt>
                <c:pt idx="1">
                  <c:v>56.2</c:v>
                </c:pt>
                <c:pt idx="2">
                  <c:v>48.3</c:v>
                </c:pt>
                <c:pt idx="3">
                  <c:v>35.4</c:v>
                </c:pt>
                <c:pt idx="4">
                  <c:v>24.3</c:v>
                </c:pt>
                <c:pt idx="5">
                  <c:v>17.399999999999999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52-4DEC-A4EB-FCE0C3461EE5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E(val)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80</c:v>
                </c:pt>
                <c:pt idx="2">
                  <c:v>72</c:v>
                </c:pt>
                <c:pt idx="3">
                  <c:v>48.8</c:v>
                </c:pt>
                <c:pt idx="4">
                  <c:v>34</c:v>
                </c:pt>
                <c:pt idx="5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52-4DEC-A4EB-FCE0C3461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9013151"/>
        <c:axId val="2009488367"/>
      </c:lineChart>
      <c:catAx>
        <c:axId val="1259013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 number of 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488367"/>
        <c:crosses val="autoZero"/>
        <c:auto val="1"/>
        <c:lblAlgn val="ctr"/>
        <c:lblOffset val="100"/>
        <c:noMultiLvlLbl val="0"/>
      </c:catAx>
      <c:valAx>
        <c:axId val="200948836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013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A065E-CA83-4AB8-9B29-4DEA5B51BD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75606C-9F25-4637-9204-D8B278D882D6}">
      <dgm:prSet/>
      <dgm:spPr/>
      <dgm:t>
        <a:bodyPr/>
        <a:lstStyle/>
        <a:p>
          <a:r>
            <a:rPr lang="en-US" dirty="0"/>
            <a:t>K-NN is an easy to implement yet effective classification algorithm</a:t>
          </a:r>
        </a:p>
      </dgm:t>
    </dgm:pt>
    <dgm:pt modelId="{3505F607-7DE6-4E2B-BE58-C916B10E5C48}" type="parTrans" cxnId="{E39AAEBC-9FFD-4FFE-9053-12C8CE597109}">
      <dgm:prSet/>
      <dgm:spPr/>
      <dgm:t>
        <a:bodyPr/>
        <a:lstStyle/>
        <a:p>
          <a:endParaRPr lang="en-US"/>
        </a:p>
      </dgm:t>
    </dgm:pt>
    <dgm:pt modelId="{5B6C9EC2-0478-44A1-9BF3-E9A59E3BED0D}" type="sibTrans" cxnId="{E39AAEBC-9FFD-4FFE-9053-12C8CE597109}">
      <dgm:prSet/>
      <dgm:spPr/>
      <dgm:t>
        <a:bodyPr/>
        <a:lstStyle/>
        <a:p>
          <a:endParaRPr lang="en-US"/>
        </a:p>
      </dgm:t>
    </dgm:pt>
    <dgm:pt modelId="{6CE33CCB-1B8C-4083-97FE-F4611E8AC613}">
      <dgm:prSet/>
      <dgm:spPr/>
      <dgm:t>
        <a:bodyPr/>
        <a:lstStyle/>
        <a:p>
          <a:r>
            <a:rPr lang="en-US"/>
            <a:t>Its major drawback is that it has huge classification costs </a:t>
          </a:r>
        </a:p>
      </dgm:t>
    </dgm:pt>
    <dgm:pt modelId="{755E57F1-6FF5-4F7E-AC63-3E3C39E3D507}" type="parTrans" cxnId="{A88C5061-E2E8-4FDA-9EBB-87E96AB64BA8}">
      <dgm:prSet/>
      <dgm:spPr/>
      <dgm:t>
        <a:bodyPr/>
        <a:lstStyle/>
        <a:p>
          <a:endParaRPr lang="en-US"/>
        </a:p>
      </dgm:t>
    </dgm:pt>
    <dgm:pt modelId="{CED5DF13-5AEF-43F2-B791-CDCD62CCD2E7}" type="sibTrans" cxnId="{A88C5061-E2E8-4FDA-9EBB-87E96AB64BA8}">
      <dgm:prSet/>
      <dgm:spPr/>
      <dgm:t>
        <a:bodyPr/>
        <a:lstStyle/>
        <a:p>
          <a:endParaRPr lang="en-US"/>
        </a:p>
      </dgm:t>
    </dgm:pt>
    <dgm:pt modelId="{145E33E4-A609-42AC-80A0-B61421B8496A}">
      <dgm:prSet/>
      <dgm:spPr/>
      <dgm:t>
        <a:bodyPr/>
        <a:lstStyle/>
        <a:p>
          <a:r>
            <a:rPr lang="en-US" dirty="0"/>
            <a:t>With boosting, we can significantly reduce the number of samples required to correctly classify future examples </a:t>
          </a:r>
        </a:p>
      </dgm:t>
    </dgm:pt>
    <dgm:pt modelId="{A7DE7178-5B81-4DA2-B284-184F2352E4A1}" type="parTrans" cxnId="{119AD354-F28C-4578-B445-6CD34FA23A7D}">
      <dgm:prSet/>
      <dgm:spPr/>
      <dgm:t>
        <a:bodyPr/>
        <a:lstStyle/>
        <a:p>
          <a:endParaRPr lang="en-US"/>
        </a:p>
      </dgm:t>
    </dgm:pt>
    <dgm:pt modelId="{CD414476-5EAB-4372-B6E5-0D0BAEAAB42B}" type="sibTrans" cxnId="{119AD354-F28C-4578-B445-6CD34FA23A7D}">
      <dgm:prSet/>
      <dgm:spPr/>
      <dgm:t>
        <a:bodyPr/>
        <a:lstStyle/>
        <a:p>
          <a:endParaRPr lang="en-US"/>
        </a:p>
      </dgm:t>
    </dgm:pt>
    <dgm:pt modelId="{B061ADD8-49DD-41FC-B354-8223751251F5}">
      <dgm:prSet/>
      <dgm:spPr/>
      <dgm:t>
        <a:bodyPr/>
        <a:lstStyle/>
        <a:p>
          <a:r>
            <a:rPr lang="en-US"/>
            <a:t>More work can be done to produce even better boosting algorithms, in terms of both efficiency and training time</a:t>
          </a:r>
        </a:p>
      </dgm:t>
    </dgm:pt>
    <dgm:pt modelId="{42FFC391-0655-4E10-9153-586A1FBDD10C}" type="parTrans" cxnId="{A6D37D7B-43AF-4644-A21D-1B6ABD882266}">
      <dgm:prSet/>
      <dgm:spPr/>
      <dgm:t>
        <a:bodyPr/>
        <a:lstStyle/>
        <a:p>
          <a:endParaRPr lang="en-US"/>
        </a:p>
      </dgm:t>
    </dgm:pt>
    <dgm:pt modelId="{78A8F7E8-D9EC-431A-99BA-6C9C51F4C7BA}" type="sibTrans" cxnId="{A6D37D7B-43AF-4644-A21D-1B6ABD882266}">
      <dgm:prSet/>
      <dgm:spPr/>
      <dgm:t>
        <a:bodyPr/>
        <a:lstStyle/>
        <a:p>
          <a:endParaRPr lang="en-US"/>
        </a:p>
      </dgm:t>
    </dgm:pt>
    <dgm:pt modelId="{84330563-43A7-452C-AE7B-787A864F1D0D}" type="pres">
      <dgm:prSet presAssocID="{0EEA065E-CA83-4AB8-9B29-4DEA5B51BD07}" presName="root" presStyleCnt="0">
        <dgm:presLayoutVars>
          <dgm:dir/>
          <dgm:resizeHandles val="exact"/>
        </dgm:presLayoutVars>
      </dgm:prSet>
      <dgm:spPr/>
    </dgm:pt>
    <dgm:pt modelId="{1F6EED02-54C4-4891-9C92-EF225ECAB914}" type="pres">
      <dgm:prSet presAssocID="{3A75606C-9F25-4637-9204-D8B278D882D6}" presName="compNode" presStyleCnt="0"/>
      <dgm:spPr/>
    </dgm:pt>
    <dgm:pt modelId="{6458F694-17BC-4F07-B950-888833ECF8FD}" type="pres">
      <dgm:prSet presAssocID="{3A75606C-9F25-4637-9204-D8B278D882D6}" presName="bgRect" presStyleLbl="bgShp" presStyleIdx="0" presStyleCnt="4"/>
      <dgm:spPr/>
    </dgm:pt>
    <dgm:pt modelId="{6482C2D3-104F-4287-AFA6-9B862E4C250D}" type="pres">
      <dgm:prSet presAssocID="{3A75606C-9F25-4637-9204-D8B278D882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0C66019-6AD2-4324-BFF3-3BB9BEFF060A}" type="pres">
      <dgm:prSet presAssocID="{3A75606C-9F25-4637-9204-D8B278D882D6}" presName="spaceRect" presStyleCnt="0"/>
      <dgm:spPr/>
    </dgm:pt>
    <dgm:pt modelId="{0FA98028-24C8-41D4-8A36-BFDBBA38D303}" type="pres">
      <dgm:prSet presAssocID="{3A75606C-9F25-4637-9204-D8B278D882D6}" presName="parTx" presStyleLbl="revTx" presStyleIdx="0" presStyleCnt="4">
        <dgm:presLayoutVars>
          <dgm:chMax val="0"/>
          <dgm:chPref val="0"/>
        </dgm:presLayoutVars>
      </dgm:prSet>
      <dgm:spPr/>
    </dgm:pt>
    <dgm:pt modelId="{AE4BED95-1C35-4EE1-B9E9-D4B82B62DAE1}" type="pres">
      <dgm:prSet presAssocID="{5B6C9EC2-0478-44A1-9BF3-E9A59E3BED0D}" presName="sibTrans" presStyleCnt="0"/>
      <dgm:spPr/>
    </dgm:pt>
    <dgm:pt modelId="{4A5544B3-4F8E-4152-8177-8813C9489584}" type="pres">
      <dgm:prSet presAssocID="{6CE33CCB-1B8C-4083-97FE-F4611E8AC613}" presName="compNode" presStyleCnt="0"/>
      <dgm:spPr/>
    </dgm:pt>
    <dgm:pt modelId="{43A0FCE5-8AE1-4B63-8BB1-294BCDC1B571}" type="pres">
      <dgm:prSet presAssocID="{6CE33CCB-1B8C-4083-97FE-F4611E8AC613}" presName="bgRect" presStyleLbl="bgShp" presStyleIdx="1" presStyleCnt="4"/>
      <dgm:spPr/>
    </dgm:pt>
    <dgm:pt modelId="{C099E1CF-7FA8-4CEB-A7EE-5106267D9F0D}" type="pres">
      <dgm:prSet presAssocID="{6CE33CCB-1B8C-4083-97FE-F4611E8AC6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516CB89C-27F6-4A40-B274-26991208EBAC}" type="pres">
      <dgm:prSet presAssocID="{6CE33CCB-1B8C-4083-97FE-F4611E8AC613}" presName="spaceRect" presStyleCnt="0"/>
      <dgm:spPr/>
    </dgm:pt>
    <dgm:pt modelId="{1191BBDB-2664-42D6-A0E3-70315A0F322D}" type="pres">
      <dgm:prSet presAssocID="{6CE33CCB-1B8C-4083-97FE-F4611E8AC613}" presName="parTx" presStyleLbl="revTx" presStyleIdx="1" presStyleCnt="4">
        <dgm:presLayoutVars>
          <dgm:chMax val="0"/>
          <dgm:chPref val="0"/>
        </dgm:presLayoutVars>
      </dgm:prSet>
      <dgm:spPr/>
    </dgm:pt>
    <dgm:pt modelId="{99472056-7BB6-4B51-B923-197A4A9921AC}" type="pres">
      <dgm:prSet presAssocID="{CED5DF13-5AEF-43F2-B791-CDCD62CCD2E7}" presName="sibTrans" presStyleCnt="0"/>
      <dgm:spPr/>
    </dgm:pt>
    <dgm:pt modelId="{7491E4A9-2680-4678-9C9D-F6056A5D016A}" type="pres">
      <dgm:prSet presAssocID="{145E33E4-A609-42AC-80A0-B61421B8496A}" presName="compNode" presStyleCnt="0"/>
      <dgm:spPr/>
    </dgm:pt>
    <dgm:pt modelId="{4685E08A-6E45-4B9A-8F4B-774A1363C9C9}" type="pres">
      <dgm:prSet presAssocID="{145E33E4-A609-42AC-80A0-B61421B8496A}" presName="bgRect" presStyleLbl="bgShp" presStyleIdx="2" presStyleCnt="4"/>
      <dgm:spPr/>
    </dgm:pt>
    <dgm:pt modelId="{97001221-ACD5-46B4-90CF-ED0EFBBF9487}" type="pres">
      <dgm:prSet presAssocID="{145E33E4-A609-42AC-80A0-B61421B849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88A1727-3DE1-47DC-B6E8-D16AEE55F911}" type="pres">
      <dgm:prSet presAssocID="{145E33E4-A609-42AC-80A0-B61421B8496A}" presName="spaceRect" presStyleCnt="0"/>
      <dgm:spPr/>
    </dgm:pt>
    <dgm:pt modelId="{BD7F8FA4-A2A7-43C1-9F82-0B0F136407F7}" type="pres">
      <dgm:prSet presAssocID="{145E33E4-A609-42AC-80A0-B61421B8496A}" presName="parTx" presStyleLbl="revTx" presStyleIdx="2" presStyleCnt="4">
        <dgm:presLayoutVars>
          <dgm:chMax val="0"/>
          <dgm:chPref val="0"/>
        </dgm:presLayoutVars>
      </dgm:prSet>
      <dgm:spPr/>
    </dgm:pt>
    <dgm:pt modelId="{A44470FD-0659-4366-B0E2-69CC4A885EDA}" type="pres">
      <dgm:prSet presAssocID="{CD414476-5EAB-4372-B6E5-0D0BAEAAB42B}" presName="sibTrans" presStyleCnt="0"/>
      <dgm:spPr/>
    </dgm:pt>
    <dgm:pt modelId="{5F1ACFB2-7F55-4421-8D26-3D37DF0548FC}" type="pres">
      <dgm:prSet presAssocID="{B061ADD8-49DD-41FC-B354-8223751251F5}" presName="compNode" presStyleCnt="0"/>
      <dgm:spPr/>
    </dgm:pt>
    <dgm:pt modelId="{F373CF79-0E4F-497E-A9D5-D558AA810E58}" type="pres">
      <dgm:prSet presAssocID="{B061ADD8-49DD-41FC-B354-8223751251F5}" presName="bgRect" presStyleLbl="bgShp" presStyleIdx="3" presStyleCnt="4"/>
      <dgm:spPr/>
    </dgm:pt>
    <dgm:pt modelId="{7AFD395F-724A-4A92-8259-1EFEC34ED4F1}" type="pres">
      <dgm:prSet presAssocID="{B061ADD8-49DD-41FC-B354-8223751251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B5E5BC4-E233-4AC3-AFA9-F5704F2345B4}" type="pres">
      <dgm:prSet presAssocID="{B061ADD8-49DD-41FC-B354-8223751251F5}" presName="spaceRect" presStyleCnt="0"/>
      <dgm:spPr/>
    </dgm:pt>
    <dgm:pt modelId="{6F2526A8-5AA9-4023-BE60-6F2D1672181B}" type="pres">
      <dgm:prSet presAssocID="{B061ADD8-49DD-41FC-B354-8223751251F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86E9D36-2C95-455C-97F4-4CEFF53D66A3}" type="presOf" srcId="{145E33E4-A609-42AC-80A0-B61421B8496A}" destId="{BD7F8FA4-A2A7-43C1-9F82-0B0F136407F7}" srcOrd="0" destOrd="0" presId="urn:microsoft.com/office/officeart/2018/2/layout/IconVerticalSolidList"/>
    <dgm:cxn modelId="{A88C5061-E2E8-4FDA-9EBB-87E96AB64BA8}" srcId="{0EEA065E-CA83-4AB8-9B29-4DEA5B51BD07}" destId="{6CE33CCB-1B8C-4083-97FE-F4611E8AC613}" srcOrd="1" destOrd="0" parTransId="{755E57F1-6FF5-4F7E-AC63-3E3C39E3D507}" sibTransId="{CED5DF13-5AEF-43F2-B791-CDCD62CCD2E7}"/>
    <dgm:cxn modelId="{352D9546-6EAF-4F5F-8747-EFD47FA5FEBB}" type="presOf" srcId="{0EEA065E-CA83-4AB8-9B29-4DEA5B51BD07}" destId="{84330563-43A7-452C-AE7B-787A864F1D0D}" srcOrd="0" destOrd="0" presId="urn:microsoft.com/office/officeart/2018/2/layout/IconVerticalSolidList"/>
    <dgm:cxn modelId="{26053154-7C41-45C5-8E64-85B2D00D529F}" type="presOf" srcId="{3A75606C-9F25-4637-9204-D8B278D882D6}" destId="{0FA98028-24C8-41D4-8A36-BFDBBA38D303}" srcOrd="0" destOrd="0" presId="urn:microsoft.com/office/officeart/2018/2/layout/IconVerticalSolidList"/>
    <dgm:cxn modelId="{D2D18A54-7E10-4226-9E05-0D13CECAA4CB}" type="presOf" srcId="{B061ADD8-49DD-41FC-B354-8223751251F5}" destId="{6F2526A8-5AA9-4023-BE60-6F2D1672181B}" srcOrd="0" destOrd="0" presId="urn:microsoft.com/office/officeart/2018/2/layout/IconVerticalSolidList"/>
    <dgm:cxn modelId="{119AD354-F28C-4578-B445-6CD34FA23A7D}" srcId="{0EEA065E-CA83-4AB8-9B29-4DEA5B51BD07}" destId="{145E33E4-A609-42AC-80A0-B61421B8496A}" srcOrd="2" destOrd="0" parTransId="{A7DE7178-5B81-4DA2-B284-184F2352E4A1}" sibTransId="{CD414476-5EAB-4372-B6E5-0D0BAEAAB42B}"/>
    <dgm:cxn modelId="{A6D37D7B-43AF-4644-A21D-1B6ABD882266}" srcId="{0EEA065E-CA83-4AB8-9B29-4DEA5B51BD07}" destId="{B061ADD8-49DD-41FC-B354-8223751251F5}" srcOrd="3" destOrd="0" parTransId="{42FFC391-0655-4E10-9153-586A1FBDD10C}" sibTransId="{78A8F7E8-D9EC-431A-99BA-6C9C51F4C7BA}"/>
    <dgm:cxn modelId="{9D94179E-9B5A-4689-905F-FAA55A137C58}" type="presOf" srcId="{6CE33CCB-1B8C-4083-97FE-F4611E8AC613}" destId="{1191BBDB-2664-42D6-A0E3-70315A0F322D}" srcOrd="0" destOrd="0" presId="urn:microsoft.com/office/officeart/2018/2/layout/IconVerticalSolidList"/>
    <dgm:cxn modelId="{E39AAEBC-9FFD-4FFE-9053-12C8CE597109}" srcId="{0EEA065E-CA83-4AB8-9B29-4DEA5B51BD07}" destId="{3A75606C-9F25-4637-9204-D8B278D882D6}" srcOrd="0" destOrd="0" parTransId="{3505F607-7DE6-4E2B-BE58-C916B10E5C48}" sibTransId="{5B6C9EC2-0478-44A1-9BF3-E9A59E3BED0D}"/>
    <dgm:cxn modelId="{CDA07158-06F5-4F2D-BBA4-5B73CAEFE7A1}" type="presParOf" srcId="{84330563-43A7-452C-AE7B-787A864F1D0D}" destId="{1F6EED02-54C4-4891-9C92-EF225ECAB914}" srcOrd="0" destOrd="0" presId="urn:microsoft.com/office/officeart/2018/2/layout/IconVerticalSolidList"/>
    <dgm:cxn modelId="{DD5826D0-C405-445B-87E9-92D03FEFA5D7}" type="presParOf" srcId="{1F6EED02-54C4-4891-9C92-EF225ECAB914}" destId="{6458F694-17BC-4F07-B950-888833ECF8FD}" srcOrd="0" destOrd="0" presId="urn:microsoft.com/office/officeart/2018/2/layout/IconVerticalSolidList"/>
    <dgm:cxn modelId="{329DCF1E-F130-47C9-A352-B6D2D9F16C41}" type="presParOf" srcId="{1F6EED02-54C4-4891-9C92-EF225ECAB914}" destId="{6482C2D3-104F-4287-AFA6-9B862E4C250D}" srcOrd="1" destOrd="0" presId="urn:microsoft.com/office/officeart/2018/2/layout/IconVerticalSolidList"/>
    <dgm:cxn modelId="{227F7C16-D334-48BB-B8D7-41529190A702}" type="presParOf" srcId="{1F6EED02-54C4-4891-9C92-EF225ECAB914}" destId="{E0C66019-6AD2-4324-BFF3-3BB9BEFF060A}" srcOrd="2" destOrd="0" presId="urn:microsoft.com/office/officeart/2018/2/layout/IconVerticalSolidList"/>
    <dgm:cxn modelId="{5072C288-FDAD-4695-9E33-EBAFEC1D1007}" type="presParOf" srcId="{1F6EED02-54C4-4891-9C92-EF225ECAB914}" destId="{0FA98028-24C8-41D4-8A36-BFDBBA38D303}" srcOrd="3" destOrd="0" presId="urn:microsoft.com/office/officeart/2018/2/layout/IconVerticalSolidList"/>
    <dgm:cxn modelId="{5C3041ED-CBE9-49FD-BA20-C846DC48ECEB}" type="presParOf" srcId="{84330563-43A7-452C-AE7B-787A864F1D0D}" destId="{AE4BED95-1C35-4EE1-B9E9-D4B82B62DAE1}" srcOrd="1" destOrd="0" presId="urn:microsoft.com/office/officeart/2018/2/layout/IconVerticalSolidList"/>
    <dgm:cxn modelId="{8834C425-6F27-4260-BA63-0AB3F296460E}" type="presParOf" srcId="{84330563-43A7-452C-AE7B-787A864F1D0D}" destId="{4A5544B3-4F8E-4152-8177-8813C9489584}" srcOrd="2" destOrd="0" presId="urn:microsoft.com/office/officeart/2018/2/layout/IconVerticalSolidList"/>
    <dgm:cxn modelId="{1D84956C-2051-4477-9DDF-2BFF7E0B6F4B}" type="presParOf" srcId="{4A5544B3-4F8E-4152-8177-8813C9489584}" destId="{43A0FCE5-8AE1-4B63-8BB1-294BCDC1B571}" srcOrd="0" destOrd="0" presId="urn:microsoft.com/office/officeart/2018/2/layout/IconVerticalSolidList"/>
    <dgm:cxn modelId="{5C82B861-948F-489A-AF7D-848C88147994}" type="presParOf" srcId="{4A5544B3-4F8E-4152-8177-8813C9489584}" destId="{C099E1CF-7FA8-4CEB-A7EE-5106267D9F0D}" srcOrd="1" destOrd="0" presId="urn:microsoft.com/office/officeart/2018/2/layout/IconVerticalSolidList"/>
    <dgm:cxn modelId="{BE825B4A-0F43-4CFE-B349-5D394BCECF3C}" type="presParOf" srcId="{4A5544B3-4F8E-4152-8177-8813C9489584}" destId="{516CB89C-27F6-4A40-B274-26991208EBAC}" srcOrd="2" destOrd="0" presId="urn:microsoft.com/office/officeart/2018/2/layout/IconVerticalSolidList"/>
    <dgm:cxn modelId="{410C873C-6ADD-4F52-9FF1-2B466A7493E0}" type="presParOf" srcId="{4A5544B3-4F8E-4152-8177-8813C9489584}" destId="{1191BBDB-2664-42D6-A0E3-70315A0F322D}" srcOrd="3" destOrd="0" presId="urn:microsoft.com/office/officeart/2018/2/layout/IconVerticalSolidList"/>
    <dgm:cxn modelId="{85C5D4A8-350D-42DC-87EE-6D6FA44D78B3}" type="presParOf" srcId="{84330563-43A7-452C-AE7B-787A864F1D0D}" destId="{99472056-7BB6-4B51-B923-197A4A9921AC}" srcOrd="3" destOrd="0" presId="urn:microsoft.com/office/officeart/2018/2/layout/IconVerticalSolidList"/>
    <dgm:cxn modelId="{DB2B80AD-09CE-4F4B-ABD1-A4219C3A8C5F}" type="presParOf" srcId="{84330563-43A7-452C-AE7B-787A864F1D0D}" destId="{7491E4A9-2680-4678-9C9D-F6056A5D016A}" srcOrd="4" destOrd="0" presId="urn:microsoft.com/office/officeart/2018/2/layout/IconVerticalSolidList"/>
    <dgm:cxn modelId="{F0371B40-C6F2-4E58-8B77-952C1485BE6A}" type="presParOf" srcId="{7491E4A9-2680-4678-9C9D-F6056A5D016A}" destId="{4685E08A-6E45-4B9A-8F4B-774A1363C9C9}" srcOrd="0" destOrd="0" presId="urn:microsoft.com/office/officeart/2018/2/layout/IconVerticalSolidList"/>
    <dgm:cxn modelId="{728EFCD6-0FC8-49EE-AE8A-BC7C68F4EABC}" type="presParOf" srcId="{7491E4A9-2680-4678-9C9D-F6056A5D016A}" destId="{97001221-ACD5-46B4-90CF-ED0EFBBF9487}" srcOrd="1" destOrd="0" presId="urn:microsoft.com/office/officeart/2018/2/layout/IconVerticalSolidList"/>
    <dgm:cxn modelId="{C4DCCDAD-2267-4415-B5A8-FA6CC440BE36}" type="presParOf" srcId="{7491E4A9-2680-4678-9C9D-F6056A5D016A}" destId="{688A1727-3DE1-47DC-B6E8-D16AEE55F911}" srcOrd="2" destOrd="0" presId="urn:microsoft.com/office/officeart/2018/2/layout/IconVerticalSolidList"/>
    <dgm:cxn modelId="{D5764005-8618-4EC1-904A-70ED563D3103}" type="presParOf" srcId="{7491E4A9-2680-4678-9C9D-F6056A5D016A}" destId="{BD7F8FA4-A2A7-43C1-9F82-0B0F136407F7}" srcOrd="3" destOrd="0" presId="urn:microsoft.com/office/officeart/2018/2/layout/IconVerticalSolidList"/>
    <dgm:cxn modelId="{63AA39E4-F692-4D3D-94DF-2CF99225C16D}" type="presParOf" srcId="{84330563-43A7-452C-AE7B-787A864F1D0D}" destId="{A44470FD-0659-4366-B0E2-69CC4A885EDA}" srcOrd="5" destOrd="0" presId="urn:microsoft.com/office/officeart/2018/2/layout/IconVerticalSolidList"/>
    <dgm:cxn modelId="{54952712-6E0B-4ED7-A39C-A510C8CBC749}" type="presParOf" srcId="{84330563-43A7-452C-AE7B-787A864F1D0D}" destId="{5F1ACFB2-7F55-4421-8D26-3D37DF0548FC}" srcOrd="6" destOrd="0" presId="urn:microsoft.com/office/officeart/2018/2/layout/IconVerticalSolidList"/>
    <dgm:cxn modelId="{95AF6D50-6825-4360-A31B-D54C8F555DBA}" type="presParOf" srcId="{5F1ACFB2-7F55-4421-8D26-3D37DF0548FC}" destId="{F373CF79-0E4F-497E-A9D5-D558AA810E58}" srcOrd="0" destOrd="0" presId="urn:microsoft.com/office/officeart/2018/2/layout/IconVerticalSolidList"/>
    <dgm:cxn modelId="{DDD3E174-CC85-4733-AEED-7C93B9AD7DEC}" type="presParOf" srcId="{5F1ACFB2-7F55-4421-8D26-3D37DF0548FC}" destId="{7AFD395F-724A-4A92-8259-1EFEC34ED4F1}" srcOrd="1" destOrd="0" presId="urn:microsoft.com/office/officeart/2018/2/layout/IconVerticalSolidList"/>
    <dgm:cxn modelId="{4D81501A-0F5F-41CF-9094-3E3AE857D4E7}" type="presParOf" srcId="{5F1ACFB2-7F55-4421-8D26-3D37DF0548FC}" destId="{2B5E5BC4-E233-4AC3-AFA9-F5704F2345B4}" srcOrd="2" destOrd="0" presId="urn:microsoft.com/office/officeart/2018/2/layout/IconVerticalSolidList"/>
    <dgm:cxn modelId="{C8A9374C-BFB9-4A29-9BC0-3F4363C3E876}" type="presParOf" srcId="{5F1ACFB2-7F55-4421-8D26-3D37DF0548FC}" destId="{6F2526A8-5AA9-4023-BE60-6F2D16721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8F694-17BC-4F07-B950-888833ECF8FD}">
      <dsp:nvSpPr>
        <dsp:cNvPr id="0" name=""/>
        <dsp:cNvSpPr/>
      </dsp:nvSpPr>
      <dsp:spPr>
        <a:xfrm>
          <a:off x="0" y="2319"/>
          <a:ext cx="6572250" cy="11754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2C2D3-104F-4287-AFA6-9B862E4C250D}">
      <dsp:nvSpPr>
        <dsp:cNvPr id="0" name=""/>
        <dsp:cNvSpPr/>
      </dsp:nvSpPr>
      <dsp:spPr>
        <a:xfrm>
          <a:off x="355571" y="266794"/>
          <a:ext cx="646494" cy="64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98028-24C8-41D4-8A36-BFDBBA38D303}">
      <dsp:nvSpPr>
        <dsp:cNvPr id="0" name=""/>
        <dsp:cNvSpPr/>
      </dsp:nvSpPr>
      <dsp:spPr>
        <a:xfrm>
          <a:off x="1357638" y="2319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K-NN is an easy to implement yet effective classification algorithm</a:t>
          </a:r>
        </a:p>
      </dsp:txBody>
      <dsp:txXfrm>
        <a:off x="1357638" y="2319"/>
        <a:ext cx="5214611" cy="1175444"/>
      </dsp:txXfrm>
    </dsp:sp>
    <dsp:sp modelId="{43A0FCE5-8AE1-4B63-8BB1-294BCDC1B571}">
      <dsp:nvSpPr>
        <dsp:cNvPr id="0" name=""/>
        <dsp:cNvSpPr/>
      </dsp:nvSpPr>
      <dsp:spPr>
        <a:xfrm>
          <a:off x="0" y="1471624"/>
          <a:ext cx="6572250" cy="1175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9E1CF-7FA8-4CEB-A7EE-5106267D9F0D}">
      <dsp:nvSpPr>
        <dsp:cNvPr id="0" name=""/>
        <dsp:cNvSpPr/>
      </dsp:nvSpPr>
      <dsp:spPr>
        <a:xfrm>
          <a:off x="355571" y="1736099"/>
          <a:ext cx="646494" cy="64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1BBDB-2664-42D6-A0E3-70315A0F322D}">
      <dsp:nvSpPr>
        <dsp:cNvPr id="0" name=""/>
        <dsp:cNvSpPr/>
      </dsp:nvSpPr>
      <dsp:spPr>
        <a:xfrm>
          <a:off x="1357638" y="1471624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Its major drawback is that it has huge classification costs </a:t>
          </a:r>
        </a:p>
      </dsp:txBody>
      <dsp:txXfrm>
        <a:off x="1357638" y="1471624"/>
        <a:ext cx="5214611" cy="1175444"/>
      </dsp:txXfrm>
    </dsp:sp>
    <dsp:sp modelId="{4685E08A-6E45-4B9A-8F4B-774A1363C9C9}">
      <dsp:nvSpPr>
        <dsp:cNvPr id="0" name=""/>
        <dsp:cNvSpPr/>
      </dsp:nvSpPr>
      <dsp:spPr>
        <a:xfrm>
          <a:off x="0" y="2940930"/>
          <a:ext cx="6572250" cy="11754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01221-ACD5-46B4-90CF-ED0EFBBF9487}">
      <dsp:nvSpPr>
        <dsp:cNvPr id="0" name=""/>
        <dsp:cNvSpPr/>
      </dsp:nvSpPr>
      <dsp:spPr>
        <a:xfrm>
          <a:off x="355571" y="3205405"/>
          <a:ext cx="646494" cy="64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F8FA4-A2A7-43C1-9F82-0B0F136407F7}">
      <dsp:nvSpPr>
        <dsp:cNvPr id="0" name=""/>
        <dsp:cNvSpPr/>
      </dsp:nvSpPr>
      <dsp:spPr>
        <a:xfrm>
          <a:off x="1357638" y="2940930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With boosting, we can significantly reduce the number of samples required to correctly classify future examples </a:t>
          </a:r>
        </a:p>
      </dsp:txBody>
      <dsp:txXfrm>
        <a:off x="1357638" y="2940930"/>
        <a:ext cx="5214611" cy="1175444"/>
      </dsp:txXfrm>
    </dsp:sp>
    <dsp:sp modelId="{F373CF79-0E4F-497E-A9D5-D558AA810E58}">
      <dsp:nvSpPr>
        <dsp:cNvPr id="0" name=""/>
        <dsp:cNvSpPr/>
      </dsp:nvSpPr>
      <dsp:spPr>
        <a:xfrm>
          <a:off x="0" y="4410236"/>
          <a:ext cx="6572250" cy="11754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D395F-724A-4A92-8259-1EFEC34ED4F1}">
      <dsp:nvSpPr>
        <dsp:cNvPr id="0" name=""/>
        <dsp:cNvSpPr/>
      </dsp:nvSpPr>
      <dsp:spPr>
        <a:xfrm>
          <a:off x="355571" y="4674711"/>
          <a:ext cx="646494" cy="646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526A8-5AA9-4023-BE60-6F2D1672181B}">
      <dsp:nvSpPr>
        <dsp:cNvPr id="0" name=""/>
        <dsp:cNvSpPr/>
      </dsp:nvSpPr>
      <dsp:spPr>
        <a:xfrm>
          <a:off x="1357638" y="4410236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More work can be done to produce even better boosting algorithms, in terms of both efficiency and training time</a:t>
          </a:r>
        </a:p>
      </dsp:txBody>
      <dsp:txXfrm>
        <a:off x="1357638" y="4410236"/>
        <a:ext cx="5214611" cy="117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emf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mlr.csail.mit.edu/papers/v12/pedregosa11a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0134-2D3C-4B5E-9B9B-ED8B3482D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 sz="6600"/>
              <a:t>Letter recognition using </a:t>
            </a:r>
            <a:r>
              <a:rPr lang="en-US" sz="6600" cap="none"/>
              <a:t>k</a:t>
            </a:r>
            <a:r>
              <a:rPr lang="en-US" sz="6600"/>
              <a:t>-nn (and boosting)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2DF00-FD11-4C57-8061-E0E874315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/>
          <a:lstStyle/>
          <a:p>
            <a:r>
              <a:rPr lang="en-US"/>
              <a:t>by:  Daniel Babalola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9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DE83F-2619-47BD-A718-6EEBCBC2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blipFill dpi="0" rotWithShape="1">
                  <a:blip r:embed="rId6"/>
                  <a:srcRect/>
                  <a:tile tx="6350" ty="-127000" sx="65000" sy="64000" flip="none" algn="tl"/>
                </a:blipFill>
              </a:rPr>
              <a:t>Error as N grows</a:t>
            </a:r>
            <a:endParaRPr lang="en-US" sz="3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Content Placeholder 7" descr="A picture containing screenshot, game&#10;&#10;Description automatically generated">
            <a:extLst>
              <a:ext uri="{FF2B5EF4-FFF2-40B4-BE49-F238E27FC236}">
                <a16:creationId xmlns:a16="http://schemas.microsoft.com/office/drawing/2014/main" id="{85842E7D-AAA8-4FE3-965E-435B9B5870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440815" y="1385454"/>
            <a:ext cx="6781247" cy="4087090"/>
          </a:xfrm>
        </p:spPr>
      </p:pic>
      <p:pic>
        <p:nvPicPr>
          <p:cNvPr id="14" name="Content Placeholder 13" descr="A picture containing bird&#10;&#10;Description automatically generated">
            <a:extLst>
              <a:ext uri="{FF2B5EF4-FFF2-40B4-BE49-F238E27FC236}">
                <a16:creationId xmlns:a16="http://schemas.microsoft.com/office/drawing/2014/main" id="{B5A0B3AD-C3C3-429C-874C-91F9A17CC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8234558" y="1984122"/>
            <a:ext cx="3395766" cy="2889754"/>
          </a:xfrm>
        </p:spPr>
      </p:pic>
    </p:spTree>
    <p:extLst>
      <p:ext uri="{BB962C8B-B14F-4D97-AF65-F5344CB8AC3E}">
        <p14:creationId xmlns:p14="http://schemas.microsoft.com/office/powerpoint/2010/main" val="198220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DE83F-2619-47BD-A718-6EEBCBC2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K-NN vs boosted k-</a:t>
            </a:r>
            <a:r>
              <a:rPr lang="en-US" sz="3200"/>
              <a:t>nn</a:t>
            </a:r>
            <a:endParaRPr lang="en-US" sz="32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2F1C67-5533-4191-B3B8-C1CB106716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8213952" y="1960052"/>
            <a:ext cx="3428829" cy="2309578"/>
          </a:xfrm>
          <a:prstGeom prst="rect">
            <a:avLst/>
          </a:prstGeom>
        </p:spPr>
      </p:pic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55135A27-C16A-42FD-B41B-67DFBAEE9D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2212723"/>
              </p:ext>
            </p:extLst>
          </p:nvPr>
        </p:nvGraphicFramePr>
        <p:xfrm>
          <a:off x="549219" y="1462952"/>
          <a:ext cx="6331872" cy="4148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9737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5856FB-EF10-42AF-961E-5EBD17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43468"/>
            <a:ext cx="9966960" cy="359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98E9E6-31BD-4459-9B34-ADBED89D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913336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>
              <a:solidFill>
                <a:srgbClr val="00000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72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7E0AF8-D6C9-4A82-846B-17A4A520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30" name="Content Placeholder 7">
            <a:extLst>
              <a:ext uri="{FF2B5EF4-FFF2-40B4-BE49-F238E27FC236}">
                <a16:creationId xmlns:a16="http://schemas.microsoft.com/office/drawing/2014/main" id="{EE936B22-EF21-445A-ACE7-78219D8A2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341098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164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6458F694-17BC-4F07-B950-888833ECF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6482C2D3-104F-4287-AFA6-9B862E4C2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0FA98028-24C8-41D4-8A36-BFDBBA38D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43A0FCE5-8AE1-4B63-8BB1-294BCDC1B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C099E1CF-7FA8-4CEB-A7EE-5106267D9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1191BBDB-2664-42D6-A0E3-70315A0F32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97001221-ACD5-46B4-90CF-ED0EFBBF9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4685E08A-6E45-4B9A-8F4B-774A1363C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D7F8FA4-A2A7-43C1-9F82-0B0F136407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373CF79-0E4F-497E-A9D5-D558AA810E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7AFD395F-724A-4A92-8259-1EFEC34ED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6F2526A8-5AA9-4023-BE60-6F2D167218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2C31D-C067-41B1-9B71-E062BF63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58E483-80F6-4B61-B0BB-7984792C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Fix, E. and Hodges, J.L. (1951) Discriminatory Analysis, Nonparametric Discrimination: Consistency Properties. Technical Report 4, USAF School of Aviation Medicine, Randolph Field.</a:t>
            </a:r>
          </a:p>
          <a:p>
            <a:r>
              <a:rPr lang="en-US" dirty="0"/>
              <a:t>P. E. Hart, "The condensed nearest neighbor rule", </a:t>
            </a:r>
            <a:r>
              <a:rPr lang="en-US" i="1" dirty="0"/>
              <a:t>IEEE Trans. Inform. Theory</a:t>
            </a:r>
            <a:r>
              <a:rPr lang="en-US" dirty="0"/>
              <a:t>, vol. IT-14, pp. 515-516, May 1968.</a:t>
            </a:r>
          </a:p>
          <a:p>
            <a:r>
              <a:rPr lang="en-US" dirty="0"/>
              <a:t>G. W. Gates, "The reduced nearest neighbor rule", </a:t>
            </a:r>
            <a:r>
              <a:rPr lang="en-US" i="1" dirty="0"/>
              <a:t>IEEE Trans. Information Theory</a:t>
            </a:r>
            <a:r>
              <a:rPr lang="en-US" dirty="0"/>
              <a:t>, vol. IT-18, no. 3, pp. 431-433, May 1972.</a:t>
            </a:r>
          </a:p>
          <a:p>
            <a:r>
              <a:rPr lang="en-US" dirty="0"/>
              <a:t>P. W. Frey and D. J. Slate. "Letter Recognition Using Holland-style Adaptive Classifiers". (Machine Learning Vol 6 #2 March 91)</a:t>
            </a:r>
          </a:p>
          <a:p>
            <a:r>
              <a:rPr lang="en-US" dirty="0"/>
              <a:t>Y. Freund, R. E. </a:t>
            </a:r>
            <a:r>
              <a:rPr lang="en-US" dirty="0" err="1"/>
              <a:t>Schapire</a:t>
            </a:r>
            <a:r>
              <a:rPr lang="en-US" dirty="0"/>
              <a:t>, Experiments with a new boosting algorithm, Machine Learning: Proceedings of the Thirteenth International Conference, 1996, 148, 156</a:t>
            </a:r>
          </a:p>
          <a:p>
            <a:r>
              <a:rPr lang="en-US" dirty="0" err="1">
                <a:hlinkClick r:id="rId2"/>
              </a:rPr>
              <a:t>Scikit</a:t>
            </a:r>
            <a:r>
              <a:rPr lang="en-US" dirty="0">
                <a:hlinkClick r:id="rId2"/>
              </a:rPr>
              <a:t>-learn: Machine Learning in Python</a:t>
            </a:r>
            <a:r>
              <a:rPr lang="en-US" dirty="0"/>
              <a:t>,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2011.</a:t>
            </a:r>
          </a:p>
        </p:txBody>
      </p:sp>
    </p:spTree>
    <p:extLst>
      <p:ext uri="{BB962C8B-B14F-4D97-AF65-F5344CB8AC3E}">
        <p14:creationId xmlns:p14="http://schemas.microsoft.com/office/powerpoint/2010/main" val="137262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5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5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5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5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80" name="Rectangle 61">
            <a:extLst>
              <a:ext uri="{FF2B5EF4-FFF2-40B4-BE49-F238E27FC236}">
                <a16:creationId xmlns:a16="http://schemas.microsoft.com/office/drawing/2014/main" id="{A2C89EF2-582B-47D7-90AC-9AE63075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63">
            <a:extLst>
              <a:ext uri="{FF2B5EF4-FFF2-40B4-BE49-F238E27FC236}">
                <a16:creationId xmlns:a16="http://schemas.microsoft.com/office/drawing/2014/main" id="{0D4A3D59-DBEE-4E5B-A001-010BF0907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65">
            <a:extLst>
              <a:ext uri="{FF2B5EF4-FFF2-40B4-BE49-F238E27FC236}">
                <a16:creationId xmlns:a16="http://schemas.microsoft.com/office/drawing/2014/main" id="{0DDE2981-2FBF-45CD-A9B8-67B8AF591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6A0953-CFD5-4BDF-A0FB-F9FF468C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738" y="1689842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</a:p>
        </p:txBody>
      </p:sp>
      <p:sp>
        <p:nvSpPr>
          <p:cNvPr id="83" name="Rectangle 67">
            <a:extLst>
              <a:ext uri="{FF2B5EF4-FFF2-40B4-BE49-F238E27FC236}">
                <a16:creationId xmlns:a16="http://schemas.microsoft.com/office/drawing/2014/main" id="{8E093744-993B-4EA4-A92B-E16F2E790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69">
            <a:extLst>
              <a:ext uri="{FF2B5EF4-FFF2-40B4-BE49-F238E27FC236}">
                <a16:creationId xmlns:a16="http://schemas.microsoft.com/office/drawing/2014/main" id="{4F53546A-9DFB-4F22-986A-E4813304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85" name="Oval 70">
              <a:extLst>
                <a:ext uri="{FF2B5EF4-FFF2-40B4-BE49-F238E27FC236}">
                  <a16:creationId xmlns:a16="http://schemas.microsoft.com/office/drawing/2014/main" id="{FAF7A2AB-D149-4AB5-9B07-709914D15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6" name="Oval 71">
              <a:extLst>
                <a:ext uri="{FF2B5EF4-FFF2-40B4-BE49-F238E27FC236}">
                  <a16:creationId xmlns:a16="http://schemas.microsoft.com/office/drawing/2014/main" id="{8035437C-ADA1-410F-914F-CEDE4F116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07FA8-D4D9-4DED-A7C0-B098678F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8490" y="4790198"/>
            <a:ext cx="6080030" cy="68705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3" name="Graphic 8" descr="Questions">
            <a:extLst>
              <a:ext uri="{FF2B5EF4-FFF2-40B4-BE49-F238E27FC236}">
                <a16:creationId xmlns:a16="http://schemas.microsoft.com/office/drawing/2014/main" id="{A3967936-BBA0-4418-BB04-71684DC7E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915" y="1702032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88C5D-6CDA-4B79-9105-D5B144F18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D5CDF0-FDE9-4D58-870F-95C5B5622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649148"/>
            <a:ext cx="9948672" cy="1486158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9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AFC6CE-DA2C-46E2-B16B-D5CFF80A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50" y="844902"/>
            <a:ext cx="5818858" cy="51681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AB2400"/>
                </a:solidFill>
              </a:rPr>
              <a:t>Learning task: </a:t>
            </a:r>
          </a:p>
          <a:p>
            <a:pPr marL="0" indent="0">
              <a:buNone/>
            </a:pPr>
            <a:r>
              <a:rPr lang="en-US" sz="1600" dirty="0"/>
              <a:t>To correctly classify the capital letters of the English alphabet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>
                <a:solidFill>
                  <a:srgbClr val="AB2400"/>
                </a:solidFill>
              </a:rPr>
              <a:t>Planned experiments:</a:t>
            </a:r>
          </a:p>
          <a:p>
            <a:r>
              <a:rPr lang="en-US" sz="1600" dirty="0"/>
              <a:t>To perform this task by implementing a k-NN using python</a:t>
            </a:r>
          </a:p>
          <a:p>
            <a:r>
              <a:rPr lang="en-US" sz="1600" dirty="0"/>
              <a:t>To implement a boosting algorithm on the k-NN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>
                <a:solidFill>
                  <a:srgbClr val="AB2400"/>
                </a:solidFill>
              </a:rPr>
              <a:t>Dataset:</a:t>
            </a:r>
          </a:p>
          <a:p>
            <a:pPr marL="0" indent="0">
              <a:buNone/>
            </a:pPr>
            <a:r>
              <a:rPr lang="en-US" sz="1600" dirty="0"/>
              <a:t>Source: UCI Machine Learning Repository</a:t>
            </a:r>
          </a:p>
          <a:p>
            <a:r>
              <a:rPr lang="en-US" sz="1600" dirty="0"/>
              <a:t>20000 black and white, capital letters</a:t>
            </a:r>
          </a:p>
          <a:p>
            <a:pPr lvl="1"/>
            <a:r>
              <a:rPr lang="en-US" sz="1400" dirty="0"/>
              <a:t>Training set: 12000 (60%)</a:t>
            </a:r>
          </a:p>
          <a:p>
            <a:pPr lvl="1"/>
            <a:r>
              <a:rPr lang="en-US" sz="1400" dirty="0"/>
              <a:t>Validation set: 4000 (20%)</a:t>
            </a:r>
          </a:p>
          <a:p>
            <a:pPr lvl="1"/>
            <a:r>
              <a:rPr lang="en-US" sz="1400" dirty="0"/>
              <a:t>Test set: 4000 (20%)</a:t>
            </a:r>
          </a:p>
          <a:p>
            <a:r>
              <a:rPr lang="en-US" sz="1600" dirty="0"/>
              <a:t>16 numeric attributes for each character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DB896D5-3E56-407B-BC94-EBDD4B15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99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DE26FC9-5275-4570-B409-86DDF783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BBB327-4DD8-4EA3-90A8-DB60A6CA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k-NN first implemented in 1951, by Fix and Hodges</a:t>
            </a:r>
          </a:p>
          <a:p>
            <a:r>
              <a:rPr lang="en-US" dirty="0"/>
              <a:t>Conceptually simple</a:t>
            </a:r>
          </a:p>
          <a:p>
            <a:r>
              <a:rPr lang="en-US" dirty="0"/>
              <a:t>Required little or no prior knowledge about data distribution</a:t>
            </a:r>
          </a:p>
          <a:p>
            <a:r>
              <a:rPr lang="en-US" dirty="0"/>
              <a:t>But consumed memory and resources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Further works to improve efficiency:</a:t>
            </a:r>
          </a:p>
          <a:p>
            <a:r>
              <a:rPr lang="en-US" dirty="0"/>
              <a:t>In 1968, Hart introduced the condensed nearest neighbors (CNN)</a:t>
            </a:r>
          </a:p>
          <a:p>
            <a:r>
              <a:rPr lang="en-US" dirty="0"/>
              <a:t>In 1996, Robert </a:t>
            </a:r>
            <a:r>
              <a:rPr lang="en-US" dirty="0" err="1"/>
              <a:t>Schapire</a:t>
            </a:r>
            <a:r>
              <a:rPr lang="en-US" dirty="0"/>
              <a:t> and Freund introduced ADABOOST.M1 and ADABOOST.M2 </a:t>
            </a:r>
          </a:p>
          <a:p>
            <a:r>
              <a:rPr lang="en-US" dirty="0"/>
              <a:t>Reduced number of training samples required</a:t>
            </a:r>
          </a:p>
          <a:p>
            <a:r>
              <a:rPr lang="en-US" dirty="0"/>
              <a:t>Improved computation (and classification) time</a:t>
            </a:r>
          </a:p>
        </p:txBody>
      </p:sp>
    </p:spTree>
    <p:extLst>
      <p:ext uri="{BB962C8B-B14F-4D97-AF65-F5344CB8AC3E}">
        <p14:creationId xmlns:p14="http://schemas.microsoft.com/office/powerpoint/2010/main" val="28697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3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33C7AF-CAAA-490A-8B42-856858A3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METHODOLOGY</a:t>
            </a: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94E06-092C-4E41-B65D-6163A1720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65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7118809-7B2B-439F-A5CA-19ED6F73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k-nn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E32B88-E981-452C-ABB2-25BCF6917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21408"/>
            <a:ext cx="4759452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How it works:</a:t>
            </a:r>
          </a:p>
          <a:p>
            <a:pPr lvl="1"/>
            <a:r>
              <a:rPr lang="en-US"/>
              <a:t>Simply store training data</a:t>
            </a:r>
          </a:p>
          <a:p>
            <a:pPr lvl="1"/>
            <a:r>
              <a:rPr lang="en-US"/>
              <a:t>For each new instance:</a:t>
            </a:r>
          </a:p>
          <a:p>
            <a:pPr lvl="2"/>
            <a:r>
              <a:rPr lang="en-US"/>
              <a:t>Calculate </a:t>
            </a:r>
            <a:r>
              <a:rPr lang="en-US" dirty="0"/>
              <a:t>its distance from all training points</a:t>
            </a:r>
          </a:p>
          <a:p>
            <a:pPr lvl="2"/>
            <a:r>
              <a:rPr lang="en-US" dirty="0"/>
              <a:t>Select its k nearest neighbors</a:t>
            </a:r>
          </a:p>
          <a:p>
            <a:pPr lvl="2"/>
            <a:r>
              <a:rPr lang="en-US" dirty="0"/>
              <a:t>Use a majority vote to predict its label</a:t>
            </a:r>
          </a:p>
          <a:p>
            <a:r>
              <a:rPr lang="en-US"/>
              <a:t>For each new example, distance computations are restarted</a:t>
            </a:r>
          </a:p>
          <a:p>
            <a:r>
              <a:rPr lang="en-US"/>
              <a:t>Implemented using Scikit-learn (Python)</a:t>
            </a:r>
          </a:p>
          <a:p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4115BC-E6A6-4135-997A-39E0887A1C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3671" r="9827" b="-2"/>
          <a:stretch/>
        </p:blipFill>
        <p:spPr>
          <a:xfrm>
            <a:off x="6361113" y="2193036"/>
            <a:ext cx="4773168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4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18106-248F-48FF-A402-F74B239E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The boosting algorithm</a:t>
            </a:r>
            <a:br>
              <a:rPr lang="en-US" sz="4800" dirty="0"/>
            </a:br>
            <a:r>
              <a:rPr lang="en-US" sz="4000" dirty="0"/>
              <a:t>(danboost.m1)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FF54-A792-479C-AB46-52571034A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279" y="2121408"/>
            <a:ext cx="6743845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Self implemented in python</a:t>
            </a:r>
          </a:p>
          <a:p>
            <a:r>
              <a:rPr lang="en-US" dirty="0"/>
              <a:t>Inspired by ADABOOST.M2</a:t>
            </a:r>
          </a:p>
          <a:p>
            <a:r>
              <a:rPr lang="en-US" dirty="0"/>
              <a:t>Algorithm:</a:t>
            </a:r>
          </a:p>
          <a:p>
            <a:pPr marL="777240" lvl="1" indent="-342900">
              <a:buClrTx/>
              <a:buFont typeface="+mj-lt"/>
              <a:buAutoNum type="arabicPeriod"/>
            </a:pPr>
            <a:r>
              <a:rPr lang="en-US" sz="2000" dirty="0"/>
              <a:t>Select </a:t>
            </a:r>
            <a:r>
              <a:rPr lang="en-US" sz="2000" b="1" i="1" dirty="0"/>
              <a:t>n</a:t>
            </a:r>
            <a:r>
              <a:rPr lang="en-US" sz="2000" dirty="0"/>
              <a:t> points at random</a:t>
            </a:r>
          </a:p>
          <a:p>
            <a:pPr marL="777240" lvl="1" indent="-342900">
              <a:buClrTx/>
              <a:buFont typeface="+mj-lt"/>
              <a:buAutoNum type="arabicPeriod"/>
            </a:pPr>
            <a:r>
              <a:rPr lang="en-US" sz="2000" dirty="0"/>
              <a:t>Find point which causes the largest error decrease</a:t>
            </a:r>
          </a:p>
          <a:p>
            <a:pPr marL="777240" lvl="1" indent="-342900">
              <a:buClrTx/>
              <a:buFont typeface="+mj-lt"/>
              <a:buAutoNum type="arabicPeriod"/>
            </a:pPr>
            <a:r>
              <a:rPr lang="en-US" sz="2000" dirty="0"/>
              <a:t>Add this point </a:t>
            </a:r>
            <a:r>
              <a:rPr lang="en-US" sz="2000" b="1" i="1" dirty="0"/>
              <a:t>p</a:t>
            </a:r>
            <a:r>
              <a:rPr lang="en-US" sz="2000" dirty="0"/>
              <a:t> to a prototype set </a:t>
            </a:r>
            <a:r>
              <a:rPr lang="en-US" sz="2000" b="1" i="1" dirty="0"/>
              <a:t>P</a:t>
            </a:r>
          </a:p>
          <a:p>
            <a:pPr marL="777240" lvl="1" indent="-342900">
              <a:buClrTx/>
              <a:buFont typeface="+mj-lt"/>
              <a:buAutoNum type="arabicPeriod"/>
            </a:pPr>
            <a:r>
              <a:rPr lang="en-US" sz="2000" dirty="0"/>
              <a:t>Repeat until </a:t>
            </a:r>
            <a:r>
              <a:rPr lang="en-US" sz="2000" b="1" i="1" dirty="0"/>
              <a:t>P</a:t>
            </a:r>
            <a:r>
              <a:rPr lang="en-US" sz="2000" dirty="0"/>
              <a:t> is of defined size </a:t>
            </a:r>
            <a:r>
              <a:rPr lang="en-US" sz="2000" b="1" i="1" dirty="0"/>
              <a:t>k</a:t>
            </a:r>
          </a:p>
          <a:p>
            <a:r>
              <a:rPr lang="en-US" dirty="0"/>
              <a:t>Remarks:</a:t>
            </a:r>
          </a:p>
          <a:p>
            <a:pPr lvl="1"/>
            <a:r>
              <a:rPr lang="en-US" sz="2000" dirty="0"/>
              <a:t>Very long training time</a:t>
            </a:r>
          </a:p>
          <a:p>
            <a:pPr lvl="1"/>
            <a:r>
              <a:rPr lang="en-US" sz="2000" dirty="0"/>
              <a:t>Significantly reduces number of prototypes needed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2" name="Content Placeholder 11" descr="A picture containing table, sitting, light, large&#10;&#10;Description automatically generated">
            <a:extLst>
              <a:ext uri="{FF2B5EF4-FFF2-40B4-BE49-F238E27FC236}">
                <a16:creationId xmlns:a16="http://schemas.microsoft.com/office/drawing/2014/main" id="{48CF854E-DD09-46AD-9614-759A4DB0B9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6"/>
          <a:srcRect r="37325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4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728460-89B1-49F6-AD5E-A6D14FE1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1909D-2AC1-410A-9255-68610942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8" name="Oval 2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7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442F8-64BE-4B3F-B45D-6D7B9082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64EE5B-1C58-4C66-ABC7-09855A11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on several values of k, k was assigned a value of </a:t>
            </a:r>
            <a:r>
              <a:rPr lang="en-US" b="1" dirty="0"/>
              <a:t>3</a:t>
            </a:r>
            <a:r>
              <a:rPr lang="en-US" dirty="0"/>
              <a:t>.</a:t>
            </a:r>
          </a:p>
          <a:p>
            <a:r>
              <a:rPr lang="en-US" dirty="0"/>
              <a:t>Without boosting, the k-NN achieved an accuracy of </a:t>
            </a:r>
            <a:r>
              <a:rPr lang="en-US" b="1" dirty="0"/>
              <a:t>93.8%</a:t>
            </a:r>
            <a:r>
              <a:rPr lang="en-US" dirty="0"/>
              <a:t> i.e. Test error: </a:t>
            </a:r>
            <a:r>
              <a:rPr lang="en-US" b="1" dirty="0"/>
              <a:t>6.2%</a:t>
            </a:r>
            <a:r>
              <a:rPr lang="en-US" dirty="0"/>
              <a:t> using </a:t>
            </a:r>
            <a:r>
              <a:rPr lang="en-US" b="1" dirty="0"/>
              <a:t>16000</a:t>
            </a:r>
            <a:r>
              <a:rPr lang="en-US" dirty="0"/>
              <a:t> training examples.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Training error: </a:t>
            </a:r>
            <a:r>
              <a:rPr lang="en-US" b="1" dirty="0"/>
              <a:t>2.7%</a:t>
            </a:r>
          </a:p>
          <a:p>
            <a:pPr lvl="1"/>
            <a:r>
              <a:rPr lang="en-US" dirty="0"/>
              <a:t>Validation error: </a:t>
            </a:r>
            <a:r>
              <a:rPr lang="en-US" b="1" dirty="0"/>
              <a:t>7%</a:t>
            </a:r>
          </a:p>
          <a:p>
            <a:r>
              <a:rPr lang="en-US" dirty="0"/>
              <a:t>With boosting, I have been able to achieve an accuracy of </a:t>
            </a:r>
            <a:r>
              <a:rPr lang="en-US" b="1" dirty="0"/>
              <a:t>82.6%</a:t>
            </a:r>
            <a:r>
              <a:rPr lang="en-US" dirty="0"/>
              <a:t> with only </a:t>
            </a:r>
            <a:r>
              <a:rPr lang="en-US" b="1" dirty="0"/>
              <a:t>2000</a:t>
            </a:r>
            <a:r>
              <a:rPr lang="en-US" dirty="0"/>
              <a:t> examples. Without boosting, this was achieved at about </a:t>
            </a:r>
            <a:r>
              <a:rPr lang="en-US" b="1" dirty="0"/>
              <a:t>5000</a:t>
            </a:r>
            <a:r>
              <a:rPr lang="en-US" dirty="0"/>
              <a:t> examples.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Training error: </a:t>
            </a:r>
            <a:r>
              <a:rPr lang="en-US" b="1" dirty="0"/>
              <a:t>15%</a:t>
            </a:r>
          </a:p>
          <a:p>
            <a:pPr lvl="1"/>
            <a:r>
              <a:rPr lang="en-US" dirty="0"/>
              <a:t>Validation error:</a:t>
            </a:r>
            <a:r>
              <a:rPr lang="en-US" b="1" dirty="0"/>
              <a:t>17.4%</a:t>
            </a:r>
          </a:p>
          <a:p>
            <a:r>
              <a:rPr lang="en-US" dirty="0"/>
              <a:t>Mislabels occurred mainly on structurally similar letters: (F, P), (G, C), (B, R) etc. </a:t>
            </a:r>
          </a:p>
        </p:txBody>
      </p:sp>
    </p:spTree>
    <p:extLst>
      <p:ext uri="{BB962C8B-B14F-4D97-AF65-F5344CB8AC3E}">
        <p14:creationId xmlns:p14="http://schemas.microsoft.com/office/powerpoint/2010/main" val="353617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E15E41-8BBC-4532-9EF7-815C557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as K grows</a:t>
            </a:r>
          </a:p>
        </p:txBody>
      </p:sp>
      <p:pic>
        <p:nvPicPr>
          <p:cNvPr id="8" name="Content Placeholder 7" descr="A picture containing map, text, kite, colorful&#10;&#10;Description automatically generated">
            <a:extLst>
              <a:ext uri="{FF2B5EF4-FFF2-40B4-BE49-F238E27FC236}">
                <a16:creationId xmlns:a16="http://schemas.microsoft.com/office/drawing/2014/main" id="{C58EA7D5-A5DA-496B-80B1-1A96B1A0E8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975" y="2738048"/>
            <a:ext cx="4754563" cy="2890028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360E6A-6B02-4FF3-8FDB-D04E489D9F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88" y="2746621"/>
            <a:ext cx="4754562" cy="2872883"/>
          </a:xfrm>
        </p:spPr>
      </p:pic>
    </p:spTree>
    <p:extLst>
      <p:ext uri="{BB962C8B-B14F-4D97-AF65-F5344CB8AC3E}">
        <p14:creationId xmlns:p14="http://schemas.microsoft.com/office/powerpoint/2010/main" val="4004437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659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Wood Type</vt:lpstr>
      <vt:lpstr>Letter recognition using k-nn (and boosting)</vt:lpstr>
      <vt:lpstr>introduction</vt:lpstr>
      <vt:lpstr>BACKGROUND</vt:lpstr>
      <vt:lpstr>METHODOLOGY</vt:lpstr>
      <vt:lpstr>The k-nn algorithm</vt:lpstr>
      <vt:lpstr>The boosting algorithm (danboost.m1)</vt:lpstr>
      <vt:lpstr>Results</vt:lpstr>
      <vt:lpstr>Summary</vt:lpstr>
      <vt:lpstr>Error as K grows</vt:lpstr>
      <vt:lpstr>Error as N grows</vt:lpstr>
      <vt:lpstr>K-NN vs boosted k-nn</vt:lpstr>
      <vt:lpstr>Conclusion</vt:lpstr>
      <vt:lpstr>CONCLUSION</vt:lpstr>
      <vt:lpstr>References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 recognition using k-nn (and boosting)</dc:title>
  <dc:creator>Daniel Babalola</dc:creator>
  <cp:lastModifiedBy>Daniel Babalola</cp:lastModifiedBy>
  <cp:revision>8</cp:revision>
  <dcterms:created xsi:type="dcterms:W3CDTF">2019-12-11T20:18:48Z</dcterms:created>
  <dcterms:modified xsi:type="dcterms:W3CDTF">2019-12-18T16:35:02Z</dcterms:modified>
</cp:coreProperties>
</file>