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80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75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Varela Round" panose="00000500000000000000" pitchFamily="2" charset="-79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76231A-4B67-4034-B838-69BDA19D0829}">
  <a:tblStyle styleId="{E576231A-4B67-4034-B838-69BDA19D0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6957D8-C616-4772-9B6F-66323EA8F9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512;&#1493;&#1489;&#1493;&#1496;&#1497;&#1501;%20&#1512;&#1506;&#1497;&#1501;\&#1489;&#1491;&#1497;&#1511;&#1514;%20&#1499;&#1502;&#1493;&#1514;%20&#1512;&#1493;&#1489;&#1493;&#1496;&#1497;&#15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512;&#1491;&#1497;&#1493;&#1505;\&#1512;&#1491;&#1497;&#1493;&#150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stay%20chance\&#1505;&#1497;&#1499;&#1493;&#1497;%20&#1500;&#1492;&#1497;&#1513;&#1488;&#1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488;&#1493;&#1512;&#1498;%20&#1488;&#1497;&#1496;&#1512;&#1510;&#1497;&#1492;%20&#1499;&#1513;&#1500;&#1488;%20&#1502;&#1510;&#1500;&#1497;&#1495;&#1497;&#150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490;&#1493;&#1491;&#1500;%20&#1490;&#1512;&#1497;&#1491;\&#1489;&#1491;&#1497;&#1511;&#1514;%20&#1490;&#1491;&#1500;&#1497;&#1501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Counter</a:t>
            </a:r>
            <a:r>
              <a:rPr lang="en-US" baseline="0"/>
              <a:t> agents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0.11470429832634559"/>
          <c:y val="0.2021194107004394"/>
          <c:w val="0.83910533910533913"/>
          <c:h val="0.5937968467304213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xVal>
          <c:yVal>
            <c:numRef>
              <c:f>summary!$B$2:$B$6</c:f>
              <c:numCache>
                <c:formatCode>General</c:formatCode>
                <c:ptCount val="5"/>
                <c:pt idx="0">
                  <c:v>4.7577750492095934</c:v>
                </c:pt>
                <c:pt idx="1">
                  <c:v>4.538199119567869</c:v>
                </c:pt>
                <c:pt idx="2">
                  <c:v>4.3210943043231902</c:v>
                </c:pt>
                <c:pt idx="3">
                  <c:v>4.9653660138448039</c:v>
                </c:pt>
                <c:pt idx="4">
                  <c:v>3.7710032463073699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E6-4095-9736-E3D4E0EA4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36592"/>
        <c:axId val="125529872"/>
      </c:scatterChart>
      <c:valAx>
        <c:axId val="12553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Counter</a:t>
                </a:r>
                <a:r>
                  <a:rPr lang="en-US" baseline="0"/>
                  <a:t> Agents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25529872"/>
        <c:crosses val="autoZero"/>
        <c:crossBetween val="midCat"/>
      </c:valAx>
      <c:valAx>
        <c:axId val="12552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25536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Radius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  <c:pt idx="7">
                  <c:v>11</c:v>
                </c:pt>
                <c:pt idx="8">
                  <c:v>13</c:v>
                </c:pt>
                <c:pt idx="9">
                  <c:v>15</c:v>
                </c:pt>
              </c:numCache>
            </c:numRef>
          </c:xVal>
          <c:yVal>
            <c:numRef>
              <c:f>summary!$B$2:$B$11</c:f>
              <c:numCache>
                <c:formatCode>General</c:formatCode>
                <c:ptCount val="10"/>
                <c:pt idx="0">
                  <c:v>6.43649</c:v>
                </c:pt>
                <c:pt idx="1">
                  <c:v>5.2571130681037879</c:v>
                </c:pt>
                <c:pt idx="2">
                  <c:v>5.0909789999999999</c:v>
                </c:pt>
                <c:pt idx="3">
                  <c:v>5.2986307835578899</c:v>
                </c:pt>
                <c:pt idx="4">
                  <c:v>5.9014749999999996</c:v>
                </c:pt>
                <c:pt idx="5">
                  <c:v>4.5658879256248461</c:v>
                </c:pt>
                <c:pt idx="6">
                  <c:v>4.6525243782997112</c:v>
                </c:pt>
                <c:pt idx="7">
                  <c:v>4.8024504876136769</c:v>
                </c:pt>
                <c:pt idx="8">
                  <c:v>4.8935352087020858</c:v>
                </c:pt>
                <c:pt idx="9">
                  <c:v>4.9855179286800002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3B-4811-A557-B1E2B4A9E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1421360"/>
        <c:axId val="1321434320"/>
      </c:scatterChart>
      <c:valAx>
        <c:axId val="132142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21434320"/>
        <c:crosses val="autoZero"/>
        <c:crossBetween val="midCat"/>
      </c:valAx>
      <c:valAx>
        <c:axId val="132143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21421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Stay</a:t>
            </a:r>
            <a:r>
              <a:rPr lang="en-US" baseline="0"/>
              <a:t> chance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summary!$B$2:$B$10</c:f>
              <c:numCache>
                <c:formatCode>General</c:formatCode>
                <c:ptCount val="9"/>
                <c:pt idx="0">
                  <c:v>4.7577750492095934</c:v>
                </c:pt>
                <c:pt idx="1">
                  <c:v>5.5312280845642059</c:v>
                </c:pt>
                <c:pt idx="2">
                  <c:v>5.4101503276824943</c:v>
                </c:pt>
                <c:pt idx="3">
                  <c:v>7.0177928566932666</c:v>
                </c:pt>
                <c:pt idx="4">
                  <c:v>4.7430190372467029</c:v>
                </c:pt>
                <c:pt idx="5">
                  <c:v>4.5219987511634807</c:v>
                </c:pt>
                <c:pt idx="6">
                  <c:v>4.60691467285156</c:v>
                </c:pt>
                <c:pt idx="7">
                  <c:v>5.0949866724014274</c:v>
                </c:pt>
                <c:pt idx="8">
                  <c:v>4.4915107297897325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F0-4A8B-944D-40E243089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53215"/>
        <c:axId val="14354175"/>
      </c:scatterChart>
      <c:valAx>
        <c:axId val="14353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Stay chance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354175"/>
        <c:crosses val="autoZero"/>
        <c:crossBetween val="midCat"/>
      </c:valAx>
      <c:valAx>
        <c:axId val="1435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353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Path</a:t>
            </a:r>
            <a:r>
              <a:rPr lang="en-US" baseline="0"/>
              <a:t> Length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'2024-04-13'!$A$2:$A$33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'2024-04-13'!$K$2:$K$33</c:f>
              <c:numCache>
                <c:formatCode>General</c:formatCode>
                <c:ptCount val="32"/>
                <c:pt idx="0">
                  <c:v>2.167185597949552</c:v>
                </c:pt>
                <c:pt idx="1">
                  <c:v>2.3245847225189173</c:v>
                </c:pt>
                <c:pt idx="2">
                  <c:v>2.4441393481360492</c:v>
                </c:pt>
                <c:pt idx="3">
                  <c:v>2.4310442606608031</c:v>
                </c:pt>
                <c:pt idx="4">
                  <c:v>2.4963437186347068</c:v>
                </c:pt>
                <c:pt idx="5">
                  <c:v>2.6303541395399277</c:v>
                </c:pt>
                <c:pt idx="6">
                  <c:v>2.7254495090908426</c:v>
                </c:pt>
                <c:pt idx="7">
                  <c:v>2.7555971675448911</c:v>
                </c:pt>
                <c:pt idx="8">
                  <c:v>2.7972092363569407</c:v>
                </c:pt>
                <c:pt idx="9">
                  <c:v>2.8617293569776709</c:v>
                </c:pt>
                <c:pt idx="10">
                  <c:v>2.9283386336432526</c:v>
                </c:pt>
                <c:pt idx="11">
                  <c:v>2.99560607804192</c:v>
                </c:pt>
                <c:pt idx="12">
                  <c:v>3.0531432893541082</c:v>
                </c:pt>
                <c:pt idx="13">
                  <c:v>3.0881874296400231</c:v>
                </c:pt>
                <c:pt idx="14">
                  <c:v>3.1825467215643948</c:v>
                </c:pt>
                <c:pt idx="15">
                  <c:v>3.2853455013698944</c:v>
                </c:pt>
                <c:pt idx="16">
                  <c:v>3.3576724529266313</c:v>
                </c:pt>
                <c:pt idx="17">
                  <c:v>3.4025222195519289</c:v>
                </c:pt>
                <c:pt idx="18">
                  <c:v>3.4762813515133288</c:v>
                </c:pt>
                <c:pt idx="19">
                  <c:v>3.5718395974900954</c:v>
                </c:pt>
                <c:pt idx="20">
                  <c:v>3.8727784156799276</c:v>
                </c:pt>
                <c:pt idx="21">
                  <c:v>3.8581160704294795</c:v>
                </c:pt>
                <c:pt idx="22">
                  <c:v>3.7897554238637241</c:v>
                </c:pt>
                <c:pt idx="23">
                  <c:v>3.93313492668999</c:v>
                </c:pt>
                <c:pt idx="24">
                  <c:v>3.9383806652492916</c:v>
                </c:pt>
                <c:pt idx="25">
                  <c:v>4.0515489313337509</c:v>
                </c:pt>
                <c:pt idx="26">
                  <c:v>4.1220472388797305</c:v>
                </c:pt>
                <c:pt idx="27">
                  <c:v>4.116648912429806</c:v>
                </c:pt>
                <c:pt idx="28">
                  <c:v>4.3613016870286678</c:v>
                </c:pt>
                <c:pt idx="29">
                  <c:v>4.3168003029293445</c:v>
                </c:pt>
                <c:pt idx="30">
                  <c:v>4.4332581096225248</c:v>
                </c:pt>
                <c:pt idx="31">
                  <c:v>4.4947820769415925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C-4E78-AC82-E3420CE92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9022447"/>
        <c:axId val="1559005647"/>
      </c:scatterChart>
      <c:valAx>
        <c:axId val="1559022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9005647"/>
        <c:crosses val="autoZero"/>
        <c:crossBetween val="midCat"/>
      </c:valAx>
      <c:valAx>
        <c:axId val="155900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9022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Grid</a:t>
            </a:r>
            <a:r>
              <a:rPr lang="en-US" baseline="0"/>
              <a:t>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0.16601443569553806"/>
          <c:y val="0.18101851851851855"/>
          <c:w val="0.78952734033245842"/>
          <c:h val="0.636203703703703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summary!$B$2:$B$11</c:f>
              <c:numCache>
                <c:formatCode>General</c:formatCode>
                <c:ptCount val="10"/>
                <c:pt idx="0">
                  <c:v>0.13651865839958172</c:v>
                </c:pt>
                <c:pt idx="1">
                  <c:v>0.96502770185470499</c:v>
                </c:pt>
                <c:pt idx="2">
                  <c:v>4.7577750492095934</c:v>
                </c:pt>
                <c:pt idx="3">
                  <c:v>33.670077627897257</c:v>
                </c:pt>
                <c:pt idx="4">
                  <c:v>230.87692332029306</c:v>
                </c:pt>
                <c:pt idx="5">
                  <c:v>325.91205763816833</c:v>
                </c:pt>
                <c:pt idx="6">
                  <c:v>1305.8094772100403</c:v>
                </c:pt>
                <c:pt idx="7">
                  <c:v>3274.9203813000004</c:v>
                </c:pt>
                <c:pt idx="8">
                  <c:v>8699.4966669999994</c:v>
                </c:pt>
                <c:pt idx="9">
                  <c:v>22762.290300000001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7E-44E7-8519-EEF4EA60B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0079295"/>
        <c:axId val="1550074495"/>
      </c:scatterChart>
      <c:valAx>
        <c:axId val="1550079295"/>
        <c:scaling>
          <c:orientation val="minMax"/>
          <c:max val="5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(N)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0074495"/>
        <c:crosses val="autoZero"/>
        <c:crossBetween val="midCat"/>
      </c:valAx>
      <c:valAx>
        <c:axId val="155007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00792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36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69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64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5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783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17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72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11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7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8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8472d5d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8472d5d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609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292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70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257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38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426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447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6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b8b4d07471_0_27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b8b4d07471_0_27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9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8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8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5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39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 userDrawn="1"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44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7250" y="1281323"/>
            <a:ext cx="5989500" cy="21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77250" y="3441277"/>
            <a:ext cx="59895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8065195" y="4499820"/>
            <a:ext cx="832523" cy="296357"/>
            <a:chOff x="7747838" y="4604000"/>
            <a:chExt cx="1182394" cy="420901"/>
          </a:xfrm>
        </p:grpSpPr>
        <p:sp>
          <p:nvSpPr>
            <p:cNvPr id="17" name="Google Shape;17;p2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7940677" y="-1260269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86500" y="3356049"/>
            <a:ext cx="4971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31" name="Google Shape;31;p3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" name="Google Shape;33;p3"/>
          <p:cNvGrpSpPr/>
          <p:nvPr/>
        </p:nvGrpSpPr>
        <p:grpSpPr>
          <a:xfrm>
            <a:off x="246282" y="391220"/>
            <a:ext cx="8651436" cy="4404957"/>
            <a:chOff x="246282" y="391220"/>
            <a:chExt cx="8651436" cy="4404957"/>
          </a:xfrm>
        </p:grpSpPr>
        <p:grpSp>
          <p:nvGrpSpPr>
            <p:cNvPr id="34" name="Google Shape;34;p3"/>
            <p:cNvGrpSpPr/>
            <p:nvPr/>
          </p:nvGrpSpPr>
          <p:grpSpPr>
            <a:xfrm flipH="1">
              <a:off x="246282" y="4499820"/>
              <a:ext cx="832523" cy="296357"/>
              <a:chOff x="7747838" y="4604000"/>
              <a:chExt cx="1182394" cy="420901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8065195" y="391220"/>
              <a:ext cx="832523" cy="296357"/>
              <a:chOff x="7747838" y="4604000"/>
              <a:chExt cx="1182394" cy="420901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" name="Google Shape;42;p3"/>
          <p:cNvGrpSpPr/>
          <p:nvPr/>
        </p:nvGrpSpPr>
        <p:grpSpPr>
          <a:xfrm>
            <a:off x="-761898" y="-596106"/>
            <a:ext cx="11396234" cy="4394984"/>
            <a:chOff x="-761898" y="-596106"/>
            <a:chExt cx="11396234" cy="4394984"/>
          </a:xfrm>
        </p:grpSpPr>
        <p:sp>
          <p:nvSpPr>
            <p:cNvPr id="43" name="Google Shape;43;p3"/>
            <p:cNvSpPr/>
            <p:nvPr/>
          </p:nvSpPr>
          <p:spPr>
            <a:xfrm>
              <a:off x="-761898" y="-596106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281377" y="1440269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13100" y="1723050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87" name="Google Shape;87;p7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7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5347607" y="696000"/>
            <a:ext cx="2960400" cy="3751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7"/>
          <p:cNvSpPr/>
          <p:nvPr/>
        </p:nvSpPr>
        <p:spPr>
          <a:xfrm>
            <a:off x="8071306" y="-1260269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13100" y="5371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2433343" y="1632644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2433343" y="2471262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3"/>
          </p:nvPr>
        </p:nvSpPr>
        <p:spPr>
          <a:xfrm>
            <a:off x="2438814" y="3306292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4"/>
          </p:nvPr>
        </p:nvSpPr>
        <p:spPr>
          <a:xfrm>
            <a:off x="2438814" y="4141325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 idx="5" hasCustomPrompt="1"/>
          </p:nvPr>
        </p:nvSpPr>
        <p:spPr>
          <a:xfrm>
            <a:off x="1673586" y="1440832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>
            <a:spLocks noGrp="1"/>
          </p:cNvSpPr>
          <p:nvPr>
            <p:ph type="title" idx="6" hasCustomPrompt="1"/>
          </p:nvPr>
        </p:nvSpPr>
        <p:spPr>
          <a:xfrm>
            <a:off x="1679072" y="3110880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 idx="7" hasCustomPrompt="1"/>
          </p:nvPr>
        </p:nvSpPr>
        <p:spPr>
          <a:xfrm>
            <a:off x="1673598" y="2275855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8" hasCustomPrompt="1"/>
          </p:nvPr>
        </p:nvSpPr>
        <p:spPr>
          <a:xfrm>
            <a:off x="1679079" y="3945910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9"/>
          </p:nvPr>
        </p:nvSpPr>
        <p:spPr>
          <a:xfrm>
            <a:off x="2433343" y="1247300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3"/>
          </p:nvPr>
        </p:nvSpPr>
        <p:spPr>
          <a:xfrm>
            <a:off x="2433343" y="2082330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14"/>
          </p:nvPr>
        </p:nvSpPr>
        <p:spPr>
          <a:xfrm>
            <a:off x="2438814" y="2917359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15"/>
          </p:nvPr>
        </p:nvSpPr>
        <p:spPr>
          <a:xfrm>
            <a:off x="2438814" y="3752389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grpSp>
        <p:nvGrpSpPr>
          <p:cNvPr id="170" name="Google Shape;170;p14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171" name="Google Shape;171;p14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4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14"/>
          <p:cNvSpPr/>
          <p:nvPr/>
        </p:nvSpPr>
        <p:spPr>
          <a:xfrm>
            <a:off x="7940677" y="-1260269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4"/>
          <p:cNvGrpSpPr/>
          <p:nvPr/>
        </p:nvGrpSpPr>
        <p:grpSpPr>
          <a:xfrm flipH="1">
            <a:off x="246282" y="4499820"/>
            <a:ext cx="832523" cy="296357"/>
            <a:chOff x="7747838" y="4604000"/>
            <a:chExt cx="1182394" cy="420901"/>
          </a:xfrm>
        </p:grpSpPr>
        <p:sp>
          <p:nvSpPr>
            <p:cNvPr id="175" name="Google Shape;175;p14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2056200" y="772645"/>
            <a:ext cx="5031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1"/>
          </p:nvPr>
        </p:nvSpPr>
        <p:spPr>
          <a:xfrm>
            <a:off x="2056200" y="1635445"/>
            <a:ext cx="50316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249" name="Google Shape;249;p20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0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1" name="Google Shape;251;p20"/>
          <p:cNvGrpSpPr/>
          <p:nvPr/>
        </p:nvGrpSpPr>
        <p:grpSpPr>
          <a:xfrm>
            <a:off x="-761898" y="-890281"/>
            <a:ext cx="11230234" cy="5261759"/>
            <a:chOff x="-761898" y="-890281"/>
            <a:chExt cx="11230234" cy="5261759"/>
          </a:xfrm>
        </p:grpSpPr>
        <p:sp>
          <p:nvSpPr>
            <p:cNvPr id="252" name="Google Shape;252;p20"/>
            <p:cNvSpPr/>
            <p:nvPr/>
          </p:nvSpPr>
          <p:spPr>
            <a:xfrm>
              <a:off x="-761898" y="-890281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8115377" y="2012869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20"/>
          <p:cNvGrpSpPr/>
          <p:nvPr/>
        </p:nvGrpSpPr>
        <p:grpSpPr>
          <a:xfrm>
            <a:off x="246282" y="391220"/>
            <a:ext cx="8651436" cy="4404957"/>
            <a:chOff x="246282" y="391220"/>
            <a:chExt cx="8651436" cy="4404957"/>
          </a:xfrm>
        </p:grpSpPr>
        <p:grpSp>
          <p:nvGrpSpPr>
            <p:cNvPr id="255" name="Google Shape;255;p20"/>
            <p:cNvGrpSpPr/>
            <p:nvPr/>
          </p:nvGrpSpPr>
          <p:grpSpPr>
            <a:xfrm flipH="1">
              <a:off x="246282" y="4499820"/>
              <a:ext cx="832523" cy="296357"/>
              <a:chOff x="7747838" y="4604000"/>
              <a:chExt cx="1182394" cy="420901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0"/>
            <p:cNvGrpSpPr/>
            <p:nvPr/>
          </p:nvGrpSpPr>
          <p:grpSpPr>
            <a:xfrm>
              <a:off x="8065195" y="391220"/>
              <a:ext cx="832523" cy="296357"/>
              <a:chOff x="7747838" y="4604000"/>
              <a:chExt cx="1182394" cy="420901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1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267" name="Google Shape;267;p21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9" name="Google Shape;269;p21"/>
          <p:cNvSpPr/>
          <p:nvPr/>
        </p:nvSpPr>
        <p:spPr>
          <a:xfrm>
            <a:off x="3395527" y="4603994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 flipH="1">
            <a:off x="246282" y="391220"/>
            <a:ext cx="832523" cy="296357"/>
            <a:chOff x="7747838" y="4604000"/>
            <a:chExt cx="1182394" cy="420901"/>
          </a:xfrm>
        </p:grpSpPr>
        <p:sp>
          <p:nvSpPr>
            <p:cNvPr id="271" name="Google Shape;271;p21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2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277" name="Google Shape;277;p22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2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9" name="Google Shape;279;p22"/>
          <p:cNvSpPr/>
          <p:nvPr/>
        </p:nvSpPr>
        <p:spPr>
          <a:xfrm>
            <a:off x="-1505398" y="4019317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2"/>
          <p:cNvGrpSpPr/>
          <p:nvPr/>
        </p:nvGrpSpPr>
        <p:grpSpPr>
          <a:xfrm>
            <a:off x="8065195" y="4499820"/>
            <a:ext cx="832523" cy="296357"/>
            <a:chOff x="7747838" y="4604000"/>
            <a:chExt cx="1182394" cy="420901"/>
          </a:xfrm>
        </p:grpSpPr>
        <p:sp>
          <p:nvSpPr>
            <p:cNvPr id="281" name="Google Shape;281;p22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71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3187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pm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>
            <a:spLocks noGrp="1"/>
          </p:cNvSpPr>
          <p:nvPr>
            <p:ph type="ctrTitle"/>
          </p:nvPr>
        </p:nvSpPr>
        <p:spPr>
          <a:xfrm>
            <a:off x="1423011" y="1795424"/>
            <a:ext cx="5989500" cy="1241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Path Planning via BMC and Hyper-Properties</a:t>
            </a:r>
            <a:endParaRPr sz="3600" dirty="0"/>
          </a:p>
        </p:txBody>
      </p:sp>
      <p:sp>
        <p:nvSpPr>
          <p:cNvPr id="295" name="Google Shape;295;p26"/>
          <p:cNvSpPr txBox="1">
            <a:spLocks noGrp="1"/>
          </p:cNvSpPr>
          <p:nvPr>
            <p:ph type="subTitle" idx="1"/>
          </p:nvPr>
        </p:nvSpPr>
        <p:spPr>
          <a:xfrm>
            <a:off x="1577250" y="4414043"/>
            <a:ext cx="59895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Belaish | Liron Lavi | Dr. Sarai Sheinvald</a:t>
            </a:r>
            <a:endParaRPr dirty="0"/>
          </a:p>
        </p:txBody>
      </p:sp>
      <p:sp>
        <p:nvSpPr>
          <p:cNvPr id="296" name="Google Shape;296;p26"/>
          <p:cNvSpPr/>
          <p:nvPr/>
        </p:nvSpPr>
        <p:spPr>
          <a:xfrm>
            <a:off x="-882323" y="3348076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E093089F-91D9-704E-7738-2D57A620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0112" y="480616"/>
            <a:ext cx="2848610" cy="672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2A612-71D7-2F78-67BD-29E8955664C7}"/>
              </a:ext>
            </a:extLst>
          </p:cNvPr>
          <p:cNvSpPr txBox="1"/>
          <p:nvPr/>
        </p:nvSpPr>
        <p:spPr>
          <a:xfrm>
            <a:off x="1577250" y="3036837"/>
            <a:ext cx="5586108" cy="41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B-23-2-R-5</a:t>
            </a:r>
            <a:endParaRPr lang="en-IL" sz="2000" dirty="0">
              <a:solidFill>
                <a:schemeClr val="dk1"/>
              </a:solidFill>
              <a:latin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97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698813" y="520772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277968" y="1178231"/>
            <a:ext cx="8588064" cy="3017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200" dirty="0"/>
              <a:t>Input: Initial stage accepting system specifications, including grid dimensions, robot configurations, and relevant parameters.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/>
            <a:r>
              <a:rPr lang="en-US" sz="1200" dirty="0"/>
              <a:t>Grid Cells and Robots: System architecture abstracted into a structured representation, identifying grid cells and robot presence within each cell.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/>
            <a:r>
              <a:rPr lang="en-US" sz="1200" dirty="0"/>
              <a:t>Flattening: Evolving system dynamics distilled into a temporal sequence of snapshots while flattening counter-agents to occupancy indicators.</a:t>
            </a:r>
          </a:p>
          <a:p>
            <a:pPr marL="285750" indent="-285750"/>
            <a:endParaRPr lang="en-US" sz="1200" dirty="0"/>
          </a:p>
        </p:txBody>
      </p:sp>
      <p:sp>
        <p:nvSpPr>
          <p:cNvPr id="4" name="Google Shape;342;p31">
            <a:extLst>
              <a:ext uri="{FF2B5EF4-FFF2-40B4-BE49-F238E27FC236}">
                <a16:creationId xmlns:a16="http://schemas.microsoft.com/office/drawing/2014/main" id="{EFC37AE4-9483-7155-E5C4-5F6CE1D81268}"/>
              </a:ext>
            </a:extLst>
          </p:cNvPr>
          <p:cNvSpPr txBox="1">
            <a:spLocks/>
          </p:cNvSpPr>
          <p:nvPr/>
        </p:nvSpPr>
        <p:spPr>
          <a:xfrm>
            <a:off x="277968" y="3006112"/>
            <a:ext cx="8662986" cy="278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US" sz="1200" dirty="0"/>
              <a:t>Kripke Structure: Transition to a formal representation via construction of a Kripke structure, capturing system evolution over time with discrete nodes and transitions.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/>
            <a:r>
              <a:rPr lang="en-US" sz="1200" dirty="0"/>
              <a:t>Boolean Formula: Encoding system dynamics, constraints, and objectives into a logical Boolean formula for rigorous analysis and solution derivation using automated solvers.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8C08C-4B24-A550-A544-54BB52DD6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5" y="4250880"/>
            <a:ext cx="5731510" cy="58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4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698813" y="520772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B141718-8B21-D461-E815-4DE456E7D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516">
            <a:off x="1674797" y="1444963"/>
            <a:ext cx="976817" cy="98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F8ECC-0841-0314-7424-575EF1CD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9" y="463204"/>
            <a:ext cx="2622383" cy="2105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864E57-7746-4B2A-678E-5CE769F46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73" y="3297175"/>
            <a:ext cx="3192273" cy="1261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B53C96-4CFA-DF55-40AD-C475B2BF5C93}"/>
                  </a:ext>
                </a:extLst>
              </p:cNvPr>
              <p:cNvSpPr txBox="1"/>
              <p:nvPr/>
            </p:nvSpPr>
            <p:spPr>
              <a:xfrm rot="955254">
                <a:off x="2496951" y="3930667"/>
                <a:ext cx="2642841" cy="361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IL" sz="16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𝒔𝒑</m:t>
                          </m:r>
                        </m:sub>
                      </m:sSub>
                    </m:oMath>
                  </m:oMathPara>
                </a14:m>
                <a:endParaRPr lang="en-IL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B53C96-4CFA-DF55-40AD-C475B2BF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55254">
                <a:off x="2496951" y="3930667"/>
                <a:ext cx="2642841" cy="3618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B56965E-F8B5-F327-1637-E886D5375426}"/>
              </a:ext>
            </a:extLst>
          </p:cNvPr>
          <p:cNvCxnSpPr>
            <a:cxnSpLocks/>
          </p:cNvCxnSpPr>
          <p:nvPr/>
        </p:nvCxnSpPr>
        <p:spPr>
          <a:xfrm>
            <a:off x="606644" y="1441593"/>
            <a:ext cx="966445" cy="607701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16A4DE9-19CA-9780-3FB2-AEB1766A9D57}"/>
              </a:ext>
            </a:extLst>
          </p:cNvPr>
          <p:cNvCxnSpPr>
            <a:cxnSpLocks/>
          </p:cNvCxnSpPr>
          <p:nvPr/>
        </p:nvCxnSpPr>
        <p:spPr>
          <a:xfrm flipV="1">
            <a:off x="2856160" y="1441593"/>
            <a:ext cx="2029391" cy="493935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CC4043E-2850-D07C-3F8A-40F2AD8B1653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7209280" y="2341925"/>
            <a:ext cx="2146617" cy="1025116"/>
          </a:xfrm>
          <a:prstGeom prst="curvedConnector4">
            <a:avLst>
              <a:gd name="adj1" fmla="val 35311"/>
              <a:gd name="adj2" fmla="val 1223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B3D647F-7B76-E711-FADA-6A28DAC05F0E}"/>
              </a:ext>
            </a:extLst>
          </p:cNvPr>
          <p:cNvCxnSpPr>
            <a:cxnSpLocks/>
          </p:cNvCxnSpPr>
          <p:nvPr/>
        </p:nvCxnSpPr>
        <p:spPr>
          <a:xfrm rot="10800000">
            <a:off x="4286251" y="3986213"/>
            <a:ext cx="1316625" cy="209550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EC238A0-5514-8CFF-C0DB-03668D209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698" y="3926467"/>
            <a:ext cx="1798519" cy="450578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ED74DF7-F8D2-8A1E-2722-E8E69AEDFC52}"/>
              </a:ext>
            </a:extLst>
          </p:cNvPr>
          <p:cNvSpPr txBox="1"/>
          <p:nvPr/>
        </p:nvSpPr>
        <p:spPr>
          <a:xfrm>
            <a:off x="38957" y="129137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endParaRPr lang="en-IL" sz="1800" b="1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A392E-3AB4-FF22-E8B6-8FD5D6BA1492}"/>
              </a:ext>
            </a:extLst>
          </p:cNvPr>
          <p:cNvSpPr txBox="1"/>
          <p:nvPr/>
        </p:nvSpPr>
        <p:spPr>
          <a:xfrm rot="20486922">
            <a:off x="1610914" y="2403087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Grid Cells &amp; Robots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606889-F69A-87F0-F55A-C55CD897AD84}"/>
              </a:ext>
            </a:extLst>
          </p:cNvPr>
          <p:cNvSpPr txBox="1"/>
          <p:nvPr/>
        </p:nvSpPr>
        <p:spPr>
          <a:xfrm>
            <a:off x="5887646" y="261284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Flattening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7E471C-231A-0839-99C9-40C57B6DCE68}"/>
              </a:ext>
            </a:extLst>
          </p:cNvPr>
          <p:cNvSpPr txBox="1"/>
          <p:nvPr/>
        </p:nvSpPr>
        <p:spPr>
          <a:xfrm>
            <a:off x="6610247" y="4591644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Kripke Structure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FB5CDF-94BD-D9BF-D4B4-6E03BFBD6103}"/>
              </a:ext>
            </a:extLst>
          </p:cNvPr>
          <p:cNvSpPr txBox="1"/>
          <p:nvPr/>
        </p:nvSpPr>
        <p:spPr>
          <a:xfrm rot="1041847">
            <a:off x="2987032" y="4341204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Boolean Formula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BEE4F9-A891-67F6-AB2D-AB832C6434E9}"/>
              </a:ext>
            </a:extLst>
          </p:cNvPr>
          <p:cNvSpPr txBox="1"/>
          <p:nvPr/>
        </p:nvSpPr>
        <p:spPr>
          <a:xfrm>
            <a:off x="47616" y="423854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Path</a:t>
            </a:r>
            <a:endParaRPr lang="en-IL" sz="1200" b="1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4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69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598799" y="546862"/>
            <a:ext cx="5101913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- Introduction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06011" y="1128563"/>
            <a:ext cx="8535677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Finding a valid path for a robot on a grid represented by a Kripke structure, avoiding collision with obstacles from system of counter-agents (M2).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Pipeline Starting Point: Kripke Structure Stage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Representation:</a:t>
            </a:r>
          </a:p>
          <a:p>
            <a:pPr marL="742950" lvl="1" indent="-285750"/>
            <a:r>
              <a:rPr lang="en-US" dirty="0"/>
              <a:t>Grid represented as nodes in a Kripke structure.</a:t>
            </a:r>
          </a:p>
          <a:p>
            <a:pPr marL="742950" lvl="1" indent="-285750"/>
            <a:r>
              <a:rPr lang="en-US" dirty="0"/>
              <a:t>Each node depicts a grid state with a Boolean matrix indicating cell occupancy.</a:t>
            </a:r>
          </a:p>
          <a:p>
            <a:pPr marL="742950" lvl="1" indent="-285750"/>
            <a:r>
              <a:rPr lang="en-US" dirty="0"/>
              <a:t>True: obstacle or robot present; False: empty cell.</a:t>
            </a:r>
          </a:p>
          <a:p>
            <a:pPr marL="457200" lvl="1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Robot Movement: Transitions between states represent agent movement.</a:t>
            </a:r>
            <a:br>
              <a:rPr lang="en-US" dirty="0"/>
            </a:br>
            <a:r>
              <a:rPr lang="en-US" dirty="0"/>
              <a:t>Each transition denotes moving to an adjacent cell, including staying in the same cell.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generated formula is a combination of </a:t>
            </a:r>
            <a:r>
              <a:rPr lang="en-US" b="1" i="1" dirty="0"/>
              <a:t>constraints</a:t>
            </a:r>
            <a:r>
              <a:rPr lang="en-US" dirty="0"/>
              <a:t> on M1 and M2.</a:t>
            </a:r>
          </a:p>
        </p:txBody>
      </p:sp>
    </p:spTree>
    <p:extLst>
      <p:ext uri="{BB962C8B-B14F-4D97-AF65-F5344CB8AC3E}">
        <p14:creationId xmlns:p14="http://schemas.microsoft.com/office/powerpoint/2010/main" val="34268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579749" y="504075"/>
            <a:ext cx="4911413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- Base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9737" y="1134225"/>
                <a:ext cx="3882713" cy="350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We start by creating a 3D space-time by constructing a base set of atomic properties</a:t>
                </a:r>
              </a:p>
              <a:p>
                <a:pPr marL="742950" lvl="1" indent="-285750"/>
                <a:r>
                  <a:rPr lang="en-US" dirty="0"/>
                  <a:t>The row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285750"/>
                <a:r>
                  <a:rPr lang="en-US" dirty="0"/>
                  <a:t>The column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285750"/>
                <a:r>
                  <a:rPr lang="en-US" dirty="0"/>
                  <a:t>The time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285750"/>
                <a:endParaRPr lang="en-US" dirty="0"/>
              </a:p>
              <a:p>
                <a:pPr marL="285750" indent="-285750"/>
                <a:r>
                  <a:rPr lang="en-US" dirty="0"/>
                  <a:t>We will define: </a:t>
                </a: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m:rPr>
                        <m:nor/>
                      </m:rPr>
                      <a:rPr lang="en-US"/>
                      <m:t>primary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agent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present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cell</m:t>
                    </m:r>
                    <m:r>
                      <m:rPr>
                        <m:nor/>
                      </m:rPr>
                      <a:rPr lang="en-US"/>
                      <m:t> (</m:t>
                    </m:r>
                    <m:r>
                      <m:rPr>
                        <m:nor/>
                      </m:rPr>
                      <a:rPr lang="en-US"/>
                      <m:t>𝑟</m:t>
                    </m:r>
                    <m:r>
                      <m:rPr>
                        <m:nor/>
                      </m:rPr>
                      <a:rPr lang="en-US"/>
                      <m:t>,</m:t>
                    </m:r>
                    <m:r>
                      <m:rPr>
                        <m:nor/>
                      </m:rPr>
                      <a:rPr lang="en-US"/>
                      <m:t>𝑐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at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time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step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𝑡</m:t>
                    </m:r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r>
                  <a:rPr lang="en-US" dirty="0"/>
                  <a:t>Atomic proposition count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denotes the grid size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denotes the length of the path</a:t>
                </a:r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737" y="1134225"/>
                <a:ext cx="3882713" cy="3505200"/>
              </a:xfrm>
              <a:prstGeom prst="rect">
                <a:avLst/>
              </a:prstGeom>
              <a:blipFill>
                <a:blip r:embed="rId3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5255D76-F63B-E1BE-1408-F853253C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027875"/>
            <a:ext cx="44767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3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Valid Steps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334664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Constraint Objective: Ensuring valid robot movement.</a:t>
            </a:r>
          </a:p>
          <a:p>
            <a:pPr marL="285750" indent="-285750"/>
            <a:r>
              <a:rPr lang="en-US" dirty="0"/>
              <a:t>Robot can move only to adjacent cells or stay in current cell.</a:t>
            </a:r>
          </a:p>
          <a:p>
            <a:pPr marL="285750" indent="-285750"/>
            <a:r>
              <a:rPr lang="en-US" dirty="0"/>
              <a:t>Ensures movement remains within defined grid boundaries.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D87F56-9F3C-A4D1-B933-1CEB813AB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4" y="965963"/>
            <a:ext cx="1795464" cy="21774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4E90A6-A2A4-E5F4-4197-A08F1D01C24D}"/>
                  </a:ext>
                </a:extLst>
              </p:cNvPr>
              <p:cNvSpPr txBox="1"/>
              <p:nvPr/>
            </p:nvSpPr>
            <p:spPr>
              <a:xfrm>
                <a:off x="527362" y="3204671"/>
                <a:ext cx="8007038" cy="1757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⋀"/>
                          <m:limLoc m:val="undOvr"/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&lt;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p>
                        <m:e>
                          <m:nary>
                            <m:naryPr>
                              <m:chr m:val="⋀"/>
                              <m:limLoc m:val="undOvr"/>
                              <m:supHide m:val="on"/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0…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0…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IL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⋁"/>
                          <m:limLoc m:val="undOvr"/>
                          <m:ctrlPr>
                            <a:rPr lang="en-IL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p>
                        <m:e>
                          <m:d>
                            <m:d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nary>
                                <m:naryPr>
                                  <m:chr m:val="⋀"/>
                                  <m:limLoc m:val="undOvr"/>
                                  <m:supHide m:val="on"/>
                                  <m:ctrlPr>
                                    <a:rPr lang="en-IL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0&lt;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,  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L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L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IL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4E90A6-A2A4-E5F4-4197-A08F1D01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2" y="3204671"/>
                <a:ext cx="8007038" cy="1757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27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Path Finding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334664"/>
            <a:ext cx="4222500" cy="123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Constraint Objective: Constructing a path for the robot from initial to final state with valid movement.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0EB22-2457-3B6C-345C-B977B917DA06}"/>
                  </a:ext>
                </a:extLst>
              </p:cNvPr>
              <p:cNvSpPr txBox="1"/>
              <p:nvPr/>
            </p:nvSpPr>
            <p:spPr>
              <a:xfrm>
                <a:off x="1064418" y="2630710"/>
                <a:ext cx="5212556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0,0,0</m:t>
                          </m:r>
                        </m:sub>
                      </m:sSub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0EB22-2457-3B6C-345C-B977B917D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18" y="2630710"/>
                <a:ext cx="5212556" cy="381515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66A82-86B1-F997-D7C9-F84D9EA85D3A}"/>
                  </a:ext>
                </a:extLst>
              </p:cNvPr>
              <p:cNvSpPr txBox="1"/>
              <p:nvPr/>
            </p:nvSpPr>
            <p:spPr>
              <a:xfrm>
                <a:off x="1128712" y="2947913"/>
                <a:ext cx="52125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66A82-86B1-F997-D7C9-F84D9EA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12" y="2947913"/>
                <a:ext cx="5212556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B6FFF3F-1C88-B431-838E-490DBE4E40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28" y="1571692"/>
            <a:ext cx="1920235" cy="232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89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Safety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98787" y="1334664"/>
            <a:ext cx="4222500" cy="180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Ensuring safety by preventing robot collisions with obstacles from system M2.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Constraint Definition: Constraints prohibit robot occupancy in cells occupied by obstacles.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B4DD7-9CD5-F069-184E-3AB83C2EF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64" y="1539571"/>
            <a:ext cx="1828801" cy="2217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981DCF-A861-2C98-8ABE-C5951F6642A2}"/>
                  </a:ext>
                </a:extLst>
              </p:cNvPr>
              <p:cNvSpPr txBox="1"/>
              <p:nvPr/>
            </p:nvSpPr>
            <p:spPr>
              <a:xfrm>
                <a:off x="2115009" y="3757479"/>
                <a:ext cx="5212556" cy="721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L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limLoc m:val="undOvr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 &lt; </m:t>
                          </m:r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nary>
                            <m:naryPr>
                              <m:chr m:val="⋀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… </m:t>
                                  </m:r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… </m:t>
                                  </m:r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L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L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IL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IL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981DCF-A861-2C98-8ABE-C5951F66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09" y="3757479"/>
                <a:ext cx="5212556" cy="721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45FAD7-D762-301B-B648-A6147D40A15D}"/>
                  </a:ext>
                </a:extLst>
              </p:cNvPr>
              <p:cNvSpPr txBox="1"/>
              <p:nvPr/>
            </p:nvSpPr>
            <p:spPr>
              <a:xfrm>
                <a:off x="1923317" y="4479343"/>
                <a:ext cx="5212556" cy="242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the bad robot system occupancy indicator at </a:t>
                </a:r>
                <a14:m>
                  <m:oMath xmlns:m="http://schemas.openxmlformats.org/officeDocument/2006/math">
                    <m:r>
                      <a:rPr lang="en-US" sz="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ctrlPr>
                          <a:rPr lang="en-IL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</m:oMath>
                </a14:m>
                <a:endParaRPr lang="en-IL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45FAD7-D762-301B-B648-A6147D40A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17" y="4479343"/>
                <a:ext cx="5212556" cy="242567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5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Single Path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98787" y="1334664"/>
            <a:ext cx="4222500" cy="180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Ensuring the good robot follows a single path, preventing multiple simultaneous movements..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380D0-BD85-9D73-8B50-6AA888B2C060}"/>
                  </a:ext>
                </a:extLst>
              </p:cNvPr>
              <p:cNvSpPr txBox="1"/>
              <p:nvPr/>
            </p:nvSpPr>
            <p:spPr>
              <a:xfrm>
                <a:off x="1532334" y="3653738"/>
                <a:ext cx="5212556" cy="727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limLoc m:val="undOvr"/>
                          <m:ctrlP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&lt; </m:t>
                          </m:r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d>
                            <m:dPr>
                              <m:ctrlPr>
                                <a:rPr lang="en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I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 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I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 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I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380D0-BD85-9D73-8B50-6AA888B2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34" y="3653738"/>
                <a:ext cx="5212556" cy="727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4E4672A-2C71-3656-9CFE-6CB29195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1" y="2161912"/>
            <a:ext cx="1491826" cy="14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713100" y="5371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1033168" y="1599307"/>
            <a:ext cx="3348332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 Planning in a dynamic environment</a:t>
            </a:r>
            <a:endParaRPr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2"/>
          </p:nvPr>
        </p:nvSpPr>
        <p:spPr>
          <a:xfrm>
            <a:off x="1033168" y="2437925"/>
            <a:ext cx="3010195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System, SAT, Kripke Structures and Occupancy Indicators</a:t>
            </a:r>
            <a:endParaRPr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ubTitle" idx="3"/>
          </p:nvPr>
        </p:nvSpPr>
        <p:spPr>
          <a:xfrm>
            <a:off x="5396326" y="1602896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 generation and BMC</a:t>
            </a:r>
            <a:endParaRPr dirty="0"/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4"/>
          </p:nvPr>
        </p:nvSpPr>
        <p:spPr>
          <a:xfrm>
            <a:off x="5396326" y="2437929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Results, Complexity</a:t>
            </a:r>
            <a:endParaRPr dirty="0"/>
          </a:p>
        </p:txBody>
      </p:sp>
      <p:sp>
        <p:nvSpPr>
          <p:cNvPr id="315" name="Google Shape;315;p28"/>
          <p:cNvSpPr txBox="1">
            <a:spLocks noGrp="1"/>
          </p:cNvSpPr>
          <p:nvPr>
            <p:ph type="title" idx="5"/>
          </p:nvPr>
        </p:nvSpPr>
        <p:spPr>
          <a:xfrm>
            <a:off x="273411" y="1407495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 idx="6"/>
          </p:nvPr>
        </p:nvSpPr>
        <p:spPr>
          <a:xfrm>
            <a:off x="4636584" y="1407484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7"/>
          </p:nvPr>
        </p:nvSpPr>
        <p:spPr>
          <a:xfrm>
            <a:off x="273423" y="2242518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8"/>
          </p:nvPr>
        </p:nvSpPr>
        <p:spPr>
          <a:xfrm>
            <a:off x="4636591" y="2242514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9" name="Google Shape;319;p28"/>
          <p:cNvSpPr txBox="1">
            <a:spLocks noGrp="1"/>
          </p:cNvSpPr>
          <p:nvPr>
            <p:ph type="subTitle" idx="9"/>
          </p:nvPr>
        </p:nvSpPr>
        <p:spPr>
          <a:xfrm>
            <a:off x="1033168" y="121396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Overview</a:t>
            </a:r>
            <a:endParaRPr dirty="0"/>
          </a:p>
        </p:txBody>
      </p:sp>
      <p:sp>
        <p:nvSpPr>
          <p:cNvPr id="320" name="Google Shape;320;p28"/>
          <p:cNvSpPr txBox="1">
            <a:spLocks noGrp="1"/>
          </p:cNvSpPr>
          <p:nvPr>
            <p:ph type="subTitle" idx="13"/>
          </p:nvPr>
        </p:nvSpPr>
        <p:spPr>
          <a:xfrm>
            <a:off x="1033168" y="204899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21" name="Google Shape;321;p28"/>
          <p:cNvSpPr txBox="1">
            <a:spLocks noGrp="1"/>
          </p:cNvSpPr>
          <p:nvPr>
            <p:ph type="subTitle" idx="14"/>
          </p:nvPr>
        </p:nvSpPr>
        <p:spPr>
          <a:xfrm>
            <a:off x="5396326" y="121396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322" name="Google Shape;322;p28"/>
          <p:cNvSpPr txBox="1">
            <a:spLocks noGrp="1"/>
          </p:cNvSpPr>
          <p:nvPr>
            <p:ph type="subTitle" idx="15"/>
          </p:nvPr>
        </p:nvSpPr>
        <p:spPr>
          <a:xfrm>
            <a:off x="5396326" y="204899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and Benchmarking</a:t>
            </a:r>
            <a:endParaRPr dirty="0"/>
          </a:p>
        </p:txBody>
      </p:sp>
      <p:sp>
        <p:nvSpPr>
          <p:cNvPr id="9" name="Google Shape;312;p28">
            <a:extLst>
              <a:ext uri="{FF2B5EF4-FFF2-40B4-BE49-F238E27FC236}">
                <a16:creationId xmlns:a16="http://schemas.microsoft.com/office/drawing/2014/main" id="{F1EE9E92-1D64-BCBE-1DC0-D20BEF70B3B9}"/>
              </a:ext>
            </a:extLst>
          </p:cNvPr>
          <p:cNvSpPr txBox="1">
            <a:spLocks/>
          </p:cNvSpPr>
          <p:nvPr/>
        </p:nvSpPr>
        <p:spPr>
          <a:xfrm>
            <a:off x="1033168" y="3515770"/>
            <a:ext cx="3010195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The Data Pipeline</a:t>
            </a:r>
          </a:p>
        </p:txBody>
      </p:sp>
      <p:sp>
        <p:nvSpPr>
          <p:cNvPr id="10" name="Google Shape;317;p28">
            <a:extLst>
              <a:ext uri="{FF2B5EF4-FFF2-40B4-BE49-F238E27FC236}">
                <a16:creationId xmlns:a16="http://schemas.microsoft.com/office/drawing/2014/main" id="{F2E1C634-9A78-A0F4-4EC3-A28C522A5E65}"/>
              </a:ext>
            </a:extLst>
          </p:cNvPr>
          <p:cNvSpPr txBox="1">
            <a:spLocks/>
          </p:cNvSpPr>
          <p:nvPr/>
        </p:nvSpPr>
        <p:spPr>
          <a:xfrm>
            <a:off x="273423" y="3320363"/>
            <a:ext cx="700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2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1" name="Google Shape;320;p28">
            <a:extLst>
              <a:ext uri="{FF2B5EF4-FFF2-40B4-BE49-F238E27FC236}">
                <a16:creationId xmlns:a16="http://schemas.microsoft.com/office/drawing/2014/main" id="{F19748AC-B10C-4E1C-7556-A519DA770A85}"/>
              </a:ext>
            </a:extLst>
          </p:cNvPr>
          <p:cNvSpPr txBox="1">
            <a:spLocks/>
          </p:cNvSpPr>
          <p:nvPr/>
        </p:nvSpPr>
        <p:spPr>
          <a:xfrm>
            <a:off x="1033168" y="3126838"/>
            <a:ext cx="503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en-US" dirty="0"/>
              <a:t>Data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Solution Formula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98787" y="1334664"/>
            <a:ext cx="4222500" cy="116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Finding a path on the grid which is</a:t>
            </a:r>
          </a:p>
          <a:p>
            <a:pPr marL="742950" lvl="1" indent="-285750"/>
            <a:r>
              <a:rPr lang="en-US" b="1" dirty="0"/>
              <a:t>Valid</a:t>
            </a:r>
          </a:p>
          <a:p>
            <a:pPr marL="742950" lvl="1" indent="-285750"/>
            <a:r>
              <a:rPr lang="en-US" b="1" dirty="0"/>
              <a:t>Safe</a:t>
            </a:r>
          </a:p>
          <a:p>
            <a:pPr marL="742950" lvl="1" indent="-285750"/>
            <a:r>
              <a:rPr lang="en-US" b="1" dirty="0"/>
              <a:t>Start to Finish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7E581C-8274-CE9B-73E6-2930AB876CF4}"/>
                  </a:ext>
                </a:extLst>
              </p:cNvPr>
              <p:cNvSpPr txBox="1"/>
              <p:nvPr/>
            </p:nvSpPr>
            <p:spPr>
              <a:xfrm>
                <a:off x="1965722" y="2500313"/>
                <a:ext cx="52125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L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7E581C-8274-CE9B-73E6-2930AB87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22" y="2500313"/>
                <a:ext cx="5212556" cy="39158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4636E-1EE3-7120-A440-5EF386207BD0}"/>
                  </a:ext>
                </a:extLst>
              </p:cNvPr>
              <p:cNvSpPr txBox="1"/>
              <p:nvPr/>
            </p:nvSpPr>
            <p:spPr>
              <a:xfrm>
                <a:off x="1234678" y="3126720"/>
                <a:ext cx="6837760" cy="1551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 reconstruct the path,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iterate through the satisfying assignment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trace the movement of the robot. Starting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0,0,0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we follow the sequence of transitions dictated by the satisfying assignment: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L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0,0,0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→…→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4636E-1EE3-7120-A440-5EF386207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78" y="3126720"/>
                <a:ext cx="6837760" cy="1551450"/>
              </a:xfrm>
              <a:prstGeom prst="rect">
                <a:avLst/>
              </a:prstGeom>
              <a:blipFill>
                <a:blip r:embed="rId4"/>
                <a:stretch>
                  <a:fillRect t="-787" r="-5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4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BMC &amp; Reconstruction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8786" y="1334664"/>
                <a:ext cx="6130613" cy="13656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The algorithm is bounded by the path maximum length (denoted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285750" indent="-285750"/>
                <a:r>
                  <a:rPr lang="en-US" dirty="0"/>
                  <a:t>The algorithm begins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Algorithm iterates, seeking solution until bound 𝐾 is reached</a:t>
                </a:r>
              </a:p>
              <a:p>
                <a:pPr marL="285750" indent="-285750"/>
                <a:r>
                  <a:rPr lang="en-US" dirty="0"/>
                  <a:t>Ensures </a:t>
                </a:r>
                <a:r>
                  <a:rPr lang="en-US" b="1" i="1" dirty="0"/>
                  <a:t>optimal </a:t>
                </a:r>
                <a:r>
                  <a:rPr lang="en-US" dirty="0"/>
                  <a:t>safe path is found first.</a:t>
                </a:r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786" y="1334664"/>
                <a:ext cx="6130613" cy="1365674"/>
              </a:xfrm>
              <a:prstGeom prst="rect">
                <a:avLst/>
              </a:prstGeom>
              <a:blipFill>
                <a:blip r:embed="rId3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7E581C-8274-CE9B-73E6-2930AB876CF4}"/>
                  </a:ext>
                </a:extLst>
              </p:cNvPr>
              <p:cNvSpPr txBox="1"/>
              <p:nvPr/>
            </p:nvSpPr>
            <p:spPr>
              <a:xfrm>
                <a:off x="1965722" y="2500313"/>
                <a:ext cx="52125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L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7E581C-8274-CE9B-73E6-2930AB87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22" y="2500313"/>
                <a:ext cx="5212556" cy="39158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4636E-1EE3-7120-A440-5EF386207BD0}"/>
                  </a:ext>
                </a:extLst>
              </p:cNvPr>
              <p:cNvSpPr txBox="1"/>
              <p:nvPr/>
            </p:nvSpPr>
            <p:spPr>
              <a:xfrm>
                <a:off x="1234678" y="3126720"/>
                <a:ext cx="6837760" cy="1551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 reconstruct the path,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iterate through the satisfying assignment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trace the movement of the robot. Starting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0,0,0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we follow the sequence of transitions dictated by the satisfying assignment: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L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0,0,0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→…→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4636E-1EE3-7120-A440-5EF386207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78" y="3126720"/>
                <a:ext cx="6837760" cy="1551450"/>
              </a:xfrm>
              <a:prstGeom prst="rect">
                <a:avLst/>
              </a:prstGeom>
              <a:blipFill>
                <a:blip r:embed="rId5"/>
                <a:stretch>
                  <a:fillRect t="-787" r="-5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2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and Benchmarking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481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Counter Agents</a:t>
            </a: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AAB9B10-09BC-6F32-A87B-F6869CF21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394795"/>
              </p:ext>
            </p:extLst>
          </p:nvPr>
        </p:nvGraphicFramePr>
        <p:xfrm>
          <a:off x="2371725" y="1343342"/>
          <a:ext cx="4400550" cy="2456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663CB4F-EAB5-5547-319B-327A60BFFB7F}"/>
              </a:ext>
            </a:extLst>
          </p:cNvPr>
          <p:cNvSpPr txBox="1"/>
          <p:nvPr/>
        </p:nvSpPr>
        <p:spPr>
          <a:xfrm>
            <a:off x="2068116" y="3896618"/>
            <a:ext cx="5212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 Size = 15, Radius = 10, Stay Chance = 0.1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170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Stray Radius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3CB4F-EAB5-5547-319B-327A60BFFB7F}"/>
              </a:ext>
            </a:extLst>
          </p:cNvPr>
          <p:cNvSpPr txBox="1"/>
          <p:nvPr/>
        </p:nvSpPr>
        <p:spPr>
          <a:xfrm>
            <a:off x="2068116" y="3896618"/>
            <a:ext cx="5212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Grid Size = 15, Counter = 3, Stay Chance = 0.1</a:t>
            </a:r>
            <a:endParaRPr lang="en-IL" sz="11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7878F0-1E3B-6CA6-24E7-E0178E107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390134"/>
              </p:ext>
            </p:extLst>
          </p:nvPr>
        </p:nvGraphicFramePr>
        <p:xfrm>
          <a:off x="22860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454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Stay Chance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5554B2-93A6-D63E-787B-A65A9087C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988245"/>
              </p:ext>
            </p:extLst>
          </p:nvPr>
        </p:nvGraphicFramePr>
        <p:xfrm>
          <a:off x="22860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D310DD-F103-8974-6723-48E02426CD5C}"/>
              </a:ext>
            </a:extLst>
          </p:cNvPr>
          <p:cNvSpPr txBox="1"/>
          <p:nvPr/>
        </p:nvSpPr>
        <p:spPr>
          <a:xfrm>
            <a:off x="2034778" y="3943350"/>
            <a:ext cx="5212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Grid Size = 15, Counter = 3, Radius = 10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5434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Path Length (Bound)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310DD-F103-8974-6723-48E02426CD5C}"/>
              </a:ext>
            </a:extLst>
          </p:cNvPr>
          <p:cNvSpPr txBox="1"/>
          <p:nvPr/>
        </p:nvSpPr>
        <p:spPr>
          <a:xfrm>
            <a:off x="2049065" y="3943350"/>
            <a:ext cx="5212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Grid Size = 15, Counter = 3, Radius = 10, Stay Chance = 0.1</a:t>
            </a:r>
            <a:endParaRPr lang="en-IL" sz="1050" dirty="0"/>
          </a:p>
        </p:txBody>
      </p:sp>
      <p:graphicFrame>
        <p:nvGraphicFramePr>
          <p:cNvPr id="2" name="תרשים 1">
            <a:extLst>
              <a:ext uri="{FF2B5EF4-FFF2-40B4-BE49-F238E27FC236}">
                <a16:creationId xmlns:a16="http://schemas.microsoft.com/office/drawing/2014/main" id="{F35C7922-BCED-2370-E629-46E3B6950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87302"/>
              </p:ext>
            </p:extLst>
          </p:nvPr>
        </p:nvGraphicFramePr>
        <p:xfrm>
          <a:off x="2505075" y="1347787"/>
          <a:ext cx="4133850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685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 Size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310DD-F103-8974-6723-48E02426CD5C}"/>
              </a:ext>
            </a:extLst>
          </p:cNvPr>
          <p:cNvSpPr txBox="1"/>
          <p:nvPr/>
        </p:nvSpPr>
        <p:spPr>
          <a:xfrm>
            <a:off x="1925240" y="3933437"/>
            <a:ext cx="5212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Counter = 3, Radius = 10, Stay Chance = 0.1</a:t>
            </a:r>
            <a:endParaRPr lang="en-IL" sz="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3A173E-21B1-BE9E-6418-278B7FC55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473038"/>
              </p:ext>
            </p:extLst>
          </p:nvPr>
        </p:nvGraphicFramePr>
        <p:xfrm>
          <a:off x="2176462" y="10715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8111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965713" y="2178450"/>
            <a:ext cx="5031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Overview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Overview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Path planning is a fundamental problem in robotics and computer science, involving finding an optimal path from a start point to a goal point while avoiding obstacles.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Components of Path Planning:</a:t>
            </a:r>
          </a:p>
          <a:p>
            <a:pPr marL="285750" indent="-285750"/>
            <a:r>
              <a:rPr lang="en-US" dirty="0"/>
              <a:t>Map Representation</a:t>
            </a:r>
          </a:p>
          <a:p>
            <a:pPr marL="285750" indent="-285750"/>
            <a:r>
              <a:rPr lang="en-US" dirty="0"/>
              <a:t>Collision Avoidance</a:t>
            </a:r>
          </a:p>
          <a:p>
            <a:pPr marL="285750" indent="-285750"/>
            <a:r>
              <a:rPr lang="en-US" dirty="0"/>
              <a:t>Search Algorithm</a:t>
            </a:r>
          </a:p>
          <a:p>
            <a:pPr marL="285750" indent="-285750"/>
            <a:r>
              <a:rPr lang="en-US" dirty="0"/>
              <a:t>Cost Function</a:t>
            </a:r>
          </a:p>
        </p:txBody>
      </p:sp>
      <p:pic>
        <p:nvPicPr>
          <p:cNvPr id="5" name="Picture Placeholder 4" descr="A computer network with a map&#10;&#10;Description automatically generated with medium confidence">
            <a:extLst>
              <a:ext uri="{FF2B5EF4-FFF2-40B4-BE49-F238E27FC236}">
                <a16:creationId xmlns:a16="http://schemas.microsoft.com/office/drawing/2014/main" id="{CAE5376F-6489-8016-79A7-D0E23552B1F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980" r="1198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Overview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Environment – 2D Grid with start point and final point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Obstacles – Any number of counter-agents roaming the grid.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Rules – Single step at a time, synchronized steps for all agents.</a:t>
            </a:r>
            <a:br>
              <a:rPr lang="en-US" dirty="0"/>
            </a:br>
            <a:r>
              <a:rPr lang="en-US" dirty="0"/>
              <a:t>Each agent can move </a:t>
            </a:r>
            <a:r>
              <a:rPr lang="en-US" b="1" dirty="0"/>
              <a:t>up</a:t>
            </a:r>
            <a:r>
              <a:rPr lang="en-US" dirty="0"/>
              <a:t>, </a:t>
            </a:r>
            <a:r>
              <a:rPr lang="en-US" b="1" dirty="0"/>
              <a:t>down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stay</a:t>
            </a:r>
            <a:r>
              <a:rPr lang="en-US" dirty="0"/>
              <a:t>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Collision – primary agent occupies the same cell as the counter-agent.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2F8484-02B8-CA22-9CA1-F3F33723C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92" y="1581785"/>
            <a:ext cx="2302206" cy="232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1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42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Kripke structures are mathematical models used in modal logic to represent possible worlds and the relationships between them.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Kripke Structures consists of</a:t>
            </a:r>
          </a:p>
          <a:p>
            <a:pPr marL="742950" lvl="1" indent="-285750"/>
            <a:r>
              <a:rPr lang="en-US" dirty="0"/>
              <a:t>States</a:t>
            </a:r>
          </a:p>
          <a:p>
            <a:pPr marL="742950" lvl="1" indent="-285750"/>
            <a:r>
              <a:rPr lang="en-US" dirty="0"/>
              <a:t>Transition Relation</a:t>
            </a:r>
          </a:p>
          <a:p>
            <a:pPr marL="742950" lvl="1" indent="-285750"/>
            <a:r>
              <a:rPr lang="en-US" dirty="0"/>
              <a:t>Labels</a:t>
            </a:r>
          </a:p>
          <a:p>
            <a:pPr marL="457200" lvl="1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Kripke Structures allow us to model the behavior of the agent or counter-agents system.</a:t>
            </a:r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2B70E618-F359-99C2-F821-9EBBF7CF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46" y="1891413"/>
            <a:ext cx="3023948" cy="16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The Boolean Satisfiability Problem (SAT) asks whether a given logical expression can be made true by assigning values to its variables.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It's NP-complete, meaning no known polynomial-time algorithm can solve all instances efficiently, but solutions can be verified in polynomial time.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Input is a Boolean formula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output is a satisfying assignment (if exists)</a:t>
            </a: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57285402-B511-B753-B6C5-CF2F3128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8" y="1385888"/>
            <a:ext cx="3656524" cy="27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08299" y="1265851"/>
            <a:ext cx="4578039" cy="424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Definition: SAT solvers are algorithms designed to solve instances of the Boolean Satisfiability Problem (SAT).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Functionality: These solvers employ efficient search techniques to determine whether a given Boolean formula is satisfiable or unsatisfiable.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Utilize heuristics and optimization strategies such as conflict-driven clause learning (CDCL) and backtracking.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In our project we use the notable Z3 Solver.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01E22-5F8A-8690-2168-62401E86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91" y="1423987"/>
            <a:ext cx="3008527" cy="26434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45625757"/>
      </p:ext>
    </p:extLst>
  </p:cSld>
  <p:clrMapOvr>
    <a:masterClrMapping/>
  </p:clrMapOvr>
</p:sld>
</file>

<file path=ppt/theme/theme1.xml><?xml version="1.0" encoding="utf-8"?>
<a:theme xmlns:a="http://schemas.openxmlformats.org/drawingml/2006/main" name="Complex Analysis - Bachelor of Science in Mathematics by Slidesgo">
  <a:themeElements>
    <a:clrScheme name="Simple Light">
      <a:dk1>
        <a:srgbClr val="161616"/>
      </a:dk1>
      <a:lt1>
        <a:srgbClr val="FFFFFF"/>
      </a:lt1>
      <a:dk2>
        <a:srgbClr val="B92F38"/>
      </a:dk2>
      <a:lt2>
        <a:srgbClr val="B4AFA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1143</Words>
  <Application>Microsoft Office PowerPoint</Application>
  <PresentationFormat>On-screen Show (16:9)</PresentationFormat>
  <Paragraphs>173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Consolas</vt:lpstr>
      <vt:lpstr>Cambria Math</vt:lpstr>
      <vt:lpstr>Calibri</vt:lpstr>
      <vt:lpstr>Lato</vt:lpstr>
      <vt:lpstr>Times New Roman</vt:lpstr>
      <vt:lpstr>Varela Round</vt:lpstr>
      <vt:lpstr>Complex Analysis - Bachelor of Science in Mathematics by Slidesgo</vt:lpstr>
      <vt:lpstr>Path Planning via BMC and Hyper-Properties</vt:lpstr>
      <vt:lpstr>Table of contents</vt:lpstr>
      <vt:lpstr>Problem Overview</vt:lpstr>
      <vt:lpstr>Problem Overview</vt:lpstr>
      <vt:lpstr>Problem Overview</vt:lpstr>
      <vt:lpstr>Background</vt:lpstr>
      <vt:lpstr>Background</vt:lpstr>
      <vt:lpstr>Background</vt:lpstr>
      <vt:lpstr>Background</vt:lpstr>
      <vt:lpstr>Data Processing</vt:lpstr>
      <vt:lpstr>Data Processing</vt:lpstr>
      <vt:lpstr>Data Processing</vt:lpstr>
      <vt:lpstr>Algorithm</vt:lpstr>
      <vt:lpstr>Algorithm - Introduction</vt:lpstr>
      <vt:lpstr>Algorithm - Base</vt:lpstr>
      <vt:lpstr>Algorithm – Valid Steps Constraint</vt:lpstr>
      <vt:lpstr>Algorithm – Path Finding Constraint</vt:lpstr>
      <vt:lpstr>Algorithm – Safety Constraint</vt:lpstr>
      <vt:lpstr>Algorithm – Single Path Constraint</vt:lpstr>
      <vt:lpstr>Algorithm – Solution Formula</vt:lpstr>
      <vt:lpstr>Algorithm – BMC &amp; Reconstruction</vt:lpstr>
      <vt:lpstr>Analysis and Benchmarking</vt:lpstr>
      <vt:lpstr>Counter Agents</vt:lpstr>
      <vt:lpstr>Stray Radius</vt:lpstr>
      <vt:lpstr>Stay Chance</vt:lpstr>
      <vt:lpstr>Path Length (Bound)</vt:lpstr>
      <vt:lpstr>Grid Size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via BMC and Hyper-Properties</dc:title>
  <cp:lastModifiedBy>דניאל בלייש</cp:lastModifiedBy>
  <cp:revision>49</cp:revision>
  <dcterms:modified xsi:type="dcterms:W3CDTF">2024-04-29T22:02:34Z</dcterms:modified>
</cp:coreProperties>
</file>