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80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302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75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Varela Round" panose="00000500000000000000" pitchFamily="2" charset="-79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76231A-4B67-4034-B838-69BDA19D0829}">
  <a:tblStyle styleId="{E576231A-4B67-4034-B838-69BDA19D08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6957D8-C616-4772-9B6F-66323EA8F9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-16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512;&#1493;&#1489;&#1493;&#1496;&#1497;&#1501;%20&#1512;&#1506;&#1497;&#1501;\&#1489;&#1491;&#1497;&#1511;&#1514;%20&#1499;&#1502;&#1493;&#1514;%20&#1512;&#1493;&#1489;&#1493;&#1496;&#1497;&#15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512;&#1491;&#1497;&#1493;&#1505;\&#1512;&#1491;&#1497;&#1493;&#150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stay%20chance\&#1505;&#1497;&#1499;&#1493;&#1497;%20&#1500;&#1492;&#1497;&#1513;&#1488;&#151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488;&#1493;&#1512;&#1498;%20&#1488;&#1497;&#1496;&#1512;&#1510;&#1497;&#1492;%20&#1499;&#1513;&#1500;&#1488;%20&#1502;&#1510;&#1500;&#1497;&#1495;&#1497;&#1501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ron\Desktop\&#1496;&#1505;&#1496;&#1497;&#1501;%20&#1505;&#1493;&#1508;&#1497;&#1497;&#1501;\&#1490;&#1493;&#1491;&#1500;%20&#1490;&#1512;&#1497;&#1491;\&#1489;&#1491;&#1497;&#1511;&#1514;%20&#1490;&#1491;&#1500;&#1497;&#1501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Counter</a:t>
            </a:r>
            <a:r>
              <a:rPr lang="en-US" baseline="0"/>
              <a:t> agents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1470429832634559"/>
          <c:y val="0.2021194107004394"/>
          <c:w val="0.83910533910533913"/>
          <c:h val="0.5937968467304213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</c:numCache>
            </c:numRef>
          </c:xVal>
          <c:yVal>
            <c:numRef>
              <c:f>summary!$B$2:$B$6</c:f>
              <c:numCache>
                <c:formatCode>General</c:formatCode>
                <c:ptCount val="5"/>
                <c:pt idx="0">
                  <c:v>4.7577750492095934</c:v>
                </c:pt>
                <c:pt idx="1">
                  <c:v>4.538199119567869</c:v>
                </c:pt>
                <c:pt idx="2">
                  <c:v>4.3210943043231902</c:v>
                </c:pt>
                <c:pt idx="3">
                  <c:v>4.9653660138448039</c:v>
                </c:pt>
                <c:pt idx="4">
                  <c:v>3.7710032463073699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E6-4095-9736-E3D4E0EA4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536592"/>
        <c:axId val="125529872"/>
      </c:scatterChart>
      <c:valAx>
        <c:axId val="12553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Counter</a:t>
                </a:r>
                <a:r>
                  <a:rPr lang="en-US" baseline="0"/>
                  <a:t> Agents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5529872"/>
        <c:crosses val="autoZero"/>
        <c:crossBetween val="midCat"/>
      </c:valAx>
      <c:valAx>
        <c:axId val="12552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2553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Radius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9</c:v>
                </c:pt>
                <c:pt idx="7">
                  <c:v>11</c:v>
                </c:pt>
                <c:pt idx="8">
                  <c:v>13</c:v>
                </c:pt>
                <c:pt idx="9">
                  <c:v>15</c:v>
                </c:pt>
              </c:numCache>
            </c:numRef>
          </c:xVal>
          <c:yVal>
            <c:numRef>
              <c:f>summary!$B$2:$B$11</c:f>
              <c:numCache>
                <c:formatCode>General</c:formatCode>
                <c:ptCount val="10"/>
                <c:pt idx="0">
                  <c:v>6.43649</c:v>
                </c:pt>
                <c:pt idx="1">
                  <c:v>5.2571130681037879</c:v>
                </c:pt>
                <c:pt idx="2">
                  <c:v>5.0909789999999999</c:v>
                </c:pt>
                <c:pt idx="3">
                  <c:v>5.2986307835578899</c:v>
                </c:pt>
                <c:pt idx="4">
                  <c:v>5.9014749999999996</c:v>
                </c:pt>
                <c:pt idx="5">
                  <c:v>4.5658879256248461</c:v>
                </c:pt>
                <c:pt idx="6">
                  <c:v>4.6525243782997112</c:v>
                </c:pt>
                <c:pt idx="7">
                  <c:v>4.8024504876136769</c:v>
                </c:pt>
                <c:pt idx="8">
                  <c:v>4.8935352087020858</c:v>
                </c:pt>
                <c:pt idx="9">
                  <c:v>4.9855179286800002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3B-4811-A557-B1E2B4A9E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1421360"/>
        <c:axId val="1321434320"/>
      </c:scatterChart>
      <c:valAx>
        <c:axId val="132142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21434320"/>
        <c:crosses val="autoZero"/>
        <c:crossBetween val="midCat"/>
      </c:valAx>
      <c:valAx>
        <c:axId val="132143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21421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Stay</a:t>
            </a:r>
            <a:r>
              <a:rPr lang="en-US" baseline="0"/>
              <a:t> chance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summary!$B$2:$B$10</c:f>
              <c:numCache>
                <c:formatCode>General</c:formatCode>
                <c:ptCount val="9"/>
                <c:pt idx="0">
                  <c:v>4.7577750492095934</c:v>
                </c:pt>
                <c:pt idx="1">
                  <c:v>5.5312280845642059</c:v>
                </c:pt>
                <c:pt idx="2">
                  <c:v>5.4101503276824943</c:v>
                </c:pt>
                <c:pt idx="3">
                  <c:v>7.0177928566932666</c:v>
                </c:pt>
                <c:pt idx="4">
                  <c:v>4.7430190372467029</c:v>
                </c:pt>
                <c:pt idx="5">
                  <c:v>4.5219987511634807</c:v>
                </c:pt>
                <c:pt idx="6">
                  <c:v>4.60691467285156</c:v>
                </c:pt>
                <c:pt idx="7">
                  <c:v>5.0949866724014274</c:v>
                </c:pt>
                <c:pt idx="8">
                  <c:v>4.4915107297897325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F0-4A8B-944D-40E243089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53215"/>
        <c:axId val="14354175"/>
      </c:scatterChart>
      <c:valAx>
        <c:axId val="14353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Stay chance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354175"/>
        <c:crosses val="autoZero"/>
        <c:crossBetween val="midCat"/>
      </c:valAx>
      <c:valAx>
        <c:axId val="1435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4353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</a:t>
            </a:r>
            <a:r>
              <a:rPr lang="en-US" baseline="0"/>
              <a:t> Length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'2024-04-13'!$A$2:$A$33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'2024-04-13'!$K$2:$K$33</c:f>
              <c:numCache>
                <c:formatCode>General</c:formatCode>
                <c:ptCount val="32"/>
                <c:pt idx="0">
                  <c:v>2.167185597949552</c:v>
                </c:pt>
                <c:pt idx="1">
                  <c:v>2.3245847225189173</c:v>
                </c:pt>
                <c:pt idx="2">
                  <c:v>2.4441393481360492</c:v>
                </c:pt>
                <c:pt idx="3">
                  <c:v>2.4310442606608031</c:v>
                </c:pt>
                <c:pt idx="4">
                  <c:v>2.4963437186347068</c:v>
                </c:pt>
                <c:pt idx="5">
                  <c:v>2.6303541395399277</c:v>
                </c:pt>
                <c:pt idx="6">
                  <c:v>2.7254495090908426</c:v>
                </c:pt>
                <c:pt idx="7">
                  <c:v>2.7555971675448911</c:v>
                </c:pt>
                <c:pt idx="8">
                  <c:v>2.7972092363569407</c:v>
                </c:pt>
                <c:pt idx="9">
                  <c:v>2.8617293569776709</c:v>
                </c:pt>
                <c:pt idx="10">
                  <c:v>2.9283386336432526</c:v>
                </c:pt>
                <c:pt idx="11">
                  <c:v>2.99560607804192</c:v>
                </c:pt>
                <c:pt idx="12">
                  <c:v>3.0531432893541082</c:v>
                </c:pt>
                <c:pt idx="13">
                  <c:v>3.0881874296400231</c:v>
                </c:pt>
                <c:pt idx="14">
                  <c:v>3.1825467215643948</c:v>
                </c:pt>
                <c:pt idx="15">
                  <c:v>3.2853455013698944</c:v>
                </c:pt>
                <c:pt idx="16">
                  <c:v>3.3576724529266313</c:v>
                </c:pt>
                <c:pt idx="17">
                  <c:v>3.4025222195519289</c:v>
                </c:pt>
                <c:pt idx="18">
                  <c:v>3.4762813515133288</c:v>
                </c:pt>
                <c:pt idx="19">
                  <c:v>3.5718395974900954</c:v>
                </c:pt>
                <c:pt idx="20">
                  <c:v>3.8727784156799276</c:v>
                </c:pt>
                <c:pt idx="21">
                  <c:v>3.8581160704294795</c:v>
                </c:pt>
                <c:pt idx="22">
                  <c:v>3.7897554238637241</c:v>
                </c:pt>
                <c:pt idx="23">
                  <c:v>3.93313492668999</c:v>
                </c:pt>
                <c:pt idx="24">
                  <c:v>3.9383806652492916</c:v>
                </c:pt>
                <c:pt idx="25">
                  <c:v>4.0515489313337509</c:v>
                </c:pt>
                <c:pt idx="26">
                  <c:v>4.1220472388797305</c:v>
                </c:pt>
                <c:pt idx="27">
                  <c:v>4.116648912429806</c:v>
                </c:pt>
                <c:pt idx="28">
                  <c:v>4.3613016870286678</c:v>
                </c:pt>
                <c:pt idx="29">
                  <c:v>4.3168003029293445</c:v>
                </c:pt>
                <c:pt idx="30">
                  <c:v>4.4332581096225248</c:v>
                </c:pt>
                <c:pt idx="31">
                  <c:v>4.4947820769415925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DC-4E78-AC82-E3420CE92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022447"/>
        <c:axId val="1559005647"/>
      </c:scatterChart>
      <c:valAx>
        <c:axId val="1559022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Steps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9005647"/>
        <c:crosses val="autoZero"/>
        <c:crossBetween val="midCat"/>
      </c:valAx>
      <c:valAx>
        <c:axId val="155900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9022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Grid</a:t>
            </a:r>
            <a:r>
              <a:rPr lang="en-US" baseline="0"/>
              <a:t>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>
        <c:manualLayout>
          <c:layoutTarget val="inner"/>
          <c:xMode val="edge"/>
          <c:yMode val="edge"/>
          <c:x val="0.16601443569553806"/>
          <c:y val="0.18101851851851855"/>
          <c:w val="0.78952734033245842"/>
          <c:h val="0.6362037037037037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summary!$A$2:$A$11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summary!$B$2:$B$11</c:f>
              <c:numCache>
                <c:formatCode>General</c:formatCode>
                <c:ptCount val="10"/>
                <c:pt idx="0">
                  <c:v>0.13651865839958172</c:v>
                </c:pt>
                <c:pt idx="1">
                  <c:v>0.96502770185470499</c:v>
                </c:pt>
                <c:pt idx="2">
                  <c:v>4.7577750492095934</c:v>
                </c:pt>
                <c:pt idx="3">
                  <c:v>33.670077627897257</c:v>
                </c:pt>
                <c:pt idx="4">
                  <c:v>230.87692332029306</c:v>
                </c:pt>
                <c:pt idx="5">
                  <c:v>325.91205763816833</c:v>
                </c:pt>
                <c:pt idx="6">
                  <c:v>1305.8094772100403</c:v>
                </c:pt>
                <c:pt idx="7">
                  <c:v>3274.9203813000004</c:v>
                </c:pt>
                <c:pt idx="8">
                  <c:v>8699.4966669999994</c:v>
                </c:pt>
                <c:pt idx="9">
                  <c:v>22762.290300000001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7E-44E7-8519-EEF4EA60B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0079295"/>
        <c:axId val="1550074495"/>
      </c:scatterChart>
      <c:valAx>
        <c:axId val="1550079295"/>
        <c:scaling>
          <c:orientation val="minMax"/>
          <c:max val="5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(N)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0074495"/>
        <c:crosses val="autoZero"/>
        <c:crossBetween val="midCat"/>
      </c:valAx>
      <c:valAx>
        <c:axId val="155007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  <a:endParaRPr lang="he-I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00792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36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6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6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54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85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8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17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72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11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7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8472d5d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8472d5d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8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609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292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705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257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138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26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447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6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9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b8b4d07471_0_27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b8b4d07471_0_27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9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8472d5d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8472d5d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8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8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45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8b4d07471_0_27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b8b4d07471_0_27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39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44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7250" y="1281323"/>
            <a:ext cx="5989500" cy="21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77250" y="3441277"/>
            <a:ext cx="59895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8065195" y="4499820"/>
            <a:ext cx="832523" cy="296357"/>
            <a:chOff x="7747838" y="4604000"/>
            <a:chExt cx="1182394" cy="420901"/>
          </a:xfrm>
        </p:grpSpPr>
        <p:sp>
          <p:nvSpPr>
            <p:cNvPr id="17" name="Google Shape;17;p2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7940677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86500" y="3356049"/>
            <a:ext cx="4971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31" name="Google Shape;31;p3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" name="Google Shape;33;p3"/>
          <p:cNvGrpSpPr/>
          <p:nvPr/>
        </p:nvGrpSpPr>
        <p:grpSpPr>
          <a:xfrm>
            <a:off x="246282" y="391220"/>
            <a:ext cx="8651436" cy="4404957"/>
            <a:chOff x="246282" y="391220"/>
            <a:chExt cx="8651436" cy="4404957"/>
          </a:xfrm>
        </p:grpSpPr>
        <p:grpSp>
          <p:nvGrpSpPr>
            <p:cNvPr id="34" name="Google Shape;34;p3"/>
            <p:cNvGrpSpPr/>
            <p:nvPr/>
          </p:nvGrpSpPr>
          <p:grpSpPr>
            <a:xfrm flipH="1">
              <a:off x="246282" y="4499820"/>
              <a:ext cx="832523" cy="296357"/>
              <a:chOff x="7747838" y="4604000"/>
              <a:chExt cx="1182394" cy="420901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8065195" y="391220"/>
              <a:ext cx="832523" cy="296357"/>
              <a:chOff x="7747838" y="4604000"/>
              <a:chExt cx="1182394" cy="420901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" name="Google Shape;42;p3"/>
          <p:cNvGrpSpPr/>
          <p:nvPr/>
        </p:nvGrpSpPr>
        <p:grpSpPr>
          <a:xfrm>
            <a:off x="-761898" y="-596106"/>
            <a:ext cx="11396234" cy="4394984"/>
            <a:chOff x="-761898" y="-596106"/>
            <a:chExt cx="11396234" cy="4394984"/>
          </a:xfrm>
        </p:grpSpPr>
        <p:sp>
          <p:nvSpPr>
            <p:cNvPr id="43" name="Google Shape;43;p3"/>
            <p:cNvSpPr/>
            <p:nvPr/>
          </p:nvSpPr>
          <p:spPr>
            <a:xfrm>
              <a:off x="-761898" y="-596106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281377" y="1440269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13100" y="1723050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87" name="Google Shape;87;p7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347607" y="696000"/>
            <a:ext cx="2960400" cy="3751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7"/>
          <p:cNvSpPr/>
          <p:nvPr/>
        </p:nvSpPr>
        <p:spPr>
          <a:xfrm>
            <a:off x="8071306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2433343" y="1632644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2433343" y="2471262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2438814" y="3306292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2438814" y="4141325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5" hasCustomPrompt="1"/>
          </p:nvPr>
        </p:nvSpPr>
        <p:spPr>
          <a:xfrm>
            <a:off x="1673586" y="1440832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 idx="6" hasCustomPrompt="1"/>
          </p:nvPr>
        </p:nvSpPr>
        <p:spPr>
          <a:xfrm>
            <a:off x="1679072" y="3110880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 idx="7" hasCustomPrompt="1"/>
          </p:nvPr>
        </p:nvSpPr>
        <p:spPr>
          <a:xfrm>
            <a:off x="1673598" y="2275855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8" hasCustomPrompt="1"/>
          </p:nvPr>
        </p:nvSpPr>
        <p:spPr>
          <a:xfrm>
            <a:off x="1679079" y="3945910"/>
            <a:ext cx="70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9"/>
          </p:nvPr>
        </p:nvSpPr>
        <p:spPr>
          <a:xfrm>
            <a:off x="2433343" y="1247300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3"/>
          </p:nvPr>
        </p:nvSpPr>
        <p:spPr>
          <a:xfrm>
            <a:off x="2433343" y="2082330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14"/>
          </p:nvPr>
        </p:nvSpPr>
        <p:spPr>
          <a:xfrm>
            <a:off x="2438814" y="2917359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5"/>
          </p:nvPr>
        </p:nvSpPr>
        <p:spPr>
          <a:xfrm>
            <a:off x="2438814" y="3752389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grpSp>
        <p:nvGrpSpPr>
          <p:cNvPr id="170" name="Google Shape;170;p14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171" name="Google Shape;171;p14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4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14"/>
          <p:cNvSpPr/>
          <p:nvPr/>
        </p:nvSpPr>
        <p:spPr>
          <a:xfrm>
            <a:off x="7940677" y="-1260269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4"/>
          <p:cNvGrpSpPr/>
          <p:nvPr/>
        </p:nvGrpSpPr>
        <p:grpSpPr>
          <a:xfrm flipH="1">
            <a:off x="246282" y="4499820"/>
            <a:ext cx="832523" cy="296357"/>
            <a:chOff x="7747838" y="4604000"/>
            <a:chExt cx="1182394" cy="420901"/>
          </a:xfrm>
        </p:grpSpPr>
        <p:sp>
          <p:nvSpPr>
            <p:cNvPr id="175" name="Google Shape;175;p14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2056200" y="772645"/>
            <a:ext cx="5031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1"/>
          </p:nvPr>
        </p:nvSpPr>
        <p:spPr>
          <a:xfrm>
            <a:off x="2056200" y="1635445"/>
            <a:ext cx="5031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20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49" name="Google Shape;249;p20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20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1" name="Google Shape;251;p20"/>
          <p:cNvGrpSpPr/>
          <p:nvPr/>
        </p:nvGrpSpPr>
        <p:grpSpPr>
          <a:xfrm>
            <a:off x="-761898" y="-890281"/>
            <a:ext cx="11230234" cy="5261759"/>
            <a:chOff x="-761898" y="-890281"/>
            <a:chExt cx="11230234" cy="5261759"/>
          </a:xfrm>
        </p:grpSpPr>
        <p:sp>
          <p:nvSpPr>
            <p:cNvPr id="252" name="Google Shape;252;p20"/>
            <p:cNvSpPr/>
            <p:nvPr/>
          </p:nvSpPr>
          <p:spPr>
            <a:xfrm>
              <a:off x="-761898" y="-890281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115377" y="2012869"/>
              <a:ext cx="2352959" cy="2358609"/>
            </a:xfrm>
            <a:custGeom>
              <a:avLst/>
              <a:gdLst/>
              <a:ahLst/>
              <a:cxnLst/>
              <a:rect l="l" t="t" r="r" b="b"/>
              <a:pathLst>
                <a:path w="8712" h="8733" extrusionOk="0">
                  <a:moveTo>
                    <a:pt x="8635" y="4945"/>
                  </a:moveTo>
                  <a:cubicBezTo>
                    <a:pt x="8235" y="4980"/>
                    <a:pt x="7834" y="5008"/>
                    <a:pt x="7437" y="5031"/>
                  </a:cubicBezTo>
                  <a:cubicBezTo>
                    <a:pt x="7463" y="4660"/>
                    <a:pt x="7472" y="4254"/>
                    <a:pt x="7453" y="3823"/>
                  </a:cubicBezTo>
                  <a:cubicBezTo>
                    <a:pt x="8114" y="3858"/>
                    <a:pt x="8544" y="3893"/>
                    <a:pt x="8649" y="3902"/>
                  </a:cubicBezTo>
                  <a:cubicBezTo>
                    <a:pt x="8665" y="4055"/>
                    <a:pt x="8674" y="4210"/>
                    <a:pt x="8674" y="4366"/>
                  </a:cubicBezTo>
                  <a:cubicBezTo>
                    <a:pt x="8674" y="4563"/>
                    <a:pt x="8661" y="4755"/>
                    <a:pt x="8635" y="4945"/>
                  </a:cubicBezTo>
                  <a:moveTo>
                    <a:pt x="6861" y="7891"/>
                  </a:moveTo>
                  <a:cubicBezTo>
                    <a:pt x="6901" y="7781"/>
                    <a:pt x="6986" y="7535"/>
                    <a:pt x="7081" y="7182"/>
                  </a:cubicBezTo>
                  <a:cubicBezTo>
                    <a:pt x="7331" y="7110"/>
                    <a:pt x="7583" y="7026"/>
                    <a:pt x="7836" y="6926"/>
                  </a:cubicBezTo>
                  <a:cubicBezTo>
                    <a:pt x="7564" y="7297"/>
                    <a:pt x="7235" y="7623"/>
                    <a:pt x="6861" y="7891"/>
                  </a:cubicBezTo>
                  <a:moveTo>
                    <a:pt x="3836" y="8665"/>
                  </a:moveTo>
                  <a:cubicBezTo>
                    <a:pt x="3804" y="8280"/>
                    <a:pt x="3777" y="7895"/>
                    <a:pt x="3754" y="7514"/>
                  </a:cubicBezTo>
                  <a:cubicBezTo>
                    <a:pt x="3981" y="7529"/>
                    <a:pt x="4219" y="7538"/>
                    <a:pt x="4469" y="7538"/>
                  </a:cubicBezTo>
                  <a:cubicBezTo>
                    <a:pt x="4628" y="7538"/>
                    <a:pt x="4790" y="7536"/>
                    <a:pt x="4957" y="7527"/>
                  </a:cubicBezTo>
                  <a:cubicBezTo>
                    <a:pt x="4922" y="8162"/>
                    <a:pt x="4888" y="8570"/>
                    <a:pt x="4880" y="8664"/>
                  </a:cubicBezTo>
                  <a:cubicBezTo>
                    <a:pt x="4708" y="8685"/>
                    <a:pt x="4534" y="8696"/>
                    <a:pt x="4356" y="8696"/>
                  </a:cubicBezTo>
                  <a:cubicBezTo>
                    <a:pt x="4180" y="8696"/>
                    <a:pt x="4007" y="8685"/>
                    <a:pt x="3836" y="8665"/>
                  </a:cubicBezTo>
                  <a:moveTo>
                    <a:pt x="862" y="6908"/>
                  </a:moveTo>
                  <a:cubicBezTo>
                    <a:pt x="979" y="6953"/>
                    <a:pt x="1242" y="7048"/>
                    <a:pt x="1616" y="7151"/>
                  </a:cubicBezTo>
                  <a:cubicBezTo>
                    <a:pt x="1687" y="7401"/>
                    <a:pt x="1771" y="7652"/>
                    <a:pt x="1869" y="7904"/>
                  </a:cubicBezTo>
                  <a:cubicBezTo>
                    <a:pt x="1482" y="7629"/>
                    <a:pt x="1141" y="7292"/>
                    <a:pt x="862" y="6908"/>
                  </a:cubicBezTo>
                  <a:moveTo>
                    <a:pt x="62" y="3903"/>
                  </a:moveTo>
                  <a:cubicBezTo>
                    <a:pt x="470" y="3867"/>
                    <a:pt x="878" y="3838"/>
                    <a:pt x="1282" y="3816"/>
                  </a:cubicBezTo>
                  <a:cubicBezTo>
                    <a:pt x="1258" y="4189"/>
                    <a:pt x="1251" y="4595"/>
                    <a:pt x="1271" y="5024"/>
                  </a:cubicBezTo>
                  <a:cubicBezTo>
                    <a:pt x="612" y="4988"/>
                    <a:pt x="182" y="4954"/>
                    <a:pt x="76" y="4945"/>
                  </a:cubicBezTo>
                  <a:cubicBezTo>
                    <a:pt x="51" y="4755"/>
                    <a:pt x="38" y="4563"/>
                    <a:pt x="38" y="4366"/>
                  </a:cubicBezTo>
                  <a:cubicBezTo>
                    <a:pt x="38" y="4210"/>
                    <a:pt x="46" y="4056"/>
                    <a:pt x="62" y="3903"/>
                  </a:cubicBezTo>
                  <a:moveTo>
                    <a:pt x="1895" y="810"/>
                  </a:moveTo>
                  <a:cubicBezTo>
                    <a:pt x="1848" y="939"/>
                    <a:pt x="1742" y="1240"/>
                    <a:pt x="1630" y="1668"/>
                  </a:cubicBezTo>
                  <a:cubicBezTo>
                    <a:pt x="1346" y="1744"/>
                    <a:pt x="1061" y="1838"/>
                    <a:pt x="775" y="1949"/>
                  </a:cubicBezTo>
                  <a:cubicBezTo>
                    <a:pt x="1075" y="1504"/>
                    <a:pt x="1456" y="1117"/>
                    <a:pt x="1895" y="810"/>
                  </a:cubicBezTo>
                  <a:moveTo>
                    <a:pt x="4884" y="69"/>
                  </a:moveTo>
                  <a:cubicBezTo>
                    <a:pt x="4921" y="502"/>
                    <a:pt x="4951" y="932"/>
                    <a:pt x="4974" y="1359"/>
                  </a:cubicBezTo>
                  <a:cubicBezTo>
                    <a:pt x="4599" y="1333"/>
                    <a:pt x="4190" y="1324"/>
                    <a:pt x="3758" y="1343"/>
                  </a:cubicBezTo>
                  <a:cubicBezTo>
                    <a:pt x="3795" y="628"/>
                    <a:pt x="3834" y="166"/>
                    <a:pt x="3841" y="68"/>
                  </a:cubicBezTo>
                  <a:cubicBezTo>
                    <a:pt x="4010" y="48"/>
                    <a:pt x="4182" y="37"/>
                    <a:pt x="4356" y="37"/>
                  </a:cubicBezTo>
                  <a:cubicBezTo>
                    <a:pt x="4535" y="37"/>
                    <a:pt x="4710" y="49"/>
                    <a:pt x="4884" y="69"/>
                  </a:cubicBezTo>
                  <a:moveTo>
                    <a:pt x="7353" y="2770"/>
                  </a:moveTo>
                  <a:cubicBezTo>
                    <a:pt x="7304" y="2437"/>
                    <a:pt x="7235" y="2096"/>
                    <a:pt x="7144" y="1751"/>
                  </a:cubicBezTo>
                  <a:cubicBezTo>
                    <a:pt x="7657" y="1885"/>
                    <a:pt x="7965" y="2003"/>
                    <a:pt x="7975" y="2007"/>
                  </a:cubicBezTo>
                  <a:cubicBezTo>
                    <a:pt x="8167" y="2303"/>
                    <a:pt x="8325" y="2623"/>
                    <a:pt x="8441" y="2963"/>
                  </a:cubicBezTo>
                  <a:cubicBezTo>
                    <a:pt x="8324" y="2937"/>
                    <a:pt x="7932" y="2857"/>
                    <a:pt x="7353" y="2770"/>
                  </a:cubicBezTo>
                  <a:moveTo>
                    <a:pt x="7359" y="2809"/>
                  </a:moveTo>
                  <a:cubicBezTo>
                    <a:pt x="7976" y="2902"/>
                    <a:pt x="8377" y="2987"/>
                    <a:pt x="8455" y="3005"/>
                  </a:cubicBezTo>
                  <a:cubicBezTo>
                    <a:pt x="8546" y="3280"/>
                    <a:pt x="8610" y="3567"/>
                    <a:pt x="8645" y="3864"/>
                  </a:cubicBezTo>
                  <a:cubicBezTo>
                    <a:pt x="8526" y="3853"/>
                    <a:pt x="8099" y="3820"/>
                    <a:pt x="7452" y="3785"/>
                  </a:cubicBezTo>
                  <a:cubicBezTo>
                    <a:pt x="7437" y="3472"/>
                    <a:pt x="7408" y="3144"/>
                    <a:pt x="7359" y="2809"/>
                  </a:cubicBezTo>
                  <a:moveTo>
                    <a:pt x="6270" y="3734"/>
                  </a:moveTo>
                  <a:cubicBezTo>
                    <a:pt x="6264" y="3384"/>
                    <a:pt x="6247" y="3026"/>
                    <a:pt x="6219" y="2666"/>
                  </a:cubicBezTo>
                  <a:cubicBezTo>
                    <a:pt x="6631" y="2708"/>
                    <a:pt x="7003" y="2756"/>
                    <a:pt x="7321" y="2804"/>
                  </a:cubicBezTo>
                  <a:cubicBezTo>
                    <a:pt x="7369" y="3140"/>
                    <a:pt x="7399" y="3468"/>
                    <a:pt x="7414" y="3783"/>
                  </a:cubicBezTo>
                  <a:cubicBezTo>
                    <a:pt x="7084" y="3765"/>
                    <a:pt x="6699" y="3749"/>
                    <a:pt x="6270" y="3734"/>
                  </a:cubicBezTo>
                  <a:moveTo>
                    <a:pt x="7332" y="5712"/>
                  </a:moveTo>
                  <a:cubicBezTo>
                    <a:pt x="7315" y="5846"/>
                    <a:pt x="7295" y="5975"/>
                    <a:pt x="7275" y="6098"/>
                  </a:cubicBezTo>
                  <a:cubicBezTo>
                    <a:pt x="6905" y="6161"/>
                    <a:pt x="6533" y="6207"/>
                    <a:pt x="6163" y="6239"/>
                  </a:cubicBezTo>
                  <a:cubicBezTo>
                    <a:pt x="6198" y="5892"/>
                    <a:pt x="6227" y="5517"/>
                    <a:pt x="6247" y="5121"/>
                  </a:cubicBezTo>
                  <a:cubicBezTo>
                    <a:pt x="6624" y="5109"/>
                    <a:pt x="7009" y="5092"/>
                    <a:pt x="7397" y="5071"/>
                  </a:cubicBezTo>
                  <a:cubicBezTo>
                    <a:pt x="7380" y="5299"/>
                    <a:pt x="7358" y="5513"/>
                    <a:pt x="7332" y="5712"/>
                  </a:cubicBezTo>
                  <a:moveTo>
                    <a:pt x="8414" y="5848"/>
                  </a:moveTo>
                  <a:cubicBezTo>
                    <a:pt x="8053" y="5948"/>
                    <a:pt x="7685" y="6028"/>
                    <a:pt x="7314" y="6092"/>
                  </a:cubicBezTo>
                  <a:cubicBezTo>
                    <a:pt x="7334" y="5972"/>
                    <a:pt x="7352" y="5847"/>
                    <a:pt x="7369" y="5718"/>
                  </a:cubicBezTo>
                  <a:cubicBezTo>
                    <a:pt x="7395" y="5517"/>
                    <a:pt x="7419" y="5300"/>
                    <a:pt x="7435" y="5068"/>
                  </a:cubicBezTo>
                  <a:cubicBezTo>
                    <a:pt x="7831" y="5046"/>
                    <a:pt x="8230" y="5018"/>
                    <a:pt x="8630" y="4983"/>
                  </a:cubicBezTo>
                  <a:cubicBezTo>
                    <a:pt x="8588" y="5282"/>
                    <a:pt x="8515" y="5571"/>
                    <a:pt x="8414" y="5848"/>
                  </a:cubicBezTo>
                  <a:moveTo>
                    <a:pt x="6023" y="7379"/>
                  </a:moveTo>
                  <a:cubicBezTo>
                    <a:pt x="6070" y="7064"/>
                    <a:pt x="6118" y="6692"/>
                    <a:pt x="6160" y="6277"/>
                  </a:cubicBezTo>
                  <a:cubicBezTo>
                    <a:pt x="6528" y="6245"/>
                    <a:pt x="6899" y="6200"/>
                    <a:pt x="7268" y="6139"/>
                  </a:cubicBezTo>
                  <a:cubicBezTo>
                    <a:pt x="7202" y="6531"/>
                    <a:pt x="7123" y="6873"/>
                    <a:pt x="7050" y="7152"/>
                  </a:cubicBezTo>
                  <a:cubicBezTo>
                    <a:pt x="6702" y="7250"/>
                    <a:pt x="6358" y="7325"/>
                    <a:pt x="6023" y="7379"/>
                  </a:cubicBezTo>
                  <a:moveTo>
                    <a:pt x="6018" y="7418"/>
                  </a:moveTo>
                  <a:cubicBezTo>
                    <a:pt x="6351" y="7365"/>
                    <a:pt x="6693" y="7291"/>
                    <a:pt x="7038" y="7194"/>
                  </a:cubicBezTo>
                  <a:cubicBezTo>
                    <a:pt x="6927" y="7609"/>
                    <a:pt x="6829" y="7872"/>
                    <a:pt x="6807" y="7929"/>
                  </a:cubicBezTo>
                  <a:cubicBezTo>
                    <a:pt x="6509" y="8135"/>
                    <a:pt x="6184" y="8306"/>
                    <a:pt x="5839" y="8433"/>
                  </a:cubicBezTo>
                  <a:cubicBezTo>
                    <a:pt x="5862" y="8322"/>
                    <a:pt x="5936" y="7957"/>
                    <a:pt x="6018" y="7418"/>
                  </a:cubicBezTo>
                  <a:moveTo>
                    <a:pt x="5979" y="7424"/>
                  </a:moveTo>
                  <a:cubicBezTo>
                    <a:pt x="5891" y="8003"/>
                    <a:pt x="5812" y="8377"/>
                    <a:pt x="5797" y="8448"/>
                  </a:cubicBezTo>
                  <a:cubicBezTo>
                    <a:pt x="5516" y="8548"/>
                    <a:pt x="5222" y="8619"/>
                    <a:pt x="4918" y="8659"/>
                  </a:cubicBezTo>
                  <a:cubicBezTo>
                    <a:pt x="4928" y="8551"/>
                    <a:pt x="4960" y="8146"/>
                    <a:pt x="4995" y="7525"/>
                  </a:cubicBezTo>
                  <a:cubicBezTo>
                    <a:pt x="5311" y="7508"/>
                    <a:pt x="5641" y="7477"/>
                    <a:pt x="5979" y="7424"/>
                  </a:cubicBezTo>
                  <a:moveTo>
                    <a:pt x="5048" y="6334"/>
                  </a:moveTo>
                  <a:cubicBezTo>
                    <a:pt x="5400" y="6328"/>
                    <a:pt x="5760" y="6311"/>
                    <a:pt x="6122" y="6280"/>
                  </a:cubicBezTo>
                  <a:cubicBezTo>
                    <a:pt x="6080" y="6696"/>
                    <a:pt x="6031" y="7070"/>
                    <a:pt x="5984" y="7385"/>
                  </a:cubicBezTo>
                  <a:cubicBezTo>
                    <a:pt x="5644" y="7438"/>
                    <a:pt x="5314" y="7471"/>
                    <a:pt x="4997" y="7487"/>
                  </a:cubicBezTo>
                  <a:cubicBezTo>
                    <a:pt x="5015" y="7158"/>
                    <a:pt x="5033" y="6769"/>
                    <a:pt x="5048" y="6334"/>
                  </a:cubicBezTo>
                  <a:moveTo>
                    <a:pt x="3701" y="6314"/>
                  </a:moveTo>
                  <a:cubicBezTo>
                    <a:pt x="4019" y="6329"/>
                    <a:pt x="4349" y="6338"/>
                    <a:pt x="4688" y="6338"/>
                  </a:cubicBezTo>
                  <a:cubicBezTo>
                    <a:pt x="4795" y="6338"/>
                    <a:pt x="4902" y="6337"/>
                    <a:pt x="5011" y="6335"/>
                  </a:cubicBezTo>
                  <a:cubicBezTo>
                    <a:pt x="4995" y="6770"/>
                    <a:pt x="4977" y="7159"/>
                    <a:pt x="4958" y="7489"/>
                  </a:cubicBezTo>
                  <a:cubicBezTo>
                    <a:pt x="4529" y="7509"/>
                    <a:pt x="4123" y="7502"/>
                    <a:pt x="3752" y="7477"/>
                  </a:cubicBezTo>
                  <a:cubicBezTo>
                    <a:pt x="3730" y="7084"/>
                    <a:pt x="3713" y="6695"/>
                    <a:pt x="3701" y="6314"/>
                  </a:cubicBezTo>
                  <a:moveTo>
                    <a:pt x="2996" y="7397"/>
                  </a:moveTo>
                  <a:cubicBezTo>
                    <a:pt x="2891" y="7383"/>
                    <a:pt x="2788" y="7366"/>
                    <a:pt x="2689" y="7349"/>
                  </a:cubicBezTo>
                  <a:cubicBezTo>
                    <a:pt x="2625" y="6976"/>
                    <a:pt x="2578" y="6601"/>
                    <a:pt x="2545" y="6227"/>
                  </a:cubicBezTo>
                  <a:cubicBezTo>
                    <a:pt x="2892" y="6262"/>
                    <a:pt x="3267" y="6292"/>
                    <a:pt x="3662" y="6312"/>
                  </a:cubicBezTo>
                  <a:cubicBezTo>
                    <a:pt x="3675" y="6693"/>
                    <a:pt x="3692" y="7082"/>
                    <a:pt x="3714" y="7474"/>
                  </a:cubicBezTo>
                  <a:cubicBezTo>
                    <a:pt x="3456" y="7455"/>
                    <a:pt x="3216" y="7428"/>
                    <a:pt x="2996" y="7397"/>
                  </a:cubicBezTo>
                  <a:moveTo>
                    <a:pt x="2696" y="7389"/>
                  </a:moveTo>
                  <a:cubicBezTo>
                    <a:pt x="2791" y="7406"/>
                    <a:pt x="2889" y="7421"/>
                    <a:pt x="2989" y="7435"/>
                  </a:cubicBezTo>
                  <a:cubicBezTo>
                    <a:pt x="3212" y="7466"/>
                    <a:pt x="3456" y="7493"/>
                    <a:pt x="3717" y="7511"/>
                  </a:cubicBezTo>
                  <a:cubicBezTo>
                    <a:pt x="3738" y="7892"/>
                    <a:pt x="3765" y="8276"/>
                    <a:pt x="3799" y="8660"/>
                  </a:cubicBezTo>
                  <a:cubicBezTo>
                    <a:pt x="3500" y="8621"/>
                    <a:pt x="3210" y="8552"/>
                    <a:pt x="2933" y="8455"/>
                  </a:cubicBezTo>
                  <a:cubicBezTo>
                    <a:pt x="2836" y="8105"/>
                    <a:pt x="2758" y="7748"/>
                    <a:pt x="2696" y="7389"/>
                  </a:cubicBezTo>
                  <a:moveTo>
                    <a:pt x="2656" y="7382"/>
                  </a:moveTo>
                  <a:cubicBezTo>
                    <a:pt x="2718" y="7739"/>
                    <a:pt x="2795" y="8092"/>
                    <a:pt x="2890" y="8439"/>
                  </a:cubicBezTo>
                  <a:cubicBezTo>
                    <a:pt x="2546" y="8314"/>
                    <a:pt x="2222" y="8147"/>
                    <a:pt x="1925" y="7943"/>
                  </a:cubicBezTo>
                  <a:cubicBezTo>
                    <a:pt x="1821" y="7682"/>
                    <a:pt x="1733" y="7421"/>
                    <a:pt x="1658" y="7162"/>
                  </a:cubicBezTo>
                  <a:cubicBezTo>
                    <a:pt x="1937" y="7238"/>
                    <a:pt x="2274" y="7317"/>
                    <a:pt x="2656" y="7382"/>
                  </a:cubicBezTo>
                  <a:moveTo>
                    <a:pt x="1418" y="6085"/>
                  </a:moveTo>
                  <a:cubicBezTo>
                    <a:pt x="1733" y="6133"/>
                    <a:pt x="2100" y="6181"/>
                    <a:pt x="2508" y="6223"/>
                  </a:cubicBezTo>
                  <a:cubicBezTo>
                    <a:pt x="2539" y="6595"/>
                    <a:pt x="2586" y="6970"/>
                    <a:pt x="2650" y="7343"/>
                  </a:cubicBezTo>
                  <a:cubicBezTo>
                    <a:pt x="2263" y="7276"/>
                    <a:pt x="1925" y="7196"/>
                    <a:pt x="1646" y="7120"/>
                  </a:cubicBezTo>
                  <a:cubicBezTo>
                    <a:pt x="1546" y="6770"/>
                    <a:pt x="1472" y="6424"/>
                    <a:pt x="1418" y="6085"/>
                  </a:cubicBezTo>
                  <a:moveTo>
                    <a:pt x="1380" y="6080"/>
                  </a:moveTo>
                  <a:cubicBezTo>
                    <a:pt x="1432" y="6416"/>
                    <a:pt x="1505" y="6760"/>
                    <a:pt x="1603" y="7108"/>
                  </a:cubicBezTo>
                  <a:cubicBezTo>
                    <a:pt x="1166" y="6986"/>
                    <a:pt x="886" y="6878"/>
                    <a:pt x="822" y="6852"/>
                  </a:cubicBezTo>
                  <a:cubicBezTo>
                    <a:pt x="613" y="6555"/>
                    <a:pt x="442" y="6231"/>
                    <a:pt x="312" y="5887"/>
                  </a:cubicBezTo>
                  <a:cubicBezTo>
                    <a:pt x="437" y="5914"/>
                    <a:pt x="819" y="5993"/>
                    <a:pt x="1380" y="6080"/>
                  </a:cubicBezTo>
                  <a:moveTo>
                    <a:pt x="1373" y="6040"/>
                  </a:moveTo>
                  <a:cubicBezTo>
                    <a:pt x="777" y="5949"/>
                    <a:pt x="385" y="5864"/>
                    <a:pt x="297" y="5845"/>
                  </a:cubicBezTo>
                  <a:cubicBezTo>
                    <a:pt x="197" y="5569"/>
                    <a:pt x="124" y="5280"/>
                    <a:pt x="82" y="4983"/>
                  </a:cubicBezTo>
                  <a:cubicBezTo>
                    <a:pt x="202" y="4993"/>
                    <a:pt x="628" y="5027"/>
                    <a:pt x="1273" y="5061"/>
                  </a:cubicBezTo>
                  <a:cubicBezTo>
                    <a:pt x="1290" y="5377"/>
                    <a:pt x="1322" y="5704"/>
                    <a:pt x="1373" y="6040"/>
                  </a:cubicBezTo>
                  <a:moveTo>
                    <a:pt x="2449" y="5113"/>
                  </a:moveTo>
                  <a:cubicBezTo>
                    <a:pt x="2456" y="5465"/>
                    <a:pt x="2473" y="5823"/>
                    <a:pt x="2504" y="6184"/>
                  </a:cubicBezTo>
                  <a:cubicBezTo>
                    <a:pt x="2095" y="6142"/>
                    <a:pt x="1726" y="6094"/>
                    <a:pt x="1413" y="6046"/>
                  </a:cubicBezTo>
                  <a:cubicBezTo>
                    <a:pt x="1360" y="5709"/>
                    <a:pt x="1328" y="5381"/>
                    <a:pt x="1312" y="5063"/>
                  </a:cubicBezTo>
                  <a:cubicBezTo>
                    <a:pt x="1639" y="5081"/>
                    <a:pt x="2022" y="5099"/>
                    <a:pt x="2449" y="5113"/>
                  </a:cubicBezTo>
                  <a:moveTo>
                    <a:pt x="1402" y="2999"/>
                  </a:moveTo>
                  <a:cubicBezTo>
                    <a:pt x="1414" y="2913"/>
                    <a:pt x="1428" y="2828"/>
                    <a:pt x="1441" y="2745"/>
                  </a:cubicBezTo>
                  <a:cubicBezTo>
                    <a:pt x="1810" y="2685"/>
                    <a:pt x="2182" y="2641"/>
                    <a:pt x="2552" y="2610"/>
                  </a:cubicBezTo>
                  <a:cubicBezTo>
                    <a:pt x="2518" y="2957"/>
                    <a:pt x="2489" y="3332"/>
                    <a:pt x="2469" y="3726"/>
                  </a:cubicBezTo>
                  <a:cubicBezTo>
                    <a:pt x="2093" y="3737"/>
                    <a:pt x="1709" y="3754"/>
                    <a:pt x="1322" y="3776"/>
                  </a:cubicBezTo>
                  <a:cubicBezTo>
                    <a:pt x="1341" y="3497"/>
                    <a:pt x="1370" y="3236"/>
                    <a:pt x="1402" y="2999"/>
                  </a:cubicBezTo>
                  <a:moveTo>
                    <a:pt x="257" y="3004"/>
                  </a:moveTo>
                  <a:cubicBezTo>
                    <a:pt x="631" y="2900"/>
                    <a:pt x="1015" y="2818"/>
                    <a:pt x="1401" y="2752"/>
                  </a:cubicBezTo>
                  <a:cubicBezTo>
                    <a:pt x="1389" y="2831"/>
                    <a:pt x="1377" y="2911"/>
                    <a:pt x="1365" y="2993"/>
                  </a:cubicBezTo>
                  <a:cubicBezTo>
                    <a:pt x="1332" y="3232"/>
                    <a:pt x="1303" y="3496"/>
                    <a:pt x="1284" y="3778"/>
                  </a:cubicBezTo>
                  <a:cubicBezTo>
                    <a:pt x="881" y="3801"/>
                    <a:pt x="474" y="3829"/>
                    <a:pt x="67" y="3865"/>
                  </a:cubicBezTo>
                  <a:cubicBezTo>
                    <a:pt x="102" y="3568"/>
                    <a:pt x="165" y="3280"/>
                    <a:pt x="257" y="3004"/>
                  </a:cubicBezTo>
                  <a:moveTo>
                    <a:pt x="1408" y="2713"/>
                  </a:moveTo>
                  <a:cubicBezTo>
                    <a:pt x="1024" y="2777"/>
                    <a:pt x="643" y="2859"/>
                    <a:pt x="271" y="2961"/>
                  </a:cubicBezTo>
                  <a:cubicBezTo>
                    <a:pt x="388" y="2621"/>
                    <a:pt x="546" y="2300"/>
                    <a:pt x="739" y="2003"/>
                  </a:cubicBezTo>
                  <a:cubicBezTo>
                    <a:pt x="1033" y="1887"/>
                    <a:pt x="1327" y="1790"/>
                    <a:pt x="1618" y="1710"/>
                  </a:cubicBezTo>
                  <a:cubicBezTo>
                    <a:pt x="1545" y="1994"/>
                    <a:pt x="1471" y="2333"/>
                    <a:pt x="1408" y="2713"/>
                  </a:cubicBezTo>
                  <a:moveTo>
                    <a:pt x="2690" y="1483"/>
                  </a:moveTo>
                  <a:cubicBezTo>
                    <a:pt x="2643" y="1799"/>
                    <a:pt x="2596" y="2166"/>
                    <a:pt x="2555" y="2571"/>
                  </a:cubicBezTo>
                  <a:cubicBezTo>
                    <a:pt x="2187" y="2602"/>
                    <a:pt x="1816" y="2646"/>
                    <a:pt x="1447" y="2706"/>
                  </a:cubicBezTo>
                  <a:cubicBezTo>
                    <a:pt x="1511" y="2323"/>
                    <a:pt x="1587" y="1983"/>
                    <a:pt x="1661" y="1698"/>
                  </a:cubicBezTo>
                  <a:cubicBezTo>
                    <a:pt x="2009" y="1604"/>
                    <a:pt x="2353" y="1534"/>
                    <a:pt x="2690" y="1483"/>
                  </a:cubicBezTo>
                  <a:moveTo>
                    <a:pt x="2696" y="1444"/>
                  </a:moveTo>
                  <a:cubicBezTo>
                    <a:pt x="2361" y="1494"/>
                    <a:pt x="2018" y="1564"/>
                    <a:pt x="1672" y="1656"/>
                  </a:cubicBezTo>
                  <a:cubicBezTo>
                    <a:pt x="1801" y="1167"/>
                    <a:pt x="1921" y="850"/>
                    <a:pt x="1951" y="773"/>
                  </a:cubicBezTo>
                  <a:cubicBezTo>
                    <a:pt x="2245" y="575"/>
                    <a:pt x="2564" y="412"/>
                    <a:pt x="2902" y="290"/>
                  </a:cubicBezTo>
                  <a:cubicBezTo>
                    <a:pt x="2877" y="405"/>
                    <a:pt x="2788" y="823"/>
                    <a:pt x="2696" y="1444"/>
                  </a:cubicBezTo>
                  <a:moveTo>
                    <a:pt x="2735" y="1438"/>
                  </a:moveTo>
                  <a:cubicBezTo>
                    <a:pt x="2835" y="770"/>
                    <a:pt x="2930" y="340"/>
                    <a:pt x="2945" y="275"/>
                  </a:cubicBezTo>
                  <a:cubicBezTo>
                    <a:pt x="3220" y="180"/>
                    <a:pt x="3507" y="110"/>
                    <a:pt x="3804" y="73"/>
                  </a:cubicBezTo>
                  <a:cubicBezTo>
                    <a:pt x="3793" y="185"/>
                    <a:pt x="3757" y="644"/>
                    <a:pt x="3719" y="1345"/>
                  </a:cubicBezTo>
                  <a:cubicBezTo>
                    <a:pt x="3402" y="1360"/>
                    <a:pt x="3073" y="1390"/>
                    <a:pt x="2735" y="1438"/>
                  </a:cubicBezTo>
                  <a:moveTo>
                    <a:pt x="3669" y="2516"/>
                  </a:moveTo>
                  <a:cubicBezTo>
                    <a:pt x="3316" y="2523"/>
                    <a:pt x="2956" y="2539"/>
                    <a:pt x="2594" y="2569"/>
                  </a:cubicBezTo>
                  <a:cubicBezTo>
                    <a:pt x="2635" y="2162"/>
                    <a:pt x="2683" y="1794"/>
                    <a:pt x="2729" y="1478"/>
                  </a:cubicBezTo>
                  <a:cubicBezTo>
                    <a:pt x="3068" y="1428"/>
                    <a:pt x="3399" y="1398"/>
                    <a:pt x="3718" y="1383"/>
                  </a:cubicBezTo>
                  <a:cubicBezTo>
                    <a:pt x="3701" y="1712"/>
                    <a:pt x="3683" y="2093"/>
                    <a:pt x="3669" y="2516"/>
                  </a:cubicBezTo>
                  <a:moveTo>
                    <a:pt x="5024" y="2538"/>
                  </a:moveTo>
                  <a:cubicBezTo>
                    <a:pt x="4604" y="2518"/>
                    <a:pt x="4161" y="2508"/>
                    <a:pt x="3707" y="2515"/>
                  </a:cubicBezTo>
                  <a:cubicBezTo>
                    <a:pt x="3721" y="2092"/>
                    <a:pt x="3738" y="1711"/>
                    <a:pt x="3756" y="1381"/>
                  </a:cubicBezTo>
                  <a:cubicBezTo>
                    <a:pt x="4190" y="1362"/>
                    <a:pt x="4600" y="1372"/>
                    <a:pt x="4976" y="1397"/>
                  </a:cubicBezTo>
                  <a:cubicBezTo>
                    <a:pt x="4997" y="1783"/>
                    <a:pt x="5013" y="2163"/>
                    <a:pt x="5024" y="2538"/>
                  </a:cubicBezTo>
                  <a:moveTo>
                    <a:pt x="5085" y="3706"/>
                  </a:moveTo>
                  <a:cubicBezTo>
                    <a:pt x="5081" y="3340"/>
                    <a:pt x="5075" y="2963"/>
                    <a:pt x="5063" y="2578"/>
                  </a:cubicBezTo>
                  <a:cubicBezTo>
                    <a:pt x="5458" y="2598"/>
                    <a:pt x="5833" y="2628"/>
                    <a:pt x="6181" y="2662"/>
                  </a:cubicBezTo>
                  <a:cubicBezTo>
                    <a:pt x="6210" y="3023"/>
                    <a:pt x="6226" y="3382"/>
                    <a:pt x="6232" y="3733"/>
                  </a:cubicBezTo>
                  <a:cubicBezTo>
                    <a:pt x="5877" y="3721"/>
                    <a:pt x="5492" y="3711"/>
                    <a:pt x="5085" y="3706"/>
                  </a:cubicBezTo>
                  <a:moveTo>
                    <a:pt x="5078" y="5146"/>
                  </a:moveTo>
                  <a:cubicBezTo>
                    <a:pt x="5446" y="5142"/>
                    <a:pt x="5823" y="5134"/>
                    <a:pt x="6209" y="5122"/>
                  </a:cubicBezTo>
                  <a:cubicBezTo>
                    <a:pt x="6189" y="5519"/>
                    <a:pt x="6159" y="5895"/>
                    <a:pt x="6125" y="6242"/>
                  </a:cubicBezTo>
                  <a:cubicBezTo>
                    <a:pt x="5762" y="6272"/>
                    <a:pt x="5402" y="6290"/>
                    <a:pt x="5049" y="6297"/>
                  </a:cubicBezTo>
                  <a:cubicBezTo>
                    <a:pt x="5061" y="5941"/>
                    <a:pt x="5072" y="5556"/>
                    <a:pt x="5078" y="5146"/>
                  </a:cubicBezTo>
                  <a:moveTo>
                    <a:pt x="3675" y="5143"/>
                  </a:moveTo>
                  <a:cubicBezTo>
                    <a:pt x="3944" y="5147"/>
                    <a:pt x="4221" y="5149"/>
                    <a:pt x="4507" y="5149"/>
                  </a:cubicBezTo>
                  <a:cubicBezTo>
                    <a:pt x="4682" y="5149"/>
                    <a:pt x="4860" y="5148"/>
                    <a:pt x="5041" y="5146"/>
                  </a:cubicBezTo>
                  <a:cubicBezTo>
                    <a:pt x="5034" y="5556"/>
                    <a:pt x="5024" y="5942"/>
                    <a:pt x="5012" y="6298"/>
                  </a:cubicBezTo>
                  <a:cubicBezTo>
                    <a:pt x="4559" y="6305"/>
                    <a:pt x="4118" y="6296"/>
                    <a:pt x="3700" y="6276"/>
                  </a:cubicBezTo>
                  <a:cubicBezTo>
                    <a:pt x="3687" y="5890"/>
                    <a:pt x="3679" y="5511"/>
                    <a:pt x="3675" y="5143"/>
                  </a:cubicBezTo>
                  <a:moveTo>
                    <a:pt x="3638" y="5142"/>
                  </a:moveTo>
                  <a:cubicBezTo>
                    <a:pt x="3642" y="5510"/>
                    <a:pt x="3649" y="5889"/>
                    <a:pt x="3661" y="6274"/>
                  </a:cubicBezTo>
                  <a:cubicBezTo>
                    <a:pt x="3266" y="6254"/>
                    <a:pt x="2889" y="6224"/>
                    <a:pt x="2542" y="6188"/>
                  </a:cubicBezTo>
                  <a:cubicBezTo>
                    <a:pt x="2511" y="5827"/>
                    <a:pt x="2493" y="5467"/>
                    <a:pt x="2486" y="5114"/>
                  </a:cubicBezTo>
                  <a:cubicBezTo>
                    <a:pt x="2843" y="5126"/>
                    <a:pt x="3228" y="5136"/>
                    <a:pt x="3638" y="5142"/>
                  </a:cubicBezTo>
                  <a:moveTo>
                    <a:pt x="3641" y="3702"/>
                  </a:moveTo>
                  <a:cubicBezTo>
                    <a:pt x="3273" y="3706"/>
                    <a:pt x="2893" y="3713"/>
                    <a:pt x="2508" y="3724"/>
                  </a:cubicBezTo>
                  <a:cubicBezTo>
                    <a:pt x="2526" y="3330"/>
                    <a:pt x="2555" y="2954"/>
                    <a:pt x="2590" y="2606"/>
                  </a:cubicBezTo>
                  <a:cubicBezTo>
                    <a:pt x="2953" y="2577"/>
                    <a:pt x="3314" y="2560"/>
                    <a:pt x="3668" y="2554"/>
                  </a:cubicBezTo>
                  <a:cubicBezTo>
                    <a:pt x="3657" y="2910"/>
                    <a:pt x="3646" y="3295"/>
                    <a:pt x="3641" y="3702"/>
                  </a:cubicBezTo>
                  <a:moveTo>
                    <a:pt x="3679" y="3702"/>
                  </a:moveTo>
                  <a:cubicBezTo>
                    <a:pt x="3685" y="3294"/>
                    <a:pt x="3694" y="2909"/>
                    <a:pt x="3705" y="2553"/>
                  </a:cubicBezTo>
                  <a:cubicBezTo>
                    <a:pt x="4161" y="2546"/>
                    <a:pt x="4604" y="2556"/>
                    <a:pt x="5026" y="2576"/>
                  </a:cubicBezTo>
                  <a:cubicBezTo>
                    <a:pt x="5037" y="2961"/>
                    <a:pt x="5044" y="3339"/>
                    <a:pt x="5046" y="3705"/>
                  </a:cubicBezTo>
                  <a:cubicBezTo>
                    <a:pt x="4614" y="3699"/>
                    <a:pt x="4156" y="3697"/>
                    <a:pt x="3679" y="3702"/>
                  </a:cubicBezTo>
                  <a:moveTo>
                    <a:pt x="5042" y="5108"/>
                  </a:moveTo>
                  <a:cubicBezTo>
                    <a:pt x="4565" y="5113"/>
                    <a:pt x="4108" y="5111"/>
                    <a:pt x="3675" y="5105"/>
                  </a:cubicBezTo>
                  <a:cubicBezTo>
                    <a:pt x="3671" y="4629"/>
                    <a:pt x="3673" y="4172"/>
                    <a:pt x="3678" y="3739"/>
                  </a:cubicBezTo>
                  <a:cubicBezTo>
                    <a:pt x="4156" y="3735"/>
                    <a:pt x="4614" y="3736"/>
                    <a:pt x="5047" y="3743"/>
                  </a:cubicBezTo>
                  <a:cubicBezTo>
                    <a:pt x="5051" y="4219"/>
                    <a:pt x="5048" y="4677"/>
                    <a:pt x="5042" y="5108"/>
                  </a:cubicBezTo>
                  <a:moveTo>
                    <a:pt x="2505" y="3763"/>
                  </a:moveTo>
                  <a:cubicBezTo>
                    <a:pt x="2892" y="3750"/>
                    <a:pt x="3271" y="3743"/>
                    <a:pt x="3641" y="3739"/>
                  </a:cubicBezTo>
                  <a:cubicBezTo>
                    <a:pt x="3634" y="4172"/>
                    <a:pt x="3633" y="4629"/>
                    <a:pt x="3638" y="5105"/>
                  </a:cubicBezTo>
                  <a:cubicBezTo>
                    <a:pt x="3228" y="5098"/>
                    <a:pt x="2842" y="5089"/>
                    <a:pt x="2485" y="5076"/>
                  </a:cubicBezTo>
                  <a:cubicBezTo>
                    <a:pt x="2477" y="4624"/>
                    <a:pt x="2485" y="4183"/>
                    <a:pt x="2505" y="3763"/>
                  </a:cubicBezTo>
                  <a:moveTo>
                    <a:pt x="6211" y="5085"/>
                  </a:moveTo>
                  <a:cubicBezTo>
                    <a:pt x="5825" y="5096"/>
                    <a:pt x="5447" y="5104"/>
                    <a:pt x="5079" y="5107"/>
                  </a:cubicBezTo>
                  <a:cubicBezTo>
                    <a:pt x="5086" y="4677"/>
                    <a:pt x="5089" y="4219"/>
                    <a:pt x="5085" y="3743"/>
                  </a:cubicBezTo>
                  <a:cubicBezTo>
                    <a:pt x="5493" y="3749"/>
                    <a:pt x="5877" y="3759"/>
                    <a:pt x="6233" y="3770"/>
                  </a:cubicBezTo>
                  <a:cubicBezTo>
                    <a:pt x="6241" y="4225"/>
                    <a:pt x="6231" y="4666"/>
                    <a:pt x="6211" y="5085"/>
                  </a:cubicBezTo>
                  <a:moveTo>
                    <a:pt x="5697" y="1468"/>
                  </a:moveTo>
                  <a:cubicBezTo>
                    <a:pt x="5817" y="1484"/>
                    <a:pt x="5933" y="1502"/>
                    <a:pt x="6045" y="1520"/>
                  </a:cubicBezTo>
                  <a:cubicBezTo>
                    <a:pt x="6104" y="1887"/>
                    <a:pt x="6147" y="2257"/>
                    <a:pt x="6178" y="2624"/>
                  </a:cubicBezTo>
                  <a:cubicBezTo>
                    <a:pt x="5831" y="2589"/>
                    <a:pt x="5456" y="2560"/>
                    <a:pt x="5062" y="2540"/>
                  </a:cubicBezTo>
                  <a:cubicBezTo>
                    <a:pt x="5051" y="2166"/>
                    <a:pt x="5035" y="1784"/>
                    <a:pt x="5015" y="1400"/>
                  </a:cubicBezTo>
                  <a:cubicBezTo>
                    <a:pt x="5258" y="1417"/>
                    <a:pt x="5486" y="1441"/>
                    <a:pt x="5697" y="1468"/>
                  </a:cubicBezTo>
                  <a:moveTo>
                    <a:pt x="6038" y="1480"/>
                  </a:moveTo>
                  <a:cubicBezTo>
                    <a:pt x="5930" y="1463"/>
                    <a:pt x="5818" y="1447"/>
                    <a:pt x="5702" y="1431"/>
                  </a:cubicBezTo>
                  <a:cubicBezTo>
                    <a:pt x="5490" y="1404"/>
                    <a:pt x="5259" y="1379"/>
                    <a:pt x="5013" y="1362"/>
                  </a:cubicBezTo>
                  <a:cubicBezTo>
                    <a:pt x="4989" y="936"/>
                    <a:pt x="4959" y="505"/>
                    <a:pt x="4922" y="75"/>
                  </a:cubicBezTo>
                  <a:cubicBezTo>
                    <a:pt x="5218" y="113"/>
                    <a:pt x="5503" y="182"/>
                    <a:pt x="5777" y="279"/>
                  </a:cubicBezTo>
                  <a:cubicBezTo>
                    <a:pt x="5886" y="672"/>
                    <a:pt x="5972" y="1075"/>
                    <a:pt x="6038" y="1480"/>
                  </a:cubicBezTo>
                  <a:moveTo>
                    <a:pt x="7102" y="1740"/>
                  </a:moveTo>
                  <a:cubicBezTo>
                    <a:pt x="7194" y="2087"/>
                    <a:pt x="7264" y="2429"/>
                    <a:pt x="7314" y="2764"/>
                  </a:cubicBezTo>
                  <a:cubicBezTo>
                    <a:pt x="6998" y="2717"/>
                    <a:pt x="6626" y="2669"/>
                    <a:pt x="6215" y="2628"/>
                  </a:cubicBezTo>
                  <a:cubicBezTo>
                    <a:pt x="6185" y="2262"/>
                    <a:pt x="6142" y="1893"/>
                    <a:pt x="6084" y="1526"/>
                  </a:cubicBezTo>
                  <a:cubicBezTo>
                    <a:pt x="6474" y="1590"/>
                    <a:pt x="6817" y="1667"/>
                    <a:pt x="7102" y="1740"/>
                  </a:cubicBezTo>
                  <a:moveTo>
                    <a:pt x="6078" y="1487"/>
                  </a:moveTo>
                  <a:cubicBezTo>
                    <a:pt x="6012" y="1085"/>
                    <a:pt x="5927" y="685"/>
                    <a:pt x="5820" y="294"/>
                  </a:cubicBezTo>
                  <a:cubicBezTo>
                    <a:pt x="6165" y="419"/>
                    <a:pt x="6489" y="587"/>
                    <a:pt x="6788" y="791"/>
                  </a:cubicBezTo>
                  <a:cubicBezTo>
                    <a:pt x="6909" y="1095"/>
                    <a:pt x="7008" y="1398"/>
                    <a:pt x="7090" y="1697"/>
                  </a:cubicBezTo>
                  <a:cubicBezTo>
                    <a:pt x="6806" y="1625"/>
                    <a:pt x="6464" y="1550"/>
                    <a:pt x="6078" y="1487"/>
                  </a:cubicBezTo>
                  <a:moveTo>
                    <a:pt x="1320" y="3814"/>
                  </a:moveTo>
                  <a:cubicBezTo>
                    <a:pt x="1707" y="3793"/>
                    <a:pt x="2090" y="3776"/>
                    <a:pt x="2467" y="3764"/>
                  </a:cubicBezTo>
                  <a:cubicBezTo>
                    <a:pt x="2448" y="4183"/>
                    <a:pt x="2439" y="4624"/>
                    <a:pt x="2448" y="5076"/>
                  </a:cubicBezTo>
                  <a:cubicBezTo>
                    <a:pt x="2021" y="5061"/>
                    <a:pt x="1638" y="5044"/>
                    <a:pt x="1310" y="5026"/>
                  </a:cubicBezTo>
                  <a:cubicBezTo>
                    <a:pt x="1288" y="4595"/>
                    <a:pt x="1296" y="4188"/>
                    <a:pt x="1320" y="3814"/>
                  </a:cubicBezTo>
                  <a:moveTo>
                    <a:pt x="7877" y="6869"/>
                  </a:moveTo>
                  <a:cubicBezTo>
                    <a:pt x="7614" y="6975"/>
                    <a:pt x="7352" y="7064"/>
                    <a:pt x="7092" y="7139"/>
                  </a:cubicBezTo>
                  <a:cubicBezTo>
                    <a:pt x="7165" y="6861"/>
                    <a:pt x="7243" y="6520"/>
                    <a:pt x="7307" y="6131"/>
                  </a:cubicBezTo>
                  <a:cubicBezTo>
                    <a:pt x="7675" y="6068"/>
                    <a:pt x="8040" y="5989"/>
                    <a:pt x="8398" y="5891"/>
                  </a:cubicBezTo>
                  <a:cubicBezTo>
                    <a:pt x="8266" y="6241"/>
                    <a:pt x="8091" y="6569"/>
                    <a:pt x="7877" y="6869"/>
                  </a:cubicBezTo>
                  <a:moveTo>
                    <a:pt x="7399" y="5032"/>
                  </a:moveTo>
                  <a:cubicBezTo>
                    <a:pt x="7011" y="5055"/>
                    <a:pt x="6626" y="5071"/>
                    <a:pt x="6248" y="5083"/>
                  </a:cubicBezTo>
                  <a:cubicBezTo>
                    <a:pt x="6269" y="4666"/>
                    <a:pt x="6278" y="4225"/>
                    <a:pt x="6271" y="3772"/>
                  </a:cubicBezTo>
                  <a:cubicBezTo>
                    <a:pt x="6700" y="3786"/>
                    <a:pt x="7086" y="3804"/>
                    <a:pt x="7416" y="3822"/>
                  </a:cubicBezTo>
                  <a:cubicBezTo>
                    <a:pt x="7435" y="4254"/>
                    <a:pt x="7425" y="4661"/>
                    <a:pt x="7399" y="5032"/>
                  </a:cubicBezTo>
                  <a:moveTo>
                    <a:pt x="7940" y="1954"/>
                  </a:moveTo>
                  <a:cubicBezTo>
                    <a:pt x="7831" y="1915"/>
                    <a:pt x="7547" y="1815"/>
                    <a:pt x="7132" y="1709"/>
                  </a:cubicBezTo>
                  <a:cubicBezTo>
                    <a:pt x="7053" y="1418"/>
                    <a:pt x="6957" y="1124"/>
                    <a:pt x="6843" y="829"/>
                  </a:cubicBezTo>
                  <a:cubicBezTo>
                    <a:pt x="7273" y="1134"/>
                    <a:pt x="7645" y="1516"/>
                    <a:pt x="7940" y="1954"/>
                  </a:cubicBezTo>
                  <a:moveTo>
                    <a:pt x="6819" y="766"/>
                  </a:moveTo>
                  <a:lnTo>
                    <a:pt x="6818" y="765"/>
                  </a:lnTo>
                  <a:lnTo>
                    <a:pt x="6817" y="765"/>
                  </a:lnTo>
                  <a:cubicBezTo>
                    <a:pt x="6116" y="283"/>
                    <a:pt x="5268" y="0"/>
                    <a:pt x="4356" y="0"/>
                  </a:cubicBezTo>
                  <a:cubicBezTo>
                    <a:pt x="3457" y="0"/>
                    <a:pt x="2623" y="273"/>
                    <a:pt x="1928" y="742"/>
                  </a:cubicBezTo>
                  <a:lnTo>
                    <a:pt x="1923" y="740"/>
                  </a:lnTo>
                  <a:cubicBezTo>
                    <a:pt x="1923" y="740"/>
                    <a:pt x="1922" y="744"/>
                    <a:pt x="1920" y="748"/>
                  </a:cubicBezTo>
                  <a:cubicBezTo>
                    <a:pt x="1442" y="1072"/>
                    <a:pt x="1032" y="1490"/>
                    <a:pt x="714" y="1973"/>
                  </a:cubicBezTo>
                  <a:cubicBezTo>
                    <a:pt x="712" y="1974"/>
                    <a:pt x="709" y="1975"/>
                    <a:pt x="706" y="1976"/>
                  </a:cubicBezTo>
                  <a:lnTo>
                    <a:pt x="708" y="1982"/>
                  </a:lnTo>
                  <a:cubicBezTo>
                    <a:pt x="261" y="2668"/>
                    <a:pt x="0" y="3488"/>
                    <a:pt x="0" y="4366"/>
                  </a:cubicBezTo>
                  <a:cubicBezTo>
                    <a:pt x="0" y="5301"/>
                    <a:pt x="294" y="6167"/>
                    <a:pt x="794" y="6878"/>
                  </a:cubicBezTo>
                  <a:lnTo>
                    <a:pt x="793" y="6881"/>
                  </a:lnTo>
                  <a:cubicBezTo>
                    <a:pt x="793" y="6881"/>
                    <a:pt x="795" y="6882"/>
                    <a:pt x="797" y="6882"/>
                  </a:cubicBezTo>
                  <a:cubicBezTo>
                    <a:pt x="1587" y="8002"/>
                    <a:pt x="2887" y="8733"/>
                    <a:pt x="4356" y="8733"/>
                  </a:cubicBezTo>
                  <a:cubicBezTo>
                    <a:pt x="5277" y="8733"/>
                    <a:pt x="6132" y="8445"/>
                    <a:pt x="6837" y="7955"/>
                  </a:cubicBezTo>
                  <a:lnTo>
                    <a:pt x="6838" y="7955"/>
                  </a:lnTo>
                  <a:cubicBezTo>
                    <a:pt x="6838" y="7955"/>
                    <a:pt x="6838" y="7954"/>
                    <a:pt x="6838" y="7953"/>
                  </a:cubicBezTo>
                  <a:cubicBezTo>
                    <a:pt x="7970" y="7164"/>
                    <a:pt x="8712" y="5850"/>
                    <a:pt x="8712" y="4366"/>
                  </a:cubicBezTo>
                  <a:cubicBezTo>
                    <a:pt x="8712" y="2875"/>
                    <a:pt x="7962" y="1555"/>
                    <a:pt x="6819" y="7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246282" y="391220"/>
            <a:ext cx="8651436" cy="4404957"/>
            <a:chOff x="246282" y="391220"/>
            <a:chExt cx="8651436" cy="4404957"/>
          </a:xfrm>
        </p:grpSpPr>
        <p:grpSp>
          <p:nvGrpSpPr>
            <p:cNvPr id="255" name="Google Shape;255;p20"/>
            <p:cNvGrpSpPr/>
            <p:nvPr/>
          </p:nvGrpSpPr>
          <p:grpSpPr>
            <a:xfrm flipH="1">
              <a:off x="246282" y="4499820"/>
              <a:ext cx="832523" cy="296357"/>
              <a:chOff x="7747838" y="4604000"/>
              <a:chExt cx="1182394" cy="420901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0"/>
            <p:cNvGrpSpPr/>
            <p:nvPr/>
          </p:nvGrpSpPr>
          <p:grpSpPr>
            <a:xfrm>
              <a:off x="8065195" y="391220"/>
              <a:ext cx="832523" cy="296357"/>
              <a:chOff x="7747838" y="4604000"/>
              <a:chExt cx="1182394" cy="420901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7747838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6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8146324" y="4604000"/>
                <a:ext cx="384800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7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8545121" y="4604000"/>
                <a:ext cx="385111" cy="42090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353" extrusionOk="0">
                    <a:moveTo>
                      <a:pt x="0" y="0"/>
                    </a:moveTo>
                    <a:lnTo>
                      <a:pt x="667" y="677"/>
                    </a:lnTo>
                    <a:lnTo>
                      <a:pt x="0" y="1353"/>
                    </a:lnTo>
                    <a:lnTo>
                      <a:pt x="571" y="1353"/>
                    </a:lnTo>
                    <a:lnTo>
                      <a:pt x="1238" y="677"/>
                    </a:lnTo>
                    <a:lnTo>
                      <a:pt x="57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21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67" name="Google Shape;267;p21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9" name="Google Shape;269;p21"/>
          <p:cNvSpPr/>
          <p:nvPr/>
        </p:nvSpPr>
        <p:spPr>
          <a:xfrm>
            <a:off x="3395527" y="4603994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 flipH="1">
            <a:off x="246282" y="391220"/>
            <a:ext cx="832523" cy="296357"/>
            <a:chOff x="7747838" y="4604000"/>
            <a:chExt cx="1182394" cy="420901"/>
          </a:xfrm>
        </p:grpSpPr>
        <p:sp>
          <p:nvSpPr>
            <p:cNvPr id="271" name="Google Shape;271;p21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2"/>
          <p:cNvGrpSpPr/>
          <p:nvPr/>
        </p:nvGrpSpPr>
        <p:grpSpPr>
          <a:xfrm>
            <a:off x="150" y="267138"/>
            <a:ext cx="9144000" cy="4609225"/>
            <a:chOff x="150" y="267138"/>
            <a:chExt cx="9144000" cy="4609225"/>
          </a:xfrm>
        </p:grpSpPr>
        <p:cxnSp>
          <p:nvCxnSpPr>
            <p:cNvPr id="277" name="Google Shape;277;p22"/>
            <p:cNvCxnSpPr/>
            <p:nvPr/>
          </p:nvCxnSpPr>
          <p:spPr>
            <a:xfrm>
              <a:off x="150" y="267138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2"/>
            <p:cNvCxnSpPr/>
            <p:nvPr/>
          </p:nvCxnSpPr>
          <p:spPr>
            <a:xfrm>
              <a:off x="150" y="4876363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22"/>
          <p:cNvSpPr/>
          <p:nvPr/>
        </p:nvSpPr>
        <p:spPr>
          <a:xfrm>
            <a:off x="-1505398" y="4019317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2"/>
          <p:cNvGrpSpPr/>
          <p:nvPr/>
        </p:nvGrpSpPr>
        <p:grpSpPr>
          <a:xfrm>
            <a:off x="8065195" y="4499820"/>
            <a:ext cx="832523" cy="296357"/>
            <a:chOff x="7747838" y="4604000"/>
            <a:chExt cx="1182394" cy="420901"/>
          </a:xfrm>
        </p:grpSpPr>
        <p:sp>
          <p:nvSpPr>
            <p:cNvPr id="281" name="Google Shape;281;p22"/>
            <p:cNvSpPr/>
            <p:nvPr/>
          </p:nvSpPr>
          <p:spPr>
            <a:xfrm>
              <a:off x="7747838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6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146324" y="4604000"/>
              <a:ext cx="384800" cy="420901"/>
            </a:xfrm>
            <a:custGeom>
              <a:avLst/>
              <a:gdLst/>
              <a:ahLst/>
              <a:cxnLst/>
              <a:rect l="l" t="t" r="r" b="b"/>
              <a:pathLst>
                <a:path w="1237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7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45121" y="4604000"/>
              <a:ext cx="385111" cy="420901"/>
            </a:xfrm>
            <a:custGeom>
              <a:avLst/>
              <a:gdLst/>
              <a:ahLst/>
              <a:cxnLst/>
              <a:rect l="l" t="t" r="r" b="b"/>
              <a:pathLst>
                <a:path w="1238" h="1353" extrusionOk="0">
                  <a:moveTo>
                    <a:pt x="0" y="0"/>
                  </a:moveTo>
                  <a:lnTo>
                    <a:pt x="667" y="677"/>
                  </a:lnTo>
                  <a:lnTo>
                    <a:pt x="0" y="1353"/>
                  </a:lnTo>
                  <a:lnTo>
                    <a:pt x="571" y="1353"/>
                  </a:lnTo>
                  <a:lnTo>
                    <a:pt x="1238" y="677"/>
                  </a:lnTo>
                  <a:lnTo>
                    <a:pt x="5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Varela Round"/>
              <a:buNone/>
              <a:defRPr sz="31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3187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pm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>
            <a:spLocks noGrp="1"/>
          </p:cNvSpPr>
          <p:nvPr>
            <p:ph type="ctrTitle"/>
          </p:nvPr>
        </p:nvSpPr>
        <p:spPr>
          <a:xfrm>
            <a:off x="1423011" y="1717602"/>
            <a:ext cx="5989500" cy="1241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Path Planning via BMC and Hyper-Properties</a:t>
            </a:r>
            <a:endParaRPr sz="3600" dirty="0"/>
          </a:p>
        </p:txBody>
      </p:sp>
      <p:sp>
        <p:nvSpPr>
          <p:cNvPr id="295" name="Google Shape;295;p26"/>
          <p:cNvSpPr txBox="1">
            <a:spLocks noGrp="1"/>
          </p:cNvSpPr>
          <p:nvPr>
            <p:ph type="subTitle" idx="1"/>
          </p:nvPr>
        </p:nvSpPr>
        <p:spPr>
          <a:xfrm>
            <a:off x="1393593" y="3396955"/>
            <a:ext cx="5989500" cy="1525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Belaish</a:t>
            </a:r>
            <a:endParaRPr lang="he-I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Liron Lavi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Supervisor</a:t>
            </a:r>
            <a:r>
              <a:rPr lang="en" dirty="0"/>
              <a:t> </a:t>
            </a:r>
            <a:endParaRPr lang="he-IL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 Sarai Sheinvald</a:t>
            </a:r>
            <a:endParaRPr dirty="0"/>
          </a:p>
        </p:txBody>
      </p:sp>
      <p:sp>
        <p:nvSpPr>
          <p:cNvPr id="296" name="Google Shape;296;p26"/>
          <p:cNvSpPr/>
          <p:nvPr/>
        </p:nvSpPr>
        <p:spPr>
          <a:xfrm>
            <a:off x="-882323" y="3348076"/>
            <a:ext cx="2352959" cy="2358609"/>
          </a:xfrm>
          <a:custGeom>
            <a:avLst/>
            <a:gdLst/>
            <a:ahLst/>
            <a:cxnLst/>
            <a:rect l="l" t="t" r="r" b="b"/>
            <a:pathLst>
              <a:path w="8712" h="8733" extrusionOk="0">
                <a:moveTo>
                  <a:pt x="8635" y="4945"/>
                </a:moveTo>
                <a:cubicBezTo>
                  <a:pt x="8235" y="4980"/>
                  <a:pt x="7834" y="5008"/>
                  <a:pt x="7437" y="5031"/>
                </a:cubicBezTo>
                <a:cubicBezTo>
                  <a:pt x="7463" y="4660"/>
                  <a:pt x="7472" y="4254"/>
                  <a:pt x="7453" y="3823"/>
                </a:cubicBezTo>
                <a:cubicBezTo>
                  <a:pt x="8114" y="3858"/>
                  <a:pt x="8544" y="3893"/>
                  <a:pt x="8649" y="3902"/>
                </a:cubicBezTo>
                <a:cubicBezTo>
                  <a:pt x="8665" y="4055"/>
                  <a:pt x="8674" y="4210"/>
                  <a:pt x="8674" y="4366"/>
                </a:cubicBezTo>
                <a:cubicBezTo>
                  <a:pt x="8674" y="4563"/>
                  <a:pt x="8661" y="4755"/>
                  <a:pt x="8635" y="4945"/>
                </a:cubicBezTo>
                <a:moveTo>
                  <a:pt x="6861" y="7891"/>
                </a:moveTo>
                <a:cubicBezTo>
                  <a:pt x="6901" y="7781"/>
                  <a:pt x="6986" y="7535"/>
                  <a:pt x="7081" y="7182"/>
                </a:cubicBezTo>
                <a:cubicBezTo>
                  <a:pt x="7331" y="7110"/>
                  <a:pt x="7583" y="7026"/>
                  <a:pt x="7836" y="6926"/>
                </a:cubicBezTo>
                <a:cubicBezTo>
                  <a:pt x="7564" y="7297"/>
                  <a:pt x="7235" y="7623"/>
                  <a:pt x="6861" y="7891"/>
                </a:cubicBezTo>
                <a:moveTo>
                  <a:pt x="3836" y="8665"/>
                </a:moveTo>
                <a:cubicBezTo>
                  <a:pt x="3804" y="8280"/>
                  <a:pt x="3777" y="7895"/>
                  <a:pt x="3754" y="7514"/>
                </a:cubicBezTo>
                <a:cubicBezTo>
                  <a:pt x="3981" y="7529"/>
                  <a:pt x="4219" y="7538"/>
                  <a:pt x="4469" y="7538"/>
                </a:cubicBezTo>
                <a:cubicBezTo>
                  <a:pt x="4628" y="7538"/>
                  <a:pt x="4790" y="7536"/>
                  <a:pt x="4957" y="7527"/>
                </a:cubicBezTo>
                <a:cubicBezTo>
                  <a:pt x="4922" y="8162"/>
                  <a:pt x="4888" y="8570"/>
                  <a:pt x="4880" y="8664"/>
                </a:cubicBezTo>
                <a:cubicBezTo>
                  <a:pt x="4708" y="8685"/>
                  <a:pt x="4534" y="8696"/>
                  <a:pt x="4356" y="8696"/>
                </a:cubicBezTo>
                <a:cubicBezTo>
                  <a:pt x="4180" y="8696"/>
                  <a:pt x="4007" y="8685"/>
                  <a:pt x="3836" y="8665"/>
                </a:cubicBezTo>
                <a:moveTo>
                  <a:pt x="862" y="6908"/>
                </a:moveTo>
                <a:cubicBezTo>
                  <a:pt x="979" y="6953"/>
                  <a:pt x="1242" y="7048"/>
                  <a:pt x="1616" y="7151"/>
                </a:cubicBezTo>
                <a:cubicBezTo>
                  <a:pt x="1687" y="7401"/>
                  <a:pt x="1771" y="7652"/>
                  <a:pt x="1869" y="7904"/>
                </a:cubicBezTo>
                <a:cubicBezTo>
                  <a:pt x="1482" y="7629"/>
                  <a:pt x="1141" y="7292"/>
                  <a:pt x="862" y="6908"/>
                </a:cubicBezTo>
                <a:moveTo>
                  <a:pt x="62" y="3903"/>
                </a:moveTo>
                <a:cubicBezTo>
                  <a:pt x="470" y="3867"/>
                  <a:pt x="878" y="3838"/>
                  <a:pt x="1282" y="3816"/>
                </a:cubicBezTo>
                <a:cubicBezTo>
                  <a:pt x="1258" y="4189"/>
                  <a:pt x="1251" y="4595"/>
                  <a:pt x="1271" y="5024"/>
                </a:cubicBezTo>
                <a:cubicBezTo>
                  <a:pt x="612" y="4988"/>
                  <a:pt x="182" y="4954"/>
                  <a:pt x="76" y="4945"/>
                </a:cubicBezTo>
                <a:cubicBezTo>
                  <a:pt x="51" y="4755"/>
                  <a:pt x="38" y="4563"/>
                  <a:pt x="38" y="4366"/>
                </a:cubicBezTo>
                <a:cubicBezTo>
                  <a:pt x="38" y="4210"/>
                  <a:pt x="46" y="4056"/>
                  <a:pt x="62" y="3903"/>
                </a:cubicBezTo>
                <a:moveTo>
                  <a:pt x="1895" y="810"/>
                </a:moveTo>
                <a:cubicBezTo>
                  <a:pt x="1848" y="939"/>
                  <a:pt x="1742" y="1240"/>
                  <a:pt x="1630" y="1668"/>
                </a:cubicBezTo>
                <a:cubicBezTo>
                  <a:pt x="1346" y="1744"/>
                  <a:pt x="1061" y="1838"/>
                  <a:pt x="775" y="1949"/>
                </a:cubicBezTo>
                <a:cubicBezTo>
                  <a:pt x="1075" y="1504"/>
                  <a:pt x="1456" y="1117"/>
                  <a:pt x="1895" y="810"/>
                </a:cubicBezTo>
                <a:moveTo>
                  <a:pt x="4884" y="69"/>
                </a:moveTo>
                <a:cubicBezTo>
                  <a:pt x="4921" y="502"/>
                  <a:pt x="4951" y="932"/>
                  <a:pt x="4974" y="1359"/>
                </a:cubicBezTo>
                <a:cubicBezTo>
                  <a:pt x="4599" y="1333"/>
                  <a:pt x="4190" y="1324"/>
                  <a:pt x="3758" y="1343"/>
                </a:cubicBezTo>
                <a:cubicBezTo>
                  <a:pt x="3795" y="628"/>
                  <a:pt x="3834" y="166"/>
                  <a:pt x="3841" y="68"/>
                </a:cubicBezTo>
                <a:cubicBezTo>
                  <a:pt x="4010" y="48"/>
                  <a:pt x="4182" y="37"/>
                  <a:pt x="4356" y="37"/>
                </a:cubicBezTo>
                <a:cubicBezTo>
                  <a:pt x="4535" y="37"/>
                  <a:pt x="4710" y="49"/>
                  <a:pt x="4884" y="69"/>
                </a:cubicBezTo>
                <a:moveTo>
                  <a:pt x="7353" y="2770"/>
                </a:moveTo>
                <a:cubicBezTo>
                  <a:pt x="7304" y="2437"/>
                  <a:pt x="7235" y="2096"/>
                  <a:pt x="7144" y="1751"/>
                </a:cubicBezTo>
                <a:cubicBezTo>
                  <a:pt x="7657" y="1885"/>
                  <a:pt x="7965" y="2003"/>
                  <a:pt x="7975" y="2007"/>
                </a:cubicBezTo>
                <a:cubicBezTo>
                  <a:pt x="8167" y="2303"/>
                  <a:pt x="8325" y="2623"/>
                  <a:pt x="8441" y="2963"/>
                </a:cubicBezTo>
                <a:cubicBezTo>
                  <a:pt x="8324" y="2937"/>
                  <a:pt x="7932" y="2857"/>
                  <a:pt x="7353" y="2770"/>
                </a:cubicBezTo>
                <a:moveTo>
                  <a:pt x="7359" y="2809"/>
                </a:moveTo>
                <a:cubicBezTo>
                  <a:pt x="7976" y="2902"/>
                  <a:pt x="8377" y="2987"/>
                  <a:pt x="8455" y="3005"/>
                </a:cubicBezTo>
                <a:cubicBezTo>
                  <a:pt x="8546" y="3280"/>
                  <a:pt x="8610" y="3567"/>
                  <a:pt x="8645" y="3864"/>
                </a:cubicBezTo>
                <a:cubicBezTo>
                  <a:pt x="8526" y="3853"/>
                  <a:pt x="8099" y="3820"/>
                  <a:pt x="7452" y="3785"/>
                </a:cubicBezTo>
                <a:cubicBezTo>
                  <a:pt x="7437" y="3472"/>
                  <a:pt x="7408" y="3144"/>
                  <a:pt x="7359" y="2809"/>
                </a:cubicBezTo>
                <a:moveTo>
                  <a:pt x="6270" y="3734"/>
                </a:moveTo>
                <a:cubicBezTo>
                  <a:pt x="6264" y="3384"/>
                  <a:pt x="6247" y="3026"/>
                  <a:pt x="6219" y="2666"/>
                </a:cubicBezTo>
                <a:cubicBezTo>
                  <a:pt x="6631" y="2708"/>
                  <a:pt x="7003" y="2756"/>
                  <a:pt x="7321" y="2804"/>
                </a:cubicBezTo>
                <a:cubicBezTo>
                  <a:pt x="7369" y="3140"/>
                  <a:pt x="7399" y="3468"/>
                  <a:pt x="7414" y="3783"/>
                </a:cubicBezTo>
                <a:cubicBezTo>
                  <a:pt x="7084" y="3765"/>
                  <a:pt x="6699" y="3749"/>
                  <a:pt x="6270" y="3734"/>
                </a:cubicBezTo>
                <a:moveTo>
                  <a:pt x="7332" y="5712"/>
                </a:moveTo>
                <a:cubicBezTo>
                  <a:pt x="7315" y="5846"/>
                  <a:pt x="7295" y="5975"/>
                  <a:pt x="7275" y="6098"/>
                </a:cubicBezTo>
                <a:cubicBezTo>
                  <a:pt x="6905" y="6161"/>
                  <a:pt x="6533" y="6207"/>
                  <a:pt x="6163" y="6239"/>
                </a:cubicBezTo>
                <a:cubicBezTo>
                  <a:pt x="6198" y="5892"/>
                  <a:pt x="6227" y="5517"/>
                  <a:pt x="6247" y="5121"/>
                </a:cubicBezTo>
                <a:cubicBezTo>
                  <a:pt x="6624" y="5109"/>
                  <a:pt x="7009" y="5092"/>
                  <a:pt x="7397" y="5071"/>
                </a:cubicBezTo>
                <a:cubicBezTo>
                  <a:pt x="7380" y="5299"/>
                  <a:pt x="7358" y="5513"/>
                  <a:pt x="7332" y="5712"/>
                </a:cubicBezTo>
                <a:moveTo>
                  <a:pt x="8414" y="5848"/>
                </a:moveTo>
                <a:cubicBezTo>
                  <a:pt x="8053" y="5948"/>
                  <a:pt x="7685" y="6028"/>
                  <a:pt x="7314" y="6092"/>
                </a:cubicBezTo>
                <a:cubicBezTo>
                  <a:pt x="7334" y="5972"/>
                  <a:pt x="7352" y="5847"/>
                  <a:pt x="7369" y="5718"/>
                </a:cubicBezTo>
                <a:cubicBezTo>
                  <a:pt x="7395" y="5517"/>
                  <a:pt x="7419" y="5300"/>
                  <a:pt x="7435" y="5068"/>
                </a:cubicBezTo>
                <a:cubicBezTo>
                  <a:pt x="7831" y="5046"/>
                  <a:pt x="8230" y="5018"/>
                  <a:pt x="8630" y="4983"/>
                </a:cubicBezTo>
                <a:cubicBezTo>
                  <a:pt x="8588" y="5282"/>
                  <a:pt x="8515" y="5571"/>
                  <a:pt x="8414" y="5848"/>
                </a:cubicBezTo>
                <a:moveTo>
                  <a:pt x="6023" y="7379"/>
                </a:moveTo>
                <a:cubicBezTo>
                  <a:pt x="6070" y="7064"/>
                  <a:pt x="6118" y="6692"/>
                  <a:pt x="6160" y="6277"/>
                </a:cubicBezTo>
                <a:cubicBezTo>
                  <a:pt x="6528" y="6245"/>
                  <a:pt x="6899" y="6200"/>
                  <a:pt x="7268" y="6139"/>
                </a:cubicBezTo>
                <a:cubicBezTo>
                  <a:pt x="7202" y="6531"/>
                  <a:pt x="7123" y="6873"/>
                  <a:pt x="7050" y="7152"/>
                </a:cubicBezTo>
                <a:cubicBezTo>
                  <a:pt x="6702" y="7250"/>
                  <a:pt x="6358" y="7325"/>
                  <a:pt x="6023" y="7379"/>
                </a:cubicBezTo>
                <a:moveTo>
                  <a:pt x="6018" y="7418"/>
                </a:moveTo>
                <a:cubicBezTo>
                  <a:pt x="6351" y="7365"/>
                  <a:pt x="6693" y="7291"/>
                  <a:pt x="7038" y="7194"/>
                </a:cubicBezTo>
                <a:cubicBezTo>
                  <a:pt x="6927" y="7609"/>
                  <a:pt x="6829" y="7872"/>
                  <a:pt x="6807" y="7929"/>
                </a:cubicBezTo>
                <a:cubicBezTo>
                  <a:pt x="6509" y="8135"/>
                  <a:pt x="6184" y="8306"/>
                  <a:pt x="5839" y="8433"/>
                </a:cubicBezTo>
                <a:cubicBezTo>
                  <a:pt x="5862" y="8322"/>
                  <a:pt x="5936" y="7957"/>
                  <a:pt x="6018" y="7418"/>
                </a:cubicBezTo>
                <a:moveTo>
                  <a:pt x="5979" y="7424"/>
                </a:moveTo>
                <a:cubicBezTo>
                  <a:pt x="5891" y="8003"/>
                  <a:pt x="5812" y="8377"/>
                  <a:pt x="5797" y="8448"/>
                </a:cubicBezTo>
                <a:cubicBezTo>
                  <a:pt x="5516" y="8548"/>
                  <a:pt x="5222" y="8619"/>
                  <a:pt x="4918" y="8659"/>
                </a:cubicBezTo>
                <a:cubicBezTo>
                  <a:pt x="4928" y="8551"/>
                  <a:pt x="4960" y="8146"/>
                  <a:pt x="4995" y="7525"/>
                </a:cubicBezTo>
                <a:cubicBezTo>
                  <a:pt x="5311" y="7508"/>
                  <a:pt x="5641" y="7477"/>
                  <a:pt x="5979" y="7424"/>
                </a:cubicBezTo>
                <a:moveTo>
                  <a:pt x="5048" y="6334"/>
                </a:moveTo>
                <a:cubicBezTo>
                  <a:pt x="5400" y="6328"/>
                  <a:pt x="5760" y="6311"/>
                  <a:pt x="6122" y="6280"/>
                </a:cubicBezTo>
                <a:cubicBezTo>
                  <a:pt x="6080" y="6696"/>
                  <a:pt x="6031" y="7070"/>
                  <a:pt x="5984" y="7385"/>
                </a:cubicBezTo>
                <a:cubicBezTo>
                  <a:pt x="5644" y="7438"/>
                  <a:pt x="5314" y="7471"/>
                  <a:pt x="4997" y="7487"/>
                </a:cubicBezTo>
                <a:cubicBezTo>
                  <a:pt x="5015" y="7158"/>
                  <a:pt x="5033" y="6769"/>
                  <a:pt x="5048" y="6334"/>
                </a:cubicBezTo>
                <a:moveTo>
                  <a:pt x="3701" y="6314"/>
                </a:moveTo>
                <a:cubicBezTo>
                  <a:pt x="4019" y="6329"/>
                  <a:pt x="4349" y="6338"/>
                  <a:pt x="4688" y="6338"/>
                </a:cubicBezTo>
                <a:cubicBezTo>
                  <a:pt x="4795" y="6338"/>
                  <a:pt x="4902" y="6337"/>
                  <a:pt x="5011" y="6335"/>
                </a:cubicBezTo>
                <a:cubicBezTo>
                  <a:pt x="4995" y="6770"/>
                  <a:pt x="4977" y="7159"/>
                  <a:pt x="4958" y="7489"/>
                </a:cubicBezTo>
                <a:cubicBezTo>
                  <a:pt x="4529" y="7509"/>
                  <a:pt x="4123" y="7502"/>
                  <a:pt x="3752" y="7477"/>
                </a:cubicBezTo>
                <a:cubicBezTo>
                  <a:pt x="3730" y="7084"/>
                  <a:pt x="3713" y="6695"/>
                  <a:pt x="3701" y="6314"/>
                </a:cubicBezTo>
                <a:moveTo>
                  <a:pt x="2996" y="7397"/>
                </a:moveTo>
                <a:cubicBezTo>
                  <a:pt x="2891" y="7383"/>
                  <a:pt x="2788" y="7366"/>
                  <a:pt x="2689" y="7349"/>
                </a:cubicBezTo>
                <a:cubicBezTo>
                  <a:pt x="2625" y="6976"/>
                  <a:pt x="2578" y="6601"/>
                  <a:pt x="2545" y="6227"/>
                </a:cubicBezTo>
                <a:cubicBezTo>
                  <a:pt x="2892" y="6262"/>
                  <a:pt x="3267" y="6292"/>
                  <a:pt x="3662" y="6312"/>
                </a:cubicBezTo>
                <a:cubicBezTo>
                  <a:pt x="3675" y="6693"/>
                  <a:pt x="3692" y="7082"/>
                  <a:pt x="3714" y="7474"/>
                </a:cubicBezTo>
                <a:cubicBezTo>
                  <a:pt x="3456" y="7455"/>
                  <a:pt x="3216" y="7428"/>
                  <a:pt x="2996" y="7397"/>
                </a:cubicBezTo>
                <a:moveTo>
                  <a:pt x="2696" y="7389"/>
                </a:moveTo>
                <a:cubicBezTo>
                  <a:pt x="2791" y="7406"/>
                  <a:pt x="2889" y="7421"/>
                  <a:pt x="2989" y="7435"/>
                </a:cubicBezTo>
                <a:cubicBezTo>
                  <a:pt x="3212" y="7466"/>
                  <a:pt x="3456" y="7493"/>
                  <a:pt x="3717" y="7511"/>
                </a:cubicBezTo>
                <a:cubicBezTo>
                  <a:pt x="3738" y="7892"/>
                  <a:pt x="3765" y="8276"/>
                  <a:pt x="3799" y="8660"/>
                </a:cubicBezTo>
                <a:cubicBezTo>
                  <a:pt x="3500" y="8621"/>
                  <a:pt x="3210" y="8552"/>
                  <a:pt x="2933" y="8455"/>
                </a:cubicBezTo>
                <a:cubicBezTo>
                  <a:pt x="2836" y="8105"/>
                  <a:pt x="2758" y="7748"/>
                  <a:pt x="2696" y="7389"/>
                </a:cubicBezTo>
                <a:moveTo>
                  <a:pt x="2656" y="7382"/>
                </a:moveTo>
                <a:cubicBezTo>
                  <a:pt x="2718" y="7739"/>
                  <a:pt x="2795" y="8092"/>
                  <a:pt x="2890" y="8439"/>
                </a:cubicBezTo>
                <a:cubicBezTo>
                  <a:pt x="2546" y="8314"/>
                  <a:pt x="2222" y="8147"/>
                  <a:pt x="1925" y="7943"/>
                </a:cubicBezTo>
                <a:cubicBezTo>
                  <a:pt x="1821" y="7682"/>
                  <a:pt x="1733" y="7421"/>
                  <a:pt x="1658" y="7162"/>
                </a:cubicBezTo>
                <a:cubicBezTo>
                  <a:pt x="1937" y="7238"/>
                  <a:pt x="2274" y="7317"/>
                  <a:pt x="2656" y="7382"/>
                </a:cubicBezTo>
                <a:moveTo>
                  <a:pt x="1418" y="6085"/>
                </a:moveTo>
                <a:cubicBezTo>
                  <a:pt x="1733" y="6133"/>
                  <a:pt x="2100" y="6181"/>
                  <a:pt x="2508" y="6223"/>
                </a:cubicBezTo>
                <a:cubicBezTo>
                  <a:pt x="2539" y="6595"/>
                  <a:pt x="2586" y="6970"/>
                  <a:pt x="2650" y="7343"/>
                </a:cubicBezTo>
                <a:cubicBezTo>
                  <a:pt x="2263" y="7276"/>
                  <a:pt x="1925" y="7196"/>
                  <a:pt x="1646" y="7120"/>
                </a:cubicBezTo>
                <a:cubicBezTo>
                  <a:pt x="1546" y="6770"/>
                  <a:pt x="1472" y="6424"/>
                  <a:pt x="1418" y="6085"/>
                </a:cubicBezTo>
                <a:moveTo>
                  <a:pt x="1380" y="6080"/>
                </a:moveTo>
                <a:cubicBezTo>
                  <a:pt x="1432" y="6416"/>
                  <a:pt x="1505" y="6760"/>
                  <a:pt x="1603" y="7108"/>
                </a:cubicBezTo>
                <a:cubicBezTo>
                  <a:pt x="1166" y="6986"/>
                  <a:pt x="886" y="6878"/>
                  <a:pt x="822" y="6852"/>
                </a:cubicBezTo>
                <a:cubicBezTo>
                  <a:pt x="613" y="6555"/>
                  <a:pt x="442" y="6231"/>
                  <a:pt x="312" y="5887"/>
                </a:cubicBezTo>
                <a:cubicBezTo>
                  <a:pt x="437" y="5914"/>
                  <a:pt x="819" y="5993"/>
                  <a:pt x="1380" y="6080"/>
                </a:cubicBezTo>
                <a:moveTo>
                  <a:pt x="1373" y="6040"/>
                </a:moveTo>
                <a:cubicBezTo>
                  <a:pt x="777" y="5949"/>
                  <a:pt x="385" y="5864"/>
                  <a:pt x="297" y="5845"/>
                </a:cubicBezTo>
                <a:cubicBezTo>
                  <a:pt x="197" y="5569"/>
                  <a:pt x="124" y="5280"/>
                  <a:pt x="82" y="4983"/>
                </a:cubicBezTo>
                <a:cubicBezTo>
                  <a:pt x="202" y="4993"/>
                  <a:pt x="628" y="5027"/>
                  <a:pt x="1273" y="5061"/>
                </a:cubicBezTo>
                <a:cubicBezTo>
                  <a:pt x="1290" y="5377"/>
                  <a:pt x="1322" y="5704"/>
                  <a:pt x="1373" y="6040"/>
                </a:cubicBezTo>
                <a:moveTo>
                  <a:pt x="2449" y="5113"/>
                </a:moveTo>
                <a:cubicBezTo>
                  <a:pt x="2456" y="5465"/>
                  <a:pt x="2473" y="5823"/>
                  <a:pt x="2504" y="6184"/>
                </a:cubicBezTo>
                <a:cubicBezTo>
                  <a:pt x="2095" y="6142"/>
                  <a:pt x="1726" y="6094"/>
                  <a:pt x="1413" y="6046"/>
                </a:cubicBezTo>
                <a:cubicBezTo>
                  <a:pt x="1360" y="5709"/>
                  <a:pt x="1328" y="5381"/>
                  <a:pt x="1312" y="5063"/>
                </a:cubicBezTo>
                <a:cubicBezTo>
                  <a:pt x="1639" y="5081"/>
                  <a:pt x="2022" y="5099"/>
                  <a:pt x="2449" y="5113"/>
                </a:cubicBezTo>
                <a:moveTo>
                  <a:pt x="1402" y="2999"/>
                </a:moveTo>
                <a:cubicBezTo>
                  <a:pt x="1414" y="2913"/>
                  <a:pt x="1428" y="2828"/>
                  <a:pt x="1441" y="2745"/>
                </a:cubicBezTo>
                <a:cubicBezTo>
                  <a:pt x="1810" y="2685"/>
                  <a:pt x="2182" y="2641"/>
                  <a:pt x="2552" y="2610"/>
                </a:cubicBezTo>
                <a:cubicBezTo>
                  <a:pt x="2518" y="2957"/>
                  <a:pt x="2489" y="3332"/>
                  <a:pt x="2469" y="3726"/>
                </a:cubicBezTo>
                <a:cubicBezTo>
                  <a:pt x="2093" y="3737"/>
                  <a:pt x="1709" y="3754"/>
                  <a:pt x="1322" y="3776"/>
                </a:cubicBezTo>
                <a:cubicBezTo>
                  <a:pt x="1341" y="3497"/>
                  <a:pt x="1370" y="3236"/>
                  <a:pt x="1402" y="2999"/>
                </a:cubicBezTo>
                <a:moveTo>
                  <a:pt x="257" y="3004"/>
                </a:moveTo>
                <a:cubicBezTo>
                  <a:pt x="631" y="2900"/>
                  <a:pt x="1015" y="2818"/>
                  <a:pt x="1401" y="2752"/>
                </a:cubicBezTo>
                <a:cubicBezTo>
                  <a:pt x="1389" y="2831"/>
                  <a:pt x="1377" y="2911"/>
                  <a:pt x="1365" y="2993"/>
                </a:cubicBezTo>
                <a:cubicBezTo>
                  <a:pt x="1332" y="3232"/>
                  <a:pt x="1303" y="3496"/>
                  <a:pt x="1284" y="3778"/>
                </a:cubicBezTo>
                <a:cubicBezTo>
                  <a:pt x="881" y="3801"/>
                  <a:pt x="474" y="3829"/>
                  <a:pt x="67" y="3865"/>
                </a:cubicBezTo>
                <a:cubicBezTo>
                  <a:pt x="102" y="3568"/>
                  <a:pt x="165" y="3280"/>
                  <a:pt x="257" y="3004"/>
                </a:cubicBezTo>
                <a:moveTo>
                  <a:pt x="1408" y="2713"/>
                </a:moveTo>
                <a:cubicBezTo>
                  <a:pt x="1024" y="2777"/>
                  <a:pt x="643" y="2859"/>
                  <a:pt x="271" y="2961"/>
                </a:cubicBezTo>
                <a:cubicBezTo>
                  <a:pt x="388" y="2621"/>
                  <a:pt x="546" y="2300"/>
                  <a:pt x="739" y="2003"/>
                </a:cubicBezTo>
                <a:cubicBezTo>
                  <a:pt x="1033" y="1887"/>
                  <a:pt x="1327" y="1790"/>
                  <a:pt x="1618" y="1710"/>
                </a:cubicBezTo>
                <a:cubicBezTo>
                  <a:pt x="1545" y="1994"/>
                  <a:pt x="1471" y="2333"/>
                  <a:pt x="1408" y="2713"/>
                </a:cubicBezTo>
                <a:moveTo>
                  <a:pt x="2690" y="1483"/>
                </a:moveTo>
                <a:cubicBezTo>
                  <a:pt x="2643" y="1799"/>
                  <a:pt x="2596" y="2166"/>
                  <a:pt x="2555" y="2571"/>
                </a:cubicBezTo>
                <a:cubicBezTo>
                  <a:pt x="2187" y="2602"/>
                  <a:pt x="1816" y="2646"/>
                  <a:pt x="1447" y="2706"/>
                </a:cubicBezTo>
                <a:cubicBezTo>
                  <a:pt x="1511" y="2323"/>
                  <a:pt x="1587" y="1983"/>
                  <a:pt x="1661" y="1698"/>
                </a:cubicBezTo>
                <a:cubicBezTo>
                  <a:pt x="2009" y="1604"/>
                  <a:pt x="2353" y="1534"/>
                  <a:pt x="2690" y="1483"/>
                </a:cubicBezTo>
                <a:moveTo>
                  <a:pt x="2696" y="1444"/>
                </a:moveTo>
                <a:cubicBezTo>
                  <a:pt x="2361" y="1494"/>
                  <a:pt x="2018" y="1564"/>
                  <a:pt x="1672" y="1656"/>
                </a:cubicBezTo>
                <a:cubicBezTo>
                  <a:pt x="1801" y="1167"/>
                  <a:pt x="1921" y="850"/>
                  <a:pt x="1951" y="773"/>
                </a:cubicBezTo>
                <a:cubicBezTo>
                  <a:pt x="2245" y="575"/>
                  <a:pt x="2564" y="412"/>
                  <a:pt x="2902" y="290"/>
                </a:cubicBezTo>
                <a:cubicBezTo>
                  <a:pt x="2877" y="405"/>
                  <a:pt x="2788" y="823"/>
                  <a:pt x="2696" y="1444"/>
                </a:cubicBezTo>
                <a:moveTo>
                  <a:pt x="2735" y="1438"/>
                </a:moveTo>
                <a:cubicBezTo>
                  <a:pt x="2835" y="770"/>
                  <a:pt x="2930" y="340"/>
                  <a:pt x="2945" y="275"/>
                </a:cubicBezTo>
                <a:cubicBezTo>
                  <a:pt x="3220" y="180"/>
                  <a:pt x="3507" y="110"/>
                  <a:pt x="3804" y="73"/>
                </a:cubicBezTo>
                <a:cubicBezTo>
                  <a:pt x="3793" y="185"/>
                  <a:pt x="3757" y="644"/>
                  <a:pt x="3719" y="1345"/>
                </a:cubicBezTo>
                <a:cubicBezTo>
                  <a:pt x="3402" y="1360"/>
                  <a:pt x="3073" y="1390"/>
                  <a:pt x="2735" y="1438"/>
                </a:cubicBezTo>
                <a:moveTo>
                  <a:pt x="3669" y="2516"/>
                </a:moveTo>
                <a:cubicBezTo>
                  <a:pt x="3316" y="2523"/>
                  <a:pt x="2956" y="2539"/>
                  <a:pt x="2594" y="2569"/>
                </a:cubicBezTo>
                <a:cubicBezTo>
                  <a:pt x="2635" y="2162"/>
                  <a:pt x="2683" y="1794"/>
                  <a:pt x="2729" y="1478"/>
                </a:cubicBezTo>
                <a:cubicBezTo>
                  <a:pt x="3068" y="1428"/>
                  <a:pt x="3399" y="1398"/>
                  <a:pt x="3718" y="1383"/>
                </a:cubicBezTo>
                <a:cubicBezTo>
                  <a:pt x="3701" y="1712"/>
                  <a:pt x="3683" y="2093"/>
                  <a:pt x="3669" y="2516"/>
                </a:cubicBezTo>
                <a:moveTo>
                  <a:pt x="5024" y="2538"/>
                </a:moveTo>
                <a:cubicBezTo>
                  <a:pt x="4604" y="2518"/>
                  <a:pt x="4161" y="2508"/>
                  <a:pt x="3707" y="2515"/>
                </a:cubicBezTo>
                <a:cubicBezTo>
                  <a:pt x="3721" y="2092"/>
                  <a:pt x="3738" y="1711"/>
                  <a:pt x="3756" y="1381"/>
                </a:cubicBezTo>
                <a:cubicBezTo>
                  <a:pt x="4190" y="1362"/>
                  <a:pt x="4600" y="1372"/>
                  <a:pt x="4976" y="1397"/>
                </a:cubicBezTo>
                <a:cubicBezTo>
                  <a:pt x="4997" y="1783"/>
                  <a:pt x="5013" y="2163"/>
                  <a:pt x="5024" y="2538"/>
                </a:cubicBezTo>
                <a:moveTo>
                  <a:pt x="5085" y="3706"/>
                </a:moveTo>
                <a:cubicBezTo>
                  <a:pt x="5081" y="3340"/>
                  <a:pt x="5075" y="2963"/>
                  <a:pt x="5063" y="2578"/>
                </a:cubicBezTo>
                <a:cubicBezTo>
                  <a:pt x="5458" y="2598"/>
                  <a:pt x="5833" y="2628"/>
                  <a:pt x="6181" y="2662"/>
                </a:cubicBezTo>
                <a:cubicBezTo>
                  <a:pt x="6210" y="3023"/>
                  <a:pt x="6226" y="3382"/>
                  <a:pt x="6232" y="3733"/>
                </a:cubicBezTo>
                <a:cubicBezTo>
                  <a:pt x="5877" y="3721"/>
                  <a:pt x="5492" y="3711"/>
                  <a:pt x="5085" y="3706"/>
                </a:cubicBezTo>
                <a:moveTo>
                  <a:pt x="5078" y="5146"/>
                </a:moveTo>
                <a:cubicBezTo>
                  <a:pt x="5446" y="5142"/>
                  <a:pt x="5823" y="5134"/>
                  <a:pt x="6209" y="5122"/>
                </a:cubicBezTo>
                <a:cubicBezTo>
                  <a:pt x="6189" y="5519"/>
                  <a:pt x="6159" y="5895"/>
                  <a:pt x="6125" y="6242"/>
                </a:cubicBezTo>
                <a:cubicBezTo>
                  <a:pt x="5762" y="6272"/>
                  <a:pt x="5402" y="6290"/>
                  <a:pt x="5049" y="6297"/>
                </a:cubicBezTo>
                <a:cubicBezTo>
                  <a:pt x="5061" y="5941"/>
                  <a:pt x="5072" y="5556"/>
                  <a:pt x="5078" y="5146"/>
                </a:cubicBezTo>
                <a:moveTo>
                  <a:pt x="3675" y="5143"/>
                </a:moveTo>
                <a:cubicBezTo>
                  <a:pt x="3944" y="5147"/>
                  <a:pt x="4221" y="5149"/>
                  <a:pt x="4507" y="5149"/>
                </a:cubicBezTo>
                <a:cubicBezTo>
                  <a:pt x="4682" y="5149"/>
                  <a:pt x="4860" y="5148"/>
                  <a:pt x="5041" y="5146"/>
                </a:cubicBezTo>
                <a:cubicBezTo>
                  <a:pt x="5034" y="5556"/>
                  <a:pt x="5024" y="5942"/>
                  <a:pt x="5012" y="6298"/>
                </a:cubicBezTo>
                <a:cubicBezTo>
                  <a:pt x="4559" y="6305"/>
                  <a:pt x="4118" y="6296"/>
                  <a:pt x="3700" y="6276"/>
                </a:cubicBezTo>
                <a:cubicBezTo>
                  <a:pt x="3687" y="5890"/>
                  <a:pt x="3679" y="5511"/>
                  <a:pt x="3675" y="5143"/>
                </a:cubicBezTo>
                <a:moveTo>
                  <a:pt x="3638" y="5142"/>
                </a:moveTo>
                <a:cubicBezTo>
                  <a:pt x="3642" y="5510"/>
                  <a:pt x="3649" y="5889"/>
                  <a:pt x="3661" y="6274"/>
                </a:cubicBezTo>
                <a:cubicBezTo>
                  <a:pt x="3266" y="6254"/>
                  <a:pt x="2889" y="6224"/>
                  <a:pt x="2542" y="6188"/>
                </a:cubicBezTo>
                <a:cubicBezTo>
                  <a:pt x="2511" y="5827"/>
                  <a:pt x="2493" y="5467"/>
                  <a:pt x="2486" y="5114"/>
                </a:cubicBezTo>
                <a:cubicBezTo>
                  <a:pt x="2843" y="5126"/>
                  <a:pt x="3228" y="5136"/>
                  <a:pt x="3638" y="5142"/>
                </a:cubicBezTo>
                <a:moveTo>
                  <a:pt x="3641" y="3702"/>
                </a:moveTo>
                <a:cubicBezTo>
                  <a:pt x="3273" y="3706"/>
                  <a:pt x="2893" y="3713"/>
                  <a:pt x="2508" y="3724"/>
                </a:cubicBezTo>
                <a:cubicBezTo>
                  <a:pt x="2526" y="3330"/>
                  <a:pt x="2555" y="2954"/>
                  <a:pt x="2590" y="2606"/>
                </a:cubicBezTo>
                <a:cubicBezTo>
                  <a:pt x="2953" y="2577"/>
                  <a:pt x="3314" y="2560"/>
                  <a:pt x="3668" y="2554"/>
                </a:cubicBezTo>
                <a:cubicBezTo>
                  <a:pt x="3657" y="2910"/>
                  <a:pt x="3646" y="3295"/>
                  <a:pt x="3641" y="3702"/>
                </a:cubicBezTo>
                <a:moveTo>
                  <a:pt x="3679" y="3702"/>
                </a:moveTo>
                <a:cubicBezTo>
                  <a:pt x="3685" y="3294"/>
                  <a:pt x="3694" y="2909"/>
                  <a:pt x="3705" y="2553"/>
                </a:cubicBezTo>
                <a:cubicBezTo>
                  <a:pt x="4161" y="2546"/>
                  <a:pt x="4604" y="2556"/>
                  <a:pt x="5026" y="2576"/>
                </a:cubicBezTo>
                <a:cubicBezTo>
                  <a:pt x="5037" y="2961"/>
                  <a:pt x="5044" y="3339"/>
                  <a:pt x="5046" y="3705"/>
                </a:cubicBezTo>
                <a:cubicBezTo>
                  <a:pt x="4614" y="3699"/>
                  <a:pt x="4156" y="3697"/>
                  <a:pt x="3679" y="3702"/>
                </a:cubicBezTo>
                <a:moveTo>
                  <a:pt x="5042" y="5108"/>
                </a:moveTo>
                <a:cubicBezTo>
                  <a:pt x="4565" y="5113"/>
                  <a:pt x="4108" y="5111"/>
                  <a:pt x="3675" y="5105"/>
                </a:cubicBezTo>
                <a:cubicBezTo>
                  <a:pt x="3671" y="4629"/>
                  <a:pt x="3673" y="4172"/>
                  <a:pt x="3678" y="3739"/>
                </a:cubicBezTo>
                <a:cubicBezTo>
                  <a:pt x="4156" y="3735"/>
                  <a:pt x="4614" y="3736"/>
                  <a:pt x="5047" y="3743"/>
                </a:cubicBezTo>
                <a:cubicBezTo>
                  <a:pt x="5051" y="4219"/>
                  <a:pt x="5048" y="4677"/>
                  <a:pt x="5042" y="5108"/>
                </a:cubicBezTo>
                <a:moveTo>
                  <a:pt x="2505" y="3763"/>
                </a:moveTo>
                <a:cubicBezTo>
                  <a:pt x="2892" y="3750"/>
                  <a:pt x="3271" y="3743"/>
                  <a:pt x="3641" y="3739"/>
                </a:cubicBezTo>
                <a:cubicBezTo>
                  <a:pt x="3634" y="4172"/>
                  <a:pt x="3633" y="4629"/>
                  <a:pt x="3638" y="5105"/>
                </a:cubicBezTo>
                <a:cubicBezTo>
                  <a:pt x="3228" y="5098"/>
                  <a:pt x="2842" y="5089"/>
                  <a:pt x="2485" y="5076"/>
                </a:cubicBezTo>
                <a:cubicBezTo>
                  <a:pt x="2477" y="4624"/>
                  <a:pt x="2485" y="4183"/>
                  <a:pt x="2505" y="3763"/>
                </a:cubicBezTo>
                <a:moveTo>
                  <a:pt x="6211" y="5085"/>
                </a:moveTo>
                <a:cubicBezTo>
                  <a:pt x="5825" y="5096"/>
                  <a:pt x="5447" y="5104"/>
                  <a:pt x="5079" y="5107"/>
                </a:cubicBezTo>
                <a:cubicBezTo>
                  <a:pt x="5086" y="4677"/>
                  <a:pt x="5089" y="4219"/>
                  <a:pt x="5085" y="3743"/>
                </a:cubicBezTo>
                <a:cubicBezTo>
                  <a:pt x="5493" y="3749"/>
                  <a:pt x="5877" y="3759"/>
                  <a:pt x="6233" y="3770"/>
                </a:cubicBezTo>
                <a:cubicBezTo>
                  <a:pt x="6241" y="4225"/>
                  <a:pt x="6231" y="4666"/>
                  <a:pt x="6211" y="5085"/>
                </a:cubicBezTo>
                <a:moveTo>
                  <a:pt x="5697" y="1468"/>
                </a:moveTo>
                <a:cubicBezTo>
                  <a:pt x="5817" y="1484"/>
                  <a:pt x="5933" y="1502"/>
                  <a:pt x="6045" y="1520"/>
                </a:cubicBezTo>
                <a:cubicBezTo>
                  <a:pt x="6104" y="1887"/>
                  <a:pt x="6147" y="2257"/>
                  <a:pt x="6178" y="2624"/>
                </a:cubicBezTo>
                <a:cubicBezTo>
                  <a:pt x="5831" y="2589"/>
                  <a:pt x="5456" y="2560"/>
                  <a:pt x="5062" y="2540"/>
                </a:cubicBezTo>
                <a:cubicBezTo>
                  <a:pt x="5051" y="2166"/>
                  <a:pt x="5035" y="1784"/>
                  <a:pt x="5015" y="1400"/>
                </a:cubicBezTo>
                <a:cubicBezTo>
                  <a:pt x="5258" y="1417"/>
                  <a:pt x="5486" y="1441"/>
                  <a:pt x="5697" y="1468"/>
                </a:cubicBezTo>
                <a:moveTo>
                  <a:pt x="6038" y="1480"/>
                </a:moveTo>
                <a:cubicBezTo>
                  <a:pt x="5930" y="1463"/>
                  <a:pt x="5818" y="1447"/>
                  <a:pt x="5702" y="1431"/>
                </a:cubicBezTo>
                <a:cubicBezTo>
                  <a:pt x="5490" y="1404"/>
                  <a:pt x="5259" y="1379"/>
                  <a:pt x="5013" y="1362"/>
                </a:cubicBezTo>
                <a:cubicBezTo>
                  <a:pt x="4989" y="936"/>
                  <a:pt x="4959" y="505"/>
                  <a:pt x="4922" y="75"/>
                </a:cubicBezTo>
                <a:cubicBezTo>
                  <a:pt x="5218" y="113"/>
                  <a:pt x="5503" y="182"/>
                  <a:pt x="5777" y="279"/>
                </a:cubicBezTo>
                <a:cubicBezTo>
                  <a:pt x="5886" y="672"/>
                  <a:pt x="5972" y="1075"/>
                  <a:pt x="6038" y="1480"/>
                </a:cubicBezTo>
                <a:moveTo>
                  <a:pt x="7102" y="1740"/>
                </a:moveTo>
                <a:cubicBezTo>
                  <a:pt x="7194" y="2087"/>
                  <a:pt x="7264" y="2429"/>
                  <a:pt x="7314" y="2764"/>
                </a:cubicBezTo>
                <a:cubicBezTo>
                  <a:pt x="6998" y="2717"/>
                  <a:pt x="6626" y="2669"/>
                  <a:pt x="6215" y="2628"/>
                </a:cubicBezTo>
                <a:cubicBezTo>
                  <a:pt x="6185" y="2262"/>
                  <a:pt x="6142" y="1893"/>
                  <a:pt x="6084" y="1526"/>
                </a:cubicBezTo>
                <a:cubicBezTo>
                  <a:pt x="6474" y="1590"/>
                  <a:pt x="6817" y="1667"/>
                  <a:pt x="7102" y="1740"/>
                </a:cubicBezTo>
                <a:moveTo>
                  <a:pt x="6078" y="1487"/>
                </a:moveTo>
                <a:cubicBezTo>
                  <a:pt x="6012" y="1085"/>
                  <a:pt x="5927" y="685"/>
                  <a:pt x="5820" y="294"/>
                </a:cubicBezTo>
                <a:cubicBezTo>
                  <a:pt x="6165" y="419"/>
                  <a:pt x="6489" y="587"/>
                  <a:pt x="6788" y="791"/>
                </a:cubicBezTo>
                <a:cubicBezTo>
                  <a:pt x="6909" y="1095"/>
                  <a:pt x="7008" y="1398"/>
                  <a:pt x="7090" y="1697"/>
                </a:cubicBezTo>
                <a:cubicBezTo>
                  <a:pt x="6806" y="1625"/>
                  <a:pt x="6464" y="1550"/>
                  <a:pt x="6078" y="1487"/>
                </a:cubicBezTo>
                <a:moveTo>
                  <a:pt x="1320" y="3814"/>
                </a:moveTo>
                <a:cubicBezTo>
                  <a:pt x="1707" y="3793"/>
                  <a:pt x="2090" y="3776"/>
                  <a:pt x="2467" y="3764"/>
                </a:cubicBezTo>
                <a:cubicBezTo>
                  <a:pt x="2448" y="4183"/>
                  <a:pt x="2439" y="4624"/>
                  <a:pt x="2448" y="5076"/>
                </a:cubicBezTo>
                <a:cubicBezTo>
                  <a:pt x="2021" y="5061"/>
                  <a:pt x="1638" y="5044"/>
                  <a:pt x="1310" y="5026"/>
                </a:cubicBezTo>
                <a:cubicBezTo>
                  <a:pt x="1288" y="4595"/>
                  <a:pt x="1296" y="4188"/>
                  <a:pt x="1320" y="3814"/>
                </a:cubicBezTo>
                <a:moveTo>
                  <a:pt x="7877" y="6869"/>
                </a:moveTo>
                <a:cubicBezTo>
                  <a:pt x="7614" y="6975"/>
                  <a:pt x="7352" y="7064"/>
                  <a:pt x="7092" y="7139"/>
                </a:cubicBezTo>
                <a:cubicBezTo>
                  <a:pt x="7165" y="6861"/>
                  <a:pt x="7243" y="6520"/>
                  <a:pt x="7307" y="6131"/>
                </a:cubicBezTo>
                <a:cubicBezTo>
                  <a:pt x="7675" y="6068"/>
                  <a:pt x="8040" y="5989"/>
                  <a:pt x="8398" y="5891"/>
                </a:cubicBezTo>
                <a:cubicBezTo>
                  <a:pt x="8266" y="6241"/>
                  <a:pt x="8091" y="6569"/>
                  <a:pt x="7877" y="6869"/>
                </a:cubicBezTo>
                <a:moveTo>
                  <a:pt x="7399" y="5032"/>
                </a:moveTo>
                <a:cubicBezTo>
                  <a:pt x="7011" y="5055"/>
                  <a:pt x="6626" y="5071"/>
                  <a:pt x="6248" y="5083"/>
                </a:cubicBezTo>
                <a:cubicBezTo>
                  <a:pt x="6269" y="4666"/>
                  <a:pt x="6278" y="4225"/>
                  <a:pt x="6271" y="3772"/>
                </a:cubicBezTo>
                <a:cubicBezTo>
                  <a:pt x="6700" y="3786"/>
                  <a:pt x="7086" y="3804"/>
                  <a:pt x="7416" y="3822"/>
                </a:cubicBezTo>
                <a:cubicBezTo>
                  <a:pt x="7435" y="4254"/>
                  <a:pt x="7425" y="4661"/>
                  <a:pt x="7399" y="5032"/>
                </a:cubicBezTo>
                <a:moveTo>
                  <a:pt x="7940" y="1954"/>
                </a:moveTo>
                <a:cubicBezTo>
                  <a:pt x="7831" y="1915"/>
                  <a:pt x="7547" y="1815"/>
                  <a:pt x="7132" y="1709"/>
                </a:cubicBezTo>
                <a:cubicBezTo>
                  <a:pt x="7053" y="1418"/>
                  <a:pt x="6957" y="1124"/>
                  <a:pt x="6843" y="829"/>
                </a:cubicBezTo>
                <a:cubicBezTo>
                  <a:pt x="7273" y="1134"/>
                  <a:pt x="7645" y="1516"/>
                  <a:pt x="7940" y="1954"/>
                </a:cubicBezTo>
                <a:moveTo>
                  <a:pt x="6819" y="766"/>
                </a:moveTo>
                <a:lnTo>
                  <a:pt x="6818" y="765"/>
                </a:lnTo>
                <a:lnTo>
                  <a:pt x="6817" y="765"/>
                </a:lnTo>
                <a:cubicBezTo>
                  <a:pt x="6116" y="283"/>
                  <a:pt x="5268" y="0"/>
                  <a:pt x="4356" y="0"/>
                </a:cubicBezTo>
                <a:cubicBezTo>
                  <a:pt x="3457" y="0"/>
                  <a:pt x="2623" y="273"/>
                  <a:pt x="1928" y="742"/>
                </a:cubicBezTo>
                <a:lnTo>
                  <a:pt x="1923" y="740"/>
                </a:lnTo>
                <a:cubicBezTo>
                  <a:pt x="1923" y="740"/>
                  <a:pt x="1922" y="744"/>
                  <a:pt x="1920" y="748"/>
                </a:cubicBezTo>
                <a:cubicBezTo>
                  <a:pt x="1442" y="1072"/>
                  <a:pt x="1032" y="1490"/>
                  <a:pt x="714" y="1973"/>
                </a:cubicBezTo>
                <a:cubicBezTo>
                  <a:pt x="712" y="1974"/>
                  <a:pt x="709" y="1975"/>
                  <a:pt x="706" y="1976"/>
                </a:cubicBezTo>
                <a:lnTo>
                  <a:pt x="708" y="1982"/>
                </a:lnTo>
                <a:cubicBezTo>
                  <a:pt x="261" y="2668"/>
                  <a:pt x="0" y="3488"/>
                  <a:pt x="0" y="4366"/>
                </a:cubicBezTo>
                <a:cubicBezTo>
                  <a:pt x="0" y="5301"/>
                  <a:pt x="294" y="6167"/>
                  <a:pt x="794" y="6878"/>
                </a:cubicBezTo>
                <a:lnTo>
                  <a:pt x="793" y="6881"/>
                </a:lnTo>
                <a:cubicBezTo>
                  <a:pt x="793" y="6881"/>
                  <a:pt x="795" y="6882"/>
                  <a:pt x="797" y="6882"/>
                </a:cubicBezTo>
                <a:cubicBezTo>
                  <a:pt x="1587" y="8002"/>
                  <a:pt x="2887" y="8733"/>
                  <a:pt x="4356" y="8733"/>
                </a:cubicBezTo>
                <a:cubicBezTo>
                  <a:pt x="5277" y="8733"/>
                  <a:pt x="6132" y="8445"/>
                  <a:pt x="6837" y="7955"/>
                </a:cubicBezTo>
                <a:lnTo>
                  <a:pt x="6838" y="7955"/>
                </a:lnTo>
                <a:cubicBezTo>
                  <a:pt x="6838" y="7955"/>
                  <a:pt x="6838" y="7954"/>
                  <a:pt x="6838" y="7953"/>
                </a:cubicBezTo>
                <a:cubicBezTo>
                  <a:pt x="7970" y="7164"/>
                  <a:pt x="8712" y="5850"/>
                  <a:pt x="8712" y="4366"/>
                </a:cubicBezTo>
                <a:cubicBezTo>
                  <a:pt x="8712" y="2875"/>
                  <a:pt x="7962" y="1555"/>
                  <a:pt x="6819" y="7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E093089F-91D9-704E-7738-2D57A620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0112" y="480616"/>
            <a:ext cx="2848610" cy="672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2A612-71D7-2F78-67BD-29E8955664C7}"/>
              </a:ext>
            </a:extLst>
          </p:cNvPr>
          <p:cNvSpPr txBox="1"/>
          <p:nvPr/>
        </p:nvSpPr>
        <p:spPr>
          <a:xfrm>
            <a:off x="1577250" y="3036837"/>
            <a:ext cx="5586108" cy="41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dk1"/>
                </a:solidFill>
                <a:latin typeface="Varela Round"/>
                <a:cs typeface="Varela Round"/>
                <a:sym typeface="Varela Round"/>
              </a:rPr>
              <a:t>B-23-2-R-5</a:t>
            </a:r>
            <a:endParaRPr lang="en-IL" sz="2000" dirty="0">
              <a:solidFill>
                <a:schemeClr val="dk1"/>
              </a:solidFill>
              <a:latin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97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698813" y="520772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277968" y="1167015"/>
            <a:ext cx="8588064" cy="301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200" dirty="0"/>
              <a:t>Input: Initial stage accepting system specifications, including grid dimensions, robot configurations, and relevant parameters.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Grid Cells and Robots: System architecture abstracted into a structured representation, identifying grid cells and robot presence within each cell.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Flattening: Evolving system dynamics distilled into a temporal sequence of snapshots while flattening counter-agents to occupancy indicators.</a:t>
            </a:r>
          </a:p>
          <a:p>
            <a:pPr marL="285750" indent="-285750"/>
            <a:endParaRPr lang="en-US" sz="1200" dirty="0"/>
          </a:p>
        </p:txBody>
      </p:sp>
      <p:sp>
        <p:nvSpPr>
          <p:cNvPr id="4" name="Google Shape;342;p31">
            <a:extLst>
              <a:ext uri="{FF2B5EF4-FFF2-40B4-BE49-F238E27FC236}">
                <a16:creationId xmlns:a16="http://schemas.microsoft.com/office/drawing/2014/main" id="{EFC37AE4-9483-7155-E5C4-5F6CE1D81268}"/>
              </a:ext>
            </a:extLst>
          </p:cNvPr>
          <p:cNvSpPr txBox="1">
            <a:spLocks/>
          </p:cNvSpPr>
          <p:nvPr/>
        </p:nvSpPr>
        <p:spPr>
          <a:xfrm>
            <a:off x="277968" y="3019222"/>
            <a:ext cx="8662986" cy="147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1200" dirty="0"/>
              <a:t>Kripke Structure: Transition to a formal representation via construction of a Kripke structure, capturing system evolution over time with discrete nodes and transitions.</a:t>
            </a:r>
          </a:p>
          <a:p>
            <a:pPr marL="0" indent="0">
              <a:buNone/>
            </a:pPr>
            <a:endParaRPr lang="en-US" sz="1200" dirty="0"/>
          </a:p>
          <a:p>
            <a:pPr marL="285750" indent="-285750"/>
            <a:r>
              <a:rPr lang="en-US" sz="1200" dirty="0"/>
              <a:t>Boolean Formula: Encoding system dynamics, constraints, and objectives into a logical Boolean formula for rigorous analysis and solution derivation using automated solvers.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8C08C-4B24-A550-A544-54BB52DD6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95" y="4250880"/>
            <a:ext cx="5731510" cy="5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4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698813" y="520772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B141718-8B21-D461-E815-4DE456E7D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516">
            <a:off x="1674797" y="1444963"/>
            <a:ext cx="976817" cy="9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F8ECC-0841-0314-7424-575EF1CD6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9" y="463204"/>
            <a:ext cx="2622383" cy="2105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864E57-7746-4B2A-678E-5CE769F46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73" y="3297175"/>
            <a:ext cx="3192273" cy="1261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53C96-4CFA-DF55-40AD-C475B2BF5C93}"/>
                  </a:ext>
                </a:extLst>
              </p:cNvPr>
              <p:cNvSpPr txBox="1"/>
              <p:nvPr/>
            </p:nvSpPr>
            <p:spPr>
              <a:xfrm rot="955254">
                <a:off x="2496951" y="3930667"/>
                <a:ext cx="2642841" cy="36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6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IL" sz="16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IL" sz="1600" b="1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IL" sz="1600" b="1" i="1">
                              <a:latin typeface="Cambria Math" panose="02040503050406030204" pitchFamily="18" charset="0"/>
                            </a:rPr>
                            <m:t>𝒔𝒑</m:t>
                          </m:r>
                        </m:sub>
                      </m:sSub>
                    </m:oMath>
                  </m:oMathPara>
                </a14:m>
                <a:endParaRPr lang="en-IL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B53C96-4CFA-DF55-40AD-C475B2BF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55254">
                <a:off x="2496951" y="3930667"/>
                <a:ext cx="2642841" cy="361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B56965E-F8B5-F327-1637-E886D5375426}"/>
              </a:ext>
            </a:extLst>
          </p:cNvPr>
          <p:cNvCxnSpPr>
            <a:cxnSpLocks/>
          </p:cNvCxnSpPr>
          <p:nvPr/>
        </p:nvCxnSpPr>
        <p:spPr>
          <a:xfrm>
            <a:off x="606644" y="1441593"/>
            <a:ext cx="966445" cy="607701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16A4DE9-19CA-9780-3FB2-AEB1766A9D57}"/>
              </a:ext>
            </a:extLst>
          </p:cNvPr>
          <p:cNvCxnSpPr>
            <a:cxnSpLocks/>
          </p:cNvCxnSpPr>
          <p:nvPr/>
        </p:nvCxnSpPr>
        <p:spPr>
          <a:xfrm flipV="1">
            <a:off x="2856160" y="1441593"/>
            <a:ext cx="2029391" cy="493935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CC4043E-2850-D07C-3F8A-40F2AD8B1653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H="1">
            <a:off x="7209280" y="2341925"/>
            <a:ext cx="2146617" cy="1025116"/>
          </a:xfrm>
          <a:prstGeom prst="curvedConnector4">
            <a:avLst>
              <a:gd name="adj1" fmla="val 35311"/>
              <a:gd name="adj2" fmla="val 1223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B3D647F-7B76-E711-FADA-6A28DAC05F0E}"/>
              </a:ext>
            </a:extLst>
          </p:cNvPr>
          <p:cNvCxnSpPr>
            <a:cxnSpLocks/>
          </p:cNvCxnSpPr>
          <p:nvPr/>
        </p:nvCxnSpPr>
        <p:spPr>
          <a:xfrm rot="10800000">
            <a:off x="4286251" y="3986213"/>
            <a:ext cx="1316625" cy="20955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EC238A0-5514-8CFF-C0DB-03668D209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698" y="3926467"/>
            <a:ext cx="1798519" cy="450578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ED74DF7-F8D2-8A1E-2722-E8E69AEDFC52}"/>
              </a:ext>
            </a:extLst>
          </p:cNvPr>
          <p:cNvSpPr txBox="1"/>
          <p:nvPr/>
        </p:nvSpPr>
        <p:spPr>
          <a:xfrm>
            <a:off x="38957" y="129137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endParaRPr lang="en-IL" sz="1800" b="1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A392E-3AB4-FF22-E8B6-8FD5D6BA1492}"/>
              </a:ext>
            </a:extLst>
          </p:cNvPr>
          <p:cNvSpPr txBox="1"/>
          <p:nvPr/>
        </p:nvSpPr>
        <p:spPr>
          <a:xfrm rot="20486922">
            <a:off x="1610914" y="2403087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Grid Cells &amp; Robots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606889-F69A-87F0-F55A-C55CD897AD84}"/>
              </a:ext>
            </a:extLst>
          </p:cNvPr>
          <p:cNvSpPr txBox="1"/>
          <p:nvPr/>
        </p:nvSpPr>
        <p:spPr>
          <a:xfrm>
            <a:off x="5887646" y="261284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Flattening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7E471C-231A-0839-99C9-40C57B6DCE68}"/>
              </a:ext>
            </a:extLst>
          </p:cNvPr>
          <p:cNvSpPr txBox="1"/>
          <p:nvPr/>
        </p:nvSpPr>
        <p:spPr>
          <a:xfrm>
            <a:off x="6610247" y="4591644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Kripke Structure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FB5CDF-94BD-D9BF-D4B4-6E03BFBD6103}"/>
              </a:ext>
            </a:extLst>
          </p:cNvPr>
          <p:cNvSpPr txBox="1"/>
          <p:nvPr/>
        </p:nvSpPr>
        <p:spPr>
          <a:xfrm rot="1041847">
            <a:off x="2987032" y="4341204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Consolas" panose="020B0609020204030204" pitchFamily="49" charset="0"/>
              </a:rPr>
              <a:t>Boolean Formula</a:t>
            </a:r>
            <a:endParaRPr lang="en-IL" sz="1100" b="1" i="1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BEE4F9-A891-67F6-AB2D-AB832C6434E9}"/>
              </a:ext>
            </a:extLst>
          </p:cNvPr>
          <p:cNvSpPr txBox="1"/>
          <p:nvPr/>
        </p:nvSpPr>
        <p:spPr>
          <a:xfrm>
            <a:off x="47616" y="423854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Path</a:t>
            </a:r>
            <a:endParaRPr lang="en-IL" sz="1200" b="1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4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265933" y="277580"/>
            <a:ext cx="3133885" cy="67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92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6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598799" y="546862"/>
            <a:ext cx="5101913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- Introduction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06011" y="1128563"/>
            <a:ext cx="8535677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Finding a valid path for a robot on a grid represented by a Kripke structure, avoiding collision with obstacles from system of counter-agents (M2).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Pipeline Starting Point: Kripke Structure Stage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Representation:</a:t>
            </a:r>
          </a:p>
          <a:p>
            <a:pPr marL="742950" lvl="1" indent="-285750"/>
            <a:r>
              <a:rPr lang="en-US" dirty="0"/>
              <a:t>Grid represented as nodes in a Kripke structure.</a:t>
            </a:r>
          </a:p>
          <a:p>
            <a:pPr marL="742950" lvl="1" indent="-285750"/>
            <a:r>
              <a:rPr lang="en-US" dirty="0"/>
              <a:t>Each node depicts a grid state with a Boolean matrix indicating cell occupancy.</a:t>
            </a:r>
          </a:p>
          <a:p>
            <a:pPr marL="742950" lvl="1" indent="-285750"/>
            <a:r>
              <a:rPr lang="en-US" dirty="0"/>
              <a:t>True: obstacle or robot present; False: empty cell.</a:t>
            </a:r>
          </a:p>
          <a:p>
            <a:pPr marL="457200" lvl="1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Robot Movement: Transitions between states represent agent movement.</a:t>
            </a:r>
            <a:br>
              <a:rPr lang="en-US" dirty="0"/>
            </a:br>
            <a:r>
              <a:rPr lang="en-US" dirty="0"/>
              <a:t>Each transition denotes moving to an adjacent cell, including staying in the same cell.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generated formula is a combination of </a:t>
            </a:r>
            <a:r>
              <a:rPr lang="en-US" b="1" i="1" dirty="0"/>
              <a:t>constraints</a:t>
            </a:r>
            <a:r>
              <a:rPr lang="en-US" dirty="0"/>
              <a:t> on M1 and M2.</a:t>
            </a:r>
          </a:p>
        </p:txBody>
      </p:sp>
    </p:spTree>
    <p:extLst>
      <p:ext uri="{BB962C8B-B14F-4D97-AF65-F5344CB8AC3E}">
        <p14:creationId xmlns:p14="http://schemas.microsoft.com/office/powerpoint/2010/main" val="34268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579749" y="504075"/>
            <a:ext cx="4911413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- Base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34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9737" y="1134225"/>
                <a:ext cx="3882713" cy="350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We start by creating a 3D space-time by constructing a base set of atomic properties</a:t>
                </a:r>
              </a:p>
              <a:p>
                <a:pPr marL="742950" lvl="1" indent="-285750"/>
                <a:r>
                  <a:rPr lang="en-US" dirty="0"/>
                  <a:t>The row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The column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The time dimension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285750"/>
                <a:endParaRPr lang="en-US" dirty="0"/>
              </a:p>
              <a:p>
                <a:pPr marL="285750" indent="-285750"/>
                <a:r>
                  <a:rPr lang="en-US" dirty="0"/>
                  <a:t>We will define: 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m:rPr>
                        <m:nor/>
                      </m:rPr>
                      <a:rPr lang="en-US"/>
                      <m:t>primary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agent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is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present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cell</m:t>
                    </m:r>
                    <m:r>
                      <m:rPr>
                        <m:nor/>
                      </m:rPr>
                      <a:rPr lang="en-US"/>
                      <m:t> (</m:t>
                    </m:r>
                    <m:r>
                      <m:rPr>
                        <m:nor/>
                      </m:rPr>
                      <a:rPr lang="en-US"/>
                      <m:t>𝑟</m:t>
                    </m:r>
                    <m:r>
                      <m:rPr>
                        <m:nor/>
                      </m:rPr>
                      <a:rPr lang="en-US"/>
                      <m:t>,</m:t>
                    </m:r>
                    <m:r>
                      <m:rPr>
                        <m:nor/>
                      </m:rPr>
                      <a:rPr lang="en-US"/>
                      <m:t>𝑐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at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time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step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𝑡</m:t>
                    </m:r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r>
                  <a:rPr lang="en-US" dirty="0"/>
                  <a:t>Atomic proposition count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denotes the grid size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denotes the length of the path</a:t>
                </a:r>
              </a:p>
            </p:txBody>
          </p:sp>
        </mc:Choice>
        <mc:Fallback xmlns=""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9737" y="1134225"/>
                <a:ext cx="3882713" cy="3505200"/>
              </a:xfrm>
              <a:prstGeom prst="rect">
                <a:avLst/>
              </a:prstGeom>
              <a:blipFill>
                <a:blip r:embed="rId3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5255D76-F63B-E1BE-1408-F853253C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027875"/>
            <a:ext cx="4476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3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Valid Steps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334664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Constraint Objective: Ensuring valid robot movement.</a:t>
            </a:r>
          </a:p>
          <a:p>
            <a:pPr marL="285750" indent="-285750"/>
            <a:r>
              <a:rPr lang="en-US" dirty="0"/>
              <a:t>Robot can move only to adjacent cells or stay in current cell.</a:t>
            </a:r>
          </a:p>
          <a:p>
            <a:pPr marL="285750" indent="-285750"/>
            <a:r>
              <a:rPr lang="en-US" dirty="0"/>
              <a:t>Ensures movement remains within defined grid boundaries.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87F56-9F3C-A4D1-B933-1CEB813AB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4" y="965963"/>
            <a:ext cx="1795464" cy="21774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4E90A6-A2A4-E5F4-4197-A08F1D01C24D}"/>
                  </a:ext>
                </a:extLst>
              </p:cNvPr>
              <p:cNvSpPr txBox="1"/>
              <p:nvPr/>
            </p:nvSpPr>
            <p:spPr>
              <a:xfrm>
                <a:off x="527362" y="3204671"/>
                <a:ext cx="8007038" cy="1757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&lt; 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  <m:e>
                          <m:nary>
                            <m:naryPr>
                              <m:chr m:val="⋀"/>
                              <m:limLoc m:val="undOvr"/>
                              <m:supHide m:val="on"/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 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…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…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IL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∨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𝜙</m:t>
                      </m:r>
                      <m:d>
                        <m:dPr>
                          <m:ctrlPr>
                            <a:rPr lang="en-I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⋁"/>
                          <m:limLoc m:val="undOvr"/>
                          <m:ctrlPr>
                            <a:rPr lang="en-IL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ctrlPr>
                                <a:rPr lang="en-IL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L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nary>
                                <m:naryPr>
                                  <m:chr m:val="⋀"/>
                                  <m:limLoc m:val="undOvr"/>
                                  <m:supHide m:val="on"/>
                                  <m:ctrlPr>
                                    <a:rPr lang="en-IL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&lt;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≤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 ,  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≠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L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L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IL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4E90A6-A2A4-E5F4-4197-A08F1D01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62" y="3204671"/>
                <a:ext cx="8007038" cy="1757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27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Path Finding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334664"/>
            <a:ext cx="4222500" cy="123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Constraint Objective: Constructing a path for the robot from initial to final state with valid movement.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0EB22-2457-3B6C-345C-B977B917DA06}"/>
                  </a:ext>
                </a:extLst>
              </p:cNvPr>
              <p:cNvSpPr txBox="1"/>
              <p:nvPr/>
            </p:nvSpPr>
            <p:spPr>
              <a:xfrm>
                <a:off x="1064418" y="2630710"/>
                <a:ext cx="521255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0EB22-2457-3B6C-345C-B977B917D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18" y="2630710"/>
                <a:ext cx="5212556" cy="381515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6A82-86B1-F997-D7C9-F84D9EA85D3A}"/>
                  </a:ext>
                </a:extLst>
              </p:cNvPr>
              <p:cNvSpPr txBox="1"/>
              <p:nvPr/>
            </p:nvSpPr>
            <p:spPr>
              <a:xfrm>
                <a:off x="1128712" y="2947913"/>
                <a:ext cx="52125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66A82-86B1-F997-D7C9-F84D9EA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2" y="2947913"/>
                <a:ext cx="5212556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B6FFF3F-1C88-B431-838E-490DBE4E40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28" y="1571692"/>
            <a:ext cx="1920235" cy="2328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8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Safety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80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Ensuring safety by preventing robot collisions with obstacles from system M2.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Constraint Definition: Constraints prohibit robot occupancy in cells occupied by obstacles.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B4DD7-9CD5-F069-184E-3AB83C2EF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64" y="1539571"/>
            <a:ext cx="1828801" cy="2217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981DCF-A861-2C98-8ABE-C5951F6642A2}"/>
                  </a:ext>
                </a:extLst>
              </p:cNvPr>
              <p:cNvSpPr txBox="1"/>
              <p:nvPr/>
            </p:nvSpPr>
            <p:spPr>
              <a:xfrm>
                <a:off x="2115009" y="3757479"/>
                <a:ext cx="5212556" cy="721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L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 &lt; </m:t>
                          </m:r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L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nary>
                            <m:naryPr>
                              <m:chr m:val="⋀"/>
                              <m:limLoc m:val="undOvr"/>
                              <m:supHide m:val="on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… 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L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… </m:t>
                                  </m:r>
                                  <m:r>
                                    <a:rPr lang="en-I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L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L" i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IL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IL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IL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L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981DCF-A861-2C98-8ABE-C5951F664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09" y="3757479"/>
                <a:ext cx="5212556" cy="721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45FAD7-D762-301B-B648-A6147D40A15D}"/>
                  </a:ext>
                </a:extLst>
              </p:cNvPr>
              <p:cNvSpPr txBox="1"/>
              <p:nvPr/>
            </p:nvSpPr>
            <p:spPr>
              <a:xfrm>
                <a:off x="1923317" y="4479343"/>
                <a:ext cx="5212556" cy="242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the bad robot system occupancy indicator at </a:t>
                </a:r>
                <a14:m>
                  <m:oMath xmlns:m="http://schemas.openxmlformats.org/officeDocument/2006/math">
                    <m:r>
                      <a:rPr lang="en-US" sz="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ctrlPr>
                          <a:rPr lang="en-IL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endParaRPr lang="en-IL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45FAD7-D762-301B-B648-A6147D40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17" y="4479343"/>
                <a:ext cx="5212556" cy="242567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5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713100" y="5371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1"/>
          </p:nvPr>
        </p:nvSpPr>
        <p:spPr>
          <a:xfrm>
            <a:off x="1033168" y="1599307"/>
            <a:ext cx="3348332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Path Planning in a dynamic environment</a:t>
            </a:r>
            <a:endParaRPr dirty="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2"/>
          </p:nvPr>
        </p:nvSpPr>
        <p:spPr>
          <a:xfrm>
            <a:off x="1033168" y="2437925"/>
            <a:ext cx="3010195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System, SAT, Kripke Structures and Occupancy Indicators</a:t>
            </a:r>
            <a:endParaRPr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3"/>
          </p:nvPr>
        </p:nvSpPr>
        <p:spPr>
          <a:xfrm>
            <a:off x="5396326" y="1602896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Formula generation and BMC</a:t>
            </a:r>
            <a:endParaRPr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4"/>
          </p:nvPr>
        </p:nvSpPr>
        <p:spPr>
          <a:xfrm>
            <a:off x="5396326" y="2437929"/>
            <a:ext cx="50316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Results, Complexity</a:t>
            </a:r>
            <a:endParaRPr dirty="0"/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 idx="5"/>
          </p:nvPr>
        </p:nvSpPr>
        <p:spPr>
          <a:xfrm>
            <a:off x="273411" y="1407495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 idx="6"/>
          </p:nvPr>
        </p:nvSpPr>
        <p:spPr>
          <a:xfrm>
            <a:off x="4636584" y="1407484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7"/>
          </p:nvPr>
        </p:nvSpPr>
        <p:spPr>
          <a:xfrm>
            <a:off x="273423" y="2242518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8"/>
          </p:nvPr>
        </p:nvSpPr>
        <p:spPr>
          <a:xfrm>
            <a:off x="4636591" y="2242514"/>
            <a:ext cx="70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subTitle" idx="9"/>
          </p:nvPr>
        </p:nvSpPr>
        <p:spPr>
          <a:xfrm>
            <a:off x="1033168" y="121396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Overview</a:t>
            </a:r>
            <a:endParaRPr dirty="0"/>
          </a:p>
        </p:txBody>
      </p:sp>
      <p:sp>
        <p:nvSpPr>
          <p:cNvPr id="320" name="Google Shape;320;p28"/>
          <p:cNvSpPr txBox="1">
            <a:spLocks noGrp="1"/>
          </p:cNvSpPr>
          <p:nvPr>
            <p:ph type="subTitle" idx="13"/>
          </p:nvPr>
        </p:nvSpPr>
        <p:spPr>
          <a:xfrm>
            <a:off x="1033168" y="204899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21" name="Google Shape;321;p28"/>
          <p:cNvSpPr txBox="1">
            <a:spLocks noGrp="1"/>
          </p:cNvSpPr>
          <p:nvPr>
            <p:ph type="subTitle" idx="14"/>
          </p:nvPr>
        </p:nvSpPr>
        <p:spPr>
          <a:xfrm>
            <a:off x="5396326" y="121396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322" name="Google Shape;322;p28"/>
          <p:cNvSpPr txBox="1">
            <a:spLocks noGrp="1"/>
          </p:cNvSpPr>
          <p:nvPr>
            <p:ph type="subTitle" idx="15"/>
          </p:nvPr>
        </p:nvSpPr>
        <p:spPr>
          <a:xfrm>
            <a:off x="5396326" y="2048993"/>
            <a:ext cx="5031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Benchmarking</a:t>
            </a:r>
            <a:endParaRPr dirty="0"/>
          </a:p>
        </p:txBody>
      </p:sp>
      <p:sp>
        <p:nvSpPr>
          <p:cNvPr id="9" name="Google Shape;312;p28">
            <a:extLst>
              <a:ext uri="{FF2B5EF4-FFF2-40B4-BE49-F238E27FC236}">
                <a16:creationId xmlns:a16="http://schemas.microsoft.com/office/drawing/2014/main" id="{F1EE9E92-1D64-BCBE-1DC0-D20BEF70B3B9}"/>
              </a:ext>
            </a:extLst>
          </p:cNvPr>
          <p:cNvSpPr txBox="1">
            <a:spLocks/>
          </p:cNvSpPr>
          <p:nvPr/>
        </p:nvSpPr>
        <p:spPr>
          <a:xfrm>
            <a:off x="1033168" y="3515770"/>
            <a:ext cx="3010195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Data Pipeline</a:t>
            </a:r>
          </a:p>
        </p:txBody>
      </p:sp>
      <p:sp>
        <p:nvSpPr>
          <p:cNvPr id="10" name="Google Shape;317;p28">
            <a:extLst>
              <a:ext uri="{FF2B5EF4-FFF2-40B4-BE49-F238E27FC236}">
                <a16:creationId xmlns:a16="http://schemas.microsoft.com/office/drawing/2014/main" id="{F2E1C634-9A78-A0F4-4EC3-A28C522A5E65}"/>
              </a:ext>
            </a:extLst>
          </p:cNvPr>
          <p:cNvSpPr txBox="1">
            <a:spLocks/>
          </p:cNvSpPr>
          <p:nvPr/>
        </p:nvSpPr>
        <p:spPr>
          <a:xfrm>
            <a:off x="273423" y="3320363"/>
            <a:ext cx="700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2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arela Round"/>
              <a:buNone/>
              <a:defRPr sz="30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1" name="Google Shape;320;p28">
            <a:extLst>
              <a:ext uri="{FF2B5EF4-FFF2-40B4-BE49-F238E27FC236}">
                <a16:creationId xmlns:a16="http://schemas.microsoft.com/office/drawing/2014/main" id="{F19748AC-B10C-4E1C-7556-A519DA770A85}"/>
              </a:ext>
            </a:extLst>
          </p:cNvPr>
          <p:cNvSpPr txBox="1">
            <a:spLocks/>
          </p:cNvSpPr>
          <p:nvPr/>
        </p:nvSpPr>
        <p:spPr>
          <a:xfrm>
            <a:off x="1033168" y="3126838"/>
            <a:ext cx="5031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arela Round"/>
              <a:buNone/>
              <a:defRPr sz="2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dirty="0"/>
              <a:t>Data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Single Path Constraint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808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Ensuring the good robot follows a single path, preventing multiple simultaneous movements..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380D0-BD85-9D73-8B50-6AA888B2C060}"/>
                  </a:ext>
                </a:extLst>
              </p:cNvPr>
              <p:cNvSpPr txBox="1"/>
              <p:nvPr/>
            </p:nvSpPr>
            <p:spPr>
              <a:xfrm>
                <a:off x="1532334" y="3653738"/>
                <a:ext cx="5212556" cy="727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limLoc m:val="undOvr"/>
                          <m:ctrlP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&lt; </m:t>
                          </m:r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ctrlPr>
                                <a:rPr lang="en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I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∈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 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IL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 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L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380D0-BD85-9D73-8B50-6AA888B2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34" y="3653738"/>
                <a:ext cx="5212556" cy="727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4E4672A-2C71-3656-9CFE-6CB29195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1" y="2161912"/>
            <a:ext cx="1491826" cy="14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16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Solution Formula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98787" y="1334664"/>
            <a:ext cx="4222500" cy="116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Objective: Finding a path on the grid which is</a:t>
            </a:r>
          </a:p>
          <a:p>
            <a:pPr marL="742950" lvl="1" indent="-285750"/>
            <a:r>
              <a:rPr lang="en-US" b="1" dirty="0"/>
              <a:t>Valid</a:t>
            </a:r>
          </a:p>
          <a:p>
            <a:pPr marL="742950" lvl="1" indent="-285750"/>
            <a:r>
              <a:rPr lang="en-US" b="1" dirty="0"/>
              <a:t>Safe</a:t>
            </a:r>
          </a:p>
          <a:p>
            <a:pPr marL="742950" lvl="1" indent="-285750"/>
            <a:r>
              <a:rPr lang="en-US" b="1" dirty="0"/>
              <a:t>Start to Finish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/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L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L" sz="1800" i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IL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L" sz="18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IL" sz="1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7E581C-8274-CE9B-73E6-2930AB87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22" y="2500313"/>
                <a:ext cx="5212556" cy="391582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/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reconstruct the path,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we iterate through the satisfying assignment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trace the movement of the robot. Starting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we follow the sequence of transitions dictated by the satisfying assignment: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→…→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L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→</m:t>
                      </m:r>
                      <m:sSub>
                        <m:sSubPr>
                          <m:ctrlPr>
                            <a:rPr lang="en-IL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4636E-1EE3-7120-A440-5EF386207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78" y="3126720"/>
                <a:ext cx="6837760" cy="1551450"/>
              </a:xfrm>
              <a:prstGeom prst="rect">
                <a:avLst/>
              </a:prstGeom>
              <a:blipFill>
                <a:blip r:embed="rId4"/>
                <a:stretch>
                  <a:fillRect t="-787" r="-5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4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 – BMC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Google Shape;34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8786" y="1334663"/>
                <a:ext cx="4627691" cy="32956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The pathfinding algorithm is bounded</a:t>
                </a:r>
                <a:br>
                  <a:rPr lang="en-US" dirty="0"/>
                </a:br>
                <a:r>
                  <a:rPr lang="en-US" dirty="0"/>
                  <a:t> by the path maximum length (denoted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The algorithm initially begins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285750" indent="-285750"/>
                <a:r>
                  <a:rPr lang="en-US" dirty="0"/>
                  <a:t>The algorithm generates a formula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The algorithm has three stop conditions</a:t>
                </a:r>
              </a:p>
              <a:p>
                <a:pPr marL="742950" lvl="1" indent="-285750"/>
                <a:r>
                  <a:rPr lang="en-US" dirty="0"/>
                  <a:t>A path was found</a:t>
                </a:r>
              </a:p>
              <a:p>
                <a:pPr marL="742950" lvl="1" indent="-285750"/>
                <a:r>
                  <a:rPr lang="en-US" dirty="0"/>
                  <a:t>The path’s length has exceeded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The timeout period has elapsed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Ensures </a:t>
                </a:r>
                <a:r>
                  <a:rPr lang="en-US" b="1" i="1" dirty="0"/>
                  <a:t>optimal </a:t>
                </a:r>
                <a:r>
                  <a:rPr lang="en-US" dirty="0"/>
                  <a:t>safe path is found first.</a:t>
                </a:r>
              </a:p>
            </p:txBody>
          </p:sp>
        </mc:Choice>
        <mc:Fallback>
          <p:sp>
            <p:nvSpPr>
              <p:cNvPr id="342" name="Google Shape;34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8786" y="1334663"/>
                <a:ext cx="4627691" cy="3295645"/>
              </a:xfrm>
              <a:prstGeom prst="rect">
                <a:avLst/>
              </a:prstGeom>
              <a:blipFill>
                <a:blip r:embed="rId3"/>
                <a:stretch>
                  <a:fillRect l="-13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DBBFEC3-D44B-8462-5168-203FC23DF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40" y="513191"/>
            <a:ext cx="3528160" cy="4372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162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and Benchmarking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481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Counter Agents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AB9B10-09BC-6F32-A87B-F6869CF21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394795"/>
              </p:ext>
            </p:extLst>
          </p:nvPr>
        </p:nvGraphicFramePr>
        <p:xfrm>
          <a:off x="2371725" y="1343342"/>
          <a:ext cx="4400550" cy="2456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663CB4F-EAB5-5547-319B-327A60BFFB7F}"/>
              </a:ext>
            </a:extLst>
          </p:cNvPr>
          <p:cNvSpPr txBox="1"/>
          <p:nvPr/>
        </p:nvSpPr>
        <p:spPr>
          <a:xfrm>
            <a:off x="2068116" y="3896618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 Size = 15, Radius = 10, Stay Chance = 0.1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170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Stray Radius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3CB4F-EAB5-5547-319B-327A60BFFB7F}"/>
              </a:ext>
            </a:extLst>
          </p:cNvPr>
          <p:cNvSpPr txBox="1"/>
          <p:nvPr/>
        </p:nvSpPr>
        <p:spPr>
          <a:xfrm>
            <a:off x="2068116" y="3896618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Stay Chance = 0.1</a:t>
            </a:r>
            <a:endParaRPr lang="en-IL" sz="11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7878F0-1E3B-6CA6-24E7-E0178E107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390134"/>
              </p:ext>
            </p:extLst>
          </p:nvPr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54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Stay Chance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5554B2-93A6-D63E-787B-A65A9087C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988245"/>
              </p:ext>
            </p:extLst>
          </p:nvPr>
        </p:nvGraphicFramePr>
        <p:xfrm>
          <a:off x="2286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2034778" y="3943350"/>
            <a:ext cx="5212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Radius = 10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543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 Length (Bound)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2049065" y="3943350"/>
            <a:ext cx="52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Grid Size = 15, Counter = 3, Radius = 10, Stay Chance = 0.1</a:t>
            </a:r>
            <a:endParaRPr lang="en-IL" sz="1050" dirty="0"/>
          </a:p>
        </p:txBody>
      </p:sp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F35C7922-BCED-2370-E629-46E3B6950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87302"/>
              </p:ext>
            </p:extLst>
          </p:nvPr>
        </p:nvGraphicFramePr>
        <p:xfrm>
          <a:off x="2505075" y="1347787"/>
          <a:ext cx="4133850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685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Grid Size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310DD-F103-8974-6723-48E02426CD5C}"/>
              </a:ext>
            </a:extLst>
          </p:cNvPr>
          <p:cNvSpPr txBox="1"/>
          <p:nvPr/>
        </p:nvSpPr>
        <p:spPr>
          <a:xfrm>
            <a:off x="1925240" y="3933437"/>
            <a:ext cx="52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 = 3, Radius = 10, Stay Chance = 0.1</a:t>
            </a:r>
            <a:endParaRPr lang="en-IL" sz="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3A173E-21B1-BE9E-6418-278B7FC55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473038"/>
              </p:ext>
            </p:extLst>
          </p:nvPr>
        </p:nvGraphicFramePr>
        <p:xfrm>
          <a:off x="2176462" y="10715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811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442163"/>
            <a:ext cx="7359338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F2B2CC3-0EB9-62ED-A19D-2AE1E49680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60572" y="1387446"/>
                <a:ext cx="6203266" cy="2821200"/>
              </a:xfrm>
            </p:spPr>
            <p:txBody>
              <a:bodyPr/>
              <a:lstStyle/>
              <a:p>
                <a:r>
                  <a:rPr lang="en-US" dirty="0"/>
                  <a:t>The</a:t>
                </a:r>
                <a:r>
                  <a:rPr lang="en-US" i="1" dirty="0"/>
                  <a:t> #counter-agents, stray radius, and stay chance </a:t>
                </a:r>
                <a:r>
                  <a:rPr lang="en-US" dirty="0"/>
                  <a:t>raise cell occupancy</a:t>
                </a:r>
                <a:r>
                  <a:rPr lang="en-US" i="1" dirty="0"/>
                  <a:t>, </a:t>
                </a:r>
                <a:r>
                  <a:rPr lang="en-US" dirty="0"/>
                  <a:t>impacting grid solvability</a:t>
                </a:r>
                <a:r>
                  <a:rPr lang="en-US" i="1" dirty="0"/>
                  <a:t>.</a:t>
                </a:r>
              </a:p>
              <a:p>
                <a:pPr marL="152400" indent="0">
                  <a:buNone/>
                </a:pPr>
                <a:endParaRPr lang="en-US" i="1" dirty="0"/>
              </a:p>
              <a:p>
                <a:r>
                  <a:rPr lang="en-US" dirty="0"/>
                  <a:t>The length of the path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directly influences formula complexity and the total count of atomic propositions, consequently affecting time complexity, it also affects BMC runtime.</a:t>
                </a:r>
              </a:p>
              <a:p>
                <a:endParaRPr lang="en-US" dirty="0"/>
              </a:p>
              <a:p>
                <a:r>
                  <a:rPr lang="en-US" dirty="0"/>
                  <a:t>The grid size directly impacts the atomic proposition count, significantly influencing the size of elements in each formula and leading to exponential time complexity in the algorithm.</a:t>
                </a:r>
                <a:endParaRPr lang="en-IL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F2B2CC3-0EB9-62ED-A19D-2AE1E4968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0572" y="1387446"/>
                <a:ext cx="6203266" cy="2821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00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965713" y="2178450"/>
            <a:ext cx="50316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Path planning is a fundamental problem in robotics and computer science, involving finding an optimal path from a start point to a goal point while avoiding obstacles.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Components of Path Planning:</a:t>
            </a:r>
          </a:p>
          <a:p>
            <a:pPr marL="285750" indent="-285750"/>
            <a:r>
              <a:rPr lang="en-US" dirty="0"/>
              <a:t>Map Representation</a:t>
            </a:r>
          </a:p>
          <a:p>
            <a:pPr marL="285750" indent="-285750"/>
            <a:r>
              <a:rPr lang="en-US" dirty="0"/>
              <a:t>Collision Avoidance</a:t>
            </a:r>
          </a:p>
          <a:p>
            <a:pPr marL="285750" indent="-285750"/>
            <a:r>
              <a:rPr lang="en-US" dirty="0"/>
              <a:t>Search Algorithm</a:t>
            </a:r>
          </a:p>
          <a:p>
            <a:pPr marL="285750" indent="-285750"/>
            <a:r>
              <a:rPr lang="en-US" dirty="0"/>
              <a:t>Cost Function</a:t>
            </a:r>
          </a:p>
        </p:txBody>
      </p:sp>
      <p:pic>
        <p:nvPicPr>
          <p:cNvPr id="5" name="Picture Placeholder 4" descr="A computer network with a map&#10;&#10;Description automatically generated with medium confidence">
            <a:extLst>
              <a:ext uri="{FF2B5EF4-FFF2-40B4-BE49-F238E27FC236}">
                <a16:creationId xmlns:a16="http://schemas.microsoft.com/office/drawing/2014/main" id="{CAE5376F-6489-8016-79A7-D0E23552B1F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1980" r="1198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Overview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Environment – 2D Grid with start point and final point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Obstacles – Any number of counter-agents roaming the grid.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Rules – Single step at a time, synchronized steps for all agents.</a:t>
            </a:r>
            <a:br>
              <a:rPr lang="en-US" dirty="0"/>
            </a:br>
            <a:r>
              <a:rPr lang="en-US" dirty="0"/>
              <a:t>Each agent can move </a:t>
            </a:r>
            <a:r>
              <a:rPr lang="en-US" b="1" dirty="0"/>
              <a:t>up</a:t>
            </a:r>
            <a:r>
              <a:rPr lang="en-US" dirty="0"/>
              <a:t>, </a:t>
            </a:r>
            <a:r>
              <a:rPr lang="en-US" b="1" dirty="0"/>
              <a:t>down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left</a:t>
            </a:r>
            <a:r>
              <a:rPr lang="en-US" dirty="0"/>
              <a:t> or </a:t>
            </a:r>
            <a:r>
              <a:rPr lang="en-US" b="1" dirty="0"/>
              <a:t>stay</a:t>
            </a:r>
            <a:r>
              <a:rPr lang="en-US" dirty="0"/>
              <a:t>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Collision – primary agent occupies the same cell as the counter-agent.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F8484-02B8-CA22-9CA1-F3F33723C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92" y="1581785"/>
            <a:ext cx="2302206" cy="232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1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title"/>
          </p:nvPr>
        </p:nvSpPr>
        <p:spPr>
          <a:xfrm>
            <a:off x="1247400" y="2286724"/>
            <a:ext cx="66492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 idx="2"/>
          </p:nvPr>
        </p:nvSpPr>
        <p:spPr>
          <a:xfrm>
            <a:off x="3769800" y="1123851"/>
            <a:ext cx="16044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42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Kripke structures are mathematical models used in modal logic to represent possible worlds and the relationships between them.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Kripke Structures consists of</a:t>
            </a:r>
          </a:p>
          <a:p>
            <a:pPr marL="742950" lvl="1" indent="-285750"/>
            <a:r>
              <a:rPr lang="en-US" dirty="0"/>
              <a:t>States</a:t>
            </a:r>
          </a:p>
          <a:p>
            <a:pPr marL="742950" lvl="1" indent="-285750"/>
            <a:r>
              <a:rPr lang="en-US" dirty="0"/>
              <a:t>Transition Relation</a:t>
            </a:r>
          </a:p>
          <a:p>
            <a:pPr marL="742950" lvl="1" indent="-285750"/>
            <a:r>
              <a:rPr lang="en-US" dirty="0"/>
              <a:t>Labels</a:t>
            </a:r>
          </a:p>
          <a:p>
            <a:pPr marL="457200" lvl="1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Kripke Structures allow us to model the behavior of the agent or counter-agents system.</a:t>
            </a: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2B70E618-F359-99C2-F821-9EBBF7CF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46" y="1891413"/>
            <a:ext cx="3023948" cy="16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79737" y="1299188"/>
            <a:ext cx="4222500" cy="28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The Boolean Satisfiability Problem (SAT) asks whether a given logical expression can be made true by assigning values to its variables.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It's NP-complete, meaning no known polynomial-time algorithm can solve all instances efficiently, but solutions can be verified in polynomial time.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Input is a Boolean formula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 output is a satisfying assignment (if exists)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7285402-B511-B753-B6C5-CF2F3128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8" y="1385888"/>
            <a:ext cx="3656524" cy="277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713100" y="599250"/>
            <a:ext cx="4222500" cy="1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408299" y="1265851"/>
            <a:ext cx="4578039" cy="424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Definition: SAT solvers are algorithms designed to solve instances of the Boolean Satisfiability Problem (SAT).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Functionality: These solvers employ efficient search techniques to determine whether a given Boolean formula is satisfiable or unsatisfiable.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Utilize heuristics and optimization strategies such as conflict-driven clause learning (CDCL) and backtracking.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In our project we use the notable Z3 Solver.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01E22-5F8A-8690-2168-62401E86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91" y="1423987"/>
            <a:ext cx="3008527" cy="26434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45625757"/>
      </p:ext>
    </p:extLst>
  </p:cSld>
  <p:clrMapOvr>
    <a:masterClrMapping/>
  </p:clrMapOvr>
</p:sld>
</file>

<file path=ppt/theme/theme1.xml><?xml version="1.0" encoding="utf-8"?>
<a:theme xmlns:a="http://schemas.openxmlformats.org/drawingml/2006/main" name="Complex Analysis - Bachelor of Science in Mathematics by Slidesgo">
  <a:themeElements>
    <a:clrScheme name="Simple Light">
      <a:dk1>
        <a:srgbClr val="161616"/>
      </a:dk1>
      <a:lt1>
        <a:srgbClr val="FFFFFF"/>
      </a:lt1>
      <a:dk2>
        <a:srgbClr val="B92F38"/>
      </a:dk2>
      <a:lt2>
        <a:srgbClr val="B4AFA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1179</Words>
  <Application>Microsoft Office PowerPoint</Application>
  <PresentationFormat>On-screen Show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Times New Roman</vt:lpstr>
      <vt:lpstr>Varela Round</vt:lpstr>
      <vt:lpstr>Arial</vt:lpstr>
      <vt:lpstr>Lato</vt:lpstr>
      <vt:lpstr>Consolas</vt:lpstr>
      <vt:lpstr>Cambria Math</vt:lpstr>
      <vt:lpstr>Calibri</vt:lpstr>
      <vt:lpstr>Complex Analysis - Bachelor of Science in Mathematics by Slidesgo</vt:lpstr>
      <vt:lpstr>Path Planning via BMC and Hyper-Properties</vt:lpstr>
      <vt:lpstr>Table of contents</vt:lpstr>
      <vt:lpstr>Problem Overview</vt:lpstr>
      <vt:lpstr>Problem Overview</vt:lpstr>
      <vt:lpstr>Problem Overview</vt:lpstr>
      <vt:lpstr>Background</vt:lpstr>
      <vt:lpstr>Background</vt:lpstr>
      <vt:lpstr>Background</vt:lpstr>
      <vt:lpstr>Background</vt:lpstr>
      <vt:lpstr>Data Processing</vt:lpstr>
      <vt:lpstr>Data Processing</vt:lpstr>
      <vt:lpstr>Data Processing</vt:lpstr>
      <vt:lpstr>Demonstration</vt:lpstr>
      <vt:lpstr>Algorithm</vt:lpstr>
      <vt:lpstr>Algorithm - Introduction</vt:lpstr>
      <vt:lpstr>Algorithm - Base</vt:lpstr>
      <vt:lpstr>Algorithm – Valid Steps Constraint</vt:lpstr>
      <vt:lpstr>Algorithm – Path Finding Constraint</vt:lpstr>
      <vt:lpstr>Algorithm – Safety Constraint</vt:lpstr>
      <vt:lpstr>Algorithm – Single Path Constraint</vt:lpstr>
      <vt:lpstr>Algorithm – Solution Formula</vt:lpstr>
      <vt:lpstr>Algorithm – BMC</vt:lpstr>
      <vt:lpstr>Analysis and Benchmarking</vt:lpstr>
      <vt:lpstr>Counter Agents</vt:lpstr>
      <vt:lpstr>Stray Radius</vt:lpstr>
      <vt:lpstr>Stay Chance</vt:lpstr>
      <vt:lpstr>Path Length (Bound)</vt:lpstr>
      <vt:lpstr>Grid Size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via BMC and Hyper-Properties</dc:title>
  <cp:lastModifiedBy>דניאל בלייש</cp:lastModifiedBy>
  <cp:revision>60</cp:revision>
  <dcterms:modified xsi:type="dcterms:W3CDTF">2024-04-30T15:00:15Z</dcterms:modified>
</cp:coreProperties>
</file>