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190" r:id="rId1"/>
  </p:sldMasterIdLst>
  <p:notesMasterIdLst>
    <p:notesMasterId r:id="rId8"/>
  </p:notesMasterIdLst>
  <p:sldIdLst>
    <p:sldId id="256" r:id="rId2"/>
    <p:sldId id="328" r:id="rId3"/>
    <p:sldId id="331" r:id="rId4"/>
    <p:sldId id="334" r:id="rId5"/>
    <p:sldId id="333" r:id="rId6"/>
    <p:sldId id="332" r:id="rId7"/>
  </p:sldIdLst>
  <p:sldSz cx="10080625" cy="7559675"/>
  <p:notesSz cx="6797675" cy="9928225"/>
  <p:defaultTextStyle>
    <a:defPPr>
      <a:defRPr lang="en-GB"/>
    </a:defPPr>
    <a:lvl1pPr algn="l" defTabSz="1825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31800" indent="-215900" algn="l" defTabSz="1825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647700" indent="-215900" algn="l" defTabSz="1825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863600" indent="-215900" algn="l" defTabSz="1825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079500" indent="-215900" algn="l" defTabSz="1825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8E26"/>
    <a:srgbClr val="BEE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84" autoAdjust="0"/>
    <p:restoredTop sz="88537" autoAdjust="0"/>
  </p:normalViewPr>
  <p:slideViewPr>
    <p:cSldViewPr snapToGrid="0">
      <p:cViewPr varScale="1">
        <p:scale>
          <a:sx n="72" d="100"/>
          <a:sy n="72" d="100"/>
        </p:scale>
        <p:origin x="-1363" y="-91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-1752" y="-72"/>
      </p:cViewPr>
      <p:guideLst>
        <p:guide orient="horz" pos="2842"/>
        <p:guide pos="188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17575" y="752475"/>
            <a:ext cx="4960938" cy="37226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0984" y="4715406"/>
            <a:ext cx="5435708" cy="446593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ca-E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1"/>
            <a:ext cx="2948902" cy="49587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1000"/>
              </a:lnSpc>
              <a:tabLst>
                <a:tab pos="698491" algn="l"/>
                <a:tab pos="1396982" algn="l"/>
                <a:tab pos="2095473" algn="l"/>
                <a:tab pos="2793964" algn="l"/>
              </a:tabLst>
              <a:defRPr sz="1400" b="1">
                <a:solidFill>
                  <a:srgbClr val="FFFFFF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3847253" y="1"/>
            <a:ext cx="2948902" cy="49587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1000"/>
              </a:lnSpc>
              <a:tabLst>
                <a:tab pos="698491" algn="l"/>
                <a:tab pos="1396982" algn="l"/>
                <a:tab pos="2095473" algn="l"/>
                <a:tab pos="2793964" algn="l"/>
              </a:tabLst>
              <a:defRPr sz="1400" b="1">
                <a:solidFill>
                  <a:srgbClr val="FFFFFF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430813"/>
            <a:ext cx="2948902" cy="49587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1000"/>
              </a:lnSpc>
              <a:tabLst>
                <a:tab pos="698491" algn="l"/>
                <a:tab pos="1396982" algn="l"/>
                <a:tab pos="2095473" algn="l"/>
                <a:tab pos="2793964" algn="l"/>
              </a:tabLst>
              <a:defRPr sz="1400" b="1">
                <a:solidFill>
                  <a:srgbClr val="FFFFFF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3847253" y="9430813"/>
            <a:ext cx="2948902" cy="49587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1000"/>
              </a:lnSpc>
              <a:tabLst>
                <a:tab pos="698491" algn="l"/>
                <a:tab pos="1396982" algn="l"/>
                <a:tab pos="2095473" algn="l"/>
                <a:tab pos="2793964" algn="l"/>
              </a:tabLst>
              <a:defRPr sz="1400" b="1">
                <a:solidFill>
                  <a:srgbClr val="FFFFFF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E38828A0-2C15-4826-B166-0B0F0FA52889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0866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1825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1825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1825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1825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1825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7D9DE2E-8F09-45B6-968F-250857F81109}" type="slidenum">
              <a:rPr lang="en-GB" smtClean="0"/>
              <a:pPr/>
              <a:t>1</a:t>
            </a:fld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E84F001-441C-4C02-A6A9-9EB191514B63}" type="slidenum">
              <a:rPr lang="en-GB"/>
              <a:pPr/>
              <a:t>2</a:t>
            </a:fld>
            <a:endParaRPr lang="en-GB"/>
          </a:p>
        </p:txBody>
      </p:sp>
      <p:sp>
        <p:nvSpPr>
          <p:cNvPr id="30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15988" y="752475"/>
            <a:ext cx="4965700" cy="37242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60885" y="5012689"/>
            <a:ext cx="5289858" cy="466012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E84F001-441C-4C02-A6A9-9EB191514B63}" type="slidenum">
              <a:rPr lang="en-GB"/>
              <a:pPr/>
              <a:t>3</a:t>
            </a:fld>
            <a:endParaRPr lang="en-GB"/>
          </a:p>
        </p:txBody>
      </p:sp>
      <p:sp>
        <p:nvSpPr>
          <p:cNvPr id="30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15988" y="752475"/>
            <a:ext cx="4965700" cy="37242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60885" y="5012689"/>
            <a:ext cx="5289858" cy="466012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E84F001-441C-4C02-A6A9-9EB191514B63}" type="slidenum">
              <a:rPr lang="en-GB"/>
              <a:pPr/>
              <a:t>4</a:t>
            </a:fld>
            <a:endParaRPr lang="en-GB"/>
          </a:p>
        </p:txBody>
      </p:sp>
      <p:sp>
        <p:nvSpPr>
          <p:cNvPr id="30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15988" y="752475"/>
            <a:ext cx="4965700" cy="37242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60885" y="5012689"/>
            <a:ext cx="5289858" cy="466012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E84F001-441C-4C02-A6A9-9EB191514B63}" type="slidenum">
              <a:rPr lang="en-GB"/>
              <a:pPr/>
              <a:t>5</a:t>
            </a:fld>
            <a:endParaRPr lang="en-GB"/>
          </a:p>
        </p:txBody>
      </p:sp>
      <p:sp>
        <p:nvSpPr>
          <p:cNvPr id="30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15988" y="752475"/>
            <a:ext cx="4965700" cy="37242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60885" y="5012689"/>
            <a:ext cx="5289858" cy="466012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E84F001-441C-4C02-A6A9-9EB191514B63}" type="slidenum">
              <a:rPr lang="en-GB"/>
              <a:pPr/>
              <a:t>6</a:t>
            </a:fld>
            <a:endParaRPr lang="en-GB"/>
          </a:p>
        </p:txBody>
      </p:sp>
      <p:sp>
        <p:nvSpPr>
          <p:cNvPr id="30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15988" y="752475"/>
            <a:ext cx="4965700" cy="37242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60885" y="5012689"/>
            <a:ext cx="5289858" cy="466012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 bwMode="white">
          <a:xfrm>
            <a:off x="0" y="6581957"/>
            <a:ext cx="10080625" cy="97771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-10081" y="6672673"/>
            <a:ext cx="2479834" cy="786206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2600801" y="6662594"/>
            <a:ext cx="7479824" cy="786206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604161" y="4451809"/>
            <a:ext cx="7140443" cy="2015913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s-ES" dirty="0" smtClean="0"/>
              <a:t>Haga clic para modificar el estilo de título del patrón</a:t>
            </a:r>
            <a:endParaRPr kumimoji="0" lang="en-US" dirty="0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604162" y="6669045"/>
            <a:ext cx="7392458" cy="755968"/>
          </a:xfrm>
        </p:spPr>
        <p:txBody>
          <a:bodyPr anchor="ctr">
            <a:normAutofit/>
          </a:bodyPr>
          <a:lstStyle>
            <a:lvl1pPr marL="0" indent="0" algn="l">
              <a:buNone/>
              <a:defRPr sz="2900">
                <a:solidFill>
                  <a:srgbClr val="FFFFFF"/>
                </a:solidFill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</a:lstStyle>
          <a:p>
            <a:r>
              <a:rPr kumimoji="0" lang="es-ES" dirty="0" smtClean="0"/>
              <a:t>Haga clic para modificar el estilo de subtítulo del patrón</a:t>
            </a:r>
            <a:endParaRPr kumimoji="0" lang="en-US" dirty="0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84005" y="6689617"/>
            <a:ext cx="2268141" cy="755968"/>
          </a:xfrm>
        </p:spPr>
        <p:txBody>
          <a:bodyPr>
            <a:noAutofit/>
          </a:bodyPr>
          <a:lstStyle>
            <a:lvl1pPr algn="ctr">
              <a:defRPr sz="2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3AE3CA1-D741-48A1-BF39-37B45E595399}" type="datetime1">
              <a:rPr lang="es-ES" smtClean="0"/>
              <a:pPr>
                <a:defRPr/>
              </a:pPr>
              <a:t>17/04/2014</a:t>
            </a:fld>
            <a:endParaRPr lang="en-U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299001" y="260740"/>
            <a:ext cx="6468401" cy="402483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PLECT08/108</a:t>
            </a:r>
            <a:endParaRPr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820547" y="251989"/>
            <a:ext cx="924057" cy="41998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01E18BE-2B8A-4428-A134-FF20EB71BEDE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13AEE1-43BA-453B-ACDD-A0013F76CF1C}" type="datetime1">
              <a:rPr lang="es-ES" smtClean="0"/>
              <a:pPr>
                <a:defRPr/>
              </a:pPr>
              <a:t>17/04/2014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PLECT08/108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343CC1-8DA9-43CB-864E-078512AB3911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224448" y="671972"/>
            <a:ext cx="2268141" cy="6080989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4031" y="671971"/>
            <a:ext cx="6132380" cy="608099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7224448" y="6887706"/>
            <a:ext cx="2436151" cy="402483"/>
          </a:xfrm>
        </p:spPr>
        <p:txBody>
          <a:bodyPr/>
          <a:lstStyle/>
          <a:p>
            <a:pPr>
              <a:defRPr/>
            </a:pPr>
            <a:fld id="{5B78F3E8-AE64-4080-97B1-CD2F1D6CE57D}" type="datetime1">
              <a:rPr lang="es-ES" smtClean="0"/>
              <a:pPr>
                <a:defRPr/>
              </a:pPr>
              <a:t>17/04/2014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04033" y="6887492"/>
            <a:ext cx="6144378" cy="402483"/>
          </a:xfrm>
        </p:spPr>
        <p:txBody>
          <a:bodyPr/>
          <a:lstStyle/>
          <a:p>
            <a:pPr>
              <a:defRPr/>
            </a:pPr>
            <a:r>
              <a:rPr lang="en-US" smtClean="0"/>
              <a:t>PLECT08/108</a:t>
            </a:r>
            <a:endParaRPr lang="en-US"/>
          </a:p>
        </p:txBody>
      </p:sp>
      <p:sp>
        <p:nvSpPr>
          <p:cNvPr id="7" name="6 Rectángulo"/>
          <p:cNvSpPr/>
          <p:nvPr/>
        </p:nvSpPr>
        <p:spPr bwMode="white">
          <a:xfrm>
            <a:off x="6720767" y="0"/>
            <a:ext cx="352822" cy="7559675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771170" y="671971"/>
            <a:ext cx="252016" cy="6887704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771170" y="0"/>
            <a:ext cx="252016" cy="587975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 rot="5400000">
            <a:off x="6603191" y="159228"/>
            <a:ext cx="587975" cy="269518"/>
          </a:xfrm>
        </p:spPr>
        <p:txBody>
          <a:bodyPr/>
          <a:lstStyle/>
          <a:p>
            <a:pPr>
              <a:defRPr/>
            </a:pPr>
            <a:fld id="{E91E42E3-7B87-49E2-8F43-D1AA1CC22688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75402" y="251989"/>
            <a:ext cx="8988557" cy="1091953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defRPr/>
            </a:pPr>
            <a:fld id="{E864D8B2-9E1B-4962-8F6B-1E2F345C57E7}" type="datetime1">
              <a:rPr lang="es-ES" smtClean="0"/>
              <a:pPr algn="r">
                <a:defRPr/>
              </a:pPr>
              <a:t>17/04/2014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453B1C0-A460-4CCA-AAAD-78132F29AF25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675402" y="1763924"/>
            <a:ext cx="8988557" cy="4955787"/>
          </a:xfrm>
        </p:spPr>
        <p:txBody>
          <a:bodyPr/>
          <a:lstStyle/>
          <a:p>
            <a:pPr lvl="0" eaLnBrk="1" latinLnBrk="0" hangingPunct="1"/>
            <a:r>
              <a:rPr lang="es-ES" dirty="0" smtClean="0"/>
              <a:t>Haga clic para modificar el estilo de texto del patrón</a:t>
            </a:r>
          </a:p>
          <a:p>
            <a:pPr lvl="1" eaLnBrk="1" latinLnBrk="0" hangingPunct="1"/>
            <a:r>
              <a:rPr lang="es-ES" dirty="0" smtClean="0"/>
              <a:t>Segundo nivel</a:t>
            </a:r>
          </a:p>
          <a:p>
            <a:pPr lvl="2" eaLnBrk="1" latinLnBrk="0" hangingPunct="1"/>
            <a:r>
              <a:rPr lang="es-ES" dirty="0" smtClean="0"/>
              <a:t>Tercer nivel</a:t>
            </a:r>
          </a:p>
          <a:p>
            <a:pPr lvl="3" eaLnBrk="1" latinLnBrk="0" hangingPunct="1"/>
            <a:r>
              <a:rPr lang="es-ES" dirty="0" smtClean="0"/>
              <a:t>Cuarto nivel</a:t>
            </a:r>
          </a:p>
          <a:p>
            <a:pPr lvl="4" eaLnBrk="1" latinLnBrk="0" hangingPunct="1"/>
            <a:r>
              <a:rPr lang="es-ES" dirty="0" smtClean="0"/>
              <a:t>Quinto nivel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512095" y="3023870"/>
            <a:ext cx="7852737" cy="1844421"/>
          </a:xfrm>
        </p:spPr>
        <p:txBody>
          <a:bodyPr anchor="t"/>
          <a:lstStyle>
            <a:lvl1pPr marL="0" indent="0">
              <a:buNone/>
              <a:defRPr sz="3100">
                <a:solidFill>
                  <a:schemeClr val="tx2"/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Rectángulo"/>
          <p:cNvSpPr/>
          <p:nvPr/>
        </p:nvSpPr>
        <p:spPr bwMode="white">
          <a:xfrm>
            <a:off x="0" y="1679928"/>
            <a:ext cx="10080625" cy="125994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763924"/>
            <a:ext cx="1428089" cy="1091953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1512094" y="1763924"/>
            <a:ext cx="8568531" cy="1091953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12094" y="1763924"/>
            <a:ext cx="8400521" cy="1091953"/>
          </a:xfrm>
        </p:spPr>
        <p:txBody>
          <a:bodyPr/>
          <a:lstStyle>
            <a:lvl1pPr algn="l">
              <a:buNone/>
              <a:defRPr sz="4900" b="0" cap="none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570254-F10C-432B-8CB9-26F70C500A7D}" type="datetime1">
              <a:rPr lang="es-ES" smtClean="0"/>
              <a:pPr>
                <a:defRPr/>
              </a:pPr>
              <a:t>17/04/2014</a:t>
            </a:fld>
            <a:endParaRPr lang="en-US" dirty="0" smtClean="0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2624B1B-A167-4348-BD42-8A415AA937CE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5" name="1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PLECT08/108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672041" y="1752203"/>
            <a:ext cx="4284266" cy="5039783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5341167" y="1752203"/>
            <a:ext cx="4284266" cy="5039783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fld id="{E563B62A-405B-45D0-A030-E49803DA5655}" type="datetime1">
              <a:rPr lang="es-ES" smtClean="0"/>
              <a:pPr>
                <a:defRPr/>
              </a:pPr>
              <a:t>17/04/2014</a:t>
            </a:fld>
            <a:endParaRPr lang="en-U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F55BCE28-64D1-4CD8-93FE-2B47C161A25E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037" y="300987"/>
            <a:ext cx="8988557" cy="958959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672041" y="2687885"/>
            <a:ext cx="4284266" cy="394783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5292328" y="2687885"/>
            <a:ext cx="4284266" cy="394783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fld id="{6D145920-EA5F-4679-A089-3BD4860E7939}" type="datetime1">
              <a:rPr lang="es-ES" smtClean="0"/>
              <a:pPr>
                <a:defRPr/>
              </a:pPr>
              <a:t>17/04/2014</a:t>
            </a:fld>
            <a:endParaRPr lang="en-US"/>
          </a:p>
        </p:txBody>
      </p:sp>
      <p:sp>
        <p:nvSpPr>
          <p:cNvPr id="12" name="11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03712977-6ED1-4F74-B9EA-A4CDE58E9E67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r>
              <a:rPr lang="en-US" smtClean="0"/>
              <a:t>PLECT08/108</a:t>
            </a:r>
            <a:endParaRPr lang="en-US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"/>
          </p:nvPr>
        </p:nvSpPr>
        <p:spPr>
          <a:xfrm>
            <a:off x="672041" y="1931917"/>
            <a:ext cx="4284266" cy="70557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3"/>
          </p:nvPr>
        </p:nvSpPr>
        <p:spPr>
          <a:xfrm>
            <a:off x="5292328" y="1931917"/>
            <a:ext cx="4284266" cy="70557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3F70D7-747E-4EAE-94EF-0BBD17421A87}" type="datetime1">
              <a:rPr lang="es-ES" smtClean="0"/>
              <a:pPr>
                <a:defRPr/>
              </a:pPr>
              <a:t>17/04/2014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PLECT08/108</a:t>
            </a:r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4814E05-600B-40D0-9D00-29159FA5D405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2A0F44-4547-44C3-8AA1-E0B6E0B97EE9}" type="datetime1">
              <a:rPr lang="es-ES" smtClean="0"/>
              <a:pPr>
                <a:defRPr/>
              </a:pPr>
              <a:t>17/04/2014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PLECT08/108</a:t>
            </a:r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0" y="6887704"/>
            <a:ext cx="588036" cy="41998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B11FB45-DA6B-4F2F-BD0D-4E7394BFAE7B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72042" y="300987"/>
            <a:ext cx="8904552" cy="958959"/>
          </a:xfrm>
        </p:spPr>
        <p:txBody>
          <a:bodyPr anchor="ctr"/>
          <a:lstStyle>
            <a:lvl1pPr algn="l">
              <a:buNone/>
              <a:defRPr sz="49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68E2BE-DF1D-4531-B862-B91C769BCA2C}" type="datetime1">
              <a:rPr lang="es-ES" smtClean="0"/>
              <a:pPr>
                <a:defRPr/>
              </a:pPr>
              <a:t>17/04/2014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PLECT08/108</a:t>
            </a:r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CC95C61-0909-46D9-B8A7-00B3756C4AEA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72042" y="1931917"/>
            <a:ext cx="1764109" cy="4787794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51191" tIns="201589" rIns="151191" bIns="100794"/>
          <a:lstStyle>
            <a:lvl1pPr marL="0" indent="0">
              <a:spcAft>
                <a:spcPts val="1102"/>
              </a:spcAft>
              <a:buNone/>
              <a:defRPr sz="20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2604161" y="1931917"/>
            <a:ext cx="7056438" cy="4871791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64109" y="6047740"/>
            <a:ext cx="8064500" cy="755968"/>
          </a:xfrm>
        </p:spPr>
        <p:txBody>
          <a:bodyPr/>
          <a:lstStyle>
            <a:lvl1pPr marL="0" indent="0">
              <a:buFontTx/>
              <a:buNone/>
              <a:defRPr sz="1900"/>
            </a:lvl1pPr>
            <a:lvl2pPr>
              <a:buFontTx/>
              <a:buNone/>
              <a:defRPr sz="1300"/>
            </a:lvl2pPr>
            <a:lvl3pPr>
              <a:buFontTx/>
              <a:buNone/>
              <a:defRPr sz="1100"/>
            </a:lvl3pPr>
            <a:lvl4pPr>
              <a:buFontTx/>
              <a:buNone/>
              <a:defRPr sz="1000"/>
            </a:lvl4pPr>
            <a:lvl5pPr>
              <a:buFontTx/>
              <a:buNone/>
              <a:defRPr sz="10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/>
          <p:nvPr/>
        </p:nvSpPr>
        <p:spPr bwMode="white">
          <a:xfrm>
            <a:off x="-10081" y="5039783"/>
            <a:ext cx="10080625" cy="97771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-10081" y="5140579"/>
            <a:ext cx="1612900" cy="786206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1703626" y="5130500"/>
            <a:ext cx="8376999" cy="786206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64109" y="5123779"/>
            <a:ext cx="8064500" cy="755968"/>
          </a:xfrm>
        </p:spPr>
        <p:txBody>
          <a:bodyPr anchor="ctr"/>
          <a:lstStyle>
            <a:lvl1pPr algn="l">
              <a:buNone/>
              <a:defRPr sz="3100" b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Rectángulo"/>
          <p:cNvSpPr/>
          <p:nvPr/>
        </p:nvSpPr>
        <p:spPr bwMode="white">
          <a:xfrm>
            <a:off x="1596099" y="0"/>
            <a:ext cx="110887" cy="756975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>
          <a:xfrm>
            <a:off x="6888427" y="6887704"/>
            <a:ext cx="2940182" cy="402483"/>
          </a:xfrm>
        </p:spPr>
        <p:txBody>
          <a:bodyPr rtlCol="0"/>
          <a:lstStyle/>
          <a:p>
            <a:pPr>
              <a:defRPr/>
            </a:pPr>
            <a:fld id="{D80934FC-EB8A-4E9F-9605-8EE90144D898}" type="datetime1">
              <a:rPr lang="es-ES" smtClean="0"/>
              <a:pPr>
                <a:defRPr/>
              </a:pPr>
              <a:t>17/04/2014</a:t>
            </a:fld>
            <a:endParaRPr lang="en-US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5144778"/>
            <a:ext cx="1596099" cy="731472"/>
          </a:xfrm>
        </p:spPr>
        <p:txBody>
          <a:bodyPr rtlCol="0"/>
          <a:lstStyle>
            <a:lvl1pPr>
              <a:defRPr sz="3100"/>
            </a:lvl1pPr>
          </a:lstStyle>
          <a:p>
            <a:pPr>
              <a:defRPr/>
            </a:pPr>
            <a:fld id="{A861860A-78F0-4297-848F-DAA3A08D43A7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764109" y="6887490"/>
            <a:ext cx="5040313" cy="402483"/>
          </a:xfrm>
        </p:spPr>
        <p:txBody>
          <a:bodyPr rtlCol="0"/>
          <a:lstStyle/>
          <a:p>
            <a:pPr>
              <a:defRPr/>
            </a:pPr>
            <a:r>
              <a:rPr lang="en-US" smtClean="0"/>
              <a:t>PLECT08/108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20427" y="0"/>
            <a:ext cx="8360198" cy="5036423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5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72042" y="251989"/>
            <a:ext cx="8988557" cy="1091953"/>
          </a:xfrm>
          <a:prstGeom prst="rect">
            <a:avLst/>
          </a:prstGeom>
        </p:spPr>
        <p:txBody>
          <a:bodyPr vert="horz" lIns="100794" tIns="50397" rIns="100794" bIns="50397" anchor="ctr">
            <a:normAutofit/>
          </a:bodyPr>
          <a:lstStyle/>
          <a:p>
            <a:r>
              <a:rPr kumimoji="0" lang="es-ES" dirty="0" smtClean="0"/>
              <a:t>Haga clic para modificar el estilo de título del patrón</a:t>
            </a:r>
            <a:endParaRPr kumimoji="0" lang="en-US" dirty="0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75402" y="1763924"/>
            <a:ext cx="8988557" cy="4989386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/>
          <a:p>
            <a:pPr lvl="0" eaLnBrk="1" latinLnBrk="0" hangingPunct="1"/>
            <a:r>
              <a:rPr kumimoji="0" lang="es-ES" dirty="0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dirty="0" smtClean="0"/>
              <a:t>Segundo nivel</a:t>
            </a:r>
          </a:p>
          <a:p>
            <a:pPr lvl="2" eaLnBrk="1" latinLnBrk="0" hangingPunct="1"/>
            <a:r>
              <a:rPr kumimoji="0" lang="es-ES" dirty="0" smtClean="0"/>
              <a:t>Tercer nivel</a:t>
            </a:r>
          </a:p>
          <a:p>
            <a:pPr lvl="3" eaLnBrk="1" latinLnBrk="0" hangingPunct="1"/>
            <a:r>
              <a:rPr kumimoji="0" lang="es-ES" dirty="0" smtClean="0"/>
              <a:t>Cuarto nivel</a:t>
            </a:r>
          </a:p>
          <a:p>
            <a:pPr lvl="4" eaLnBrk="1" latinLnBrk="0" hangingPunct="1"/>
            <a:r>
              <a:rPr kumimoji="0" lang="es-ES" dirty="0" smtClean="0"/>
              <a:t>Quinto nivel</a:t>
            </a:r>
            <a:endParaRPr kumimoji="0" lang="en-US" dirty="0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720417" y="6887704"/>
            <a:ext cx="2940182" cy="402483"/>
          </a:xfrm>
          <a:prstGeom prst="rect">
            <a:avLst/>
          </a:prstGeom>
        </p:spPr>
        <p:txBody>
          <a:bodyPr vert="horz" lIns="100794" tIns="50397" rIns="100794" bIns="50397" anchor="ctr" anchorCtr="0"/>
          <a:lstStyle>
            <a:lvl1pPr marL="0" marR="0" indent="0" algn="r" defTabSz="1825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buNone/>
              <a:tabLst/>
              <a:defRPr kumimoji="0" sz="15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2BE6B63-28BE-4FCB-AACE-9CE7A0F627C1}" type="datetime1">
              <a:rPr lang="es-ES" smtClean="0"/>
              <a:pPr>
                <a:defRPr/>
              </a:pPr>
              <a:t>17/04/2014</a:t>
            </a:fld>
            <a:endParaRPr lang="en-US" dirty="0" smtClean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72042" y="6887490"/>
            <a:ext cx="5976368" cy="402483"/>
          </a:xfrm>
          <a:prstGeom prst="rect">
            <a:avLst/>
          </a:prstGeom>
        </p:spPr>
        <p:txBody>
          <a:bodyPr vert="horz" lIns="100794" tIns="50397" rIns="100794" bIns="50397" anchor="ctr"/>
          <a:lstStyle>
            <a:lvl1pPr algn="r" eaLnBrk="1" latinLnBrk="0" hangingPunct="1">
              <a:defRPr kumimoji="0" sz="15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PLECT08/108</a:t>
            </a:r>
            <a:endParaRPr lang="en-US" dirty="0"/>
          </a:p>
        </p:txBody>
      </p:sp>
      <p:sp>
        <p:nvSpPr>
          <p:cNvPr id="7" name="6 Rectángulo"/>
          <p:cNvSpPr/>
          <p:nvPr/>
        </p:nvSpPr>
        <p:spPr bwMode="white">
          <a:xfrm>
            <a:off x="0" y="1360741"/>
            <a:ext cx="10080625" cy="35278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411139"/>
            <a:ext cx="588036" cy="251989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51040" y="1411139"/>
            <a:ext cx="9429585" cy="25198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0" y="1402389"/>
            <a:ext cx="588036" cy="269490"/>
          </a:xfrm>
          <a:prstGeom prst="rect">
            <a:avLst/>
          </a:prstGeom>
        </p:spPr>
        <p:txBody>
          <a:bodyPr vert="horz" lIns="100794" tIns="50397" rIns="100794" bIns="50397" anchor="ctr" anchorCtr="0">
            <a:normAutofit/>
          </a:bodyPr>
          <a:lstStyle>
            <a:lvl1pPr algn="ctr" eaLnBrk="1" latinLnBrk="0" hangingPunct="1">
              <a:defRPr kumimoji="0" sz="15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2624B1B-A167-4348-BD42-8A415AA937CE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1" r:id="rId1"/>
    <p:sldLayoutId id="2147484192" r:id="rId2"/>
    <p:sldLayoutId id="2147484193" r:id="rId3"/>
    <p:sldLayoutId id="2147484194" r:id="rId4"/>
    <p:sldLayoutId id="2147484195" r:id="rId5"/>
    <p:sldLayoutId id="2147484196" r:id="rId6"/>
    <p:sldLayoutId id="2147484197" r:id="rId7"/>
    <p:sldLayoutId id="2147484198" r:id="rId8"/>
    <p:sldLayoutId id="2147484199" r:id="rId9"/>
    <p:sldLayoutId id="2147484200" r:id="rId10"/>
    <p:sldLayoutId id="214748420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9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52780" indent="-352780" algn="l" rtl="0" eaLnBrk="1" latinLnBrk="0" hangingPunct="1">
        <a:spcBef>
          <a:spcPts val="772"/>
        </a:spcBef>
        <a:buClr>
          <a:schemeClr val="accent2"/>
        </a:buClr>
        <a:buSzPct val="60000"/>
        <a:buFont typeface="Wingdings"/>
        <a:buChar char="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05560" indent="-302383" algn="l" rtl="0" eaLnBrk="1" latinLnBrk="0" hangingPunct="1">
        <a:spcBef>
          <a:spcPts val="606"/>
        </a:spcBef>
        <a:buClr>
          <a:schemeClr val="accent1"/>
        </a:buClr>
        <a:buSzPct val="70000"/>
        <a:buFont typeface="Wingdings 2"/>
        <a:buChar char="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indent="-251986" algn="l" rtl="0" eaLnBrk="1" latinLnBrk="0" hangingPunct="1">
        <a:spcBef>
          <a:spcPts val="551"/>
        </a:spcBef>
        <a:buClr>
          <a:schemeClr val="accent2"/>
        </a:buClr>
        <a:buSzPct val="75000"/>
        <a:buFont typeface="Wingdings"/>
        <a:buChar char="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indent="-251986" algn="l" rtl="0" eaLnBrk="1" latinLnBrk="0" hangingPunct="1">
        <a:spcBef>
          <a:spcPts val="441"/>
        </a:spcBef>
        <a:buClr>
          <a:schemeClr val="accent3"/>
        </a:buClr>
        <a:buSzPct val="75000"/>
        <a:buFont typeface="Wingdings"/>
        <a:buChar char="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indent="-251986" algn="l" rtl="0" eaLnBrk="1" latinLnBrk="0" hangingPunct="1">
        <a:spcBef>
          <a:spcPts val="441"/>
        </a:spcBef>
        <a:buClr>
          <a:schemeClr val="accent4"/>
        </a:buClr>
        <a:buSzPct val="65000"/>
        <a:buFont typeface="Wingdings"/>
        <a:buChar char="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318269" indent="-251986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620652" indent="-251986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23035" indent="-251986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225418" indent="-251986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/>
          <p:cNvSpPr>
            <a:spLocks noGrp="1"/>
          </p:cNvSpPr>
          <p:nvPr>
            <p:ph type="ctrTitle"/>
          </p:nvPr>
        </p:nvSpPr>
        <p:spPr>
          <a:xfrm>
            <a:off x="2604161" y="2065325"/>
            <a:ext cx="7140443" cy="4402397"/>
          </a:xfrm>
        </p:spPr>
        <p:txBody>
          <a:bodyPr>
            <a:normAutofit fontScale="90000"/>
          </a:bodyPr>
          <a:lstStyle/>
          <a:p>
            <a:pPr indent="358775"/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FINAL </a:t>
            </a:r>
            <a:r>
              <a:rPr lang="es-ES" dirty="0" smtClean="0"/>
              <a:t>Project 2014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ca-ES" sz="4800" cap="non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ca-ES" sz="4800" cap="none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es-ES" dirty="0" smtClean="0"/>
          </a:p>
        </p:txBody>
      </p:sp>
      <p:sp>
        <p:nvSpPr>
          <p:cNvPr id="512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69850"/>
            <a:r>
              <a:rPr lang="es-ES" sz="2000" dirty="0" smtClean="0"/>
              <a:t>Robert Martí – Joan </a:t>
            </a:r>
            <a:r>
              <a:rPr lang="es-ES" sz="2000" dirty="0" smtClean="0"/>
              <a:t>Martí</a:t>
            </a:r>
            <a:endParaRPr lang="es-E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5816" y="1631950"/>
            <a:ext cx="9072562" cy="5604271"/>
          </a:xfrm>
          <a:ln/>
        </p:spPr>
        <p:txBody>
          <a:bodyPr>
            <a:norm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Image segmentation contest. 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Brain segmentation </a:t>
            </a:r>
            <a:r>
              <a:rPr lang="en-GB" dirty="0" smtClean="0"/>
              <a:t>challenge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Choose your own implementation 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Free platform: </a:t>
            </a:r>
            <a:r>
              <a:rPr lang="en-GB" dirty="0" err="1" smtClean="0"/>
              <a:t>Matlab</a:t>
            </a:r>
            <a:r>
              <a:rPr lang="en-GB" dirty="0" smtClean="0"/>
              <a:t>, </a:t>
            </a:r>
            <a:r>
              <a:rPr lang="en-GB" dirty="0" err="1" smtClean="0"/>
              <a:t>Mevislab</a:t>
            </a:r>
            <a:r>
              <a:rPr lang="en-GB" dirty="0" smtClean="0"/>
              <a:t> or ITK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Based on the </a:t>
            </a:r>
            <a:r>
              <a:rPr lang="en-GB" dirty="0" smtClean="0"/>
              <a:t>MICCAI 2013 </a:t>
            </a:r>
            <a:r>
              <a:rPr lang="en-GB" dirty="0" err="1" smtClean="0"/>
              <a:t>MRBrainS</a:t>
            </a:r>
            <a:r>
              <a:rPr lang="en-GB" dirty="0" smtClean="0"/>
              <a:t> challenge</a:t>
            </a:r>
            <a:r>
              <a:rPr lang="en-GB" dirty="0" smtClean="0"/>
              <a:t>, </a:t>
            </a:r>
          </a:p>
          <a:p>
            <a:pPr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600" dirty="0" smtClean="0"/>
              <a:t>Images </a:t>
            </a:r>
            <a:r>
              <a:rPr lang="en-GB" sz="2600" dirty="0" smtClean="0"/>
              <a:t>from </a:t>
            </a:r>
            <a:r>
              <a:rPr lang="en-GB" sz="2600" dirty="0"/>
              <a:t>University Medical </a:t>
            </a:r>
            <a:r>
              <a:rPr lang="en-GB" sz="2600" dirty="0" err="1"/>
              <a:t>Center</a:t>
            </a:r>
            <a:r>
              <a:rPr lang="en-GB" sz="2600" dirty="0"/>
              <a:t> Utrecht </a:t>
            </a:r>
            <a:endParaRPr lang="en-GB" sz="2600" dirty="0" smtClean="0"/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err="1" smtClean="0"/>
              <a:t>Evaluaton</a:t>
            </a:r>
            <a:r>
              <a:rPr lang="en-GB" dirty="0" smtClean="0"/>
              <a:t> Criteria</a:t>
            </a:r>
          </a:p>
          <a:p>
            <a:pPr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Accuracy</a:t>
            </a:r>
            <a:endParaRPr lang="en-GB" dirty="0" smtClean="0"/>
          </a:p>
          <a:p>
            <a:pPr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Robustness</a:t>
            </a:r>
          </a:p>
          <a:p>
            <a:pPr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Methodology</a:t>
            </a:r>
          </a:p>
          <a:p>
            <a:pPr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Computational time</a:t>
            </a:r>
            <a:endParaRPr lang="en-GB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20000"/>
          </a:bodyPr>
          <a:lstStyle/>
          <a:p>
            <a:fld id="{4E149B84-9D77-442C-B545-1EC75D510392}" type="slidenum">
              <a:rPr lang="en-GB"/>
              <a:pPr/>
              <a:t>2</a:t>
            </a:fld>
            <a:endParaRPr lang="en-GB"/>
          </a:p>
        </p:txBody>
      </p:sp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144463" y="49213"/>
            <a:ext cx="9756775" cy="1390650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dirty="0" smtClean="0"/>
              <a:t>Final Project. Challenge!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241" y="4667693"/>
            <a:ext cx="2892017" cy="2777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507" y="4667693"/>
            <a:ext cx="2890468" cy="2777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5816" y="1547589"/>
            <a:ext cx="9072562" cy="5927725"/>
          </a:xfrm>
          <a:ln/>
        </p:spPr>
        <p:txBody>
          <a:bodyPr>
            <a:normAutofit fontScale="92500"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800" dirty="0" smtClean="0"/>
              <a:t>Data:</a:t>
            </a:r>
            <a:endParaRPr lang="en-GB" sz="2800" dirty="0" smtClean="0"/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500" dirty="0" smtClean="0"/>
              <a:t>3 patients with T1 and T2 Flair MRI volumes (</a:t>
            </a:r>
            <a:r>
              <a:rPr lang="en-GB" sz="2500" dirty="0" err="1" smtClean="0"/>
              <a:t>Nifti</a:t>
            </a:r>
            <a:r>
              <a:rPr lang="en-GB" sz="2500" dirty="0" smtClean="0"/>
              <a:t>  </a:t>
            </a:r>
            <a:r>
              <a:rPr lang="en-GB" sz="2500" dirty="0" smtClean="0"/>
              <a:t>format).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500" dirty="0" smtClean="0"/>
              <a:t>For each patient we have </a:t>
            </a:r>
            <a:r>
              <a:rPr lang="en-GB" sz="2500" dirty="0" smtClean="0"/>
              <a:t>original images </a:t>
            </a:r>
            <a:r>
              <a:rPr lang="en-GB" sz="2500" dirty="0" smtClean="0"/>
              <a:t>and an annotated ground </a:t>
            </a:r>
            <a:r>
              <a:rPr lang="en-GB" sz="2500" dirty="0" smtClean="0"/>
              <a:t>truth (</a:t>
            </a:r>
            <a:r>
              <a:rPr lang="en-GB" sz="2500" dirty="0" err="1" smtClean="0"/>
              <a:t>LabelsforTesting.nii</a:t>
            </a:r>
            <a:r>
              <a:rPr lang="en-GB" sz="2500" dirty="0" smtClean="0"/>
              <a:t>).</a:t>
            </a:r>
            <a:endParaRPr lang="en-GB" sz="2500" dirty="0" smtClean="0"/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800" dirty="0" smtClean="0"/>
              <a:t>Aim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500" dirty="0" smtClean="0"/>
              <a:t>Segment the </a:t>
            </a:r>
            <a:r>
              <a:rPr lang="en-GB" sz="2500" dirty="0"/>
              <a:t>3</a:t>
            </a:r>
            <a:r>
              <a:rPr lang="en-GB" sz="2500" dirty="0" smtClean="0"/>
              <a:t> </a:t>
            </a:r>
            <a:r>
              <a:rPr lang="en-GB" sz="2500" dirty="0" smtClean="0"/>
              <a:t>cases </a:t>
            </a:r>
            <a:r>
              <a:rPr lang="en-GB" sz="2500" dirty="0" smtClean="0"/>
              <a:t>into 3 different classes and </a:t>
            </a:r>
            <a:r>
              <a:rPr lang="en-GB" sz="2500" dirty="0" smtClean="0"/>
              <a:t>provide the Dice similarity coefficient compared to the ground </a:t>
            </a:r>
            <a:r>
              <a:rPr lang="en-GB" sz="2500" dirty="0" smtClean="0"/>
              <a:t>truth for each class. The classes are:</a:t>
            </a:r>
          </a:p>
          <a:p>
            <a:pPr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100" dirty="0" smtClean="0"/>
              <a:t>White matter</a:t>
            </a:r>
          </a:p>
          <a:p>
            <a:pPr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100" dirty="0" smtClean="0"/>
              <a:t>Grey Matter</a:t>
            </a:r>
          </a:p>
          <a:p>
            <a:pPr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100" dirty="0"/>
              <a:t>Cerebrospinal </a:t>
            </a:r>
            <a:r>
              <a:rPr lang="en-GB" sz="2100" dirty="0" smtClean="0"/>
              <a:t>fluid (CSF)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900" dirty="0" smtClean="0"/>
              <a:t>You can use the same dataset for training your algorithm (if needed), but do not use the same patient for train &amp; test!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More </a:t>
            </a:r>
            <a:r>
              <a:rPr lang="en-GB" dirty="0"/>
              <a:t>info: see </a:t>
            </a:r>
            <a:r>
              <a:rPr lang="en-GB" dirty="0" smtClean="0"/>
              <a:t>Readme_forMIA.txt file.</a:t>
            </a:r>
            <a:endParaRPr lang="en-GB" dirty="0" smtClean="0"/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sz="2800" dirty="0" smtClean="0"/>
          </a:p>
          <a:p>
            <a:pPr marL="50397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sz="2800" dirty="0" smtClean="0"/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dirty="0" smtClean="0"/>
          </a:p>
          <a:p>
            <a:pPr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dirty="0" smtClean="0"/>
          </a:p>
          <a:p>
            <a:pPr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dirty="0" smtClean="0"/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sz="2800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20000"/>
          </a:bodyPr>
          <a:lstStyle/>
          <a:p>
            <a:fld id="{4E149B84-9D77-442C-B545-1EC75D510392}" type="slidenum">
              <a:rPr lang="en-GB"/>
              <a:pPr/>
              <a:t>3</a:t>
            </a:fld>
            <a:endParaRPr lang="en-GB"/>
          </a:p>
        </p:txBody>
      </p:sp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144463" y="49213"/>
            <a:ext cx="9756775" cy="1390650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dirty="0" smtClean="0"/>
              <a:t>Final Project</a:t>
            </a:r>
            <a:endParaRPr lang="en-GB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12" y="4479573"/>
            <a:ext cx="1640998" cy="1576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http://mrbrains13.isi.uu.nl/logo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92"/>
          <a:stretch/>
        </p:blipFill>
        <p:spPr bwMode="auto">
          <a:xfrm>
            <a:off x="4019107" y="187410"/>
            <a:ext cx="5896072" cy="115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1318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5816" y="1547589"/>
            <a:ext cx="9072562" cy="5927725"/>
          </a:xfrm>
          <a:ln/>
        </p:spPr>
        <p:txBody>
          <a:bodyPr>
            <a:normAutofit fontScale="92500" lnSpcReduction="10000"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800" dirty="0" smtClean="0"/>
              <a:t>Supervision and follow up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Wednesday 30</a:t>
            </a:r>
            <a:r>
              <a:rPr lang="en-GB" baseline="30000" dirty="0" smtClean="0"/>
              <a:t>th</a:t>
            </a:r>
            <a:r>
              <a:rPr lang="en-GB" dirty="0" smtClean="0"/>
              <a:t> April 10:00- 12:00 (Lecture)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Wednesday </a:t>
            </a:r>
            <a:r>
              <a:rPr lang="en-GB" dirty="0"/>
              <a:t>7</a:t>
            </a:r>
            <a:r>
              <a:rPr lang="en-GB" dirty="0" smtClean="0"/>
              <a:t>th May 10:00 – 12:00 (Lecture)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Submission deadline</a:t>
            </a:r>
          </a:p>
          <a:p>
            <a:pPr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14</a:t>
            </a:r>
            <a:r>
              <a:rPr lang="en-GB" baseline="30000" dirty="0" smtClean="0"/>
              <a:t>th</a:t>
            </a:r>
            <a:r>
              <a:rPr lang="en-GB" dirty="0" smtClean="0"/>
              <a:t> May: program and oral presentations.</a:t>
            </a:r>
          </a:p>
          <a:p>
            <a:pPr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21</a:t>
            </a:r>
            <a:r>
              <a:rPr lang="en-GB" baseline="30000" dirty="0" smtClean="0"/>
              <a:t>nd</a:t>
            </a:r>
            <a:r>
              <a:rPr lang="en-GB" dirty="0" smtClean="0"/>
              <a:t> May: report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Submission</a:t>
            </a:r>
            <a:endParaRPr lang="en-GB" dirty="0"/>
          </a:p>
          <a:p>
            <a:pPr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Groups of 3 students</a:t>
            </a:r>
          </a:p>
          <a:p>
            <a:pPr lvl="2"/>
            <a:r>
              <a:rPr lang="en-GB" dirty="0"/>
              <a:t>Report  (pdf) 8 pages max, written in latex, paper format with </a:t>
            </a:r>
          </a:p>
          <a:p>
            <a:pPr lvl="3"/>
            <a:r>
              <a:rPr lang="en-GB" dirty="0"/>
              <a:t>Your approach to solve the segmentation problem with references.</a:t>
            </a:r>
            <a:endParaRPr lang="es-ES" dirty="0"/>
          </a:p>
          <a:p>
            <a:pPr lvl="3"/>
            <a:r>
              <a:rPr lang="en-GB" dirty="0"/>
              <a:t>Quantitative and Qualitative results</a:t>
            </a:r>
          </a:p>
          <a:p>
            <a:pPr lvl="3"/>
            <a:r>
              <a:rPr lang="en-GB" dirty="0"/>
              <a:t>Other aspects such as the problems experienced and the discussion of the results</a:t>
            </a:r>
          </a:p>
          <a:p>
            <a:pPr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Presentation (</a:t>
            </a:r>
            <a:r>
              <a:rPr lang="en-GB" dirty="0" err="1"/>
              <a:t>ppt</a:t>
            </a:r>
            <a:r>
              <a:rPr lang="en-GB" dirty="0"/>
              <a:t>, </a:t>
            </a:r>
            <a:r>
              <a:rPr lang="en-GB" dirty="0" err="1"/>
              <a:t>odps</a:t>
            </a:r>
            <a:r>
              <a:rPr lang="en-GB" dirty="0"/>
              <a:t>)</a:t>
            </a:r>
          </a:p>
          <a:p>
            <a:pPr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Code and executable (source files needed to compile).</a:t>
            </a:r>
          </a:p>
          <a:p>
            <a:pPr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dirty="0" smtClean="0"/>
          </a:p>
          <a:p>
            <a:pPr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dirty="0" smtClean="0"/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sz="2800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20000"/>
          </a:bodyPr>
          <a:lstStyle/>
          <a:p>
            <a:fld id="{4E149B84-9D77-442C-B545-1EC75D510392}" type="slidenum">
              <a:rPr lang="en-GB"/>
              <a:pPr/>
              <a:t>4</a:t>
            </a:fld>
            <a:endParaRPr lang="en-GB"/>
          </a:p>
        </p:txBody>
      </p:sp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144463" y="49213"/>
            <a:ext cx="9756775" cy="1390650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dirty="0" smtClean="0"/>
              <a:t>Final Project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45209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5816" y="1631950"/>
            <a:ext cx="9072562" cy="5927725"/>
          </a:xfrm>
          <a:ln/>
        </p:spPr>
        <p:txBody>
          <a:bodyPr>
            <a:noAutofit/>
          </a:bodyPr>
          <a:lstStyle/>
          <a:p>
            <a:pPr lvl="0"/>
            <a:r>
              <a:rPr lang="en-GB" sz="2800" dirty="0" smtClean="0"/>
              <a:t>Good </a:t>
            </a:r>
            <a:r>
              <a:rPr lang="en-GB" sz="2800" dirty="0"/>
              <a:t>coding </a:t>
            </a:r>
            <a:r>
              <a:rPr lang="en-GB" sz="2800" dirty="0" smtClean="0"/>
              <a:t>practice					</a:t>
            </a:r>
            <a:r>
              <a:rPr lang="en-GB" sz="2800" dirty="0" smtClean="0">
                <a:solidFill>
                  <a:srgbClr val="FF0000"/>
                </a:solidFill>
              </a:rPr>
              <a:t>10% </a:t>
            </a:r>
            <a:endParaRPr lang="es-ES" sz="2800" dirty="0">
              <a:solidFill>
                <a:srgbClr val="FF0000"/>
              </a:solidFill>
            </a:endParaRPr>
          </a:p>
          <a:p>
            <a:pPr lvl="1"/>
            <a:r>
              <a:rPr lang="en-GB" sz="2800" dirty="0"/>
              <a:t>Correct and clear programming, use of functions/objects, templates, </a:t>
            </a:r>
            <a:r>
              <a:rPr lang="en-GB" sz="2800" dirty="0" err="1"/>
              <a:t>etc</a:t>
            </a:r>
            <a:r>
              <a:rPr lang="en-GB" sz="2800" dirty="0"/>
              <a:t> and consistent code and comments.</a:t>
            </a:r>
            <a:endParaRPr lang="es-ES" sz="2800" dirty="0"/>
          </a:p>
          <a:p>
            <a:pPr lvl="0"/>
            <a:r>
              <a:rPr lang="en-GB" sz="2800" dirty="0" smtClean="0"/>
              <a:t>Methodology 						</a:t>
            </a:r>
            <a:r>
              <a:rPr lang="en-GB" sz="2800" dirty="0" smtClean="0">
                <a:solidFill>
                  <a:srgbClr val="FF0000"/>
                </a:solidFill>
              </a:rPr>
              <a:t>25%</a:t>
            </a:r>
            <a:endParaRPr lang="es-ES" sz="2800" dirty="0">
              <a:solidFill>
                <a:srgbClr val="FF0000"/>
              </a:solidFill>
            </a:endParaRPr>
          </a:p>
          <a:p>
            <a:pPr lvl="1"/>
            <a:r>
              <a:rPr lang="en-GB" sz="2800" dirty="0" smtClean="0"/>
              <a:t>Methods used are well justified, sound and clear.</a:t>
            </a:r>
            <a:endParaRPr lang="es-ES" sz="2800" dirty="0"/>
          </a:p>
          <a:p>
            <a:pPr lvl="1"/>
            <a:r>
              <a:rPr lang="en-GB" sz="2800" dirty="0" smtClean="0"/>
              <a:t>Know the limitations (when </a:t>
            </a:r>
            <a:r>
              <a:rPr lang="en-GB" sz="2800" dirty="0"/>
              <a:t>does it fail).</a:t>
            </a:r>
            <a:endParaRPr lang="es-ES" sz="2800" dirty="0"/>
          </a:p>
          <a:p>
            <a:pPr lvl="0"/>
            <a:r>
              <a:rPr lang="es-ES" sz="2800" dirty="0" err="1" smtClean="0"/>
              <a:t>Evaluation</a:t>
            </a:r>
            <a:r>
              <a:rPr lang="es-ES" sz="2800" dirty="0" smtClean="0"/>
              <a:t> and </a:t>
            </a:r>
            <a:r>
              <a:rPr lang="es-ES" sz="2800" dirty="0" err="1" smtClean="0"/>
              <a:t>results</a:t>
            </a:r>
            <a:r>
              <a:rPr lang="es-ES" sz="2800" dirty="0" smtClean="0"/>
              <a:t> 					</a:t>
            </a:r>
            <a:r>
              <a:rPr lang="es-ES" sz="2800" dirty="0" smtClean="0">
                <a:solidFill>
                  <a:srgbClr val="FF0000"/>
                </a:solidFill>
              </a:rPr>
              <a:t>20%</a:t>
            </a:r>
            <a:endParaRPr lang="es-ES" sz="2800" dirty="0">
              <a:solidFill>
                <a:srgbClr val="FF0000"/>
              </a:solidFill>
            </a:endParaRPr>
          </a:p>
          <a:p>
            <a:pPr lvl="1"/>
            <a:r>
              <a:rPr lang="en-GB" sz="2800" dirty="0" smtClean="0"/>
              <a:t>Accuracy. Sensitivity and specificity. Dice Similarity coefficient</a:t>
            </a:r>
          </a:p>
          <a:p>
            <a:pPr lvl="1"/>
            <a:r>
              <a:rPr lang="en-GB" sz="2800" dirty="0" smtClean="0"/>
              <a:t>Computational time</a:t>
            </a:r>
          </a:p>
          <a:p>
            <a:r>
              <a:rPr lang="en-GB" sz="2800" dirty="0" smtClean="0"/>
              <a:t>Oral presentation 					</a:t>
            </a:r>
            <a:r>
              <a:rPr lang="en-GB" sz="2800" dirty="0" smtClean="0">
                <a:solidFill>
                  <a:srgbClr val="FF0000"/>
                </a:solidFill>
              </a:rPr>
              <a:t>25%</a:t>
            </a:r>
          </a:p>
          <a:p>
            <a:r>
              <a:rPr lang="en-GB" sz="2800" dirty="0" smtClean="0"/>
              <a:t>Report 							</a:t>
            </a:r>
            <a:r>
              <a:rPr lang="en-GB" sz="2800" dirty="0" smtClean="0">
                <a:solidFill>
                  <a:srgbClr val="FF0000"/>
                </a:solidFill>
              </a:rPr>
              <a:t>20%</a:t>
            </a:r>
            <a:endParaRPr lang="es-ES" sz="2800" dirty="0">
              <a:solidFill>
                <a:srgbClr val="FF0000"/>
              </a:solidFill>
            </a:endParaRPr>
          </a:p>
          <a:p>
            <a:endParaRPr lang="en-GB" sz="2400" dirty="0" smtClean="0"/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sz="2800" dirty="0" smtClean="0"/>
          </a:p>
          <a:p>
            <a:pPr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sz="2000" dirty="0" smtClean="0"/>
          </a:p>
          <a:p>
            <a:pPr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sz="2000" dirty="0" smtClean="0"/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sz="2400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20000"/>
          </a:bodyPr>
          <a:lstStyle/>
          <a:p>
            <a:fld id="{4E149B84-9D77-442C-B545-1EC75D510392}" type="slidenum">
              <a:rPr lang="en-GB"/>
              <a:pPr/>
              <a:t>5</a:t>
            </a:fld>
            <a:endParaRPr lang="en-GB"/>
          </a:p>
        </p:txBody>
      </p:sp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144463" y="49213"/>
            <a:ext cx="9756775" cy="1390650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dirty="0" smtClean="0"/>
              <a:t>Final Project. Evaluation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58857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5816" y="1547589"/>
            <a:ext cx="9072562" cy="5927725"/>
          </a:xfrm>
          <a:ln/>
        </p:spPr>
        <p:txBody>
          <a:bodyPr>
            <a:normAutofit lnSpcReduction="10000"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800" dirty="0" err="1" smtClean="0"/>
              <a:t>Matlab</a:t>
            </a:r>
            <a:r>
              <a:rPr lang="en-GB" sz="2800" dirty="0" smtClean="0"/>
              <a:t> Files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500" dirty="0" err="1" smtClean="0"/>
              <a:t>sevaluate.m</a:t>
            </a:r>
            <a:r>
              <a:rPr lang="en-GB" sz="2500" dirty="0" smtClean="0"/>
              <a:t>. </a:t>
            </a:r>
            <a:r>
              <a:rPr lang="en-GB" sz="2500" dirty="0" err="1" smtClean="0"/>
              <a:t>Matlab</a:t>
            </a:r>
            <a:r>
              <a:rPr lang="en-GB" sz="2500" dirty="0" smtClean="0"/>
              <a:t> file for segmentation evaluation (</a:t>
            </a:r>
            <a:r>
              <a:rPr lang="en-GB" sz="2500" dirty="0" err="1" smtClean="0"/>
              <a:t>Jaccard</a:t>
            </a:r>
            <a:r>
              <a:rPr lang="en-GB" sz="2500" dirty="0" smtClean="0"/>
              <a:t> index and DSC)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500" dirty="0" smtClean="0"/>
              <a:t>View3d.m. </a:t>
            </a:r>
            <a:r>
              <a:rPr lang="en-GB" sz="2500" dirty="0" err="1" smtClean="0"/>
              <a:t>Matlab</a:t>
            </a:r>
            <a:r>
              <a:rPr lang="en-GB" sz="2500" dirty="0" smtClean="0"/>
              <a:t> for visualization of 3D </a:t>
            </a:r>
            <a:r>
              <a:rPr lang="en-GB" sz="2500" dirty="0" smtClean="0"/>
              <a:t>images</a:t>
            </a:r>
            <a:r>
              <a:rPr lang="en-GB" sz="2500" dirty="0" smtClean="0"/>
              <a:t>, else use </a:t>
            </a:r>
            <a:r>
              <a:rPr lang="en-GB" sz="2500" dirty="0" err="1" smtClean="0"/>
              <a:t>itk</a:t>
            </a:r>
            <a:r>
              <a:rPr lang="en-GB" sz="2500" dirty="0" smtClean="0"/>
              <a:t>-snap.</a:t>
            </a:r>
            <a:endParaRPr lang="en-GB" sz="2500" dirty="0" smtClean="0"/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500" dirty="0" err="1" smtClean="0"/>
              <a:t>testEvaluation</a:t>
            </a:r>
            <a:r>
              <a:rPr lang="en-GB" sz="2500" dirty="0" smtClean="0"/>
              <a:t>. Sample file on how to use the above files and obtain the segmentation results</a:t>
            </a:r>
            <a:r>
              <a:rPr lang="en-GB" sz="2500" dirty="0" smtClean="0"/>
              <a:t>.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500" dirty="0" smtClean="0"/>
              <a:t>NIfTI_20140122.zip For reading </a:t>
            </a:r>
            <a:r>
              <a:rPr lang="en-GB" sz="2500" dirty="0" err="1" smtClean="0"/>
              <a:t>nifti</a:t>
            </a:r>
            <a:r>
              <a:rPr lang="en-GB" sz="2500" dirty="0" smtClean="0"/>
              <a:t> files (put them in </a:t>
            </a:r>
            <a:r>
              <a:rPr lang="en-GB" sz="2500" dirty="0" err="1" smtClean="0"/>
              <a:t>Matlab</a:t>
            </a:r>
            <a:r>
              <a:rPr lang="en-GB" sz="2500" dirty="0" smtClean="0"/>
              <a:t> path)</a:t>
            </a:r>
            <a:endParaRPr lang="en-GB" sz="2500" dirty="0" smtClean="0"/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800" dirty="0" smtClean="0"/>
              <a:t>ITK 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500" dirty="0" smtClean="0"/>
              <a:t>ITK supports reading and writing of </a:t>
            </a:r>
            <a:r>
              <a:rPr lang="en-GB" sz="2500" dirty="0" err="1" smtClean="0"/>
              <a:t>nifti</a:t>
            </a:r>
            <a:r>
              <a:rPr lang="en-GB" sz="2500" dirty="0" smtClean="0"/>
              <a:t> files</a:t>
            </a:r>
            <a:r>
              <a:rPr lang="en-GB" sz="2500" dirty="0" smtClean="0"/>
              <a:t>.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500" dirty="0" smtClean="0"/>
              <a:t>Filter to compute </a:t>
            </a:r>
            <a:r>
              <a:rPr lang="en-GB" sz="2500" dirty="0" smtClean="0"/>
              <a:t>DSC: </a:t>
            </a:r>
            <a:r>
              <a:rPr lang="es-ES" sz="2400" dirty="0" err="1" smtClean="0"/>
              <a:t>itk</a:t>
            </a:r>
            <a:r>
              <a:rPr lang="es-ES" sz="2400" dirty="0"/>
              <a:t>::</a:t>
            </a:r>
            <a:r>
              <a:rPr lang="es-ES" sz="2400" dirty="0" err="1" smtClean="0"/>
              <a:t>SimilarityIndexImageFilter</a:t>
            </a:r>
            <a:endParaRPr lang="en-GB" sz="2400" dirty="0" smtClean="0"/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800" dirty="0" smtClean="0"/>
              <a:t>Latex</a:t>
            </a:r>
            <a:endParaRPr lang="en-GB" sz="2400" dirty="0" smtClean="0"/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500" dirty="0" smtClean="0"/>
              <a:t>Paper09.zip</a:t>
            </a:r>
            <a:r>
              <a:rPr lang="en-GB" sz="2100" dirty="0" smtClean="0"/>
              <a:t>: </a:t>
            </a:r>
            <a:r>
              <a:rPr lang="en-GB" sz="2100" dirty="0" err="1" smtClean="0"/>
              <a:t>tex</a:t>
            </a:r>
            <a:r>
              <a:rPr lang="en-GB" sz="2100" dirty="0" smtClean="0"/>
              <a:t> and style file for the report in latex.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dirty="0" smtClean="0"/>
          </a:p>
          <a:p>
            <a:pPr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dirty="0" smtClean="0"/>
          </a:p>
          <a:p>
            <a:pPr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dirty="0" smtClean="0"/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sz="2800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20000"/>
          </a:bodyPr>
          <a:lstStyle/>
          <a:p>
            <a:fld id="{4E149B84-9D77-442C-B545-1EC75D510392}" type="slidenum">
              <a:rPr lang="en-GB"/>
              <a:pPr/>
              <a:t>6</a:t>
            </a:fld>
            <a:endParaRPr lang="en-GB"/>
          </a:p>
        </p:txBody>
      </p:sp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144463" y="49213"/>
            <a:ext cx="9756775" cy="1390650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dirty="0" smtClean="0"/>
              <a:t>Final Project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77424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rmedi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Intermedi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18199</TotalTime>
  <Words>360</Words>
  <Application>Microsoft Office PowerPoint</Application>
  <PresentationFormat>Personalizado</PresentationFormat>
  <Paragraphs>83</Paragraphs>
  <Slides>6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Intermedio</vt:lpstr>
      <vt:lpstr>     FINAL Project 2014   </vt:lpstr>
      <vt:lpstr>Final Project. Challenge!</vt:lpstr>
      <vt:lpstr>Final Project</vt:lpstr>
      <vt:lpstr>Final Project</vt:lpstr>
      <vt:lpstr>Final Project. Evaluation</vt:lpstr>
      <vt:lpstr>Final Project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Real-Time Systems  Robert Martí (marly@eia.udg.es)   Universitat de Girona Vibot Master.</dc:title>
  <dc:creator>robert</dc:creator>
  <cp:lastModifiedBy>robert</cp:lastModifiedBy>
  <cp:revision>290</cp:revision>
  <cp:lastPrinted>2012-03-12T11:04:13Z</cp:lastPrinted>
  <dcterms:modified xsi:type="dcterms:W3CDTF">2014-04-17T20:17:02Z</dcterms:modified>
</cp:coreProperties>
</file>