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1">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5" roundtripDataSignature="AMtx7mhRnnToxpm8Lv4cqchNuFnC56re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EE5FDB-0C89-4421-A85A-6DCCCC1CF409}">
  <a:tblStyle styleId="{05EE5FDB-0C89-4421-A85A-6DCCCC1CF40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1"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e78cd25c6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4e78cd25c6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4e78cd25c6_0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e78cd25c6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4e78cd25c6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4e78cd25c6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1f6d623d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51f6d623d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51f6d623d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e78cd25c6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4e78cd25c6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4e78cd25c6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1f6d623d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51f6d623d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51f6d623df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9a9b3df4c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49a9b3df4c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Arial"/>
                <a:ea typeface="Arial"/>
                <a:cs typeface="Arial"/>
                <a:sym typeface="Arial"/>
              </a:rPr>
              <a:t>Thank you Idan.</a:t>
            </a:r>
            <a:endParaRPr>
              <a:latin typeface="Arial"/>
              <a:ea typeface="Arial"/>
              <a:cs typeface="Arial"/>
              <a:sym typeface="Arial"/>
            </a:endParaRPr>
          </a:p>
          <a:p>
            <a:pPr indent="0" lvl="0" marL="0" rtl="0" algn="l">
              <a:lnSpc>
                <a:spcPct val="115000"/>
              </a:lnSpc>
              <a:spcBef>
                <a:spcPts val="1200"/>
              </a:spcBef>
              <a:spcAft>
                <a:spcPts val="1200"/>
              </a:spcAft>
              <a:buSzPts val="1100"/>
              <a:buNone/>
            </a:pPr>
            <a:r>
              <a:rPr lang="en-US">
                <a:latin typeface="Arial"/>
                <a:ea typeface="Arial"/>
                <a:cs typeface="Arial"/>
                <a:sym typeface="Arial"/>
              </a:rPr>
              <a:t>So, after we finished our application definition process, we started looking for an articles and researches about the different frameworks. Surprisingly, the articles we found were confusing since each article showed the frameworks from different aspects. So, what decided to do is to make our one compressions based on parameters that we want our application will achieve.</a:t>
            </a:r>
            <a:endParaRPr/>
          </a:p>
        </p:txBody>
      </p:sp>
      <p:sp>
        <p:nvSpPr>
          <p:cNvPr id="290" name="Google Shape;290;g249a9b3df4c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29611b7d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529611b7d7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Arial"/>
                <a:ea typeface="Arial"/>
                <a:cs typeface="Arial"/>
                <a:sym typeface="Arial"/>
              </a:rPr>
              <a:t>We also had to research and choose the APIs that we want to work with.</a:t>
            </a:r>
            <a:endParaRPr>
              <a:latin typeface="Arial"/>
              <a:ea typeface="Arial"/>
              <a:cs typeface="Arial"/>
              <a:sym typeface="Arial"/>
            </a:endParaRPr>
          </a:p>
          <a:p>
            <a:pPr indent="0" lvl="0" marL="0" rtl="0" algn="l">
              <a:lnSpc>
                <a:spcPct val="115000"/>
              </a:lnSpc>
              <a:spcBef>
                <a:spcPts val="1200"/>
              </a:spcBef>
              <a:spcAft>
                <a:spcPts val="1200"/>
              </a:spcAft>
              <a:buSzPts val="1100"/>
              <a:buNone/>
            </a:pPr>
            <a:r>
              <a:rPr lang="en-US">
                <a:latin typeface="Arial"/>
                <a:ea typeface="Arial"/>
                <a:cs typeface="Arial"/>
                <a:sym typeface="Arial"/>
              </a:rPr>
              <a:t>Since our application shows a map and allows navigation, we first had to choose a map service API. We chose Google Maps service because it’s the most popular at the moment and its also pretty easy to use and of course compatible with our application. We also had to find an API that will provide the information about the charging stations. We found an API called PlugShare which provides also the locations on the stations and also the status on the stations.</a:t>
            </a:r>
            <a:endParaRPr/>
          </a:p>
        </p:txBody>
      </p:sp>
      <p:sp>
        <p:nvSpPr>
          <p:cNvPr id="301" name="Google Shape;301;g2529611b7d7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e78cd25c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24e78cd25c6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Arial"/>
                <a:ea typeface="Arial"/>
                <a:cs typeface="Arial"/>
                <a:sym typeface="Arial"/>
              </a:rPr>
              <a:t>Now we will explain about our solution.</a:t>
            </a:r>
            <a:endParaRPr>
              <a:latin typeface="Arial"/>
              <a:ea typeface="Arial"/>
              <a:cs typeface="Arial"/>
              <a:sym typeface="Arial"/>
            </a:endParaRPr>
          </a:p>
          <a:p>
            <a:pPr indent="0" lvl="0" marL="0" rtl="0" algn="l">
              <a:lnSpc>
                <a:spcPct val="115000"/>
              </a:lnSpc>
              <a:spcBef>
                <a:spcPts val="1200"/>
              </a:spcBef>
              <a:spcAft>
                <a:spcPts val="1200"/>
              </a:spcAft>
              <a:buSzPts val="1100"/>
              <a:buNone/>
            </a:pPr>
            <a:r>
              <a:rPr lang="en-US">
                <a:latin typeface="Arial"/>
                <a:ea typeface="Arial"/>
                <a:cs typeface="Arial"/>
                <a:sym typeface="Arial"/>
              </a:rPr>
              <a:t>So, as Idan said, there are thousands of frameworks that available at the moment. We decided first to focus on JavaScript based frameworks because JavaScript is pretty easy to learn and implement with. Then we looked for a popular frameworks with large community and we choose to focus on Angular, React and Preact.</a:t>
            </a:r>
            <a:endParaRPr/>
          </a:p>
        </p:txBody>
      </p:sp>
      <p:sp>
        <p:nvSpPr>
          <p:cNvPr id="313" name="Google Shape;313;g24e78cd25c6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e78cd25c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4e78cd25c6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latin typeface="Arial"/>
                <a:ea typeface="Arial"/>
                <a:cs typeface="Arial"/>
                <a:sym typeface="Arial"/>
              </a:rPr>
              <a:t>What we will do is to develop our application Evolve twice: first using react and tailwind for the CSS and second time using Angular and bootstrap for CSS. The server side will be implemented using node.js with MongoDB as our database. We will actually receive here three versions of our application because React and Preact have the same syntax so we can easily change between them.</a:t>
            </a:r>
            <a:endParaRPr/>
          </a:p>
        </p:txBody>
      </p:sp>
      <p:sp>
        <p:nvSpPr>
          <p:cNvPr id="323" name="Google Shape;323;g24e78cd25c6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29611b7d7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529611b7d7_0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latin typeface="Arial"/>
                <a:ea typeface="Arial"/>
                <a:cs typeface="Arial"/>
                <a:sym typeface="Arial"/>
              </a:rPr>
              <a:t>After both versions will be ready we will perform a performance testing. We hope that the results of this tests will help us to get a conclusion which framework is the best for our application and also allow us to advice other developers with the results so they can choose the best framework for their applications. </a:t>
            </a:r>
            <a:endParaRPr/>
          </a:p>
        </p:txBody>
      </p:sp>
      <p:sp>
        <p:nvSpPr>
          <p:cNvPr id="338" name="Google Shape;338;g2529611b7d7_0_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e78cd25c6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24e78cd25c6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For the performance testing we will use the built in tool in the chrome browser you can see it here. Using this tool we can analyze the total time that took for the application to load, and also get an information about the time of scripting and rendering.</a:t>
            </a:r>
            <a:endParaRPr/>
          </a:p>
        </p:txBody>
      </p:sp>
      <p:sp>
        <p:nvSpPr>
          <p:cNvPr id="348" name="Google Shape;348;g24e78cd25c6_0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49a9b3df4c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249a9b3df4c_0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latin typeface="Arial"/>
                <a:ea typeface="Arial"/>
                <a:cs typeface="Arial"/>
                <a:sym typeface="Arial"/>
              </a:rPr>
              <a:t>We will also perform a system testing to ensure the application </a:t>
            </a:r>
            <a:r>
              <a:rPr lang="en-US" sz="1100">
                <a:latin typeface="Arial"/>
                <a:ea typeface="Arial"/>
                <a:cs typeface="Arial"/>
                <a:sym typeface="Arial"/>
              </a:rPr>
              <a:t>functionality</a:t>
            </a:r>
            <a:r>
              <a:rPr lang="en-US">
                <a:latin typeface="Arial"/>
                <a:ea typeface="Arial"/>
                <a:cs typeface="Arial"/>
                <a:sym typeface="Arial"/>
              </a:rPr>
              <a:t> works as we wanted. Here you can see a table with some of the test we will perform. So, for example, if a user enters wrong user name or password, he will receive an error message.</a:t>
            </a:r>
            <a:endParaRPr/>
          </a:p>
        </p:txBody>
      </p:sp>
      <p:sp>
        <p:nvSpPr>
          <p:cNvPr id="360" name="Google Shape;360;g249a9b3df4c_0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9a9b3df4c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249a9b3df4c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Arial"/>
                <a:ea typeface="Arial"/>
                <a:cs typeface="Arial"/>
                <a:sym typeface="Arial"/>
              </a:rPr>
              <a:t>During the whole process we faced few challenges, the first one was to choose frameworks to focus on that are also popular but also will provide best user experience.</a:t>
            </a:r>
            <a:endParaRPr>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a:latin typeface="Arial"/>
                <a:ea typeface="Arial"/>
                <a:cs typeface="Arial"/>
                <a:sym typeface="Arial"/>
              </a:rPr>
              <a:t>We also had to decide how we will measure and provide our solution for other developers so they will make a smart choice for their applications.</a:t>
            </a:r>
            <a:endParaRPr>
              <a:latin typeface="Arial"/>
              <a:ea typeface="Arial"/>
              <a:cs typeface="Arial"/>
              <a:sym typeface="Arial"/>
            </a:endParaRPr>
          </a:p>
          <a:p>
            <a:pPr indent="0" lvl="0" marL="0" rtl="0" algn="l">
              <a:lnSpc>
                <a:spcPct val="115000"/>
              </a:lnSpc>
              <a:spcBef>
                <a:spcPts val="1200"/>
              </a:spcBef>
              <a:spcAft>
                <a:spcPts val="1200"/>
              </a:spcAft>
              <a:buNone/>
            </a:pPr>
            <a:r>
              <a:rPr lang="en-US">
                <a:latin typeface="Arial"/>
                <a:ea typeface="Arial"/>
                <a:cs typeface="Arial"/>
                <a:sym typeface="Arial"/>
              </a:rPr>
              <a:t>And finally, we faced the problem of finding an API that will provide us an updated information about the charging stations for our application.</a:t>
            </a:r>
            <a:endParaRPr sz="1600">
              <a:solidFill>
                <a:srgbClr val="3F3F3F"/>
              </a:solidFill>
              <a:latin typeface="Arial"/>
              <a:ea typeface="Arial"/>
              <a:cs typeface="Arial"/>
              <a:sym typeface="Arial"/>
            </a:endParaRPr>
          </a:p>
        </p:txBody>
      </p:sp>
      <p:sp>
        <p:nvSpPr>
          <p:cNvPr id="371" name="Google Shape;371;g249a9b3df4c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a:latin typeface="Arial"/>
                <a:ea typeface="Arial"/>
                <a:cs typeface="Arial"/>
                <a:sym typeface="Arial"/>
              </a:rPr>
              <a:t>Thank you for listening!</a:t>
            </a:r>
            <a:endParaRPr/>
          </a:p>
        </p:txBody>
      </p:sp>
      <p:sp>
        <p:nvSpPr>
          <p:cNvPr id="381" name="Google Shape;38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5bafe51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515bafe51f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515bafe51f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e78cd25c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4e78cd25c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4e78cd25c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9a9b3df4c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49a9b3df4c_0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49a9b3df4c_0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29611b7d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529611b7d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529611b7d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29611b7d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529611b7d7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529611b7d7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e78cd25c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4e78cd25c6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4e78cd25c6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E:\002-KIMS BUSINESS\007-bizdesign.tv\000-PPT FOR KMONG\PSD\13-05-14\모니터.png" id="12" name="Google Shape;12;p36"/>
          <p:cNvPicPr preferRelativeResize="0"/>
          <p:nvPr/>
        </p:nvPicPr>
        <p:blipFill rotWithShape="1">
          <a:blip r:embed="rId3">
            <a:alphaModFix/>
          </a:blip>
          <a:srcRect b="0" l="0" r="0" t="0"/>
          <a:stretch/>
        </p:blipFill>
        <p:spPr>
          <a:xfrm>
            <a:off x="2783637" y="646773"/>
            <a:ext cx="3420164" cy="2989145"/>
          </a:xfrm>
          <a:prstGeom prst="rect">
            <a:avLst/>
          </a:prstGeom>
          <a:noFill/>
          <a:ln>
            <a:noFill/>
          </a:ln>
        </p:spPr>
      </p:pic>
      <p:sp>
        <p:nvSpPr>
          <p:cNvPr id="13" name="Google Shape;13;p36"/>
          <p:cNvSpPr/>
          <p:nvPr>
            <p:ph idx="2" type="pic"/>
          </p:nvPr>
        </p:nvSpPr>
        <p:spPr>
          <a:xfrm>
            <a:off x="2920519" y="744654"/>
            <a:ext cx="3146400" cy="1944000"/>
          </a:xfrm>
          <a:prstGeom prst="rect">
            <a:avLst/>
          </a:prstGeom>
          <a:solidFill>
            <a:srgbClr val="F2F2F2"/>
          </a:solidFill>
          <a:ln>
            <a:noFill/>
          </a:ln>
        </p:spPr>
      </p:sp>
      <p:sp>
        <p:nvSpPr>
          <p:cNvPr id="14" name="Google Shape;14;p36"/>
          <p:cNvSpPr txBox="1"/>
          <p:nvPr>
            <p:ph idx="1" type="body"/>
          </p:nvPr>
        </p:nvSpPr>
        <p:spPr>
          <a:xfrm>
            <a:off x="0" y="4203515"/>
            <a:ext cx="9143999" cy="207553"/>
          </a:xfrm>
          <a:prstGeom prst="rect">
            <a:avLst/>
          </a:prstGeom>
          <a:noFill/>
          <a:ln>
            <a:noFill/>
          </a:ln>
        </p:spPr>
        <p:txBody>
          <a:bodyPr anchorCtr="0" anchor="ctr" bIns="45700" lIns="108000" spcFirstLastPara="1" rIns="91425" wrap="square" tIns="45700">
            <a:noAutofit/>
          </a:bodyPr>
          <a:lstStyle>
            <a:lvl1pPr indent="-228600" lvl="0" marL="457200" marR="0" rtl="0" algn="ctr">
              <a:spcBef>
                <a:spcPts val="24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36"/>
          <p:cNvSpPr txBox="1"/>
          <p:nvPr>
            <p:ph type="title"/>
          </p:nvPr>
        </p:nvSpPr>
        <p:spPr>
          <a:xfrm>
            <a:off x="0" y="3651870"/>
            <a:ext cx="9143998" cy="540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51" name="Shape 51"/>
        <p:cNvGrpSpPr/>
        <p:nvPr/>
      </p:nvGrpSpPr>
      <p:grpSpPr>
        <a:xfrm>
          <a:off x="0" y="0"/>
          <a:ext cx="0" cy="0"/>
          <a:chOff x="0" y="0"/>
          <a:chExt cx="0" cy="0"/>
        </a:xfrm>
      </p:grpSpPr>
      <p:sp>
        <p:nvSpPr>
          <p:cNvPr id="52" name="Google Shape;52;p47"/>
          <p:cNvSpPr/>
          <p:nvPr>
            <p:ph idx="2" type="pic"/>
          </p:nvPr>
        </p:nvSpPr>
        <p:spPr>
          <a:xfrm>
            <a:off x="-1" y="0"/>
            <a:ext cx="9138113" cy="2571750"/>
          </a:xfrm>
          <a:prstGeom prst="rect">
            <a:avLst/>
          </a:prstGeom>
          <a:solidFill>
            <a:srgbClr val="BFBFBF"/>
          </a:solidFill>
          <a:ln>
            <a:noFill/>
          </a:ln>
        </p:spPr>
      </p:sp>
      <p:sp>
        <p:nvSpPr>
          <p:cNvPr id="53" name="Google Shape;53;p47"/>
          <p:cNvSpPr/>
          <p:nvPr>
            <p:ph idx="3" type="pic"/>
          </p:nvPr>
        </p:nvSpPr>
        <p:spPr>
          <a:xfrm>
            <a:off x="4977152" y="1491630"/>
            <a:ext cx="1390030" cy="1984435"/>
          </a:xfrm>
          <a:prstGeom prst="rect">
            <a:avLst/>
          </a:prstGeom>
          <a:solidFill>
            <a:srgbClr val="F2F2F2"/>
          </a:solidFill>
          <a:ln>
            <a:noFill/>
          </a:ln>
        </p:spPr>
      </p:sp>
      <p:sp>
        <p:nvSpPr>
          <p:cNvPr id="54" name="Google Shape;54;p47"/>
          <p:cNvSpPr/>
          <p:nvPr>
            <p:ph idx="4" type="pic"/>
          </p:nvPr>
        </p:nvSpPr>
        <p:spPr>
          <a:xfrm>
            <a:off x="6889704" y="1491630"/>
            <a:ext cx="1390030" cy="1984435"/>
          </a:xfrm>
          <a:prstGeom prst="rect">
            <a:avLst/>
          </a:prstGeom>
          <a:solidFill>
            <a:srgbClr val="F2F2F2"/>
          </a:solidFill>
          <a:ln>
            <a:noFill/>
          </a:ln>
        </p:spPr>
      </p:sp>
      <p:sp>
        <p:nvSpPr>
          <p:cNvPr id="55" name="Google Shape;5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56" name="Shape 56"/>
        <p:cNvGrpSpPr/>
        <p:nvPr/>
      </p:nvGrpSpPr>
      <p:grpSpPr>
        <a:xfrm>
          <a:off x="0" y="0"/>
          <a:ext cx="0" cy="0"/>
          <a:chOff x="0" y="0"/>
          <a:chExt cx="0" cy="0"/>
        </a:xfrm>
      </p:grpSpPr>
      <p:sp>
        <p:nvSpPr>
          <p:cNvPr id="57" name="Google Shape;57;p48"/>
          <p:cNvSpPr/>
          <p:nvPr>
            <p:ph idx="2" type="pic"/>
          </p:nvPr>
        </p:nvSpPr>
        <p:spPr>
          <a:xfrm>
            <a:off x="0" y="0"/>
            <a:ext cx="9144000" cy="5143500"/>
          </a:xfrm>
          <a:prstGeom prst="rect">
            <a:avLst/>
          </a:prstGeom>
          <a:solidFill>
            <a:srgbClr val="BFBFBF"/>
          </a:solidFill>
          <a:ln>
            <a:noFill/>
          </a:ln>
        </p:spPr>
      </p:sp>
      <p:sp>
        <p:nvSpPr>
          <p:cNvPr id="58" name="Google Shape;5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9" name="Shape 59"/>
        <p:cNvGrpSpPr/>
        <p:nvPr/>
      </p:nvGrpSpPr>
      <p:grpSpPr>
        <a:xfrm>
          <a:off x="0" y="0"/>
          <a:ext cx="0" cy="0"/>
          <a:chOff x="0" y="0"/>
          <a:chExt cx="0" cy="0"/>
        </a:xfrm>
      </p:grpSpPr>
      <p:pic>
        <p:nvPicPr>
          <p:cNvPr descr="D:\KBM-정애\014-Fullppt\PNG이미지\핸드폰2.png" id="60" name="Google Shape;60;p49"/>
          <p:cNvPicPr preferRelativeResize="0"/>
          <p:nvPr/>
        </p:nvPicPr>
        <p:blipFill rotWithShape="1">
          <a:blip r:embed="rId2">
            <a:alphaModFix/>
          </a:blip>
          <a:srcRect b="0" l="0" r="0" t="0"/>
          <a:stretch/>
        </p:blipFill>
        <p:spPr>
          <a:xfrm>
            <a:off x="748852" y="1203598"/>
            <a:ext cx="2497429" cy="3024336"/>
          </a:xfrm>
          <a:prstGeom prst="rect">
            <a:avLst/>
          </a:prstGeom>
          <a:noFill/>
          <a:ln>
            <a:noFill/>
          </a:ln>
        </p:spPr>
      </p:pic>
      <p:pic>
        <p:nvPicPr>
          <p:cNvPr descr="D:\KBM-정애\014-Fullppt\PNG이미지\핸드폰2.png" id="61" name="Google Shape;61;p49"/>
          <p:cNvPicPr preferRelativeResize="0"/>
          <p:nvPr/>
        </p:nvPicPr>
        <p:blipFill rotWithShape="1">
          <a:blip r:embed="rId2">
            <a:alphaModFix/>
          </a:blip>
          <a:srcRect b="0" l="0" r="0" t="0"/>
          <a:stretch/>
        </p:blipFill>
        <p:spPr>
          <a:xfrm>
            <a:off x="3233128" y="1203598"/>
            <a:ext cx="2497429" cy="3024336"/>
          </a:xfrm>
          <a:prstGeom prst="rect">
            <a:avLst/>
          </a:prstGeom>
          <a:noFill/>
          <a:ln>
            <a:noFill/>
          </a:ln>
        </p:spPr>
      </p:pic>
      <p:pic>
        <p:nvPicPr>
          <p:cNvPr descr="D:\KBM-정애\014-Fullppt\PNG이미지\핸드폰2.png" id="62" name="Google Shape;62;p49"/>
          <p:cNvPicPr preferRelativeResize="0"/>
          <p:nvPr/>
        </p:nvPicPr>
        <p:blipFill rotWithShape="1">
          <a:blip r:embed="rId2">
            <a:alphaModFix/>
          </a:blip>
          <a:srcRect b="0" l="0" r="0" t="0"/>
          <a:stretch/>
        </p:blipFill>
        <p:spPr>
          <a:xfrm>
            <a:off x="5717404" y="1203598"/>
            <a:ext cx="2497429" cy="3024336"/>
          </a:xfrm>
          <a:prstGeom prst="rect">
            <a:avLst/>
          </a:prstGeom>
          <a:noFill/>
          <a:ln>
            <a:noFill/>
          </a:ln>
        </p:spPr>
      </p:pic>
      <p:sp>
        <p:nvSpPr>
          <p:cNvPr id="63" name="Google Shape;63;p49"/>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49"/>
          <p:cNvSpPr/>
          <p:nvPr>
            <p:ph idx="2" type="pic"/>
          </p:nvPr>
        </p:nvSpPr>
        <p:spPr>
          <a:xfrm>
            <a:off x="1351812" y="1311088"/>
            <a:ext cx="1448000" cy="2212041"/>
          </a:xfrm>
          <a:prstGeom prst="rect">
            <a:avLst/>
          </a:prstGeom>
          <a:solidFill>
            <a:srgbClr val="F2F2F2"/>
          </a:solidFill>
          <a:ln>
            <a:noFill/>
          </a:ln>
        </p:spPr>
      </p:sp>
      <p:sp>
        <p:nvSpPr>
          <p:cNvPr id="65" name="Google Shape;65;p49"/>
          <p:cNvSpPr/>
          <p:nvPr>
            <p:ph idx="3" type="pic"/>
          </p:nvPr>
        </p:nvSpPr>
        <p:spPr>
          <a:xfrm>
            <a:off x="3841834" y="1311088"/>
            <a:ext cx="1448000" cy="2212041"/>
          </a:xfrm>
          <a:prstGeom prst="rect">
            <a:avLst/>
          </a:prstGeom>
          <a:solidFill>
            <a:srgbClr val="F2F2F2"/>
          </a:solidFill>
          <a:ln>
            <a:noFill/>
          </a:ln>
        </p:spPr>
      </p:sp>
      <p:sp>
        <p:nvSpPr>
          <p:cNvPr id="66" name="Google Shape;66;p49"/>
          <p:cNvSpPr/>
          <p:nvPr>
            <p:ph idx="4" type="pic"/>
          </p:nvPr>
        </p:nvSpPr>
        <p:spPr>
          <a:xfrm>
            <a:off x="6331856" y="1311088"/>
            <a:ext cx="1448000" cy="2212041"/>
          </a:xfrm>
          <a:prstGeom prst="rect">
            <a:avLst/>
          </a:prstGeom>
          <a:solidFill>
            <a:srgbClr val="F2F2F2"/>
          </a:solidFill>
          <a:ln>
            <a:noFill/>
          </a:ln>
        </p:spPr>
      </p:sp>
      <p:sp>
        <p:nvSpPr>
          <p:cNvPr id="67" name="Google Shape;6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68" name="Shape 68"/>
        <p:cNvGrpSpPr/>
        <p:nvPr/>
      </p:nvGrpSpPr>
      <p:grpSpPr>
        <a:xfrm>
          <a:off x="0" y="0"/>
          <a:ext cx="0" cy="0"/>
          <a:chOff x="0" y="0"/>
          <a:chExt cx="0" cy="0"/>
        </a:xfrm>
      </p:grpSpPr>
      <p:sp>
        <p:nvSpPr>
          <p:cNvPr id="69" name="Google Shape;69;p50"/>
          <p:cNvSpPr/>
          <p:nvPr>
            <p:ph idx="2" type="pic"/>
          </p:nvPr>
        </p:nvSpPr>
        <p:spPr>
          <a:xfrm>
            <a:off x="546042" y="1171934"/>
            <a:ext cx="1944000" cy="1043608"/>
          </a:xfrm>
          <a:prstGeom prst="rect">
            <a:avLst/>
          </a:prstGeom>
          <a:solidFill>
            <a:srgbClr val="F2F2F2"/>
          </a:solidFill>
          <a:ln>
            <a:noFill/>
          </a:ln>
        </p:spPr>
      </p:sp>
      <p:sp>
        <p:nvSpPr>
          <p:cNvPr id="70" name="Google Shape;70;p50"/>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50"/>
          <p:cNvSpPr/>
          <p:nvPr>
            <p:ph idx="3" type="pic"/>
          </p:nvPr>
        </p:nvSpPr>
        <p:spPr>
          <a:xfrm>
            <a:off x="546042" y="2862166"/>
            <a:ext cx="1944000" cy="1224136"/>
          </a:xfrm>
          <a:prstGeom prst="rect">
            <a:avLst/>
          </a:prstGeom>
          <a:solidFill>
            <a:srgbClr val="F2F2F2"/>
          </a:solidFill>
          <a:ln>
            <a:noFill/>
          </a:ln>
        </p:spPr>
      </p:sp>
      <p:sp>
        <p:nvSpPr>
          <p:cNvPr id="72" name="Google Shape;72;p50"/>
          <p:cNvSpPr/>
          <p:nvPr/>
        </p:nvSpPr>
        <p:spPr>
          <a:xfrm>
            <a:off x="546042" y="2217207"/>
            <a:ext cx="1944000" cy="530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73" name="Google Shape;73;p50"/>
          <p:cNvSpPr/>
          <p:nvPr/>
        </p:nvSpPr>
        <p:spPr>
          <a:xfrm>
            <a:off x="546042" y="4085904"/>
            <a:ext cx="1944000" cy="53095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74" name="Google Shape;74;p50"/>
          <p:cNvSpPr/>
          <p:nvPr>
            <p:ph idx="4" type="pic"/>
          </p:nvPr>
        </p:nvSpPr>
        <p:spPr>
          <a:xfrm>
            <a:off x="2583307" y="1171934"/>
            <a:ext cx="1944000" cy="1043608"/>
          </a:xfrm>
          <a:prstGeom prst="rect">
            <a:avLst/>
          </a:prstGeom>
          <a:solidFill>
            <a:srgbClr val="F2F2F2"/>
          </a:solidFill>
          <a:ln>
            <a:noFill/>
          </a:ln>
        </p:spPr>
      </p:sp>
      <p:sp>
        <p:nvSpPr>
          <p:cNvPr id="75" name="Google Shape;75;p50"/>
          <p:cNvSpPr/>
          <p:nvPr>
            <p:ph idx="5" type="pic"/>
          </p:nvPr>
        </p:nvSpPr>
        <p:spPr>
          <a:xfrm>
            <a:off x="2582971" y="2862166"/>
            <a:ext cx="1944000" cy="1224136"/>
          </a:xfrm>
          <a:prstGeom prst="rect">
            <a:avLst/>
          </a:prstGeom>
          <a:solidFill>
            <a:srgbClr val="F2F2F2"/>
          </a:solidFill>
          <a:ln>
            <a:noFill/>
          </a:ln>
        </p:spPr>
      </p:sp>
      <p:sp>
        <p:nvSpPr>
          <p:cNvPr id="76" name="Google Shape;76;p50"/>
          <p:cNvSpPr/>
          <p:nvPr/>
        </p:nvSpPr>
        <p:spPr>
          <a:xfrm>
            <a:off x="2582971" y="2217207"/>
            <a:ext cx="1944000" cy="5309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77" name="Google Shape;77;p50"/>
          <p:cNvSpPr/>
          <p:nvPr/>
        </p:nvSpPr>
        <p:spPr>
          <a:xfrm>
            <a:off x="2582635" y="4085904"/>
            <a:ext cx="1944000" cy="5309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78" name="Google Shape;78;p50"/>
          <p:cNvSpPr/>
          <p:nvPr>
            <p:ph idx="6" type="pic"/>
          </p:nvPr>
        </p:nvSpPr>
        <p:spPr>
          <a:xfrm>
            <a:off x="4619900" y="1171934"/>
            <a:ext cx="1944000" cy="1043608"/>
          </a:xfrm>
          <a:prstGeom prst="rect">
            <a:avLst/>
          </a:prstGeom>
          <a:solidFill>
            <a:srgbClr val="F2F2F2"/>
          </a:solidFill>
          <a:ln>
            <a:noFill/>
          </a:ln>
        </p:spPr>
      </p:sp>
      <p:sp>
        <p:nvSpPr>
          <p:cNvPr id="79" name="Google Shape;79;p50"/>
          <p:cNvSpPr/>
          <p:nvPr>
            <p:ph idx="7" type="pic"/>
          </p:nvPr>
        </p:nvSpPr>
        <p:spPr>
          <a:xfrm>
            <a:off x="4619564" y="2862166"/>
            <a:ext cx="1944000" cy="1224136"/>
          </a:xfrm>
          <a:prstGeom prst="rect">
            <a:avLst/>
          </a:prstGeom>
          <a:solidFill>
            <a:srgbClr val="F2F2F2"/>
          </a:solidFill>
          <a:ln>
            <a:noFill/>
          </a:ln>
        </p:spPr>
      </p:sp>
      <p:sp>
        <p:nvSpPr>
          <p:cNvPr id="80" name="Google Shape;80;p50"/>
          <p:cNvSpPr/>
          <p:nvPr/>
        </p:nvSpPr>
        <p:spPr>
          <a:xfrm>
            <a:off x="4619564" y="2217207"/>
            <a:ext cx="1944000" cy="5309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81" name="Google Shape;81;p50"/>
          <p:cNvSpPr/>
          <p:nvPr/>
        </p:nvSpPr>
        <p:spPr>
          <a:xfrm>
            <a:off x="4619228" y="4085904"/>
            <a:ext cx="1944000" cy="5309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82" name="Google Shape;82;p50"/>
          <p:cNvSpPr/>
          <p:nvPr>
            <p:ph idx="8" type="pic"/>
          </p:nvPr>
        </p:nvSpPr>
        <p:spPr>
          <a:xfrm>
            <a:off x="6656494" y="1171934"/>
            <a:ext cx="1944000" cy="1043608"/>
          </a:xfrm>
          <a:prstGeom prst="rect">
            <a:avLst/>
          </a:prstGeom>
          <a:solidFill>
            <a:srgbClr val="F2F2F2"/>
          </a:solidFill>
          <a:ln>
            <a:noFill/>
          </a:ln>
        </p:spPr>
      </p:sp>
      <p:sp>
        <p:nvSpPr>
          <p:cNvPr id="83" name="Google Shape;83;p50"/>
          <p:cNvSpPr/>
          <p:nvPr>
            <p:ph idx="9" type="pic"/>
          </p:nvPr>
        </p:nvSpPr>
        <p:spPr>
          <a:xfrm>
            <a:off x="6656494" y="2862166"/>
            <a:ext cx="1944000" cy="1224136"/>
          </a:xfrm>
          <a:prstGeom prst="rect">
            <a:avLst/>
          </a:prstGeom>
          <a:solidFill>
            <a:srgbClr val="F2F2F2"/>
          </a:solidFill>
          <a:ln>
            <a:noFill/>
          </a:ln>
        </p:spPr>
      </p:sp>
      <p:sp>
        <p:nvSpPr>
          <p:cNvPr id="84" name="Google Shape;84;p50"/>
          <p:cNvSpPr/>
          <p:nvPr/>
        </p:nvSpPr>
        <p:spPr>
          <a:xfrm>
            <a:off x="6656494" y="2217207"/>
            <a:ext cx="1944000" cy="53095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85" name="Google Shape;85;p50"/>
          <p:cNvSpPr/>
          <p:nvPr/>
        </p:nvSpPr>
        <p:spPr>
          <a:xfrm>
            <a:off x="6656494" y="4085904"/>
            <a:ext cx="1944000" cy="530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86" name="Google Shape;8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87" name="Shape 87"/>
        <p:cNvGrpSpPr/>
        <p:nvPr/>
      </p:nvGrpSpPr>
      <p:grpSpPr>
        <a:xfrm>
          <a:off x="0" y="0"/>
          <a:ext cx="0" cy="0"/>
          <a:chOff x="0" y="0"/>
          <a:chExt cx="0" cy="0"/>
        </a:xfrm>
      </p:grpSpPr>
      <p:sp>
        <p:nvSpPr>
          <p:cNvPr id="88" name="Google Shape;88;p51"/>
          <p:cNvSpPr/>
          <p:nvPr/>
        </p:nvSpPr>
        <p:spPr>
          <a:xfrm>
            <a:off x="0" y="1239542"/>
            <a:ext cx="9144000" cy="3348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D:\KBM-정애\014-Fullppt\PNG이미지\노트북.png" id="89" name="Google Shape;89;p51"/>
          <p:cNvPicPr preferRelativeResize="0"/>
          <p:nvPr/>
        </p:nvPicPr>
        <p:blipFill rotWithShape="1">
          <a:blip r:embed="rId2">
            <a:alphaModFix/>
          </a:blip>
          <a:srcRect b="0" l="0" r="0" t="0"/>
          <a:stretch/>
        </p:blipFill>
        <p:spPr>
          <a:xfrm>
            <a:off x="-516568" y="1419622"/>
            <a:ext cx="5760640" cy="2929957"/>
          </a:xfrm>
          <a:prstGeom prst="rect">
            <a:avLst/>
          </a:prstGeom>
          <a:noFill/>
          <a:ln>
            <a:noFill/>
          </a:ln>
        </p:spPr>
      </p:pic>
      <p:sp>
        <p:nvSpPr>
          <p:cNvPr id="90" name="Google Shape;90;p51"/>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51"/>
          <p:cNvSpPr/>
          <p:nvPr>
            <p:ph idx="2" type="pic"/>
          </p:nvPr>
        </p:nvSpPr>
        <p:spPr>
          <a:xfrm>
            <a:off x="1070504" y="1806558"/>
            <a:ext cx="2701398" cy="1989418"/>
          </a:xfrm>
          <a:prstGeom prst="rect">
            <a:avLst/>
          </a:prstGeom>
          <a:solidFill>
            <a:srgbClr val="F2F2F2"/>
          </a:solidFill>
          <a:ln>
            <a:noFill/>
          </a:ln>
        </p:spPr>
      </p:sp>
      <p:sp>
        <p:nvSpPr>
          <p:cNvPr id="92" name="Google Shape;9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93" name="Shape 93"/>
        <p:cNvGrpSpPr/>
        <p:nvPr/>
      </p:nvGrpSpPr>
      <p:grpSpPr>
        <a:xfrm>
          <a:off x="0" y="0"/>
          <a:ext cx="0" cy="0"/>
          <a:chOff x="0" y="0"/>
          <a:chExt cx="0" cy="0"/>
        </a:xfrm>
      </p:grpSpPr>
      <p:sp>
        <p:nvSpPr>
          <p:cNvPr id="94" name="Google Shape;94;p52"/>
          <p:cNvSpPr/>
          <p:nvPr>
            <p:ph idx="2" type="pic"/>
          </p:nvPr>
        </p:nvSpPr>
        <p:spPr>
          <a:xfrm>
            <a:off x="0" y="1200786"/>
            <a:ext cx="4572000" cy="1692000"/>
          </a:xfrm>
          <a:prstGeom prst="rect">
            <a:avLst/>
          </a:prstGeom>
          <a:solidFill>
            <a:srgbClr val="F2F2F2"/>
          </a:solidFill>
          <a:ln>
            <a:noFill/>
          </a:ln>
        </p:spPr>
      </p:sp>
      <p:sp>
        <p:nvSpPr>
          <p:cNvPr id="95" name="Google Shape;95;p52"/>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52"/>
          <p:cNvSpPr/>
          <p:nvPr>
            <p:ph idx="3" type="pic"/>
          </p:nvPr>
        </p:nvSpPr>
        <p:spPr>
          <a:xfrm>
            <a:off x="4572000" y="2892706"/>
            <a:ext cx="4572000" cy="1692000"/>
          </a:xfrm>
          <a:prstGeom prst="rect">
            <a:avLst/>
          </a:prstGeom>
          <a:solidFill>
            <a:srgbClr val="F2F2F2"/>
          </a:solidFill>
          <a:ln>
            <a:noFill/>
          </a:ln>
        </p:spPr>
      </p:sp>
      <p:sp>
        <p:nvSpPr>
          <p:cNvPr id="97" name="Google Shape;97;p52"/>
          <p:cNvSpPr/>
          <p:nvPr/>
        </p:nvSpPr>
        <p:spPr>
          <a:xfrm>
            <a:off x="4568305" y="1200090"/>
            <a:ext cx="1416959" cy="16926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52"/>
          <p:cNvSpPr/>
          <p:nvPr/>
        </p:nvSpPr>
        <p:spPr>
          <a:xfrm>
            <a:off x="3156888" y="2892706"/>
            <a:ext cx="1416959" cy="169269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00" name="Shape 100"/>
        <p:cNvGrpSpPr/>
        <p:nvPr/>
      </p:nvGrpSpPr>
      <p:grpSpPr>
        <a:xfrm>
          <a:off x="0" y="0"/>
          <a:ext cx="0" cy="0"/>
          <a:chOff x="0" y="0"/>
          <a:chExt cx="0" cy="0"/>
        </a:xfrm>
      </p:grpSpPr>
      <p:sp>
        <p:nvSpPr>
          <p:cNvPr id="101" name="Google Shape;101;p53"/>
          <p:cNvSpPr/>
          <p:nvPr>
            <p:ph idx="2" type="pic"/>
          </p:nvPr>
        </p:nvSpPr>
        <p:spPr>
          <a:xfrm>
            <a:off x="4572000" y="0"/>
            <a:ext cx="4572000" cy="5143500"/>
          </a:xfrm>
          <a:prstGeom prst="rect">
            <a:avLst/>
          </a:prstGeom>
          <a:solidFill>
            <a:srgbClr val="F2F2F2"/>
          </a:solidFill>
          <a:ln>
            <a:noFill/>
          </a:ln>
        </p:spPr>
      </p:sp>
      <p:sp>
        <p:nvSpPr>
          <p:cNvPr id="102" name="Google Shape;102;p53"/>
          <p:cNvSpPr/>
          <p:nvPr/>
        </p:nvSpPr>
        <p:spPr>
          <a:xfrm>
            <a:off x="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53"/>
          <p:cNvSpPr/>
          <p:nvPr>
            <p:ph idx="3" type="pic"/>
          </p:nvPr>
        </p:nvSpPr>
        <p:spPr>
          <a:xfrm>
            <a:off x="3225800" y="1183642"/>
            <a:ext cx="3146400" cy="1944000"/>
          </a:xfrm>
          <a:prstGeom prst="rect">
            <a:avLst/>
          </a:prstGeom>
          <a:solidFill>
            <a:srgbClr val="F2F2F2"/>
          </a:solidFill>
          <a:ln>
            <a:noFill/>
          </a:ln>
        </p:spPr>
      </p:sp>
      <p:sp>
        <p:nvSpPr>
          <p:cNvPr id="104" name="Google Shape;10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5" name="Shape 105"/>
        <p:cNvGrpSpPr/>
        <p:nvPr/>
      </p:nvGrpSpPr>
      <p:grpSpPr>
        <a:xfrm>
          <a:off x="0" y="0"/>
          <a:ext cx="0" cy="0"/>
          <a:chOff x="0" y="0"/>
          <a:chExt cx="0" cy="0"/>
        </a:xfrm>
      </p:grpSpPr>
      <p:sp>
        <p:nvSpPr>
          <p:cNvPr id="106" name="Google Shape;106;p55"/>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800"/>
              </a:spcBef>
              <a:spcAft>
                <a:spcPts val="0"/>
              </a:spcAft>
              <a:buClr>
                <a:srgbClr val="3F3F3F"/>
              </a:buClr>
              <a:buSzPts val="4000"/>
              <a:buFont typeface="Arial"/>
              <a:buNone/>
              <a:defRPr b="0" i="0" sz="40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7" name="Google Shape;107;p55"/>
          <p:cNvSpPr/>
          <p:nvPr/>
        </p:nvSpPr>
        <p:spPr>
          <a:xfrm>
            <a:off x="354008" y="1131589"/>
            <a:ext cx="2849840" cy="3649171"/>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55"/>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55"/>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17" name="Shape 17"/>
        <p:cNvGrpSpPr/>
        <p:nvPr/>
      </p:nvGrpSpPr>
      <p:grpSpPr>
        <a:xfrm>
          <a:off x="0" y="0"/>
          <a:ext cx="0" cy="0"/>
          <a:chOff x="0" y="0"/>
          <a:chExt cx="0" cy="0"/>
        </a:xfrm>
      </p:grpSpPr>
      <p:pic>
        <p:nvPicPr>
          <p:cNvPr descr="D:\KBM-정애\014-Fullppt\PNG이미지\탭.png" id="18" name="Google Shape;18;p41"/>
          <p:cNvPicPr preferRelativeResize="0"/>
          <p:nvPr/>
        </p:nvPicPr>
        <p:blipFill rotWithShape="1">
          <a:blip r:embed="rId2">
            <a:alphaModFix/>
          </a:blip>
          <a:srcRect b="0" l="0" r="0" t="0"/>
          <a:stretch/>
        </p:blipFill>
        <p:spPr>
          <a:xfrm>
            <a:off x="3512052" y="483518"/>
            <a:ext cx="2049645" cy="2524422"/>
          </a:xfrm>
          <a:prstGeom prst="rect">
            <a:avLst/>
          </a:prstGeom>
          <a:noFill/>
          <a:ln>
            <a:noFill/>
          </a:ln>
        </p:spPr>
      </p:pic>
      <p:sp>
        <p:nvSpPr>
          <p:cNvPr id="19" name="Google Shape;19;p41"/>
          <p:cNvSpPr/>
          <p:nvPr>
            <p:ph idx="2" type="pic"/>
          </p:nvPr>
        </p:nvSpPr>
        <p:spPr>
          <a:xfrm>
            <a:off x="3836710" y="731206"/>
            <a:ext cx="1440672" cy="1803564"/>
          </a:xfrm>
          <a:prstGeom prst="rect">
            <a:avLst/>
          </a:prstGeom>
          <a:solidFill>
            <a:srgbClr val="F2F2F2"/>
          </a:solidFill>
          <a:ln>
            <a:noFill/>
          </a:ln>
        </p:spPr>
      </p:sp>
      <p:sp>
        <p:nvSpPr>
          <p:cNvPr id="20" name="Google Shape;2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descr="E:\002-KIMS BUSINESS\007-bizdesign.tv\000-PPT FOR KMONG\PSD\13-05-14\모니터.png" id="22" name="Google Shape;22;p54"/>
          <p:cNvPicPr preferRelativeResize="0"/>
          <p:nvPr/>
        </p:nvPicPr>
        <p:blipFill rotWithShape="1">
          <a:blip r:embed="rId3">
            <a:alphaModFix/>
          </a:blip>
          <a:srcRect b="0" l="0" r="0" t="0"/>
          <a:stretch/>
        </p:blipFill>
        <p:spPr>
          <a:xfrm>
            <a:off x="2783637" y="646773"/>
            <a:ext cx="3420164" cy="2989145"/>
          </a:xfrm>
          <a:prstGeom prst="rect">
            <a:avLst/>
          </a:prstGeom>
          <a:noFill/>
          <a:ln>
            <a:noFill/>
          </a:ln>
        </p:spPr>
      </p:pic>
      <p:sp>
        <p:nvSpPr>
          <p:cNvPr id="23" name="Google Shape;23;p54"/>
          <p:cNvSpPr/>
          <p:nvPr>
            <p:ph idx="2" type="pic"/>
          </p:nvPr>
        </p:nvSpPr>
        <p:spPr>
          <a:xfrm>
            <a:off x="2920519" y="744654"/>
            <a:ext cx="3146400" cy="1944000"/>
          </a:xfrm>
          <a:prstGeom prst="rect">
            <a:avLst/>
          </a:prstGeom>
          <a:solidFill>
            <a:srgbClr val="F2F2F2"/>
          </a:solidFill>
          <a:ln>
            <a:noFill/>
          </a:ln>
        </p:spPr>
      </p:sp>
      <p:sp>
        <p:nvSpPr>
          <p:cNvPr id="24" name="Google Shape;2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8"/>
          <p:cNvSpPr txBox="1"/>
          <p:nvPr>
            <p:ph type="title"/>
          </p:nvPr>
        </p:nvSpPr>
        <p:spPr>
          <a:xfrm>
            <a:off x="1547664" y="25735"/>
            <a:ext cx="7596336" cy="7765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30" name="Shape 30"/>
        <p:cNvGrpSpPr/>
        <p:nvPr/>
      </p:nvGrpSpPr>
      <p:grpSpPr>
        <a:xfrm>
          <a:off x="0" y="0"/>
          <a:ext cx="0" cy="0"/>
          <a:chOff x="0" y="0"/>
          <a:chExt cx="0" cy="0"/>
        </a:xfrm>
      </p:grpSpPr>
      <p:sp>
        <p:nvSpPr>
          <p:cNvPr id="31" name="Google Shape;31;p42"/>
          <p:cNvSpPr/>
          <p:nvPr>
            <p:ph idx="2" type="pic"/>
          </p:nvPr>
        </p:nvSpPr>
        <p:spPr>
          <a:xfrm>
            <a:off x="539552" y="539550"/>
            <a:ext cx="3528392" cy="4068000"/>
          </a:xfrm>
          <a:prstGeom prst="rect">
            <a:avLst/>
          </a:prstGeom>
          <a:solidFill>
            <a:srgbClr val="BFBFBF"/>
          </a:solidFill>
          <a:ln>
            <a:noFill/>
          </a:ln>
        </p:spPr>
      </p:sp>
      <p:sp>
        <p:nvSpPr>
          <p:cNvPr id="32" name="Google Shape;3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3"/>
          <p:cNvSpPr/>
          <p:nvPr>
            <p:ph idx="2" type="pic"/>
          </p:nvPr>
        </p:nvSpPr>
        <p:spPr>
          <a:xfrm>
            <a:off x="683568" y="1189414"/>
            <a:ext cx="1728192" cy="1958400"/>
          </a:xfrm>
          <a:prstGeom prst="rect">
            <a:avLst/>
          </a:prstGeom>
          <a:solidFill>
            <a:srgbClr val="F2F2F2"/>
          </a:solidFill>
          <a:ln>
            <a:noFill/>
          </a:ln>
        </p:spPr>
      </p:sp>
      <p:sp>
        <p:nvSpPr>
          <p:cNvPr id="35" name="Google Shape;35;p43"/>
          <p:cNvSpPr/>
          <p:nvPr>
            <p:ph idx="3" type="pic"/>
          </p:nvPr>
        </p:nvSpPr>
        <p:spPr>
          <a:xfrm>
            <a:off x="2710172" y="1189414"/>
            <a:ext cx="1728192" cy="1958400"/>
          </a:xfrm>
          <a:prstGeom prst="rect">
            <a:avLst/>
          </a:prstGeom>
          <a:solidFill>
            <a:srgbClr val="F2F2F2"/>
          </a:solidFill>
          <a:ln>
            <a:noFill/>
          </a:ln>
        </p:spPr>
      </p:sp>
      <p:sp>
        <p:nvSpPr>
          <p:cNvPr id="36" name="Google Shape;36;p43"/>
          <p:cNvSpPr/>
          <p:nvPr>
            <p:ph idx="4" type="pic"/>
          </p:nvPr>
        </p:nvSpPr>
        <p:spPr>
          <a:xfrm>
            <a:off x="4736776" y="1189414"/>
            <a:ext cx="1728192" cy="1958400"/>
          </a:xfrm>
          <a:prstGeom prst="rect">
            <a:avLst/>
          </a:prstGeom>
          <a:solidFill>
            <a:srgbClr val="F2F2F2"/>
          </a:solidFill>
          <a:ln>
            <a:noFill/>
          </a:ln>
        </p:spPr>
      </p:sp>
      <p:sp>
        <p:nvSpPr>
          <p:cNvPr id="37" name="Google Shape;37;p43"/>
          <p:cNvSpPr/>
          <p:nvPr>
            <p:ph idx="5" type="pic"/>
          </p:nvPr>
        </p:nvSpPr>
        <p:spPr>
          <a:xfrm>
            <a:off x="6763380" y="1189414"/>
            <a:ext cx="1728192" cy="1958400"/>
          </a:xfrm>
          <a:prstGeom prst="rect">
            <a:avLst/>
          </a:prstGeom>
          <a:solidFill>
            <a:srgbClr val="F2F2F2"/>
          </a:solidFill>
          <a:ln>
            <a:noFill/>
          </a:ln>
        </p:spPr>
      </p:sp>
      <p:sp>
        <p:nvSpPr>
          <p:cNvPr id="38" name="Google Shape;38;p43"/>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0" name="Shape 40"/>
        <p:cNvGrpSpPr/>
        <p:nvPr/>
      </p:nvGrpSpPr>
      <p:grpSpPr>
        <a:xfrm>
          <a:off x="0" y="0"/>
          <a:ext cx="0" cy="0"/>
          <a:chOff x="0" y="0"/>
          <a:chExt cx="0" cy="0"/>
        </a:xfrm>
      </p:grpSpPr>
      <p:sp>
        <p:nvSpPr>
          <p:cNvPr id="41" name="Google Shape;41;p44"/>
          <p:cNvSpPr txBox="1"/>
          <p:nvPr>
            <p:ph type="title"/>
          </p:nvPr>
        </p:nvSpPr>
        <p:spPr>
          <a:xfrm>
            <a:off x="0" y="25735"/>
            <a:ext cx="9144000" cy="77653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spTree>
      <p:nvGrpSpPr>
        <p:cNvPr id="43" name="Shape 43"/>
        <p:cNvGrpSpPr/>
        <p:nvPr/>
      </p:nvGrpSpPr>
      <p:grpSpPr>
        <a:xfrm>
          <a:off x="0" y="0"/>
          <a:ext cx="0" cy="0"/>
          <a:chOff x="0" y="0"/>
          <a:chExt cx="0" cy="0"/>
        </a:xfrm>
      </p:grpSpPr>
      <p:sp>
        <p:nvSpPr>
          <p:cNvPr id="44" name="Google Shape;44;p45"/>
          <p:cNvSpPr/>
          <p:nvPr>
            <p:ph idx="2" type="pic"/>
          </p:nvPr>
        </p:nvSpPr>
        <p:spPr>
          <a:xfrm>
            <a:off x="0" y="0"/>
            <a:ext cx="9144000" cy="2787774"/>
          </a:xfrm>
          <a:prstGeom prst="rect">
            <a:avLst/>
          </a:prstGeom>
          <a:solidFill>
            <a:srgbClr val="F2F2F2"/>
          </a:solidFill>
          <a:ln>
            <a:noFill/>
          </a:ln>
        </p:spPr>
      </p:sp>
      <p:sp>
        <p:nvSpPr>
          <p:cNvPr id="45" name="Google Shape;4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46" name="Shape 46"/>
        <p:cNvGrpSpPr/>
        <p:nvPr/>
      </p:nvGrpSpPr>
      <p:grpSpPr>
        <a:xfrm>
          <a:off x="0" y="0"/>
          <a:ext cx="0" cy="0"/>
          <a:chOff x="0" y="0"/>
          <a:chExt cx="0" cy="0"/>
        </a:xfrm>
      </p:grpSpPr>
      <p:sp>
        <p:nvSpPr>
          <p:cNvPr id="47" name="Google Shape;47;p46"/>
          <p:cNvSpPr/>
          <p:nvPr>
            <p:ph idx="2" type="pic"/>
          </p:nvPr>
        </p:nvSpPr>
        <p:spPr>
          <a:xfrm>
            <a:off x="4139952" y="555525"/>
            <a:ext cx="1650297" cy="4048421"/>
          </a:xfrm>
          <a:prstGeom prst="rect">
            <a:avLst/>
          </a:prstGeom>
          <a:solidFill>
            <a:srgbClr val="F2F2F2"/>
          </a:solidFill>
          <a:ln>
            <a:noFill/>
          </a:ln>
        </p:spPr>
      </p:sp>
      <p:sp>
        <p:nvSpPr>
          <p:cNvPr id="48" name="Google Shape;48;p46"/>
          <p:cNvSpPr/>
          <p:nvPr>
            <p:ph idx="3" type="pic"/>
          </p:nvPr>
        </p:nvSpPr>
        <p:spPr>
          <a:xfrm>
            <a:off x="2339752" y="555525"/>
            <a:ext cx="1650297" cy="4048421"/>
          </a:xfrm>
          <a:prstGeom prst="rect">
            <a:avLst/>
          </a:prstGeom>
          <a:solidFill>
            <a:srgbClr val="F2F2F2"/>
          </a:solidFill>
          <a:ln>
            <a:noFill/>
          </a:ln>
        </p:spPr>
      </p:sp>
      <p:sp>
        <p:nvSpPr>
          <p:cNvPr id="49" name="Google Shape;49;p46"/>
          <p:cNvSpPr/>
          <p:nvPr>
            <p:ph idx="4" type="pic"/>
          </p:nvPr>
        </p:nvSpPr>
        <p:spPr>
          <a:xfrm>
            <a:off x="539552" y="555525"/>
            <a:ext cx="1650297" cy="4048421"/>
          </a:xfrm>
          <a:prstGeom prst="rect">
            <a:avLst/>
          </a:prstGeom>
          <a:solidFill>
            <a:srgbClr val="F2F2F2"/>
          </a:solidFill>
          <a:ln>
            <a:noFill/>
          </a:ln>
        </p:spPr>
      </p:sp>
      <p:sp>
        <p:nvSpPr>
          <p:cNvPr id="50" name="Google Shape;5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theme" Target="../theme/theme3.xml"/><Relationship Id="rId14" Type="http://schemas.openxmlformats.org/officeDocument/2006/relationships/slideLayout" Target="../slideLayouts/slideLayout1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body"/>
          </p:nvPr>
        </p:nvSpPr>
        <p:spPr>
          <a:xfrm>
            <a:off x="0" y="3939902"/>
            <a:ext cx="9143999" cy="207553"/>
          </a:xfrm>
          <a:prstGeom prst="rect">
            <a:avLst/>
          </a:prstGeom>
          <a:noFill/>
          <a:ln>
            <a:noFill/>
          </a:ln>
        </p:spPr>
        <p:txBody>
          <a:bodyPr anchorCtr="0" anchor="ctr" bIns="45700" lIns="108000" spcFirstLastPara="1" rIns="91425" wrap="square" tIns="45700">
            <a:noAutofit/>
          </a:bodyPr>
          <a:lstStyle/>
          <a:p>
            <a:pPr indent="0" lvl="0" marL="0" rtl="0" algn="ctr">
              <a:spcBef>
                <a:spcPts val="0"/>
              </a:spcBef>
              <a:spcAft>
                <a:spcPts val="0"/>
              </a:spcAft>
              <a:buClr>
                <a:schemeClr val="dk1"/>
              </a:buClr>
              <a:buSzPts val="2000"/>
              <a:buNone/>
            </a:pPr>
            <a:r>
              <a:rPr lang="en-US" sz="2000"/>
              <a:t>Choosing</a:t>
            </a:r>
            <a:r>
              <a:rPr lang="en-US" sz="2000"/>
              <a:t> </a:t>
            </a:r>
            <a:r>
              <a:rPr b="1" lang="en-US" sz="2000"/>
              <a:t>Best Fit Framework For Web Application “EVolve”</a:t>
            </a:r>
            <a:endParaRPr/>
          </a:p>
        </p:txBody>
      </p:sp>
      <p:sp>
        <p:nvSpPr>
          <p:cNvPr id="116" name="Google Shape;116;p1"/>
          <p:cNvSpPr txBox="1"/>
          <p:nvPr>
            <p:ph type="title"/>
          </p:nvPr>
        </p:nvSpPr>
        <p:spPr>
          <a:xfrm>
            <a:off x="0" y="3507854"/>
            <a:ext cx="9143998" cy="34591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000"/>
              <a:buFont typeface="Arial"/>
              <a:buNone/>
            </a:pPr>
            <a:r>
              <a:rPr lang="en-US" sz="3000">
                <a:solidFill>
                  <a:schemeClr val="dk1"/>
                </a:solidFill>
              </a:rPr>
              <a:t>Capstone Project Phase A</a:t>
            </a:r>
            <a:endParaRPr sz="3000">
              <a:solidFill>
                <a:schemeClr val="dk1"/>
              </a:solidFill>
            </a:endParaRPr>
          </a:p>
        </p:txBody>
      </p:sp>
      <p:pic>
        <p:nvPicPr>
          <p:cNvPr id="117" name="Google Shape;117;p1"/>
          <p:cNvPicPr preferRelativeResize="0"/>
          <p:nvPr/>
        </p:nvPicPr>
        <p:blipFill rotWithShape="1">
          <a:blip r:embed="rId3">
            <a:alphaModFix/>
          </a:blip>
          <a:srcRect b="0" l="0" r="0" t="0"/>
          <a:stretch/>
        </p:blipFill>
        <p:spPr>
          <a:xfrm>
            <a:off x="2904132" y="732432"/>
            <a:ext cx="3180036" cy="1895699"/>
          </a:xfrm>
          <a:prstGeom prst="rect">
            <a:avLst/>
          </a:prstGeom>
          <a:noFill/>
          <a:ln>
            <a:noFill/>
          </a:ln>
        </p:spPr>
      </p:pic>
      <p:sp>
        <p:nvSpPr>
          <p:cNvPr id="118" name="Google Shape;118;p1"/>
          <p:cNvSpPr txBox="1"/>
          <p:nvPr/>
        </p:nvSpPr>
        <p:spPr>
          <a:xfrm>
            <a:off x="152400" y="4668453"/>
            <a:ext cx="9143999" cy="207553"/>
          </a:xfrm>
          <a:prstGeom prst="rect">
            <a:avLst/>
          </a:prstGeom>
          <a:noFill/>
          <a:ln>
            <a:noFill/>
          </a:ln>
        </p:spPr>
        <p:txBody>
          <a:bodyPr anchorCtr="0" anchor="ctr" bIns="45700" lIns="108000" spcFirstLastPara="1" rIns="91425" wrap="square" tIns="45700">
            <a:noAutofit/>
          </a:bodyPr>
          <a:lstStyle/>
          <a:p>
            <a:pPr indent="0" lvl="0" marL="0" marR="0" rtl="0" algn="ctr">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Supervisor: Mr. Alexander Keselman</a:t>
            </a:r>
            <a:endParaRPr/>
          </a:p>
          <a:p>
            <a:pPr indent="0" lvl="0" marL="0" marR="0" rtl="0" algn="ctr">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Team members: Daniel Moshe Ben David</a:t>
            </a:r>
            <a:r>
              <a:rPr b="1" lang="en-US" sz="2000">
                <a:solidFill>
                  <a:schemeClr val="dk1"/>
                </a:solidFill>
              </a:rPr>
              <a:t>, </a:t>
            </a:r>
            <a:r>
              <a:rPr b="1" i="0" lang="en-US" sz="2000" u="none" cap="none" strike="noStrike">
                <a:solidFill>
                  <a:schemeClr val="dk1"/>
                </a:solidFill>
                <a:latin typeface="Arial"/>
                <a:ea typeface="Arial"/>
                <a:cs typeface="Arial"/>
                <a:sym typeface="Arial"/>
              </a:rPr>
              <a:t>Idan Daar</a:t>
            </a:r>
            <a:endParaRPr/>
          </a:p>
        </p:txBody>
      </p:sp>
      <p:pic>
        <p:nvPicPr>
          <p:cNvPr id="119" name="Google Shape;119;p1"/>
          <p:cNvPicPr preferRelativeResize="0"/>
          <p:nvPr/>
        </p:nvPicPr>
        <p:blipFill rotWithShape="1">
          <a:blip r:embed="rId4">
            <a:alphaModFix/>
          </a:blip>
          <a:srcRect b="0" l="0" r="0" t="0"/>
          <a:stretch/>
        </p:blipFill>
        <p:spPr>
          <a:xfrm>
            <a:off x="3522042" y="2112807"/>
            <a:ext cx="1944216" cy="4589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4e78cd25c6_0_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g24e78cd25c6_0_38"/>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Activity</a:t>
            </a:r>
            <a:r>
              <a:rPr lang="en-US" sz="2300">
                <a:solidFill>
                  <a:schemeClr val="dk1"/>
                </a:solidFill>
              </a:rPr>
              <a:t> Diagram</a:t>
            </a:r>
            <a:endParaRPr sz="2300">
              <a:solidFill>
                <a:schemeClr val="dk1"/>
              </a:solidFill>
            </a:endParaRPr>
          </a:p>
        </p:txBody>
      </p:sp>
      <p:pic>
        <p:nvPicPr>
          <p:cNvPr id="239" name="Google Shape;239;g24e78cd25c6_0_38"/>
          <p:cNvPicPr preferRelativeResize="0"/>
          <p:nvPr/>
        </p:nvPicPr>
        <p:blipFill>
          <a:blip r:embed="rId3">
            <a:alphaModFix/>
          </a:blip>
          <a:stretch>
            <a:fillRect/>
          </a:stretch>
        </p:blipFill>
        <p:spPr>
          <a:xfrm>
            <a:off x="3401500" y="836350"/>
            <a:ext cx="4649494" cy="4045500"/>
          </a:xfrm>
          <a:prstGeom prst="rect">
            <a:avLst/>
          </a:prstGeom>
          <a:noFill/>
          <a:ln>
            <a:noFill/>
          </a:ln>
        </p:spPr>
      </p:pic>
      <p:sp>
        <p:nvSpPr>
          <p:cNvPr id="240" name="Google Shape;240;g24e78cd25c6_0_38"/>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g24e78cd25c6_0_38"/>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42" name="Google Shape;242;g24e78cd25c6_0_38"/>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4e78cd25c6_0_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g24e78cd25c6_0_47"/>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2300">
                <a:solidFill>
                  <a:schemeClr val="dk1"/>
                </a:solidFill>
              </a:rPr>
              <a:t>Graphical User Interface</a:t>
            </a:r>
            <a:endParaRPr sz="2300">
              <a:solidFill>
                <a:schemeClr val="dk1"/>
              </a:solidFill>
            </a:endParaRPr>
          </a:p>
        </p:txBody>
      </p:sp>
      <p:pic>
        <p:nvPicPr>
          <p:cNvPr id="250" name="Google Shape;250;g24e78cd25c6_0_47"/>
          <p:cNvPicPr preferRelativeResize="0"/>
          <p:nvPr/>
        </p:nvPicPr>
        <p:blipFill rotWithShape="1">
          <a:blip r:embed="rId3">
            <a:alphaModFix/>
          </a:blip>
          <a:srcRect b="0" l="0" r="0" t="0"/>
          <a:stretch/>
        </p:blipFill>
        <p:spPr>
          <a:xfrm>
            <a:off x="2762577" y="1197062"/>
            <a:ext cx="5927325" cy="3324075"/>
          </a:xfrm>
          <a:prstGeom prst="rect">
            <a:avLst/>
          </a:prstGeom>
          <a:noFill/>
          <a:ln>
            <a:noFill/>
          </a:ln>
        </p:spPr>
      </p:pic>
      <p:sp>
        <p:nvSpPr>
          <p:cNvPr id="251" name="Google Shape;251;g24e78cd25c6_0_47"/>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g24e78cd25c6_0_47"/>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53" name="Google Shape;253;g24e78cd25c6_0_47"/>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51f6d623df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g251f6d623df_0_0"/>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2300">
                <a:solidFill>
                  <a:schemeClr val="dk1"/>
                </a:solidFill>
              </a:rPr>
              <a:t>Graphical User Interface</a:t>
            </a:r>
            <a:endParaRPr sz="2300">
              <a:solidFill>
                <a:schemeClr val="dk1"/>
              </a:solidFill>
            </a:endParaRPr>
          </a:p>
        </p:txBody>
      </p:sp>
      <p:pic>
        <p:nvPicPr>
          <p:cNvPr id="261" name="Google Shape;261;g251f6d623df_0_0"/>
          <p:cNvPicPr preferRelativeResize="0"/>
          <p:nvPr/>
        </p:nvPicPr>
        <p:blipFill rotWithShape="1">
          <a:blip r:embed="rId3">
            <a:alphaModFix/>
          </a:blip>
          <a:srcRect b="0" l="0" r="-140" t="0"/>
          <a:stretch/>
        </p:blipFill>
        <p:spPr>
          <a:xfrm>
            <a:off x="2791025" y="1193400"/>
            <a:ext cx="5870448" cy="3331389"/>
          </a:xfrm>
          <a:prstGeom prst="rect">
            <a:avLst/>
          </a:prstGeom>
          <a:noFill/>
          <a:ln>
            <a:noFill/>
          </a:ln>
        </p:spPr>
      </p:pic>
      <p:sp>
        <p:nvSpPr>
          <p:cNvPr id="262" name="Google Shape;262;g251f6d623df_0_0"/>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g251f6d623df_0_0"/>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64" name="Google Shape;264;g251f6d623df_0_0"/>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4e78cd25c6_0_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g24e78cd25c6_0_70"/>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Graphical User Interface</a:t>
            </a:r>
            <a:endParaRPr sz="2300">
              <a:solidFill>
                <a:schemeClr val="dk1"/>
              </a:solidFill>
            </a:endParaRPr>
          </a:p>
        </p:txBody>
      </p:sp>
      <p:pic>
        <p:nvPicPr>
          <p:cNvPr id="272" name="Google Shape;272;g24e78cd25c6_0_70"/>
          <p:cNvPicPr preferRelativeResize="0"/>
          <p:nvPr/>
        </p:nvPicPr>
        <p:blipFill rotWithShape="1">
          <a:blip r:embed="rId3">
            <a:alphaModFix/>
          </a:blip>
          <a:srcRect b="0" l="9" r="9" t="0"/>
          <a:stretch/>
        </p:blipFill>
        <p:spPr>
          <a:xfrm>
            <a:off x="2781525" y="1194888"/>
            <a:ext cx="5889446" cy="3328416"/>
          </a:xfrm>
          <a:prstGeom prst="rect">
            <a:avLst/>
          </a:prstGeom>
          <a:noFill/>
          <a:ln>
            <a:noFill/>
          </a:ln>
        </p:spPr>
      </p:pic>
      <p:sp>
        <p:nvSpPr>
          <p:cNvPr id="273" name="Google Shape;273;g24e78cd25c6_0_70"/>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g24e78cd25c6_0_70"/>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75" name="Google Shape;275;g24e78cd25c6_0_70"/>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51f6d623df_0_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g251f6d623df_0_11"/>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Graphical User Interface</a:t>
            </a:r>
            <a:endParaRPr sz="2300">
              <a:solidFill>
                <a:schemeClr val="dk1"/>
              </a:solidFill>
            </a:endParaRPr>
          </a:p>
        </p:txBody>
      </p:sp>
      <p:pic>
        <p:nvPicPr>
          <p:cNvPr id="283" name="Google Shape;283;g251f6d623df_0_11"/>
          <p:cNvPicPr preferRelativeResize="0"/>
          <p:nvPr/>
        </p:nvPicPr>
        <p:blipFill>
          <a:blip r:embed="rId3">
            <a:alphaModFix/>
          </a:blip>
          <a:stretch>
            <a:fillRect/>
          </a:stretch>
        </p:blipFill>
        <p:spPr>
          <a:xfrm>
            <a:off x="2781525" y="1194888"/>
            <a:ext cx="5889448" cy="3328416"/>
          </a:xfrm>
          <a:prstGeom prst="rect">
            <a:avLst/>
          </a:prstGeom>
          <a:noFill/>
          <a:ln>
            <a:noFill/>
          </a:ln>
        </p:spPr>
      </p:pic>
      <p:sp>
        <p:nvSpPr>
          <p:cNvPr id="284" name="Google Shape;284;g251f6d623df_0_11"/>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g251f6d623df_0_11"/>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86" name="Google Shape;286;g251f6d623df_0_11"/>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9a9b3df4c_0_81"/>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g249a9b3df4c_0_81"/>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94" name="Google Shape;294;g249a9b3df4c_0_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g249a9b3df4c_0_81"/>
          <p:cNvSpPr txBox="1"/>
          <p:nvPr/>
        </p:nvSpPr>
        <p:spPr>
          <a:xfrm>
            <a:off x="2303550" y="346800"/>
            <a:ext cx="6845400" cy="1862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We found that the </a:t>
            </a:r>
            <a:r>
              <a:rPr lang="en-US" sz="2300">
                <a:solidFill>
                  <a:schemeClr val="dk1"/>
                </a:solidFill>
              </a:rPr>
              <a:t>articles</a:t>
            </a:r>
            <a:r>
              <a:rPr lang="en-US" sz="2300">
                <a:solidFill>
                  <a:schemeClr val="dk1"/>
                </a:solidFill>
              </a:rPr>
              <a:t> are not clear-cut and even confusing. </a:t>
            </a:r>
            <a:r>
              <a:rPr lang="en-US" sz="2300">
                <a:solidFill>
                  <a:schemeClr val="dk1"/>
                </a:solidFill>
              </a:rPr>
              <a:t>We have decided to conduct comparisons based on the parameters that we want our application to achieve (App size, Performance etc</a:t>
            </a:r>
            <a:r>
              <a:rPr lang="en-US" sz="2300">
                <a:solidFill>
                  <a:schemeClr val="dk1"/>
                </a:solidFill>
              </a:rPr>
              <a:t>).</a:t>
            </a:r>
            <a:endParaRPr sz="2300">
              <a:solidFill>
                <a:schemeClr val="dk1"/>
              </a:solidFill>
            </a:endParaRPr>
          </a:p>
        </p:txBody>
      </p:sp>
      <p:sp>
        <p:nvSpPr>
          <p:cNvPr id="296" name="Google Shape;296;g249a9b3df4c_0_81"/>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7" name="Google Shape;297;g249a9b3df4c_0_81"/>
          <p:cNvPicPr preferRelativeResize="0"/>
          <p:nvPr/>
        </p:nvPicPr>
        <p:blipFill rotWithShape="1">
          <a:blip r:embed="rId3">
            <a:alphaModFix/>
          </a:blip>
          <a:srcRect b="18273" l="0" r="0" t="0"/>
          <a:stretch/>
        </p:blipFill>
        <p:spPr>
          <a:xfrm>
            <a:off x="4411500" y="2914800"/>
            <a:ext cx="2629499" cy="214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529611b7d7_0_9"/>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g2529611b7d7_0_9"/>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305" name="Google Shape;305;g2529611b7d7_0_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g2529611b7d7_0_9"/>
          <p:cNvSpPr txBox="1"/>
          <p:nvPr/>
        </p:nvSpPr>
        <p:spPr>
          <a:xfrm>
            <a:off x="2303550" y="346800"/>
            <a:ext cx="6845400" cy="2586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Additionally, we conducted research on a few APIs that we intended to utilize in our project to ensure compatibility and optimal functionality. We found that the Google Maps API and PlugShare API are compatible with our project and meet our requirements.</a:t>
            </a:r>
            <a:endParaRPr sz="2300">
              <a:solidFill>
                <a:schemeClr val="dk1"/>
              </a:solidFill>
            </a:endParaRPr>
          </a:p>
          <a:p>
            <a:pPr indent="0" lvl="0" marL="0" rtl="0" algn="ctr">
              <a:spcBef>
                <a:spcPts val="0"/>
              </a:spcBef>
              <a:spcAft>
                <a:spcPts val="0"/>
              </a:spcAft>
              <a:buNone/>
            </a:pPr>
            <a:r>
              <a:rPr lang="en-US" sz="1200">
                <a:solidFill>
                  <a:srgbClr val="D1D5DB"/>
                </a:solidFill>
                <a:highlight>
                  <a:srgbClr val="444654"/>
                </a:highlight>
                <a:latin typeface="Roboto"/>
                <a:ea typeface="Roboto"/>
                <a:cs typeface="Roboto"/>
                <a:sym typeface="Roboto"/>
              </a:rPr>
              <a:t> </a:t>
            </a:r>
            <a:endParaRPr sz="1200">
              <a:solidFill>
                <a:srgbClr val="D1D5DB"/>
              </a:solidFill>
              <a:highlight>
                <a:srgbClr val="444654"/>
              </a:highlight>
              <a:latin typeface="Roboto"/>
              <a:ea typeface="Roboto"/>
              <a:cs typeface="Roboto"/>
              <a:sym typeface="Roboto"/>
            </a:endParaRPr>
          </a:p>
          <a:p>
            <a:pPr indent="0" lvl="0" marL="0" rtl="0" algn="ctr">
              <a:spcBef>
                <a:spcPts val="0"/>
              </a:spcBef>
              <a:spcAft>
                <a:spcPts val="0"/>
              </a:spcAft>
              <a:buClr>
                <a:schemeClr val="dk1"/>
              </a:buClr>
              <a:buFont typeface="Arial"/>
              <a:buNone/>
            </a:pPr>
            <a:r>
              <a:t/>
            </a:r>
            <a:endParaRPr sz="1200">
              <a:solidFill>
                <a:srgbClr val="D1D5DB"/>
              </a:solidFill>
              <a:highlight>
                <a:srgbClr val="444654"/>
              </a:highlight>
              <a:latin typeface="Roboto"/>
              <a:ea typeface="Roboto"/>
              <a:cs typeface="Roboto"/>
              <a:sym typeface="Roboto"/>
            </a:endParaRPr>
          </a:p>
        </p:txBody>
      </p:sp>
      <p:sp>
        <p:nvSpPr>
          <p:cNvPr id="307" name="Google Shape;307;g2529611b7d7_0_9"/>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8" name="Google Shape;308;g2529611b7d7_0_9"/>
          <p:cNvPicPr preferRelativeResize="0"/>
          <p:nvPr/>
        </p:nvPicPr>
        <p:blipFill>
          <a:blip r:embed="rId3">
            <a:alphaModFix/>
          </a:blip>
          <a:stretch>
            <a:fillRect/>
          </a:stretch>
        </p:blipFill>
        <p:spPr>
          <a:xfrm>
            <a:off x="2379750" y="2698925"/>
            <a:ext cx="2479100" cy="1301525"/>
          </a:xfrm>
          <a:prstGeom prst="rect">
            <a:avLst/>
          </a:prstGeom>
          <a:noFill/>
          <a:ln>
            <a:noFill/>
          </a:ln>
        </p:spPr>
      </p:pic>
      <p:pic>
        <p:nvPicPr>
          <p:cNvPr id="309" name="Google Shape;309;g2529611b7d7_0_9"/>
          <p:cNvPicPr preferRelativeResize="0"/>
          <p:nvPr/>
        </p:nvPicPr>
        <p:blipFill>
          <a:blip r:embed="rId4">
            <a:alphaModFix/>
          </a:blip>
          <a:stretch>
            <a:fillRect/>
          </a:stretch>
        </p:blipFill>
        <p:spPr>
          <a:xfrm>
            <a:off x="5362571" y="3039725"/>
            <a:ext cx="3360129" cy="61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4e78cd25c6_0_20"/>
          <p:cNvSpPr/>
          <p:nvPr/>
        </p:nvSpPr>
        <p:spPr>
          <a:xfrm>
            <a:off x="0" y="0"/>
            <a:ext cx="2286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g24e78cd25c6_0_20"/>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Solution Overview</a:t>
            </a:r>
            <a:endParaRPr sz="3000">
              <a:solidFill>
                <a:schemeClr val="lt1"/>
              </a:solidFill>
            </a:endParaRPr>
          </a:p>
        </p:txBody>
      </p:sp>
      <p:sp>
        <p:nvSpPr>
          <p:cNvPr id="317" name="Google Shape;317;g24e78cd25c6_0_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g24e78cd25c6_0_20"/>
          <p:cNvSpPr txBox="1"/>
          <p:nvPr/>
        </p:nvSpPr>
        <p:spPr>
          <a:xfrm>
            <a:off x="2303550" y="346800"/>
            <a:ext cx="6845400" cy="3278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 We </a:t>
            </a:r>
            <a:r>
              <a:rPr lang="en-US" sz="2300">
                <a:solidFill>
                  <a:schemeClr val="dk1"/>
                </a:solidFill>
              </a:rPr>
              <a:t>chose</a:t>
            </a:r>
            <a:r>
              <a:rPr lang="en-US" sz="2300">
                <a:solidFill>
                  <a:schemeClr val="dk1"/>
                </a:solidFill>
              </a:rPr>
              <a:t> to focus on JavaScript based frameworks due to their dynamic content modification capabilities and ease of implementation.</a:t>
            </a:r>
            <a:endParaRPr sz="2300">
              <a:solidFill>
                <a:schemeClr val="dk1"/>
              </a:solidFill>
            </a:endParaRPr>
          </a:p>
          <a:p>
            <a:pPr indent="0" lvl="0" marL="0" rtl="0" algn="ctr">
              <a:spcBef>
                <a:spcPts val="0"/>
              </a:spcBef>
              <a:spcAft>
                <a:spcPts val="0"/>
              </a:spcAft>
              <a:buNone/>
            </a:pPr>
            <a:r>
              <a:t/>
            </a:r>
            <a:endParaRPr sz="2300">
              <a:solidFill>
                <a:schemeClr val="dk1"/>
              </a:solidFill>
            </a:endParaRPr>
          </a:p>
          <a:p>
            <a:pPr indent="0" lvl="0" marL="0" rtl="0" algn="ctr">
              <a:spcBef>
                <a:spcPts val="0"/>
              </a:spcBef>
              <a:spcAft>
                <a:spcPts val="0"/>
              </a:spcAft>
              <a:buNone/>
            </a:pPr>
            <a:r>
              <a:rPr lang="en-US" sz="2300" u="sng">
                <a:solidFill>
                  <a:schemeClr val="dk1"/>
                </a:solidFill>
              </a:rPr>
              <a:t>We </a:t>
            </a:r>
            <a:r>
              <a:rPr lang="en-US" sz="2300" u="sng">
                <a:solidFill>
                  <a:schemeClr val="dk1"/>
                </a:solidFill>
              </a:rPr>
              <a:t>chose</a:t>
            </a:r>
            <a:r>
              <a:rPr lang="en-US" sz="2300" u="sng">
                <a:solidFill>
                  <a:schemeClr val="dk1"/>
                </a:solidFill>
              </a:rPr>
              <a:t> to focus on:</a:t>
            </a:r>
            <a:endParaRPr sz="2300" u="sng">
              <a:solidFill>
                <a:schemeClr val="dk1"/>
              </a:solidFill>
            </a:endParaRPr>
          </a:p>
          <a:p>
            <a:pPr indent="-374650" lvl="0" marL="457200" rtl="0" algn="ctr">
              <a:spcBef>
                <a:spcPts val="0"/>
              </a:spcBef>
              <a:spcAft>
                <a:spcPts val="0"/>
              </a:spcAft>
              <a:buClr>
                <a:schemeClr val="dk1"/>
              </a:buClr>
              <a:buSzPts val="2300"/>
              <a:buChar char="●"/>
            </a:pPr>
            <a:r>
              <a:rPr lang="en-US" sz="2300">
                <a:solidFill>
                  <a:schemeClr val="dk1"/>
                </a:solidFill>
              </a:rPr>
              <a:t>Angular</a:t>
            </a:r>
            <a:endParaRPr sz="2300">
              <a:solidFill>
                <a:schemeClr val="dk1"/>
              </a:solidFill>
            </a:endParaRPr>
          </a:p>
          <a:p>
            <a:pPr indent="-374650" lvl="0" marL="457200" rtl="0" algn="ctr">
              <a:spcBef>
                <a:spcPts val="0"/>
              </a:spcBef>
              <a:spcAft>
                <a:spcPts val="0"/>
              </a:spcAft>
              <a:buClr>
                <a:schemeClr val="dk1"/>
              </a:buClr>
              <a:buSzPts val="2300"/>
              <a:buChar char="●"/>
            </a:pPr>
            <a:r>
              <a:rPr lang="en-US" sz="2300">
                <a:solidFill>
                  <a:schemeClr val="dk1"/>
                </a:solidFill>
              </a:rPr>
              <a:t>React </a:t>
            </a:r>
            <a:endParaRPr sz="2300">
              <a:solidFill>
                <a:schemeClr val="dk1"/>
              </a:solidFill>
            </a:endParaRPr>
          </a:p>
          <a:p>
            <a:pPr indent="-374650" lvl="0" marL="457200" rtl="0" algn="ctr">
              <a:spcBef>
                <a:spcPts val="0"/>
              </a:spcBef>
              <a:spcAft>
                <a:spcPts val="0"/>
              </a:spcAft>
              <a:buClr>
                <a:schemeClr val="dk1"/>
              </a:buClr>
              <a:buSzPts val="2300"/>
              <a:buChar char="●"/>
            </a:pPr>
            <a:r>
              <a:rPr lang="en-US" sz="2300">
                <a:solidFill>
                  <a:schemeClr val="dk1"/>
                </a:solidFill>
              </a:rPr>
              <a:t>Preact</a:t>
            </a:r>
            <a:endParaRPr sz="2300">
              <a:solidFill>
                <a:schemeClr val="dk1"/>
              </a:solidFill>
            </a:endParaRPr>
          </a:p>
        </p:txBody>
      </p:sp>
      <p:sp>
        <p:nvSpPr>
          <p:cNvPr id="319" name="Google Shape;319;g24e78cd25c6_0_20"/>
          <p:cNvSpPr/>
          <p:nvPr/>
        </p:nvSpPr>
        <p:spPr>
          <a:xfrm>
            <a:off x="887675" y="793200"/>
            <a:ext cx="510655" cy="581233"/>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4e78cd25c6_0_11"/>
          <p:cNvSpPr/>
          <p:nvPr/>
        </p:nvSpPr>
        <p:spPr>
          <a:xfrm>
            <a:off x="0" y="0"/>
            <a:ext cx="2286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g24e78cd25c6_0_11"/>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Solution Overview</a:t>
            </a:r>
            <a:endParaRPr sz="3000">
              <a:solidFill>
                <a:schemeClr val="lt1"/>
              </a:solidFill>
            </a:endParaRPr>
          </a:p>
        </p:txBody>
      </p:sp>
      <p:sp>
        <p:nvSpPr>
          <p:cNvPr id="327" name="Google Shape;327;g24e78cd25c6_0_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g24e78cd25c6_0_11"/>
          <p:cNvSpPr txBox="1"/>
          <p:nvPr/>
        </p:nvSpPr>
        <p:spPr>
          <a:xfrm>
            <a:off x="2303550" y="346800"/>
            <a:ext cx="6845400" cy="800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2300">
                <a:solidFill>
                  <a:schemeClr val="dk1"/>
                </a:solidFill>
              </a:rPr>
              <a:t>We will develop the same application “EVolve” twice:</a:t>
            </a:r>
            <a:endParaRPr sz="2300">
              <a:solidFill>
                <a:schemeClr val="dk1"/>
              </a:solidFill>
            </a:endParaRPr>
          </a:p>
        </p:txBody>
      </p:sp>
      <p:sp>
        <p:nvSpPr>
          <p:cNvPr id="329" name="Google Shape;329;g24e78cd25c6_0_11"/>
          <p:cNvSpPr/>
          <p:nvPr/>
        </p:nvSpPr>
        <p:spPr>
          <a:xfrm>
            <a:off x="887675" y="793200"/>
            <a:ext cx="510655" cy="581233"/>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0" name="Google Shape;330;g24e78cd25c6_0_11"/>
          <p:cNvPicPr preferRelativeResize="0"/>
          <p:nvPr/>
        </p:nvPicPr>
        <p:blipFill>
          <a:blip r:embed="rId3">
            <a:alphaModFix/>
          </a:blip>
          <a:stretch>
            <a:fillRect/>
          </a:stretch>
        </p:blipFill>
        <p:spPr>
          <a:xfrm>
            <a:off x="2407925" y="1604798"/>
            <a:ext cx="3252214" cy="1823850"/>
          </a:xfrm>
          <a:prstGeom prst="rect">
            <a:avLst/>
          </a:prstGeom>
          <a:noFill/>
          <a:ln>
            <a:noFill/>
          </a:ln>
        </p:spPr>
      </p:pic>
      <p:pic>
        <p:nvPicPr>
          <p:cNvPr id="331" name="Google Shape;331;g24e78cd25c6_0_11"/>
          <p:cNvPicPr preferRelativeResize="0"/>
          <p:nvPr/>
        </p:nvPicPr>
        <p:blipFill>
          <a:blip r:embed="rId3">
            <a:alphaModFix/>
          </a:blip>
          <a:stretch>
            <a:fillRect/>
          </a:stretch>
        </p:blipFill>
        <p:spPr>
          <a:xfrm>
            <a:off x="5713500" y="1604798"/>
            <a:ext cx="3252214" cy="1823850"/>
          </a:xfrm>
          <a:prstGeom prst="rect">
            <a:avLst/>
          </a:prstGeom>
          <a:noFill/>
          <a:ln>
            <a:noFill/>
          </a:ln>
        </p:spPr>
      </p:pic>
      <p:sp>
        <p:nvSpPr>
          <p:cNvPr id="332" name="Google Shape;332;g24e78cd25c6_0_11"/>
          <p:cNvSpPr txBox="1"/>
          <p:nvPr/>
        </p:nvSpPr>
        <p:spPr>
          <a:xfrm>
            <a:off x="2407925" y="1168600"/>
            <a:ext cx="32523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1. React</a:t>
            </a:r>
            <a:r>
              <a:rPr lang="en-US" sz="2300">
                <a:solidFill>
                  <a:schemeClr val="dk1"/>
                </a:solidFill>
              </a:rPr>
              <a:t> + Tailwind</a:t>
            </a:r>
            <a:endParaRPr sz="2300">
              <a:solidFill>
                <a:schemeClr val="dk1"/>
              </a:solidFill>
            </a:endParaRPr>
          </a:p>
        </p:txBody>
      </p:sp>
      <p:sp>
        <p:nvSpPr>
          <p:cNvPr id="333" name="Google Shape;333;g24e78cd25c6_0_11"/>
          <p:cNvSpPr txBox="1"/>
          <p:nvPr/>
        </p:nvSpPr>
        <p:spPr>
          <a:xfrm>
            <a:off x="5713463" y="1168600"/>
            <a:ext cx="32523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2. Angular </a:t>
            </a:r>
            <a:r>
              <a:rPr lang="en-US" sz="2300">
                <a:solidFill>
                  <a:schemeClr val="dk1"/>
                </a:solidFill>
              </a:rPr>
              <a:t>+ Bootstrap</a:t>
            </a:r>
            <a:endParaRPr sz="2300">
              <a:solidFill>
                <a:schemeClr val="dk1"/>
              </a:solidFill>
            </a:endParaRPr>
          </a:p>
        </p:txBody>
      </p:sp>
      <p:sp>
        <p:nvSpPr>
          <p:cNvPr id="334" name="Google Shape;334;g24e78cd25c6_0_11"/>
          <p:cNvSpPr txBox="1"/>
          <p:nvPr/>
        </p:nvSpPr>
        <p:spPr>
          <a:xfrm>
            <a:off x="2407925" y="3542650"/>
            <a:ext cx="65577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rPr>
              <a:t>For the server-side: Node.js (with MongoDB as database)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529611b7d7_0_49"/>
          <p:cNvSpPr/>
          <p:nvPr/>
        </p:nvSpPr>
        <p:spPr>
          <a:xfrm>
            <a:off x="0" y="0"/>
            <a:ext cx="2286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g2529611b7d7_0_49"/>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Solution Overview</a:t>
            </a:r>
            <a:endParaRPr sz="3000">
              <a:solidFill>
                <a:schemeClr val="lt1"/>
              </a:solidFill>
            </a:endParaRPr>
          </a:p>
        </p:txBody>
      </p:sp>
      <p:sp>
        <p:nvSpPr>
          <p:cNvPr id="342" name="Google Shape;342;g2529611b7d7_0_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g2529611b7d7_0_49"/>
          <p:cNvSpPr txBox="1"/>
          <p:nvPr/>
        </p:nvSpPr>
        <p:spPr>
          <a:xfrm>
            <a:off x="2303550" y="346800"/>
            <a:ext cx="6845400" cy="2924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2300">
                <a:solidFill>
                  <a:schemeClr val="dk1"/>
                </a:solidFill>
              </a:rPr>
              <a:t>Then we will perform the same performance testing on the application in its two variations. </a:t>
            </a:r>
            <a:br>
              <a:rPr lang="en-US" sz="2300">
                <a:solidFill>
                  <a:schemeClr val="dk1"/>
                </a:solidFill>
              </a:rPr>
            </a:br>
            <a:r>
              <a:rPr lang="en-US" sz="2300">
                <a:solidFill>
                  <a:schemeClr val="dk1"/>
                </a:solidFill>
              </a:rPr>
              <a:t>We hope that this way we will obtain unequivocal results. </a:t>
            </a:r>
            <a:br>
              <a:rPr lang="en-US" sz="2300">
                <a:solidFill>
                  <a:schemeClr val="dk1"/>
                </a:solidFill>
              </a:rPr>
            </a:br>
            <a:r>
              <a:rPr lang="en-US" sz="2300">
                <a:solidFill>
                  <a:schemeClr val="dk1"/>
                </a:solidFill>
              </a:rPr>
              <a:t>These results will assist us in providing advice to other web developers on which framework to choose for their web applications.</a:t>
            </a:r>
            <a:endParaRPr sz="2300">
              <a:solidFill>
                <a:schemeClr val="dk1"/>
              </a:solidFill>
            </a:endParaRPr>
          </a:p>
          <a:p>
            <a:pPr indent="0" lvl="0" marL="0" rtl="0" algn="ctr">
              <a:spcBef>
                <a:spcPts val="0"/>
              </a:spcBef>
              <a:spcAft>
                <a:spcPts val="0"/>
              </a:spcAft>
              <a:buClr>
                <a:schemeClr val="dk1"/>
              </a:buClr>
              <a:buFont typeface="Arial"/>
              <a:buNone/>
            </a:pPr>
            <a:r>
              <a:rPr lang="en-US" sz="2300">
                <a:solidFill>
                  <a:schemeClr val="dk1"/>
                </a:solidFill>
              </a:rPr>
              <a:t> </a:t>
            </a:r>
            <a:endParaRPr sz="2300">
              <a:solidFill>
                <a:schemeClr val="dk1"/>
              </a:solidFill>
            </a:endParaRPr>
          </a:p>
        </p:txBody>
      </p:sp>
      <p:sp>
        <p:nvSpPr>
          <p:cNvPr id="344" name="Google Shape;344;g2529611b7d7_0_49"/>
          <p:cNvSpPr/>
          <p:nvPr/>
        </p:nvSpPr>
        <p:spPr>
          <a:xfrm>
            <a:off x="887675" y="793200"/>
            <a:ext cx="510655" cy="581233"/>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1343575" y="101925"/>
            <a:ext cx="4371300" cy="631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a:solidFill>
                  <a:schemeClr val="dk1"/>
                </a:solidFill>
              </a:rPr>
              <a:t>Table Of Contents</a:t>
            </a:r>
            <a:endParaRPr>
              <a:solidFill>
                <a:schemeClr val="dk1"/>
              </a:solidFill>
            </a:endParaRPr>
          </a:p>
        </p:txBody>
      </p:sp>
      <p:sp>
        <p:nvSpPr>
          <p:cNvPr id="126" name="Google Shape;126;p2"/>
          <p:cNvSpPr/>
          <p:nvPr/>
        </p:nvSpPr>
        <p:spPr>
          <a:xfrm>
            <a:off x="1527165" y="877555"/>
            <a:ext cx="7020000" cy="648000"/>
          </a:xfrm>
          <a:prstGeom prst="rect">
            <a:avLst/>
          </a:prstGeom>
          <a:solidFill>
            <a:srgbClr val="D8D8D8"/>
          </a:solidFill>
          <a:ln>
            <a:noFill/>
          </a:ln>
          <a:effectLst>
            <a:outerShdw blurRad="50800" rotWithShape="0" algn="ctr" dir="5400000" dist="508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2"/>
          <p:cNvSpPr/>
          <p:nvPr/>
        </p:nvSpPr>
        <p:spPr>
          <a:xfrm>
            <a:off x="2327140" y="949555"/>
            <a:ext cx="6116100" cy="50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2"/>
          <p:cNvSpPr/>
          <p:nvPr/>
        </p:nvSpPr>
        <p:spPr>
          <a:xfrm>
            <a:off x="1619505" y="949555"/>
            <a:ext cx="612000" cy="50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2"/>
          <p:cNvSpPr txBox="1"/>
          <p:nvPr/>
        </p:nvSpPr>
        <p:spPr>
          <a:xfrm>
            <a:off x="1626224" y="970723"/>
            <a:ext cx="6054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rial"/>
                <a:ea typeface="Arial"/>
                <a:cs typeface="Arial"/>
                <a:sym typeface="Arial"/>
              </a:rPr>
              <a:t>01</a:t>
            </a:r>
            <a:endParaRPr b="1" i="0" sz="2400" u="none" cap="none" strike="noStrike">
              <a:solidFill>
                <a:schemeClr val="accent1"/>
              </a:solidFill>
              <a:latin typeface="Arial"/>
              <a:ea typeface="Arial"/>
              <a:cs typeface="Arial"/>
              <a:sym typeface="Arial"/>
            </a:endParaRPr>
          </a:p>
        </p:txBody>
      </p:sp>
      <p:sp>
        <p:nvSpPr>
          <p:cNvPr id="130" name="Google Shape;130;p2"/>
          <p:cNvSpPr txBox="1"/>
          <p:nvPr/>
        </p:nvSpPr>
        <p:spPr>
          <a:xfrm>
            <a:off x="2630736" y="1035617"/>
            <a:ext cx="481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rPr>
              <a:t>Introduction &amp; Problem Statement</a:t>
            </a:r>
            <a:endParaRPr b="1" i="0" sz="1600" u="none" cap="none" strike="noStrike">
              <a:solidFill>
                <a:schemeClr val="dk1"/>
              </a:solidFill>
            </a:endParaRPr>
          </a:p>
        </p:txBody>
      </p:sp>
      <p:sp>
        <p:nvSpPr>
          <p:cNvPr id="131" name="Google Shape;131;p2"/>
          <p:cNvSpPr/>
          <p:nvPr/>
        </p:nvSpPr>
        <p:spPr>
          <a:xfrm>
            <a:off x="1527165" y="2393904"/>
            <a:ext cx="7020000" cy="648000"/>
          </a:xfrm>
          <a:prstGeom prst="rect">
            <a:avLst/>
          </a:prstGeom>
          <a:solidFill>
            <a:srgbClr val="D8D8D8"/>
          </a:solidFill>
          <a:ln>
            <a:noFill/>
          </a:ln>
          <a:effectLst>
            <a:outerShdw blurRad="50800" rotWithShape="0" algn="ctr" dir="5400000" dist="508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2"/>
          <p:cNvSpPr/>
          <p:nvPr/>
        </p:nvSpPr>
        <p:spPr>
          <a:xfrm>
            <a:off x="2327140" y="2465904"/>
            <a:ext cx="6116100" cy="504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A0C458"/>
              </a:solidFill>
              <a:latin typeface="Arial"/>
              <a:ea typeface="Arial"/>
              <a:cs typeface="Arial"/>
              <a:sym typeface="Arial"/>
            </a:endParaRPr>
          </a:p>
        </p:txBody>
      </p:sp>
      <p:sp>
        <p:nvSpPr>
          <p:cNvPr id="133" name="Google Shape;133;p2"/>
          <p:cNvSpPr/>
          <p:nvPr/>
        </p:nvSpPr>
        <p:spPr>
          <a:xfrm>
            <a:off x="1619505" y="2465904"/>
            <a:ext cx="612000" cy="50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2"/>
          <p:cNvSpPr txBox="1"/>
          <p:nvPr/>
        </p:nvSpPr>
        <p:spPr>
          <a:xfrm>
            <a:off x="1626224" y="2487072"/>
            <a:ext cx="6054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2"/>
                </a:solidFill>
                <a:latin typeface="Arial"/>
                <a:ea typeface="Arial"/>
                <a:cs typeface="Arial"/>
                <a:sym typeface="Arial"/>
              </a:rPr>
              <a:t>0</a:t>
            </a:r>
            <a:r>
              <a:rPr b="1" lang="en-US" sz="2400">
                <a:solidFill>
                  <a:schemeClr val="accent2"/>
                </a:solidFill>
              </a:rPr>
              <a:t>3</a:t>
            </a:r>
            <a:endParaRPr b="1" i="0" sz="2400" u="none" cap="none" strike="noStrike">
              <a:solidFill>
                <a:schemeClr val="accent2"/>
              </a:solidFill>
              <a:latin typeface="Arial"/>
              <a:ea typeface="Arial"/>
              <a:cs typeface="Arial"/>
              <a:sym typeface="Arial"/>
            </a:endParaRPr>
          </a:p>
        </p:txBody>
      </p:sp>
      <p:sp>
        <p:nvSpPr>
          <p:cNvPr id="135" name="Google Shape;135;p2"/>
          <p:cNvSpPr txBox="1"/>
          <p:nvPr/>
        </p:nvSpPr>
        <p:spPr>
          <a:xfrm>
            <a:off x="2622011" y="2573066"/>
            <a:ext cx="481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rPr>
              <a:t>Solution Overview</a:t>
            </a:r>
            <a:endParaRPr b="1" i="0" sz="1600" u="none" cap="none" strike="noStrike">
              <a:solidFill>
                <a:schemeClr val="dk1"/>
              </a:solidFill>
            </a:endParaRPr>
          </a:p>
        </p:txBody>
      </p:sp>
      <p:sp>
        <p:nvSpPr>
          <p:cNvPr id="136" name="Google Shape;136;p2"/>
          <p:cNvSpPr/>
          <p:nvPr/>
        </p:nvSpPr>
        <p:spPr>
          <a:xfrm>
            <a:off x="1527165" y="1624253"/>
            <a:ext cx="7020000" cy="648000"/>
          </a:xfrm>
          <a:prstGeom prst="rect">
            <a:avLst/>
          </a:prstGeom>
          <a:solidFill>
            <a:srgbClr val="D8D8D8"/>
          </a:solidFill>
          <a:ln>
            <a:noFill/>
          </a:ln>
          <a:effectLst>
            <a:outerShdw blurRad="50800" rotWithShape="0" algn="ctr" dir="5400000" dist="508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2"/>
          <p:cNvSpPr/>
          <p:nvPr/>
        </p:nvSpPr>
        <p:spPr>
          <a:xfrm>
            <a:off x="2327140" y="1696253"/>
            <a:ext cx="6116100" cy="504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2"/>
          <p:cNvSpPr/>
          <p:nvPr/>
        </p:nvSpPr>
        <p:spPr>
          <a:xfrm>
            <a:off x="1619505" y="1696253"/>
            <a:ext cx="612000" cy="50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2"/>
          <p:cNvSpPr txBox="1"/>
          <p:nvPr/>
        </p:nvSpPr>
        <p:spPr>
          <a:xfrm>
            <a:off x="1626224" y="1717421"/>
            <a:ext cx="6054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3"/>
                </a:solidFill>
                <a:latin typeface="Arial"/>
                <a:ea typeface="Arial"/>
                <a:cs typeface="Arial"/>
                <a:sym typeface="Arial"/>
              </a:rPr>
              <a:t>0</a:t>
            </a:r>
            <a:r>
              <a:rPr b="1" lang="en-US" sz="2400">
                <a:solidFill>
                  <a:schemeClr val="accent3"/>
                </a:solidFill>
              </a:rPr>
              <a:t>2</a:t>
            </a:r>
            <a:endParaRPr b="1" i="0" sz="2400" u="none" cap="none" strike="noStrike">
              <a:solidFill>
                <a:schemeClr val="accent3"/>
              </a:solidFill>
              <a:latin typeface="Arial"/>
              <a:ea typeface="Arial"/>
              <a:cs typeface="Arial"/>
              <a:sym typeface="Arial"/>
            </a:endParaRPr>
          </a:p>
        </p:txBody>
      </p:sp>
      <p:sp>
        <p:nvSpPr>
          <p:cNvPr id="140" name="Google Shape;140;p2"/>
          <p:cNvSpPr txBox="1"/>
          <p:nvPr/>
        </p:nvSpPr>
        <p:spPr>
          <a:xfrm>
            <a:off x="2622011" y="1790365"/>
            <a:ext cx="481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rPr>
              <a:t>Research</a:t>
            </a:r>
            <a:r>
              <a:rPr b="1" lang="en-US" sz="1600">
                <a:solidFill>
                  <a:schemeClr val="dk1"/>
                </a:solidFill>
              </a:rPr>
              <a:t> &amp; Engineering Process</a:t>
            </a:r>
            <a:endParaRPr b="1" i="0" sz="1600" u="none" cap="none" strike="noStrike">
              <a:solidFill>
                <a:schemeClr val="dk1"/>
              </a:solidFill>
            </a:endParaRPr>
          </a:p>
        </p:txBody>
      </p:sp>
      <p:sp>
        <p:nvSpPr>
          <p:cNvPr id="141" name="Google Shape;141;p2"/>
          <p:cNvSpPr/>
          <p:nvPr/>
        </p:nvSpPr>
        <p:spPr>
          <a:xfrm>
            <a:off x="1527165" y="3140601"/>
            <a:ext cx="7020000" cy="648000"/>
          </a:xfrm>
          <a:prstGeom prst="rect">
            <a:avLst/>
          </a:prstGeom>
          <a:solidFill>
            <a:srgbClr val="D8D8D8"/>
          </a:solidFill>
          <a:ln>
            <a:noFill/>
          </a:ln>
          <a:effectLst>
            <a:outerShdw blurRad="50800" rotWithShape="0" algn="ctr" dir="5400000" dist="508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2"/>
          <p:cNvSpPr/>
          <p:nvPr/>
        </p:nvSpPr>
        <p:spPr>
          <a:xfrm>
            <a:off x="2327140" y="3212601"/>
            <a:ext cx="6116100" cy="504000"/>
          </a:xfrm>
          <a:prstGeom prst="rect">
            <a:avLst/>
          </a:prstGeom>
          <a:solidFill>
            <a:srgbClr val="E691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2"/>
          <p:cNvSpPr/>
          <p:nvPr/>
        </p:nvSpPr>
        <p:spPr>
          <a:xfrm>
            <a:off x="1619505" y="3212601"/>
            <a:ext cx="612000" cy="50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2"/>
          <p:cNvSpPr txBox="1"/>
          <p:nvPr/>
        </p:nvSpPr>
        <p:spPr>
          <a:xfrm>
            <a:off x="1626224" y="3233769"/>
            <a:ext cx="6054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E69138"/>
                </a:solidFill>
                <a:latin typeface="Arial"/>
                <a:ea typeface="Arial"/>
                <a:cs typeface="Arial"/>
                <a:sym typeface="Arial"/>
              </a:rPr>
              <a:t>04</a:t>
            </a:r>
            <a:endParaRPr b="1" i="0" sz="2400" u="none" cap="none" strike="noStrike">
              <a:solidFill>
                <a:srgbClr val="E69138"/>
              </a:solidFill>
              <a:latin typeface="Arial"/>
              <a:ea typeface="Arial"/>
              <a:cs typeface="Arial"/>
              <a:sym typeface="Arial"/>
            </a:endParaRPr>
          </a:p>
        </p:txBody>
      </p:sp>
      <p:sp>
        <p:nvSpPr>
          <p:cNvPr id="145" name="Google Shape;145;p2"/>
          <p:cNvSpPr txBox="1"/>
          <p:nvPr/>
        </p:nvSpPr>
        <p:spPr>
          <a:xfrm>
            <a:off x="2622011" y="3302888"/>
            <a:ext cx="481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rPr>
              <a:t>Verification Plan</a:t>
            </a:r>
            <a:endParaRPr b="1" i="0" sz="1600" u="none" cap="none" strike="noStrike">
              <a:solidFill>
                <a:schemeClr val="dk1"/>
              </a:solidFill>
            </a:endParaRPr>
          </a:p>
        </p:txBody>
      </p:sp>
      <p:sp>
        <p:nvSpPr>
          <p:cNvPr id="146" name="Google Shape;146;p2"/>
          <p:cNvSpPr/>
          <p:nvPr/>
        </p:nvSpPr>
        <p:spPr>
          <a:xfrm>
            <a:off x="1527165" y="3902601"/>
            <a:ext cx="7020000" cy="648000"/>
          </a:xfrm>
          <a:prstGeom prst="rect">
            <a:avLst/>
          </a:prstGeom>
          <a:solidFill>
            <a:srgbClr val="D8D8D8"/>
          </a:solidFill>
          <a:ln>
            <a:noFill/>
          </a:ln>
          <a:effectLst>
            <a:outerShdw blurRad="50800" rotWithShape="0" algn="ctr" dir="5400000" dist="508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2"/>
          <p:cNvSpPr/>
          <p:nvPr/>
        </p:nvSpPr>
        <p:spPr>
          <a:xfrm>
            <a:off x="2327140" y="3974601"/>
            <a:ext cx="6116100" cy="504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2"/>
          <p:cNvSpPr/>
          <p:nvPr/>
        </p:nvSpPr>
        <p:spPr>
          <a:xfrm>
            <a:off x="1619505" y="3974601"/>
            <a:ext cx="612000" cy="50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2"/>
          <p:cNvSpPr txBox="1"/>
          <p:nvPr/>
        </p:nvSpPr>
        <p:spPr>
          <a:xfrm>
            <a:off x="1626224" y="3995769"/>
            <a:ext cx="605400" cy="461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4"/>
                </a:solidFill>
                <a:latin typeface="Arial"/>
                <a:ea typeface="Arial"/>
                <a:cs typeface="Arial"/>
                <a:sym typeface="Arial"/>
              </a:rPr>
              <a:t>0</a:t>
            </a:r>
            <a:r>
              <a:rPr b="1" lang="en-US" sz="2400">
                <a:solidFill>
                  <a:schemeClr val="accent4"/>
                </a:solidFill>
              </a:rPr>
              <a:t>5</a:t>
            </a:r>
            <a:endParaRPr b="1" i="0" sz="2400" u="none" cap="none" strike="noStrike">
              <a:solidFill>
                <a:schemeClr val="accent4"/>
              </a:solidFill>
              <a:latin typeface="Arial"/>
              <a:ea typeface="Arial"/>
              <a:cs typeface="Arial"/>
              <a:sym typeface="Arial"/>
            </a:endParaRPr>
          </a:p>
        </p:txBody>
      </p:sp>
      <p:sp>
        <p:nvSpPr>
          <p:cNvPr id="150" name="Google Shape;150;p2"/>
          <p:cNvSpPr txBox="1"/>
          <p:nvPr/>
        </p:nvSpPr>
        <p:spPr>
          <a:xfrm>
            <a:off x="2622011" y="4060563"/>
            <a:ext cx="4812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Microsoft Yahei"/>
                <a:ea typeface="Microsoft Yahei"/>
                <a:cs typeface="Microsoft Yahei"/>
                <a:sym typeface="Microsoft Yahei"/>
              </a:rPr>
              <a:t>Challenges</a:t>
            </a:r>
            <a:endParaRPr b="1" i="0" sz="1600" u="none" cap="none" strike="noStrike">
              <a:solidFill>
                <a:schemeClr val="dk1"/>
              </a:solidFill>
            </a:endParaRPr>
          </a:p>
        </p:txBody>
      </p:sp>
      <p:sp>
        <p:nvSpPr>
          <p:cNvPr id="151" name="Google Shape;15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4e78cd25c6_0_91"/>
          <p:cNvSpPr/>
          <p:nvPr/>
        </p:nvSpPr>
        <p:spPr>
          <a:xfrm>
            <a:off x="0" y="0"/>
            <a:ext cx="2286000" cy="5143500"/>
          </a:xfrm>
          <a:prstGeom prst="rect">
            <a:avLst/>
          </a:prstGeom>
          <a:solidFill>
            <a:srgbClr val="E691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g24e78cd25c6_0_91"/>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Verification Plan</a:t>
            </a:r>
            <a:endParaRPr sz="3000">
              <a:solidFill>
                <a:schemeClr val="lt1"/>
              </a:solidFill>
            </a:endParaRPr>
          </a:p>
        </p:txBody>
      </p:sp>
      <p:sp>
        <p:nvSpPr>
          <p:cNvPr id="352" name="Google Shape;352;g24e78cd25c6_0_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g24e78cd25c6_0_91"/>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Performance Testing</a:t>
            </a:r>
            <a:endParaRPr sz="2300">
              <a:solidFill>
                <a:schemeClr val="dk1"/>
              </a:solidFill>
              <a:latin typeface="Arial"/>
              <a:ea typeface="Arial"/>
              <a:cs typeface="Arial"/>
              <a:sym typeface="Arial"/>
            </a:endParaRPr>
          </a:p>
        </p:txBody>
      </p:sp>
      <p:sp>
        <p:nvSpPr>
          <p:cNvPr id="354" name="Google Shape;354;g24e78cd25c6_0_91"/>
          <p:cNvSpPr/>
          <p:nvPr/>
        </p:nvSpPr>
        <p:spPr>
          <a:xfrm>
            <a:off x="936898" y="913177"/>
            <a:ext cx="437400" cy="44550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g24e78cd25c6_0_91"/>
          <p:cNvSpPr txBox="1"/>
          <p:nvPr/>
        </p:nvSpPr>
        <p:spPr>
          <a:xfrm>
            <a:off x="2303550" y="793200"/>
            <a:ext cx="68022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solidFill>
                  <a:schemeClr val="dk1"/>
                </a:solidFill>
              </a:rPr>
              <a:t>We will use the built-in chrome devtools performance checker tool.</a:t>
            </a:r>
            <a:endParaRPr/>
          </a:p>
        </p:txBody>
      </p:sp>
      <p:pic>
        <p:nvPicPr>
          <p:cNvPr id="356" name="Google Shape;356;g24e78cd25c6_0_91"/>
          <p:cNvPicPr preferRelativeResize="0"/>
          <p:nvPr/>
        </p:nvPicPr>
        <p:blipFill rotWithShape="1">
          <a:blip r:embed="rId3">
            <a:alphaModFix/>
          </a:blip>
          <a:srcRect b="6046" l="2307" r="1934" t="1923"/>
          <a:stretch/>
        </p:blipFill>
        <p:spPr>
          <a:xfrm>
            <a:off x="4234463" y="1686000"/>
            <a:ext cx="2983575" cy="3186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49a9b3df4c_0_92"/>
          <p:cNvSpPr/>
          <p:nvPr/>
        </p:nvSpPr>
        <p:spPr>
          <a:xfrm>
            <a:off x="0" y="0"/>
            <a:ext cx="2286000" cy="5143500"/>
          </a:xfrm>
          <a:prstGeom prst="rect">
            <a:avLst/>
          </a:prstGeom>
          <a:solidFill>
            <a:srgbClr val="E691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 name="Google Shape;363;g249a9b3df4c_0_92"/>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Verification Plan</a:t>
            </a:r>
            <a:endParaRPr sz="3000">
              <a:solidFill>
                <a:schemeClr val="lt1"/>
              </a:solidFill>
            </a:endParaRPr>
          </a:p>
        </p:txBody>
      </p:sp>
      <p:sp>
        <p:nvSpPr>
          <p:cNvPr id="364" name="Google Shape;364;g249a9b3df4c_0_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g249a9b3df4c_0_92"/>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System Testing</a:t>
            </a:r>
            <a:endParaRPr sz="2300">
              <a:solidFill>
                <a:schemeClr val="dk1"/>
              </a:solidFill>
              <a:latin typeface="Arial"/>
              <a:ea typeface="Arial"/>
              <a:cs typeface="Arial"/>
              <a:sym typeface="Arial"/>
            </a:endParaRPr>
          </a:p>
        </p:txBody>
      </p:sp>
      <p:sp>
        <p:nvSpPr>
          <p:cNvPr id="366" name="Google Shape;366;g249a9b3df4c_0_92"/>
          <p:cNvSpPr/>
          <p:nvPr/>
        </p:nvSpPr>
        <p:spPr>
          <a:xfrm>
            <a:off x="936898" y="913177"/>
            <a:ext cx="437400" cy="44550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367" name="Google Shape;367;g249a9b3df4c_0_92"/>
          <p:cNvGraphicFramePr/>
          <p:nvPr/>
        </p:nvGraphicFramePr>
        <p:xfrm>
          <a:off x="2509238" y="838200"/>
          <a:ext cx="3000000" cy="3000000"/>
        </p:xfrm>
        <a:graphic>
          <a:graphicData uri="http://schemas.openxmlformats.org/drawingml/2006/table">
            <a:tbl>
              <a:tblPr>
                <a:noFill/>
                <a:tableStyleId>{05EE5FDB-0C89-4421-A85A-6DCCCC1CF409}</a:tableStyleId>
              </a:tblPr>
              <a:tblGrid>
                <a:gridCol w="2144675"/>
                <a:gridCol w="2144675"/>
                <a:gridCol w="2144675"/>
              </a:tblGrid>
              <a:tr h="202100">
                <a:tc>
                  <a:txBody>
                    <a:bodyPr/>
                    <a:lstStyle/>
                    <a:p>
                      <a:pPr indent="0" lvl="0" marL="0" rtl="0" algn="ctr">
                        <a:spcBef>
                          <a:spcPts val="0"/>
                        </a:spcBef>
                        <a:spcAft>
                          <a:spcPts val="0"/>
                        </a:spcAft>
                        <a:buNone/>
                      </a:pPr>
                      <a:r>
                        <a:rPr b="1" lang="en-US" sz="1200">
                          <a:solidFill>
                            <a:schemeClr val="dk1"/>
                          </a:solidFill>
                          <a:latin typeface="Calibri"/>
                          <a:ea typeface="Calibri"/>
                          <a:cs typeface="Calibri"/>
                          <a:sym typeface="Calibri"/>
                        </a:rPr>
                        <a:t>Test No.</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en-US" sz="1200">
                          <a:solidFill>
                            <a:schemeClr val="dk1"/>
                          </a:solidFill>
                          <a:latin typeface="Calibri"/>
                          <a:ea typeface="Calibri"/>
                          <a:cs typeface="Calibri"/>
                          <a:sym typeface="Calibri"/>
                        </a:rPr>
                        <a:t>Test Subject</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en-US" sz="1200">
                          <a:solidFill>
                            <a:schemeClr val="dk1"/>
                          </a:solidFill>
                          <a:latin typeface="Calibri"/>
                          <a:ea typeface="Calibri"/>
                          <a:cs typeface="Calibri"/>
                          <a:sym typeface="Calibri"/>
                        </a:rPr>
                        <a:t>Expected Result</a:t>
                      </a:r>
                      <a:endParaRPr b="1" sz="1200">
                        <a:solidFill>
                          <a:schemeClr val="dk1"/>
                        </a:solidFill>
                        <a:latin typeface="Calibri"/>
                        <a:ea typeface="Calibri"/>
                        <a:cs typeface="Calibri"/>
                        <a:sym typeface="Calibri"/>
                      </a:endParaRPr>
                    </a:p>
                  </a:txBody>
                  <a:tcPr marT="63500" marB="63500" marR="63500" marL="63500"/>
                </a:tc>
              </a:tr>
              <a:tr h="300450">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1.</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User enters an email in the wrong format and press submit.</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Pop up with an error message.</a:t>
                      </a:r>
                      <a:endParaRPr b="1" sz="1200">
                        <a:solidFill>
                          <a:schemeClr val="dk1"/>
                        </a:solidFill>
                        <a:latin typeface="Calibri"/>
                        <a:ea typeface="Calibri"/>
                        <a:cs typeface="Calibri"/>
                        <a:sym typeface="Calibri"/>
                      </a:endParaRPr>
                    </a:p>
                  </a:txBody>
                  <a:tcPr marT="63500" marB="63500" marR="63500" marL="63500"/>
                </a:tc>
              </a:tr>
              <a:tr h="300450">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2.</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User tries to login with the wrong user name.</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Alert message “wrong username or password” appears.</a:t>
                      </a:r>
                      <a:endParaRPr b="1" sz="1200">
                        <a:solidFill>
                          <a:schemeClr val="dk1"/>
                        </a:solidFill>
                        <a:latin typeface="Calibri"/>
                        <a:ea typeface="Calibri"/>
                        <a:cs typeface="Calibri"/>
                        <a:sym typeface="Calibri"/>
                      </a:endParaRPr>
                    </a:p>
                  </a:txBody>
                  <a:tcPr marT="63500" marB="63500" marR="63500" marL="63500"/>
                </a:tc>
              </a:tr>
              <a:tr h="300450">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3.</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User tries to login with the wrong password.</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Alert message “wrong username or password” appears.</a:t>
                      </a:r>
                      <a:endParaRPr b="1" sz="1200">
                        <a:solidFill>
                          <a:schemeClr val="dk1"/>
                        </a:solidFill>
                        <a:latin typeface="Calibri"/>
                        <a:ea typeface="Calibri"/>
                        <a:cs typeface="Calibri"/>
                        <a:sym typeface="Calibri"/>
                      </a:endParaRPr>
                    </a:p>
                  </a:txBody>
                  <a:tcPr marT="63500" marB="63500" marR="63500" marL="63500"/>
                </a:tc>
              </a:tr>
              <a:tr h="300450">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4.</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User tries to register  as Admin with the wrong secret key.</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Alert message “Invalid Admin” appears</a:t>
                      </a:r>
                      <a:endParaRPr b="1" sz="1200">
                        <a:solidFill>
                          <a:schemeClr val="dk1"/>
                        </a:solidFill>
                        <a:latin typeface="Calibri"/>
                        <a:ea typeface="Calibri"/>
                        <a:cs typeface="Calibri"/>
                        <a:sym typeface="Calibri"/>
                      </a:endParaRPr>
                    </a:p>
                  </a:txBody>
                  <a:tcPr marT="63500" marB="63500" marR="63500" marL="63500"/>
                </a:tc>
              </a:tr>
              <a:tr h="300450">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5.</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User tries to register  with the wrong email format.</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Pop up with an error message.</a:t>
                      </a:r>
                      <a:endParaRPr b="1" sz="1200">
                        <a:solidFill>
                          <a:schemeClr val="dk1"/>
                        </a:solidFill>
                        <a:latin typeface="Calibri"/>
                        <a:ea typeface="Calibri"/>
                        <a:cs typeface="Calibri"/>
                        <a:sym typeface="Calibri"/>
                      </a:endParaRPr>
                    </a:p>
                  </a:txBody>
                  <a:tcPr marT="63500" marB="63500" marR="63500" marL="63500"/>
                </a:tc>
              </a:tr>
              <a:tr h="300450">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6.</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An already registered user tries to register using the same email address.</a:t>
                      </a:r>
                      <a:endParaRPr b="1" sz="1200">
                        <a:solidFill>
                          <a:schemeClr val="dk1"/>
                        </a:solidFill>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Alert message “Something went wrong” appears.</a:t>
                      </a:r>
                      <a:endParaRPr b="1" sz="1200">
                        <a:solidFill>
                          <a:schemeClr val="dk1"/>
                        </a:solidFill>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49a9b3df4c_0_103"/>
          <p:cNvSpPr/>
          <p:nvPr/>
        </p:nvSpPr>
        <p:spPr>
          <a:xfrm>
            <a:off x="0" y="0"/>
            <a:ext cx="22860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g249a9b3df4c_0_103"/>
          <p:cNvSpPr txBox="1"/>
          <p:nvPr/>
        </p:nvSpPr>
        <p:spPr>
          <a:xfrm>
            <a:off x="12600" y="1492200"/>
            <a:ext cx="2286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Challenges </a:t>
            </a:r>
            <a:endParaRPr sz="3000">
              <a:solidFill>
                <a:schemeClr val="lt1"/>
              </a:solidFill>
            </a:endParaRPr>
          </a:p>
        </p:txBody>
      </p:sp>
      <p:sp>
        <p:nvSpPr>
          <p:cNvPr id="375" name="Google Shape;375;g249a9b3df4c_0_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g249a9b3df4c_0_103"/>
          <p:cNvSpPr txBox="1"/>
          <p:nvPr/>
        </p:nvSpPr>
        <p:spPr>
          <a:xfrm>
            <a:off x="2286000" y="1042900"/>
            <a:ext cx="6845400" cy="1816200"/>
          </a:xfrm>
          <a:prstGeom prst="rect">
            <a:avLst/>
          </a:prstGeom>
          <a:noFill/>
          <a:ln>
            <a:noFill/>
          </a:ln>
        </p:spPr>
        <p:txBody>
          <a:bodyPr anchorCtr="0" anchor="t" bIns="45700" lIns="91425" spcFirstLastPara="1" rIns="91425" wrap="square" tIns="45700">
            <a:spAutoFit/>
          </a:bodyPr>
          <a:lstStyle/>
          <a:p>
            <a:pPr indent="-330200" lvl="0" marL="457200" rtl="0" algn="l">
              <a:spcBef>
                <a:spcPts val="0"/>
              </a:spcBef>
              <a:spcAft>
                <a:spcPts val="0"/>
              </a:spcAft>
              <a:buClr>
                <a:schemeClr val="dk1"/>
              </a:buClr>
              <a:buSzPts val="1600"/>
              <a:buChar char="●"/>
            </a:pPr>
            <a:r>
              <a:rPr lang="en-US" sz="1600">
                <a:solidFill>
                  <a:schemeClr val="dk1"/>
                </a:solidFill>
              </a:rPr>
              <a:t>Choosing the best framework for a user-centric web application while ensuring a seamless user experience.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Providing a comprehensive solution for informed framework selection.</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Researching and ensuring API compatibility.</a:t>
            </a:r>
            <a:endParaRPr sz="1600">
              <a:solidFill>
                <a:schemeClr val="dk1"/>
              </a:solidFill>
            </a:endParaRPr>
          </a:p>
        </p:txBody>
      </p:sp>
      <p:sp>
        <p:nvSpPr>
          <p:cNvPr id="377" name="Google Shape;377;g249a9b3df4c_0_103"/>
          <p:cNvSpPr/>
          <p:nvPr/>
        </p:nvSpPr>
        <p:spPr>
          <a:xfrm>
            <a:off x="957149" y="929299"/>
            <a:ext cx="396900" cy="444198"/>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8" name="Google Shape;378;g249a9b3df4c_0_103"/>
          <p:cNvPicPr preferRelativeResize="0"/>
          <p:nvPr/>
        </p:nvPicPr>
        <p:blipFill rotWithShape="1">
          <a:blip r:embed="rId3">
            <a:alphaModFix/>
          </a:blip>
          <a:srcRect b="15461" l="0" r="0" t="0"/>
          <a:stretch/>
        </p:blipFill>
        <p:spPr>
          <a:xfrm>
            <a:off x="4800650" y="3608200"/>
            <a:ext cx="1816099" cy="1535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grpSp>
        <p:nvGrpSpPr>
          <p:cNvPr id="383" name="Google Shape;383;p31"/>
          <p:cNvGrpSpPr/>
          <p:nvPr/>
        </p:nvGrpSpPr>
        <p:grpSpPr>
          <a:xfrm>
            <a:off x="2523977" y="3579862"/>
            <a:ext cx="4096790" cy="1563624"/>
            <a:chOff x="152400" y="152400"/>
            <a:chExt cx="9126287" cy="5143500"/>
          </a:xfrm>
        </p:grpSpPr>
        <p:sp>
          <p:nvSpPr>
            <p:cNvPr id="384" name="Google Shape;384;p31"/>
            <p:cNvSpPr/>
            <p:nvPr/>
          </p:nvSpPr>
          <p:spPr>
            <a:xfrm>
              <a:off x="152400" y="15240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5" name="Google Shape;385;p31"/>
            <p:cNvSpPr/>
            <p:nvPr/>
          </p:nvSpPr>
          <p:spPr>
            <a:xfrm>
              <a:off x="2436046" y="152400"/>
              <a:ext cx="2286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6" name="Google Shape;386;p31"/>
            <p:cNvSpPr/>
            <p:nvPr/>
          </p:nvSpPr>
          <p:spPr>
            <a:xfrm>
              <a:off x="4722046" y="15240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7" name="Google Shape;387;p31"/>
            <p:cNvSpPr/>
            <p:nvPr/>
          </p:nvSpPr>
          <p:spPr>
            <a:xfrm>
              <a:off x="6992687" y="152400"/>
              <a:ext cx="22860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88" name="Google Shape;388;p31"/>
          <p:cNvSpPr txBox="1"/>
          <p:nvPr/>
        </p:nvSpPr>
        <p:spPr>
          <a:xfrm>
            <a:off x="1835415" y="3802059"/>
            <a:ext cx="5472608" cy="54207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Arial"/>
              <a:buNone/>
            </a:pPr>
            <a:r>
              <a:rPr b="1" lang="en-US" sz="3600">
                <a:solidFill>
                  <a:schemeClr val="lt1"/>
                </a:solidFill>
                <a:latin typeface="Arial"/>
                <a:ea typeface="Arial"/>
                <a:cs typeface="Arial"/>
                <a:sym typeface="Arial"/>
              </a:rPr>
              <a:t>Thank you</a:t>
            </a:r>
            <a:endParaRPr b="1" sz="3600">
              <a:solidFill>
                <a:schemeClr val="lt1"/>
              </a:solidFill>
              <a:latin typeface="Arial"/>
              <a:ea typeface="Arial"/>
              <a:cs typeface="Arial"/>
              <a:sym typeface="Arial"/>
            </a:endParaRPr>
          </a:p>
        </p:txBody>
      </p:sp>
      <p:sp>
        <p:nvSpPr>
          <p:cNvPr id="389" name="Google Shape;389;p31"/>
          <p:cNvSpPr txBox="1"/>
          <p:nvPr/>
        </p:nvSpPr>
        <p:spPr>
          <a:xfrm>
            <a:off x="1835415" y="4344137"/>
            <a:ext cx="5472608" cy="2438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200"/>
              <a:buFont typeface="Arial"/>
              <a:buNone/>
            </a:pPr>
            <a:r>
              <a:rPr lang="en-US" sz="1200">
                <a:solidFill>
                  <a:schemeClr val="lt1"/>
                </a:solidFill>
              </a:rPr>
              <a:t>Do you have any questions?</a:t>
            </a:r>
            <a:endParaRPr sz="1200">
              <a:solidFill>
                <a:schemeClr val="lt1"/>
              </a:solidFill>
              <a:latin typeface="Arial"/>
              <a:ea typeface="Arial"/>
              <a:cs typeface="Arial"/>
              <a:sym typeface="Arial"/>
            </a:endParaRPr>
          </a:p>
        </p:txBody>
      </p:sp>
      <p:sp>
        <p:nvSpPr>
          <p:cNvPr id="390" name="Google Shape;39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91" name="Google Shape;391;p31"/>
          <p:cNvPicPr preferRelativeResize="0"/>
          <p:nvPr/>
        </p:nvPicPr>
        <p:blipFill>
          <a:blip r:embed="rId3">
            <a:alphaModFix/>
          </a:blip>
          <a:stretch>
            <a:fillRect/>
          </a:stretch>
        </p:blipFill>
        <p:spPr>
          <a:xfrm>
            <a:off x="2898175" y="744650"/>
            <a:ext cx="3189951" cy="194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p:nvPr/>
        </p:nvSpPr>
        <p:spPr>
          <a:xfrm>
            <a:off x="0" y="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10"/>
          <p:cNvSpPr txBox="1"/>
          <p:nvPr/>
        </p:nvSpPr>
        <p:spPr>
          <a:xfrm>
            <a:off x="12600" y="1492200"/>
            <a:ext cx="2286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Introduction</a:t>
            </a:r>
            <a:r>
              <a:rPr lang="en-US" sz="3000">
                <a:solidFill>
                  <a:schemeClr val="lt1"/>
                </a:solidFill>
              </a:rPr>
              <a:t> </a:t>
            </a:r>
            <a:endParaRPr b="0" i="0" sz="3000" u="none" cap="none" strike="noStrike">
              <a:solidFill>
                <a:schemeClr val="lt1"/>
              </a:solidFill>
              <a:latin typeface="Arial"/>
              <a:ea typeface="Arial"/>
              <a:cs typeface="Arial"/>
              <a:sym typeface="Arial"/>
            </a:endParaRPr>
          </a:p>
        </p:txBody>
      </p:sp>
      <p:sp>
        <p:nvSpPr>
          <p:cNvPr id="159" name="Google Shape;159;p10"/>
          <p:cNvSpPr/>
          <p:nvPr/>
        </p:nvSpPr>
        <p:spPr>
          <a:xfrm>
            <a:off x="872107" y="799200"/>
            <a:ext cx="567000" cy="485268"/>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0"/>
          <p:cNvSpPr txBox="1"/>
          <p:nvPr/>
        </p:nvSpPr>
        <p:spPr>
          <a:xfrm>
            <a:off x="2607850" y="1873475"/>
            <a:ext cx="6279000" cy="150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300">
                <a:solidFill>
                  <a:schemeClr val="dk1"/>
                </a:solidFill>
              </a:rPr>
              <a:t>When a software engineer is asked to program an algorithm, the first question they often ask themselves is, "In which programming language should I implement it?" </a:t>
            </a:r>
            <a:endParaRPr sz="2300">
              <a:solidFill>
                <a:schemeClr val="dk1"/>
              </a:solidFill>
            </a:endParaRPr>
          </a:p>
        </p:txBody>
      </p:sp>
      <p:pic>
        <p:nvPicPr>
          <p:cNvPr id="162" name="Google Shape;162;p10"/>
          <p:cNvPicPr preferRelativeResize="0"/>
          <p:nvPr/>
        </p:nvPicPr>
        <p:blipFill>
          <a:blip r:embed="rId3">
            <a:alphaModFix/>
          </a:blip>
          <a:stretch>
            <a:fillRect/>
          </a:stretch>
        </p:blipFill>
        <p:spPr>
          <a:xfrm>
            <a:off x="6561388" y="368537"/>
            <a:ext cx="1244775" cy="1399324"/>
          </a:xfrm>
          <a:prstGeom prst="rect">
            <a:avLst/>
          </a:prstGeom>
          <a:noFill/>
          <a:ln>
            <a:noFill/>
          </a:ln>
        </p:spPr>
      </p:pic>
      <p:pic>
        <p:nvPicPr>
          <p:cNvPr id="163" name="Google Shape;163;p10"/>
          <p:cNvPicPr preferRelativeResize="0"/>
          <p:nvPr/>
        </p:nvPicPr>
        <p:blipFill>
          <a:blip r:embed="rId4">
            <a:alphaModFix/>
          </a:blip>
          <a:stretch>
            <a:fillRect/>
          </a:stretch>
        </p:blipFill>
        <p:spPr>
          <a:xfrm>
            <a:off x="2607850" y="3338525"/>
            <a:ext cx="2675651" cy="1337825"/>
          </a:xfrm>
          <a:prstGeom prst="rect">
            <a:avLst/>
          </a:prstGeom>
          <a:noFill/>
          <a:ln>
            <a:noFill/>
          </a:ln>
        </p:spPr>
      </p:pic>
      <p:pic>
        <p:nvPicPr>
          <p:cNvPr id="164" name="Google Shape;164;p10"/>
          <p:cNvPicPr preferRelativeResize="0"/>
          <p:nvPr/>
        </p:nvPicPr>
        <p:blipFill>
          <a:blip r:embed="rId5">
            <a:alphaModFix/>
          </a:blip>
          <a:stretch>
            <a:fillRect/>
          </a:stretch>
        </p:blipFill>
        <p:spPr>
          <a:xfrm rot="3">
            <a:off x="5431213" y="3487519"/>
            <a:ext cx="3505101" cy="1039825"/>
          </a:xfrm>
          <a:prstGeom prst="rect">
            <a:avLst/>
          </a:prstGeom>
          <a:noFill/>
          <a:ln>
            <a:noFill/>
          </a:ln>
        </p:spPr>
      </p:pic>
      <p:pic>
        <p:nvPicPr>
          <p:cNvPr id="165" name="Google Shape;165;p10"/>
          <p:cNvPicPr preferRelativeResize="0"/>
          <p:nvPr/>
        </p:nvPicPr>
        <p:blipFill>
          <a:blip r:embed="rId6">
            <a:alphaModFix/>
          </a:blip>
          <a:stretch>
            <a:fillRect/>
          </a:stretch>
        </p:blipFill>
        <p:spPr>
          <a:xfrm>
            <a:off x="3396550" y="238687"/>
            <a:ext cx="1816725" cy="16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2515bafe51f_0_1"/>
          <p:cNvPicPr preferRelativeResize="0"/>
          <p:nvPr/>
        </p:nvPicPr>
        <p:blipFill>
          <a:blip r:embed="rId3">
            <a:alphaModFix/>
          </a:blip>
          <a:stretch>
            <a:fillRect/>
          </a:stretch>
        </p:blipFill>
        <p:spPr>
          <a:xfrm>
            <a:off x="2298599" y="0"/>
            <a:ext cx="6845402" cy="5143499"/>
          </a:xfrm>
          <a:prstGeom prst="rect">
            <a:avLst/>
          </a:prstGeom>
          <a:noFill/>
          <a:ln>
            <a:noFill/>
          </a:ln>
        </p:spPr>
      </p:pic>
      <p:sp>
        <p:nvSpPr>
          <p:cNvPr id="172" name="Google Shape;172;g2515bafe51f_0_1"/>
          <p:cNvSpPr/>
          <p:nvPr/>
        </p:nvSpPr>
        <p:spPr>
          <a:xfrm>
            <a:off x="0" y="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g2515bafe51f_0_1"/>
          <p:cNvSpPr txBox="1"/>
          <p:nvPr/>
        </p:nvSpPr>
        <p:spPr>
          <a:xfrm>
            <a:off x="12600" y="1492200"/>
            <a:ext cx="22860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Introduction </a:t>
            </a:r>
            <a:endParaRPr b="0" i="0" sz="3000" u="none" cap="none" strike="noStrike">
              <a:solidFill>
                <a:schemeClr val="lt1"/>
              </a:solidFill>
              <a:latin typeface="Arial"/>
              <a:ea typeface="Arial"/>
              <a:cs typeface="Arial"/>
              <a:sym typeface="Arial"/>
            </a:endParaRPr>
          </a:p>
        </p:txBody>
      </p:sp>
      <p:sp>
        <p:nvSpPr>
          <p:cNvPr id="174" name="Google Shape;174;g2515bafe51f_0_1"/>
          <p:cNvSpPr/>
          <p:nvPr/>
        </p:nvSpPr>
        <p:spPr>
          <a:xfrm>
            <a:off x="872107" y="799200"/>
            <a:ext cx="567000" cy="485268"/>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g2515bafe51f_0_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g2515bafe51f_0_1"/>
          <p:cNvSpPr txBox="1"/>
          <p:nvPr/>
        </p:nvSpPr>
        <p:spPr>
          <a:xfrm>
            <a:off x="2287038" y="1385363"/>
            <a:ext cx="6868500" cy="257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300">
                <a:solidFill>
                  <a:schemeClr val="dk1"/>
                </a:solidFill>
              </a:rPr>
              <a:t>The </a:t>
            </a:r>
            <a:r>
              <a:rPr lang="en-US" sz="2300">
                <a:solidFill>
                  <a:schemeClr val="dk1"/>
                </a:solidFill>
              </a:rPr>
              <a:t>exact</a:t>
            </a:r>
            <a:r>
              <a:rPr lang="en-US" sz="2300">
                <a:solidFill>
                  <a:schemeClr val="dk1"/>
                </a:solidFill>
              </a:rPr>
              <a:t> same challenge arises for web developers as well, </a:t>
            </a:r>
            <a:r>
              <a:rPr lang="en-US" sz="2300">
                <a:solidFill>
                  <a:schemeClr val="dk1"/>
                </a:solidFill>
              </a:rPr>
              <a:t>Web developer has to choose a framework to </a:t>
            </a:r>
            <a:r>
              <a:rPr lang="en-US" sz="2300">
                <a:solidFill>
                  <a:schemeClr val="dk1"/>
                </a:solidFill>
              </a:rPr>
              <a:t>implement</a:t>
            </a:r>
            <a:r>
              <a:rPr lang="en-US" sz="2300">
                <a:solidFill>
                  <a:schemeClr val="dk1"/>
                </a:solidFill>
              </a:rPr>
              <a:t> his website on.</a:t>
            </a:r>
            <a:endParaRPr sz="2300">
              <a:solidFill>
                <a:schemeClr val="dk1"/>
              </a:solidFill>
            </a:endParaRPr>
          </a:p>
          <a:p>
            <a:pPr indent="0" lvl="0" marL="0" marR="0" rtl="0" algn="ctr">
              <a:spcBef>
                <a:spcPts val="0"/>
              </a:spcBef>
              <a:spcAft>
                <a:spcPts val="0"/>
              </a:spcAft>
              <a:buNone/>
            </a:pPr>
            <a:r>
              <a:rPr lang="en-US" sz="2300">
                <a:solidFill>
                  <a:schemeClr val="dk1"/>
                </a:solidFill>
              </a:rPr>
              <a:t>The constant introduction of new frameworks has resulted in an overwhelming number of options, estimated to be between 10,000 and 15,000 frameworks that currently exist today.</a:t>
            </a:r>
            <a:endParaRPr sz="2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24e78cd25c6_0_0"/>
          <p:cNvPicPr preferRelativeResize="0"/>
          <p:nvPr/>
        </p:nvPicPr>
        <p:blipFill>
          <a:blip r:embed="rId3">
            <a:alphaModFix/>
          </a:blip>
          <a:stretch>
            <a:fillRect/>
          </a:stretch>
        </p:blipFill>
        <p:spPr>
          <a:xfrm>
            <a:off x="2292749" y="1976730"/>
            <a:ext cx="6845401" cy="3166721"/>
          </a:xfrm>
          <a:prstGeom prst="rect">
            <a:avLst/>
          </a:prstGeom>
          <a:noFill/>
          <a:ln>
            <a:noFill/>
          </a:ln>
        </p:spPr>
      </p:pic>
      <p:sp>
        <p:nvSpPr>
          <p:cNvPr id="183" name="Google Shape;183;g24e78cd25c6_0_0"/>
          <p:cNvSpPr/>
          <p:nvPr/>
        </p:nvSpPr>
        <p:spPr>
          <a:xfrm>
            <a:off x="0" y="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g24e78cd25c6_0_0"/>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Problem Statement </a:t>
            </a:r>
            <a:endParaRPr b="0" i="0" sz="3000" u="none" cap="none" strike="noStrike">
              <a:solidFill>
                <a:schemeClr val="lt1"/>
              </a:solidFill>
              <a:latin typeface="Arial"/>
              <a:ea typeface="Arial"/>
              <a:cs typeface="Arial"/>
              <a:sym typeface="Arial"/>
            </a:endParaRPr>
          </a:p>
        </p:txBody>
      </p:sp>
      <p:sp>
        <p:nvSpPr>
          <p:cNvPr id="185" name="Google Shape;185;g24e78cd25c6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g24e78cd25c6_0_0"/>
          <p:cNvSpPr txBox="1"/>
          <p:nvPr/>
        </p:nvSpPr>
        <p:spPr>
          <a:xfrm>
            <a:off x="2303550" y="346800"/>
            <a:ext cx="6845400" cy="800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This made it challenging for developers to choose the best framework for their web applications.</a:t>
            </a:r>
            <a:endParaRPr sz="2300">
              <a:solidFill>
                <a:schemeClr val="dk1"/>
              </a:solidFill>
              <a:latin typeface="Arial"/>
              <a:ea typeface="Arial"/>
              <a:cs typeface="Arial"/>
              <a:sym typeface="Arial"/>
            </a:endParaRPr>
          </a:p>
        </p:txBody>
      </p:sp>
      <p:sp>
        <p:nvSpPr>
          <p:cNvPr id="187" name="Google Shape;187;g24e78cd25c6_0_0"/>
          <p:cNvSpPr/>
          <p:nvPr/>
        </p:nvSpPr>
        <p:spPr>
          <a:xfrm rot="2700000">
            <a:off x="910181" y="723723"/>
            <a:ext cx="465639" cy="707460"/>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249a9b3df4c_0_125"/>
          <p:cNvPicPr preferRelativeResize="0"/>
          <p:nvPr/>
        </p:nvPicPr>
        <p:blipFill>
          <a:blip r:embed="rId3">
            <a:alphaModFix/>
          </a:blip>
          <a:stretch>
            <a:fillRect/>
          </a:stretch>
        </p:blipFill>
        <p:spPr>
          <a:xfrm>
            <a:off x="2303550" y="2089050"/>
            <a:ext cx="6845400" cy="3054450"/>
          </a:xfrm>
          <a:prstGeom prst="rect">
            <a:avLst/>
          </a:prstGeom>
          <a:noFill/>
          <a:ln>
            <a:noFill/>
          </a:ln>
        </p:spPr>
      </p:pic>
      <p:sp>
        <p:nvSpPr>
          <p:cNvPr id="194" name="Google Shape;194;g249a9b3df4c_0_125"/>
          <p:cNvSpPr/>
          <p:nvPr/>
        </p:nvSpPr>
        <p:spPr>
          <a:xfrm>
            <a:off x="0" y="0"/>
            <a:ext cx="228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g249a9b3df4c_0_125"/>
          <p:cNvSpPr txBox="1"/>
          <p:nvPr/>
        </p:nvSpPr>
        <p:spPr>
          <a:xfrm>
            <a:off x="12600" y="1492200"/>
            <a:ext cx="228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rPr>
              <a:t>Problem Statement</a:t>
            </a:r>
            <a:r>
              <a:rPr lang="en-US" sz="3000">
                <a:solidFill>
                  <a:schemeClr val="lt1"/>
                </a:solidFill>
              </a:rPr>
              <a:t> </a:t>
            </a:r>
            <a:endParaRPr b="0" i="0" sz="3000" u="none" cap="none" strike="noStrike">
              <a:solidFill>
                <a:schemeClr val="lt1"/>
              </a:solidFill>
              <a:latin typeface="Arial"/>
              <a:ea typeface="Arial"/>
              <a:cs typeface="Arial"/>
              <a:sym typeface="Arial"/>
            </a:endParaRPr>
          </a:p>
        </p:txBody>
      </p:sp>
      <p:sp>
        <p:nvSpPr>
          <p:cNvPr id="196" name="Google Shape;196;g249a9b3df4c_0_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g249a9b3df4c_0_125"/>
          <p:cNvSpPr txBox="1"/>
          <p:nvPr/>
        </p:nvSpPr>
        <p:spPr>
          <a:xfrm>
            <a:off x="2303550" y="-34200"/>
            <a:ext cx="6845400" cy="221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2300" u="sng">
                <a:solidFill>
                  <a:schemeClr val="dk1"/>
                </a:solidFill>
              </a:rPr>
              <a:t>Motivation:</a:t>
            </a:r>
            <a:r>
              <a:rPr lang="en-US" sz="2300">
                <a:solidFill>
                  <a:schemeClr val="dk1"/>
                </a:solidFill>
              </a:rPr>
              <a:t> </a:t>
            </a:r>
            <a:r>
              <a:rPr lang="en-US" sz="2300">
                <a:solidFill>
                  <a:schemeClr val="dk1"/>
                </a:solidFill>
              </a:rPr>
              <a:t>we face the problem of choosing the best frameworks for our web application</a:t>
            </a:r>
            <a:r>
              <a:rPr lang="en-US" sz="2300">
                <a:solidFill>
                  <a:schemeClr val="dk1"/>
                </a:solidFill>
              </a:rPr>
              <a:t>.</a:t>
            </a:r>
            <a:endParaRPr sz="2300">
              <a:solidFill>
                <a:schemeClr val="dk1"/>
              </a:solidFill>
            </a:endParaRPr>
          </a:p>
          <a:p>
            <a:pPr indent="0" lvl="0" marL="0" rtl="0" algn="ctr">
              <a:spcBef>
                <a:spcPts val="0"/>
              </a:spcBef>
              <a:spcAft>
                <a:spcPts val="0"/>
              </a:spcAft>
              <a:buNone/>
            </a:pPr>
            <a:r>
              <a:rPr b="1" lang="en-US" sz="2300" u="sng">
                <a:solidFill>
                  <a:schemeClr val="dk1"/>
                </a:solidFill>
              </a:rPr>
              <a:t>Our goal:</a:t>
            </a:r>
            <a:r>
              <a:rPr lang="en-US" sz="2300">
                <a:solidFill>
                  <a:schemeClr val="dk1"/>
                </a:solidFill>
              </a:rPr>
              <a:t> We aim to provide web developers with a comprehensive solution that enables them to make informed decisions when choosing a framework for their web application development.</a:t>
            </a:r>
            <a:endParaRPr sz="2300">
              <a:solidFill>
                <a:schemeClr val="dk1"/>
              </a:solidFill>
              <a:latin typeface="Arial"/>
              <a:ea typeface="Arial"/>
              <a:cs typeface="Arial"/>
              <a:sym typeface="Arial"/>
            </a:endParaRPr>
          </a:p>
        </p:txBody>
      </p:sp>
      <p:sp>
        <p:nvSpPr>
          <p:cNvPr id="198" name="Google Shape;198;g249a9b3df4c_0_125"/>
          <p:cNvSpPr/>
          <p:nvPr/>
        </p:nvSpPr>
        <p:spPr>
          <a:xfrm rot="2700000">
            <a:off x="910181" y="723723"/>
            <a:ext cx="465639" cy="707460"/>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529611b7d7_0_0"/>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g2529611b7d7_0_0"/>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06" name="Google Shape;206;g2529611b7d7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g2529611b7d7_0_0"/>
          <p:cNvSpPr txBox="1"/>
          <p:nvPr/>
        </p:nvSpPr>
        <p:spPr>
          <a:xfrm>
            <a:off x="2303550" y="346800"/>
            <a:ext cx="6845400" cy="1862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Our engineering process started by researching academy-level articles to understand the variances among the popular frameworks, which let us to identify the most fitting solution for our project - EVolve.</a:t>
            </a:r>
            <a:endParaRPr sz="2300">
              <a:solidFill>
                <a:schemeClr val="dk1"/>
              </a:solidFill>
            </a:endParaRPr>
          </a:p>
        </p:txBody>
      </p:sp>
      <p:sp>
        <p:nvSpPr>
          <p:cNvPr id="208" name="Google Shape;208;g2529611b7d7_0_0"/>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9" name="Google Shape;209;g2529611b7d7_0_0"/>
          <p:cNvPicPr preferRelativeResize="0"/>
          <p:nvPr/>
        </p:nvPicPr>
        <p:blipFill rotWithShape="1">
          <a:blip r:embed="rId3">
            <a:alphaModFix/>
          </a:blip>
          <a:srcRect b="14295" l="0" r="0" t="0"/>
          <a:stretch/>
        </p:blipFill>
        <p:spPr>
          <a:xfrm>
            <a:off x="4522650" y="3080375"/>
            <a:ext cx="2407176" cy="206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29611b7d7_0_21"/>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g2529611b7d7_0_21"/>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17" name="Google Shape;217;g2529611b7d7_0_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g2529611b7d7_0_21"/>
          <p:cNvSpPr txBox="1"/>
          <p:nvPr/>
        </p:nvSpPr>
        <p:spPr>
          <a:xfrm>
            <a:off x="2303550" y="346800"/>
            <a:ext cx="6845400" cy="4356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b="1" sz="2300" u="sng">
              <a:solidFill>
                <a:schemeClr val="dk1"/>
              </a:solidFill>
            </a:endParaRPr>
          </a:p>
          <a:p>
            <a:pPr indent="0" lvl="0" marL="0" rtl="0" algn="ctr">
              <a:spcBef>
                <a:spcPts val="0"/>
              </a:spcBef>
              <a:spcAft>
                <a:spcPts val="0"/>
              </a:spcAft>
              <a:buNone/>
            </a:pPr>
            <a:r>
              <a:t/>
            </a:r>
            <a:endParaRPr b="1" sz="2300" u="sng">
              <a:solidFill>
                <a:schemeClr val="dk1"/>
              </a:solidFill>
            </a:endParaRPr>
          </a:p>
          <a:p>
            <a:pPr indent="0" lvl="0" marL="0" rtl="0" algn="ctr">
              <a:spcBef>
                <a:spcPts val="0"/>
              </a:spcBef>
              <a:spcAft>
                <a:spcPts val="0"/>
              </a:spcAft>
              <a:buNone/>
            </a:pPr>
            <a:r>
              <a:rPr b="1" lang="en-US" sz="2400">
                <a:solidFill>
                  <a:schemeClr val="dk1"/>
                </a:solidFill>
              </a:rPr>
              <a:t>Electric</a:t>
            </a:r>
            <a:r>
              <a:rPr b="1" lang="en-US" sz="2400">
                <a:solidFill>
                  <a:schemeClr val="dk1"/>
                </a:solidFill>
              </a:rPr>
              <a:t> </a:t>
            </a:r>
            <a:r>
              <a:rPr b="1" lang="en-US" sz="2400">
                <a:solidFill>
                  <a:schemeClr val="dk1"/>
                </a:solidFill>
              </a:rPr>
              <a:t>Vehicle evolution</a:t>
            </a:r>
            <a:endParaRPr b="1" sz="2400">
              <a:solidFill>
                <a:schemeClr val="dk1"/>
              </a:solidFill>
            </a:endParaRPr>
          </a:p>
          <a:p>
            <a:pPr indent="0" lvl="0" marL="0" rtl="0" algn="ctr">
              <a:spcBef>
                <a:spcPts val="0"/>
              </a:spcBef>
              <a:spcAft>
                <a:spcPts val="0"/>
              </a:spcAft>
              <a:buNone/>
            </a:pPr>
            <a:r>
              <a:rPr lang="en-US" sz="2300">
                <a:solidFill>
                  <a:schemeClr val="dk1"/>
                </a:solidFill>
              </a:rPr>
              <a:t> </a:t>
            </a:r>
            <a:endParaRPr sz="2300">
              <a:solidFill>
                <a:schemeClr val="dk1"/>
              </a:solidFill>
            </a:endParaRPr>
          </a:p>
          <a:p>
            <a:pPr indent="0" lvl="0" marL="0" rtl="0" algn="ctr">
              <a:spcBef>
                <a:spcPts val="0"/>
              </a:spcBef>
              <a:spcAft>
                <a:spcPts val="0"/>
              </a:spcAft>
              <a:buClr>
                <a:schemeClr val="dk1"/>
              </a:buClr>
              <a:buFont typeface="Arial"/>
              <a:buNone/>
            </a:pPr>
            <a:r>
              <a:rPr lang="en-US" sz="2300">
                <a:solidFill>
                  <a:schemeClr val="dk1"/>
                </a:solidFill>
              </a:rPr>
              <a:t>Evolve is a web application that offers electric vehicle owners a convenient way to locate the nearest available charging station. Our development process began with defining the Use Case and Activity diagrams, followed by designing the Graphical User Interface. These steps have been instrumental in helping us understand the requirements and needs of the application.</a:t>
            </a:r>
            <a:endParaRPr sz="2300">
              <a:solidFill>
                <a:schemeClr val="dk1"/>
              </a:solidFill>
            </a:endParaRPr>
          </a:p>
        </p:txBody>
      </p:sp>
      <p:sp>
        <p:nvSpPr>
          <p:cNvPr id="219" name="Google Shape;219;g2529611b7d7_0_21"/>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0" name="Google Shape;220;g2529611b7d7_0_21"/>
          <p:cNvPicPr preferRelativeResize="0"/>
          <p:nvPr/>
        </p:nvPicPr>
        <p:blipFill rotWithShape="1">
          <a:blip r:embed="rId3">
            <a:alphaModFix/>
          </a:blip>
          <a:srcRect b="28436" l="20636" r="20400" t="5060"/>
          <a:stretch/>
        </p:blipFill>
        <p:spPr>
          <a:xfrm>
            <a:off x="4996100" y="99650"/>
            <a:ext cx="1460301" cy="98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4e78cd25c6_0_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27" name="Google Shape;227;g24e78cd25c6_0_29"/>
          <p:cNvPicPr preferRelativeResize="0"/>
          <p:nvPr/>
        </p:nvPicPr>
        <p:blipFill>
          <a:blip r:embed="rId3">
            <a:alphaModFix/>
          </a:blip>
          <a:stretch>
            <a:fillRect/>
          </a:stretch>
        </p:blipFill>
        <p:spPr>
          <a:xfrm>
            <a:off x="2862475" y="928675"/>
            <a:ext cx="5638800" cy="3286125"/>
          </a:xfrm>
          <a:prstGeom prst="rect">
            <a:avLst/>
          </a:prstGeom>
          <a:noFill/>
          <a:ln>
            <a:noFill/>
          </a:ln>
        </p:spPr>
      </p:pic>
      <p:sp>
        <p:nvSpPr>
          <p:cNvPr id="228" name="Google Shape;228;g24e78cd25c6_0_29"/>
          <p:cNvSpPr txBox="1"/>
          <p:nvPr/>
        </p:nvSpPr>
        <p:spPr>
          <a:xfrm>
            <a:off x="2303550" y="346800"/>
            <a:ext cx="68454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300">
                <a:solidFill>
                  <a:schemeClr val="dk1"/>
                </a:solidFill>
              </a:rPr>
              <a:t>Use Case Diagram</a:t>
            </a:r>
            <a:endParaRPr sz="2300">
              <a:solidFill>
                <a:schemeClr val="dk1"/>
              </a:solidFill>
            </a:endParaRPr>
          </a:p>
        </p:txBody>
      </p:sp>
      <p:sp>
        <p:nvSpPr>
          <p:cNvPr id="229" name="Google Shape;229;g24e78cd25c6_0_29"/>
          <p:cNvSpPr/>
          <p:nvPr/>
        </p:nvSpPr>
        <p:spPr>
          <a:xfrm>
            <a:off x="0" y="0"/>
            <a:ext cx="2286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g24e78cd25c6_0_29"/>
          <p:cNvSpPr txBox="1"/>
          <p:nvPr/>
        </p:nvSpPr>
        <p:spPr>
          <a:xfrm>
            <a:off x="12600" y="1492200"/>
            <a:ext cx="22860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3000">
                <a:solidFill>
                  <a:schemeClr val="lt1"/>
                </a:solidFill>
              </a:rPr>
              <a:t>Research </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&amp;</a:t>
            </a:r>
            <a:endParaRPr sz="3000">
              <a:solidFill>
                <a:schemeClr val="lt1"/>
              </a:solidFill>
            </a:endParaRPr>
          </a:p>
          <a:p>
            <a:pPr indent="0" lvl="0" marL="0" marR="0" rtl="0" algn="ctr">
              <a:spcBef>
                <a:spcPts val="0"/>
              </a:spcBef>
              <a:spcAft>
                <a:spcPts val="0"/>
              </a:spcAft>
              <a:buSzPts val="1100"/>
              <a:buNone/>
            </a:pPr>
            <a:r>
              <a:rPr lang="en-US" sz="3000">
                <a:solidFill>
                  <a:schemeClr val="lt1"/>
                </a:solidFill>
              </a:rPr>
              <a:t>Engineering Process</a:t>
            </a:r>
            <a:endParaRPr sz="3000">
              <a:solidFill>
                <a:schemeClr val="lt1"/>
              </a:solidFill>
            </a:endParaRPr>
          </a:p>
        </p:txBody>
      </p:sp>
      <p:sp>
        <p:nvSpPr>
          <p:cNvPr id="231" name="Google Shape;231;g24e78cd25c6_0_29"/>
          <p:cNvSpPr/>
          <p:nvPr/>
        </p:nvSpPr>
        <p:spPr>
          <a:xfrm rot="-2700000">
            <a:off x="1008702" y="950625"/>
            <a:ext cx="268615" cy="608129"/>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COLOR-A04">
      <a:dk1>
        <a:srgbClr val="000000"/>
      </a:dk1>
      <a:lt1>
        <a:srgbClr val="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04">
      <a:dk1>
        <a:srgbClr val="000000"/>
      </a:dk1>
      <a:lt1>
        <a:srgbClr val="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2016-11-15T01:04:21Z</dcterms:created>
  <dc:creator>Googlesliesppt.com;allppt.com</dc:creator>
</cp:coreProperties>
</file>