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0" r:id="rId1"/>
  </p:sldMasterIdLst>
  <p:notesMasterIdLst>
    <p:notesMasterId r:id="rId39"/>
  </p:notesMasterIdLst>
  <p:handoutMasterIdLst>
    <p:handoutMasterId r:id="rId40"/>
  </p:handoutMasterIdLst>
  <p:sldIdLst>
    <p:sldId id="332" r:id="rId2"/>
    <p:sldId id="299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70" r:id="rId11"/>
    <p:sldId id="368" r:id="rId12"/>
    <p:sldId id="369" r:id="rId13"/>
    <p:sldId id="371" r:id="rId14"/>
    <p:sldId id="376" r:id="rId15"/>
    <p:sldId id="377" r:id="rId16"/>
    <p:sldId id="372" r:id="rId17"/>
    <p:sldId id="373" r:id="rId18"/>
    <p:sldId id="374" r:id="rId19"/>
    <p:sldId id="375" r:id="rId20"/>
    <p:sldId id="378" r:id="rId21"/>
    <p:sldId id="379" r:id="rId22"/>
    <p:sldId id="394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90" r:id="rId34"/>
    <p:sldId id="391" r:id="rId35"/>
    <p:sldId id="392" r:id="rId36"/>
    <p:sldId id="393" r:id="rId37"/>
    <p:sldId id="290" r:id="rId38"/>
  </p:sldIdLst>
  <p:sldSz cx="12190413" cy="6859588"/>
  <p:notesSz cx="7099300" cy="10234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2412">
          <p15:clr>
            <a:srgbClr val="A4A3A4"/>
          </p15:clr>
        </p15:guide>
        <p15:guide id="4" pos="375">
          <p15:clr>
            <a:srgbClr val="A4A3A4"/>
          </p15:clr>
        </p15:guide>
        <p15:guide id="5" pos="5103">
          <p15:clr>
            <a:srgbClr val="A4A3A4"/>
          </p15:clr>
        </p15:guide>
        <p15:guide id="6" pos="7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Beckmann" initials="DB" lastIdx="2" clrIdx="0">
    <p:extLst>
      <p:ext uri="{19B8F6BF-5375-455C-9EA6-DF929625EA0E}">
        <p15:presenceInfo xmlns:p15="http://schemas.microsoft.com/office/powerpoint/2012/main" userId="84cb61214e3f95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3C0"/>
    <a:srgbClr val="EAE3DB"/>
    <a:srgbClr val="1F4E79"/>
    <a:srgbClr val="5B9BD5"/>
    <a:srgbClr val="CC3A00"/>
    <a:srgbClr val="FF6C2F"/>
    <a:srgbClr val="000000"/>
    <a:srgbClr val="FFFFFF"/>
    <a:srgbClr val="8F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22" autoAdjust="0"/>
    <p:restoredTop sz="85986" autoAdjust="0"/>
  </p:normalViewPr>
  <p:slideViewPr>
    <p:cSldViewPr snapToGrid="0" showGuides="1">
      <p:cViewPr varScale="1">
        <p:scale>
          <a:sx n="100" d="100"/>
          <a:sy n="100" d="100"/>
        </p:scale>
        <p:origin x="222" y="84"/>
      </p:cViewPr>
      <p:guideLst>
        <p:guide orient="horz" pos="3828"/>
        <p:guide orient="horz" pos="1228"/>
        <p:guide pos="2412"/>
        <p:guide pos="375"/>
        <p:guide pos="5103"/>
        <p:guide pos="7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314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1A05F8BD-BCC0-434C-B4C7-04D664C6FFAB}" type="datetimeFigureOut">
              <a:rPr lang="de-DE"/>
              <a:pPr>
                <a:defRPr/>
              </a:pPr>
              <a:t>24.02.2017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ADBE0E87-8AE5-4915-919C-5B95D20809E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278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AE3D83-1FBF-43C4-ADDC-4C5B4B2D2F54}" type="datetimeFigureOut">
              <a:rPr lang="sv-SE"/>
              <a:pPr>
                <a:defRPr/>
              </a:pPr>
              <a:t>2017-02-24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FD97EF8-451C-4BD4-A577-78C919C344DB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22351-C0A7-44C9-AD1C-4123D43CDD3F}" type="slidenum">
              <a:rPr lang="sv-SE" smtClean="0"/>
              <a:pPr>
                <a:defRPr/>
              </a:pPr>
              <a:t>37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15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90836" y="1949451"/>
            <a:ext cx="10964578" cy="412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050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190" y="538292"/>
            <a:ext cx="2519672" cy="81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08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ei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3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bg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0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028" name="Picture 4" descr="M:\2_Arbeitsmaterial\Acando-Logo\2015 Neue Logos\Office\Office_Pattern\Pattern_blo_Detail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128959"/>
            <a:ext cx="12188828" cy="455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108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tart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4"/>
            <a:ext cx="7565040" cy="79724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969" y="538292"/>
            <a:ext cx="2519672" cy="818385"/>
          </a:xfrm>
          <a:prstGeom prst="rect">
            <a:avLst/>
          </a:prstGeom>
          <a:noFill/>
        </p:spPr>
      </p:pic>
      <p:pic>
        <p:nvPicPr>
          <p:cNvPr id="1026" name="Picture 2" descr="M:\2_Arbeitsmaterial\Acando-Logo\2015 Neue Logos\Office\Office_Pattern\Pattern_Beige_RGB_Web_angeschnitten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731918"/>
            <a:ext cx="12188827" cy="41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28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473519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03819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298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7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3311" y="584825"/>
            <a:ext cx="1909698" cy="450997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r>
              <a:rPr lang="en-US" sz="287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“</a:t>
            </a:r>
            <a:endParaRPr lang="en-US" sz="287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3487" y="2593899"/>
            <a:ext cx="8026943" cy="1589795"/>
          </a:xfrm>
        </p:spPr>
        <p:txBody>
          <a:bodyPr/>
          <a:lstStyle>
            <a:lvl1pPr marL="0" indent="0" algn="ctr">
              <a:buNone/>
              <a:defRPr sz="32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4909" y="4330688"/>
            <a:ext cx="3615516" cy="407302"/>
          </a:xfrm>
        </p:spPr>
        <p:txBody>
          <a:bodyPr/>
          <a:lstStyle>
            <a:lvl1pPr marL="0" indent="0" algn="r">
              <a:buNone/>
              <a:defRPr sz="1900" b="1" i="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5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2_Arbeitsmaterial\Acando-Logo\2015 Neue Logos\Office\Office_Pattern\Acando-A_beige.wm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390647" y="5070798"/>
            <a:ext cx="1799766" cy="172104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1015817" cy="819392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03" y="1341753"/>
            <a:ext cx="11015815" cy="4825529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3115" y="6599100"/>
            <a:ext cx="282758" cy="1505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026" indent="-173026" algn="l" defTabSz="914332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0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142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 txBox="1">
            <a:spLocks noGrp="1"/>
          </p:cNvSpPr>
          <p:nvPr>
            <p:ph type="ctrTitle"/>
          </p:nvPr>
        </p:nvSpPr>
        <p:spPr>
          <a:xfrm>
            <a:off x="587299" y="584335"/>
            <a:ext cx="7565040" cy="4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.NET Jump Start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Hands-on-Workshop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Entity Framework - 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Entity</a:t>
            </a:r>
          </a:p>
          <a:p>
            <a:pPr lvl="1"/>
            <a:r>
              <a:rPr lang="de-DE" dirty="0" smtClean="0"/>
              <a:t>Entsprechen den Tabellen in der Datenbank</a:t>
            </a:r>
          </a:p>
          <a:p>
            <a:pPr lvl="1"/>
            <a:r>
              <a:rPr lang="de-DE" dirty="0" smtClean="0"/>
              <a:t>Eigenschaften der Entities = Spalten der Tabellen</a:t>
            </a:r>
          </a:p>
          <a:p>
            <a:r>
              <a:rPr lang="de-DE" dirty="0" smtClean="0"/>
              <a:t>Relationship</a:t>
            </a:r>
          </a:p>
          <a:p>
            <a:pPr lvl="1"/>
            <a:r>
              <a:rPr lang="de-DE" dirty="0" smtClean="0"/>
              <a:t>Entsprechen den Fremdschlüsselbeziehungen in der Datenbank</a:t>
            </a:r>
          </a:p>
          <a:p>
            <a:r>
              <a:rPr lang="de-DE" dirty="0" smtClean="0"/>
              <a:t>Context</a:t>
            </a:r>
          </a:p>
          <a:p>
            <a:pPr lvl="1"/>
            <a:r>
              <a:rPr lang="de-DE" dirty="0" smtClean="0"/>
              <a:t>Stellt den Zugriff auf die Datenbank dar</a:t>
            </a:r>
          </a:p>
          <a:p>
            <a:pPr lvl="1"/>
            <a:r>
              <a:rPr lang="de-DE" dirty="0" smtClean="0"/>
              <a:t>Abfrage von Daten (SELECT)</a:t>
            </a:r>
          </a:p>
          <a:p>
            <a:pPr lvl="1"/>
            <a:r>
              <a:rPr lang="de-DE" dirty="0" smtClean="0"/>
              <a:t>Einfügen, löschen und aktualisieren von Datensätzen (INSERT, UPDATE, DELETE)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2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 über die verschiedenen Ansätze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Vier verschiedene Ansätze</a:t>
            </a:r>
          </a:p>
          <a:p>
            <a:r>
              <a:rPr lang="de-DE" dirty="0" smtClean="0"/>
              <a:t>Abhängig davon ob</a:t>
            </a:r>
          </a:p>
          <a:p>
            <a:pPr lvl="1"/>
            <a:r>
              <a:rPr lang="de-DE" dirty="0" smtClean="0"/>
              <a:t>Datenbank vorhanden ist oder nicht</a:t>
            </a:r>
          </a:p>
          <a:p>
            <a:pPr lvl="1"/>
            <a:r>
              <a:rPr lang="de-DE" dirty="0" smtClean="0"/>
              <a:t>Benutzer Code oder Designer Code bevorzugt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*) Benötigt zusätzliche Software: Entity Framework Tools for Visual Studio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marL="457166" lvl="1" indent="0">
              <a:buNone/>
            </a:pPr>
            <a:endParaRPr lang="de-DE" dirty="0"/>
          </a:p>
          <a:p>
            <a:pPr marL="0" indent="-55558">
              <a:buNone/>
            </a:pPr>
            <a:r>
              <a:rPr lang="de-DE" dirty="0" smtClean="0"/>
              <a:t>	</a:t>
            </a:r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404327"/>
              </p:ext>
            </p:extLst>
          </p:nvPr>
        </p:nvGraphicFramePr>
        <p:xfrm>
          <a:off x="595313" y="2808029"/>
          <a:ext cx="10960101" cy="2479588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653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3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3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785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Datenbank</a:t>
                      </a:r>
                      <a:endParaRPr lang="de-DE" sz="20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Approach</a:t>
                      </a:r>
                      <a:endParaRPr lang="de-DE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85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Nicht vorhanden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Code First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Model First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3888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Vorhanden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Reverse Engineering Code First*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Database First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20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 des Entity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NuGet-Paket-Manager</a:t>
            </a:r>
          </a:p>
          <a:p>
            <a:pPr lvl="1"/>
            <a:r>
              <a:rPr lang="de-DE" dirty="0" smtClean="0"/>
              <a:t>ab Visual Studio 2012 bereits installiert</a:t>
            </a:r>
          </a:p>
          <a:p>
            <a:r>
              <a:rPr lang="de-DE" dirty="0" smtClean="0"/>
              <a:t>Entity Framework als NuGet-Paket verfügbar</a:t>
            </a:r>
          </a:p>
          <a:p>
            <a:pPr lvl="1"/>
            <a:r>
              <a:rPr lang="de-DE" dirty="0" smtClean="0"/>
              <a:t>Installation über den NuGet-Paket Manager</a:t>
            </a:r>
          </a:p>
          <a:p>
            <a:pPr lvl="1"/>
            <a:r>
              <a:rPr lang="de-DE" dirty="0" smtClean="0"/>
              <a:t>Alternativ Paket Manager Konsole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68" y="2991644"/>
            <a:ext cx="79914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5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Installation des Entity Frameworks</a:t>
            </a:r>
          </a:p>
          <a:p>
            <a:r>
              <a:rPr lang="de-DE" dirty="0" smtClean="0"/>
              <a:t>Kurze Einführungsdemos in folgende Ansätze</a:t>
            </a:r>
          </a:p>
          <a:p>
            <a:pPr lvl="1"/>
            <a:r>
              <a:rPr lang="de-DE" dirty="0" smtClean="0"/>
              <a:t>Code First</a:t>
            </a:r>
          </a:p>
          <a:p>
            <a:pPr lvl="1"/>
            <a:r>
              <a:rPr lang="de-DE" dirty="0" smtClean="0"/>
              <a:t>Database First</a:t>
            </a:r>
          </a:p>
          <a:p>
            <a:pPr lvl="1"/>
            <a:r>
              <a:rPr lang="de-DE" dirty="0" smtClean="0"/>
              <a:t>Model First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Code First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Recap: Code First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Entity Framework mit NuGet-Paket-Manager installieren</a:t>
            </a:r>
          </a:p>
          <a:p>
            <a:r>
              <a:rPr lang="de-DE" dirty="0" smtClean="0"/>
              <a:t>Für jede Entity eine Klasse erstellen</a:t>
            </a:r>
          </a:p>
          <a:p>
            <a:pPr lvl="1"/>
            <a:r>
              <a:rPr lang="de-DE" dirty="0" smtClean="0"/>
              <a:t>Eigenschaften der Klassen können verschiedene Datentypen sein</a:t>
            </a:r>
          </a:p>
          <a:p>
            <a:pPr lvl="2"/>
            <a:r>
              <a:rPr lang="de-DE" dirty="0" smtClean="0"/>
              <a:t>int, string, double, float, DateTime, TimeSpan, byte[]</a:t>
            </a:r>
          </a:p>
          <a:p>
            <a:pPr lvl="1"/>
            <a:r>
              <a:rPr lang="de-DE" dirty="0" smtClean="0"/>
              <a:t>Fremdschlüsselbeziehungen werden über Namen inferiert</a:t>
            </a:r>
          </a:p>
          <a:p>
            <a:r>
              <a:rPr lang="de-DE" dirty="0" smtClean="0"/>
              <a:t>Eine Klasse, die von DbContext erbt, erstellen</a:t>
            </a:r>
          </a:p>
          <a:p>
            <a:pPr lvl="1"/>
            <a:r>
              <a:rPr lang="de-DE" dirty="0" smtClean="0"/>
              <a:t>Für jede Entity T eine Eigenschaft DbSet&lt;T&gt; hinzufügen</a:t>
            </a:r>
          </a:p>
          <a:p>
            <a:pPr lvl="1"/>
            <a:r>
              <a:rPr lang="de-DE" dirty="0" smtClean="0"/>
              <a:t>Nach Datenbankoperationen SaveChanges() aufrufen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7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Database First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7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Recap: Database First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Entity Framework mit NuGet-Paket-Manager installieren</a:t>
            </a:r>
          </a:p>
          <a:p>
            <a:r>
              <a:rPr lang="de-DE" dirty="0" smtClean="0"/>
              <a:t>Model hinzufügen</a:t>
            </a:r>
          </a:p>
          <a:p>
            <a:r>
              <a:rPr lang="de-DE" dirty="0" smtClean="0"/>
              <a:t>Datenbank und Tabellen wählen</a:t>
            </a:r>
          </a:p>
          <a:p>
            <a:r>
              <a:rPr lang="de-DE" dirty="0" smtClean="0"/>
              <a:t>Bei Änderungen an der Datenbank Model aktualisieren</a:t>
            </a:r>
          </a:p>
          <a:p>
            <a:r>
              <a:rPr lang="de-DE" dirty="0" smtClean="0"/>
              <a:t>Verwendung des Kontext ist identisch mit Code First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0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Model First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Recap: Model First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Entity Framework mit NuGet-Paket-Manager installieren</a:t>
            </a:r>
          </a:p>
          <a:p>
            <a:r>
              <a:rPr lang="de-DE" dirty="0" smtClean="0"/>
              <a:t>Model hinzufügen („Leeres Model“ wählen)</a:t>
            </a:r>
          </a:p>
          <a:p>
            <a:r>
              <a:rPr lang="de-DE" dirty="0" smtClean="0"/>
              <a:t>Entities mit Eigenschaften im Designer erstellen</a:t>
            </a:r>
          </a:p>
          <a:p>
            <a:r>
              <a:rPr lang="de-DE" dirty="0" smtClean="0"/>
              <a:t>Zuordnungen modellieren Fremdschlüsselbeziehungen</a:t>
            </a:r>
          </a:p>
          <a:p>
            <a:pPr lvl="1"/>
            <a:r>
              <a:rPr lang="de-DE" dirty="0" smtClean="0"/>
              <a:t>Multiplizitäten beachten</a:t>
            </a:r>
          </a:p>
          <a:p>
            <a:r>
              <a:rPr lang="de-DE" dirty="0" smtClean="0"/>
              <a:t>Verwendung des Kontext identisch mit den anderen Approaches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Kursinhalte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408666"/>
              </p:ext>
            </p:extLst>
          </p:nvPr>
        </p:nvGraphicFramePr>
        <p:xfrm>
          <a:off x="587298" y="1444713"/>
          <a:ext cx="8928177" cy="2746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57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03 | Datenmodellierung und -abfrage mit dem Entity Framework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Tag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Entwicklung einer App für die universelle Windows-Plattform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4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Modulübersicht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Migrationen im Code-First-Approach</a:t>
            </a:r>
          </a:p>
          <a:p>
            <a:r>
              <a:rPr lang="de-DE" dirty="0" smtClean="0"/>
              <a:t>Konfigurieren von Eigenschaften und Typen mit der Fluent-API</a:t>
            </a:r>
          </a:p>
          <a:p>
            <a:r>
              <a:rPr lang="de-DE" dirty="0" smtClean="0"/>
              <a:t>Data Annotations im Code-First-Approach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Modulübersicht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Migrationen im Code-First-Approach</a:t>
            </a:r>
          </a:p>
          <a:p>
            <a:r>
              <a:rPr lang="de-DE" dirty="0" smtClean="0"/>
              <a:t>Data Annotations im Code-First-Approach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62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Migrations im Code-First-Approach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Änderungen am Model kommen häufig vor</a:t>
            </a:r>
          </a:p>
          <a:p>
            <a:pPr lvl="1"/>
            <a:r>
              <a:rPr lang="de-DE" dirty="0" smtClean="0"/>
              <a:t>Datenbank muss angepasst werden</a:t>
            </a:r>
          </a:p>
          <a:p>
            <a:r>
              <a:rPr lang="de-DE" dirty="0" smtClean="0"/>
              <a:t>Bei Database First Approach über den Designer möglich</a:t>
            </a:r>
          </a:p>
          <a:p>
            <a:r>
              <a:rPr lang="de-DE" dirty="0" smtClean="0"/>
              <a:t>Im Code First Approach gibt es hierfür Migrations</a:t>
            </a:r>
          </a:p>
          <a:p>
            <a:pPr lvl="1"/>
            <a:r>
              <a:rPr lang="de-DE" dirty="0" smtClean="0"/>
              <a:t>Erkennt Änderungen am Model</a:t>
            </a:r>
          </a:p>
          <a:p>
            <a:pPr lvl="1"/>
            <a:r>
              <a:rPr lang="de-DE" dirty="0" smtClean="0"/>
              <a:t>Überträgt diese Änderungen auf die Datenbank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8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Migrations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07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Recap: Migrations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Aktivieren in der Paket-Manager-Konsole</a:t>
            </a:r>
          </a:p>
          <a:p>
            <a:pPr lvl="1"/>
            <a:r>
              <a:rPr lang="de-DE" dirty="0" smtClean="0"/>
              <a:t>Enable-Migrations</a:t>
            </a:r>
          </a:p>
          <a:p>
            <a:pPr lvl="2"/>
            <a:r>
              <a:rPr lang="de-DE" dirty="0" smtClean="0"/>
              <a:t>Aktiviert Migrations für das gewählte Projekt</a:t>
            </a:r>
          </a:p>
          <a:p>
            <a:pPr lvl="1"/>
            <a:r>
              <a:rPr lang="de-DE" dirty="0" smtClean="0"/>
              <a:t>Add-Migration Name</a:t>
            </a:r>
          </a:p>
          <a:p>
            <a:pPr lvl="2"/>
            <a:r>
              <a:rPr lang="de-DE" dirty="0" smtClean="0"/>
              <a:t>Fügt eine neue Migration mit dem gegebenen Namen hinzu</a:t>
            </a:r>
          </a:p>
          <a:p>
            <a:pPr lvl="1"/>
            <a:r>
              <a:rPr lang="de-DE" dirty="0" smtClean="0"/>
              <a:t>Update-Database</a:t>
            </a:r>
          </a:p>
          <a:p>
            <a:pPr lvl="2"/>
            <a:r>
              <a:rPr lang="de-DE" dirty="0" smtClean="0"/>
              <a:t>Aktualisiert die Datenbank anhand der vorhandenen Migrationen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98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Konfigurieren von Eigenschaften und Typen mit der Fluent-API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Fluent Interfaces</a:t>
            </a:r>
          </a:p>
          <a:p>
            <a:pPr lvl="1"/>
            <a:r>
              <a:rPr lang="de-DE" dirty="0" smtClean="0"/>
              <a:t>Interface besitzt eine Grammatik</a:t>
            </a:r>
          </a:p>
          <a:p>
            <a:pPr lvl="1"/>
            <a:r>
              <a:rPr lang="de-DE" dirty="0" smtClean="0"/>
              <a:t>Entwickler bildet „Sätze“ mit den Methoden</a:t>
            </a:r>
          </a:p>
          <a:p>
            <a:r>
              <a:rPr lang="de-DE" dirty="0" smtClean="0"/>
              <a:t>Beispiel: Fluent-API des Entity Frameworks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98" y="2749412"/>
            <a:ext cx="4672426" cy="22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2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Konfigurieren von Eigenschaften und Typen mit der Fluent-API </a:t>
            </a:r>
            <a:r>
              <a:rPr lang="de-DE" dirty="0" smtClean="0"/>
              <a:t>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Mapping auf eigene Bedürfnisse anpassen</a:t>
            </a:r>
          </a:p>
          <a:p>
            <a:pPr lvl="1"/>
            <a:r>
              <a:rPr lang="de-DE" dirty="0" smtClean="0"/>
              <a:t>Welche Eigenschaften stellt den Primärschlüssel der Entity dar</a:t>
            </a:r>
          </a:p>
          <a:p>
            <a:pPr lvl="2"/>
            <a:r>
              <a:rPr lang="de-DE" dirty="0" smtClean="0"/>
              <a:t>Primärschlüssel kann auch aus mehreren Eigenschaften gebildet werden</a:t>
            </a:r>
          </a:p>
          <a:p>
            <a:pPr lvl="1"/>
            <a:r>
              <a:rPr lang="de-DE" dirty="0" smtClean="0"/>
              <a:t>Welche Einschränkungen gelten für die Eigenschaften</a:t>
            </a:r>
          </a:p>
          <a:p>
            <a:pPr lvl="2"/>
            <a:r>
              <a:rPr lang="de-DE" dirty="0"/>
              <a:t>Minimale/Maximale Länge, Null zulässig oder nicht</a:t>
            </a:r>
          </a:p>
          <a:p>
            <a:pPr lvl="1"/>
            <a:r>
              <a:rPr lang="de-DE" dirty="0" smtClean="0"/>
              <a:t>Auf welche Spalte soll eine Eigenschaft abgebildet werden</a:t>
            </a:r>
          </a:p>
          <a:p>
            <a:pPr lvl="1"/>
            <a:r>
              <a:rPr lang="de-DE" dirty="0" smtClean="0"/>
              <a:t>Auf welche Tabelle soll eine Entity abgebildet werden</a:t>
            </a:r>
          </a:p>
          <a:p>
            <a:pPr lvl="1"/>
            <a:r>
              <a:rPr lang="de-DE" dirty="0" smtClean="0"/>
              <a:t>Fremdschlüsselbeziehungen angeben</a:t>
            </a:r>
          </a:p>
          <a:p>
            <a:pPr lvl="1"/>
            <a:r>
              <a:rPr lang="de-DE" dirty="0" smtClean="0"/>
              <a:t>Navigationseigenschaft festlegen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61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Fluent API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63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RECAP: Fluent-API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 der Kontextklasse OnModelCreating überschreiben</a:t>
            </a:r>
          </a:p>
          <a:p>
            <a:r>
              <a:rPr lang="de-DE" dirty="0" smtClean="0"/>
              <a:t>Entity T konfigurieren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Aneinanderkettung möglich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72" y="2150752"/>
            <a:ext cx="4618762" cy="170436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39" y="4352075"/>
            <a:ext cx="4074249" cy="154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9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03 | </a:t>
            </a:r>
            <a:r>
              <a:rPr lang="de-DE" dirty="0"/>
              <a:t>Datenmodellierung und -abfrage mit dem Entity Framework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Benedikt Bergmann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890" y="1354965"/>
            <a:ext cx="7394714" cy="532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Annotations im Code-First-Approach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Mapping auf eigene Bedürfnisse anpassen</a:t>
            </a:r>
          </a:p>
          <a:p>
            <a:pPr lvl="1"/>
            <a:r>
              <a:rPr lang="de-DE" dirty="0" smtClean="0"/>
              <a:t>Einschränkungen werden nicht an zentrale Stelle gesammelt</a:t>
            </a:r>
          </a:p>
          <a:p>
            <a:pPr lvl="1"/>
            <a:r>
              <a:rPr lang="de-DE" dirty="0" smtClean="0"/>
              <a:t>Einschränkungen stehen da, wo Eigenschaften und Typen definiert sind</a:t>
            </a:r>
          </a:p>
          <a:p>
            <a:r>
              <a:rPr lang="de-DE" dirty="0" smtClean="0"/>
              <a:t>Namespace</a:t>
            </a:r>
          </a:p>
          <a:p>
            <a:pPr lvl="1"/>
            <a:r>
              <a:rPr lang="de-DE" dirty="0" smtClean="0"/>
              <a:t>System.ComponentModel.DataAnnotations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47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Primärschlüssel angeben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Andere Eigenschaft als Primärschlüssel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Verbundschlüssel (mehrere Spalten definieren Schlüssel)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99" y="1670154"/>
            <a:ext cx="4461780" cy="142477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98" y="4026124"/>
            <a:ext cx="4453765" cy="185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62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Einschränkung für Eigenschaften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Erforderliche Eigenschaft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Minimale/Maximale Länge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98" y="1949450"/>
            <a:ext cx="5743575" cy="100012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3" y="3675605"/>
            <a:ext cx="51911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21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Abbilden auf bestimmte Spalten oder Tabellen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Nicht in der Datenbank speichern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Auf eine bestimmte Spalte abbilden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r>
              <a:rPr lang="de-DE" dirty="0" smtClean="0"/>
              <a:t>Eine Entity auf eine andere Tabelle abbilden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763125"/>
            <a:ext cx="6320155" cy="107290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3" y="3429793"/>
            <a:ext cx="7429500" cy="81915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13" y="5076855"/>
            <a:ext cx="40957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25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Fremdschlüsselbeziehungen angeben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36515" y="1341438"/>
            <a:ext cx="10968110" cy="4735197"/>
          </a:xfrm>
        </p:spPr>
        <p:txBody>
          <a:bodyPr/>
          <a:lstStyle/>
          <a:p>
            <a:r>
              <a:rPr lang="de-DE" dirty="0" smtClean="0"/>
              <a:t>Fremdschlüsselbeziehung für eine Navigationseigenschaft angeben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Auf der anderen Seite eine InverseProperty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3" y="1721156"/>
            <a:ext cx="7286625" cy="17526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15" y="4275678"/>
            <a:ext cx="77343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54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AnnotATions vs. Fluent-API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111" y="1341438"/>
            <a:ext cx="5011615" cy="482600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 smtClean="0"/>
              <a:t>Fluent-API mächtiger</a:t>
            </a:r>
          </a:p>
          <a:p>
            <a:r>
              <a:rPr lang="de-DE" dirty="0" smtClean="0"/>
              <a:t>Beispiele</a:t>
            </a:r>
          </a:p>
          <a:p>
            <a:pPr lvl="1"/>
            <a:r>
              <a:rPr lang="de-DE" dirty="0" smtClean="0"/>
              <a:t>Löschweitergabe ausschalten</a:t>
            </a:r>
          </a:p>
          <a:p>
            <a:pPr lvl="2"/>
            <a:r>
              <a:rPr lang="de-DE" dirty="0" smtClean="0"/>
              <a:t>WillCascadeOnDelete(false)</a:t>
            </a:r>
          </a:p>
          <a:p>
            <a:pPr lvl="1"/>
            <a:r>
              <a:rPr lang="de-DE" dirty="0" smtClean="0"/>
              <a:t>Feingranulares Mapping auf Navigationseigenschaften</a:t>
            </a:r>
          </a:p>
          <a:p>
            <a:pPr lvl="2"/>
            <a:r>
              <a:rPr lang="de-DE" dirty="0" smtClean="0"/>
              <a:t>WithMany(..)</a:t>
            </a:r>
          </a:p>
          <a:p>
            <a:pPr lvl="2"/>
            <a:r>
              <a:rPr lang="de-DE" dirty="0" smtClean="0"/>
              <a:t>WithOptional(..)</a:t>
            </a:r>
          </a:p>
          <a:p>
            <a:pPr lvl="2"/>
            <a:r>
              <a:rPr lang="de-DE" dirty="0" smtClean="0"/>
              <a:t>WithRequired(..)</a:t>
            </a:r>
          </a:p>
          <a:p>
            <a:pPr lvl="1"/>
            <a:r>
              <a:rPr lang="de-DE" dirty="0" smtClean="0"/>
              <a:t>Primärschlüssel verstecken</a:t>
            </a:r>
          </a:p>
          <a:p>
            <a:pPr lvl="2"/>
            <a:r>
              <a:rPr lang="de-DE" dirty="0" smtClean="0"/>
              <a:t>Map(b =&gt; b.MapKey(„HiddenKey“))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19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HANDS-ON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03. Datenmodellierung und -abfrage mit dem Entity Framework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66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8812-7F1A-4985-9D5E-D7E4ED464A4E}" type="slidenum">
              <a:rPr lang="sv-SE" smtClean="0"/>
              <a:pPr>
                <a:defRPr/>
              </a:pPr>
              <a:t>37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Was ist Entity Framework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Übersicht über die verschiedenen Ansätze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Installation des Entity Frameworks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Ansätze</a:t>
            </a:r>
          </a:p>
          <a:p>
            <a:pPr marL="855624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Code First</a:t>
            </a:r>
          </a:p>
          <a:p>
            <a:pPr marL="855624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Database First</a:t>
            </a:r>
          </a:p>
          <a:p>
            <a:pPr marL="855624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Model </a:t>
            </a:r>
            <a:r>
              <a:rPr lang="de-DE" dirty="0" smtClean="0"/>
              <a:t>First</a:t>
            </a:r>
            <a:endParaRPr lang="de-DE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err="1" smtClean="0"/>
              <a:t>Migrations</a:t>
            </a:r>
            <a:endParaRPr lang="de-DE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Data Annotations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17560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das Entity Framework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Open Source (seit Version 6.0)</a:t>
            </a:r>
          </a:p>
          <a:p>
            <a:r>
              <a:rPr lang="de-DE" dirty="0" smtClean="0"/>
              <a:t>ORM-Framework</a:t>
            </a:r>
          </a:p>
          <a:p>
            <a:pPr lvl="1"/>
            <a:r>
              <a:rPr lang="de-DE" dirty="0" smtClean="0"/>
              <a:t>Bildet Objekte auf eine relationale Datenbank ab</a:t>
            </a:r>
          </a:p>
          <a:p>
            <a:r>
              <a:rPr lang="de-DE" dirty="0" smtClean="0"/>
              <a:t>Data Access Layer</a:t>
            </a:r>
          </a:p>
          <a:p>
            <a:r>
              <a:rPr lang="de-DE" dirty="0" smtClean="0"/>
              <a:t>Unabhängig von verwendeter Datenbank</a:t>
            </a:r>
          </a:p>
          <a:p>
            <a:pPr lvl="1"/>
            <a:r>
              <a:rPr lang="de-DE" dirty="0" smtClean="0"/>
              <a:t>Microsoft SQL Server</a:t>
            </a:r>
          </a:p>
          <a:p>
            <a:pPr lvl="1"/>
            <a:r>
              <a:rPr lang="de-DE" dirty="0" smtClean="0"/>
              <a:t>MySQL</a:t>
            </a:r>
          </a:p>
          <a:p>
            <a:pPr lvl="1"/>
            <a:r>
              <a:rPr lang="de-DE" dirty="0" smtClean="0"/>
              <a:t>SQLite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7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Ohne Entity Framework	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298" y="1341753"/>
            <a:ext cx="10968110" cy="4735197"/>
          </a:xfrm>
        </p:spPr>
        <p:txBody>
          <a:bodyPr/>
          <a:lstStyle/>
          <a:p>
            <a:r>
              <a:rPr lang="de-DE" dirty="0" smtClean="0"/>
              <a:t>Beispiel: Datensatz in Tabelle einfügen (MSSQL)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Kompliziert, fehleranfällig, unsicher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949450"/>
            <a:ext cx="11068829" cy="274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Ohne Entity Framework	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298" y="1341753"/>
            <a:ext cx="10968110" cy="4735197"/>
          </a:xfrm>
        </p:spPr>
        <p:txBody>
          <a:bodyPr/>
          <a:lstStyle/>
          <a:p>
            <a:r>
              <a:rPr lang="de-DE" dirty="0" smtClean="0"/>
              <a:t>Beispiel: Datensatz in Tabelle einfügen (MySQL)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Was ändert sich?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3" y="1949451"/>
            <a:ext cx="10960095" cy="27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Ohne Entity Framework	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298" y="1341753"/>
            <a:ext cx="10968110" cy="4735197"/>
          </a:xfrm>
        </p:spPr>
        <p:txBody>
          <a:bodyPr/>
          <a:lstStyle/>
          <a:p>
            <a:r>
              <a:rPr lang="de-DE" dirty="0" smtClean="0"/>
              <a:t>Beispiel: Datensatz in Tabelle einfügen (MySQL)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Was ändert sich?</a:t>
            </a:r>
            <a:endParaRPr lang="de-DE" dirty="0"/>
          </a:p>
          <a:p>
            <a:pPr lvl="1"/>
            <a:r>
              <a:rPr lang="de-DE" dirty="0"/>
              <a:t>Connection String, andere Datentypen, anderes Datumsformat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98" y="1949450"/>
            <a:ext cx="10968110" cy="275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7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Gleiches Beispiel mit Entity Framework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MSSQL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r>
              <a:rPr lang="de-DE" dirty="0" smtClean="0"/>
              <a:t>Einträge in Tabellen sind jetzt auf Objekte abgebildet worden</a:t>
            </a:r>
          </a:p>
          <a:p>
            <a:r>
              <a:rPr lang="de-DE" dirty="0" smtClean="0"/>
              <a:t>Geschützt vor SQL-Injections</a:t>
            </a:r>
          </a:p>
          <a:p>
            <a:r>
              <a:rPr lang="de-DE" dirty="0" smtClean="0"/>
              <a:t>Keine Schreibfehler bei Tabellennamen und Spalten</a:t>
            </a:r>
          </a:p>
          <a:p>
            <a:r>
              <a:rPr lang="de-DE" dirty="0" smtClean="0"/>
              <a:t>Connection String in der Konfigurationsdatei gespeichert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3" y="1807281"/>
            <a:ext cx="10407546" cy="12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7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_1502">
  <a:themeElements>
    <a:clrScheme name="Acando">
      <a:dk1>
        <a:sysClr val="windowText" lastClr="000000"/>
      </a:dk1>
      <a:lt1>
        <a:sysClr val="window" lastClr="FFFFFF"/>
      </a:lt1>
      <a:dk2>
        <a:srgbClr val="385988"/>
      </a:dk2>
      <a:lt2>
        <a:srgbClr val="FF6C2F"/>
      </a:lt2>
      <a:accent1>
        <a:srgbClr val="EAE3DB"/>
      </a:accent1>
      <a:accent2>
        <a:srgbClr val="3C3C3C"/>
      </a:accent2>
      <a:accent3>
        <a:srgbClr val="6E6E6E"/>
      </a:accent3>
      <a:accent4>
        <a:srgbClr val="9B9B9B"/>
      </a:accent4>
      <a:accent5>
        <a:srgbClr val="C8C8C8"/>
      </a:accent5>
      <a:accent6>
        <a:srgbClr val="C8C8C8"/>
      </a:accent6>
      <a:hlink>
        <a:srgbClr val="0563C1"/>
      </a:hlink>
      <a:folHlink>
        <a:srgbClr val="954F72"/>
      </a:folHlink>
    </a:clrScheme>
    <a:fontScheme name="Acan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ndo.pptx" id="{15167AD2-81A5-4CAE-BF1E-95096CAC6CDF}" vid="{FDA091C7-DD11-4961-B1C4-A9FD2EFD5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865</Words>
  <Application>Microsoft Office PowerPoint</Application>
  <PresentationFormat>Benutzerdefiniert</PresentationFormat>
  <Paragraphs>307</Paragraphs>
  <Slides>37</Slides>
  <Notes>2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1" baseType="lpstr">
      <vt:lpstr>Arial</vt:lpstr>
      <vt:lpstr>Calibri</vt:lpstr>
      <vt:lpstr>Trebuchet MS</vt:lpstr>
      <vt:lpstr>Folienmaster_1502</vt:lpstr>
      <vt:lpstr>.NET Jump Start</vt:lpstr>
      <vt:lpstr>Kursinhalte</vt:lpstr>
      <vt:lpstr>03 | Datenmodellierung und -abfrage mit dem Entity Framework</vt:lpstr>
      <vt:lpstr>Agenda</vt:lpstr>
      <vt:lpstr>Was ist das Entity Framework</vt:lpstr>
      <vt:lpstr>Ohne Entity Framework  I</vt:lpstr>
      <vt:lpstr>Ohne Entity Framework  II</vt:lpstr>
      <vt:lpstr>Ohne Entity Framework  II</vt:lpstr>
      <vt:lpstr>Gleiches Beispiel mit Entity Framework</vt:lpstr>
      <vt:lpstr>Entity Framework - Aufbau</vt:lpstr>
      <vt:lpstr>Übersicht über die verschiedenen Ansätze</vt:lpstr>
      <vt:lpstr>Installation des Entity Frameworks</vt:lpstr>
      <vt:lpstr>Demo</vt:lpstr>
      <vt:lpstr>Demo</vt:lpstr>
      <vt:lpstr>Recap: Code First</vt:lpstr>
      <vt:lpstr>Demo</vt:lpstr>
      <vt:lpstr>Recap: Database First</vt:lpstr>
      <vt:lpstr>Demo</vt:lpstr>
      <vt:lpstr>Recap: Model First</vt:lpstr>
      <vt:lpstr>PAUSE</vt:lpstr>
      <vt:lpstr>Modulübersicht</vt:lpstr>
      <vt:lpstr>Modulübersicht</vt:lpstr>
      <vt:lpstr>Migrations im Code-First-Approach</vt:lpstr>
      <vt:lpstr>Demo</vt:lpstr>
      <vt:lpstr>Recap: Migrations</vt:lpstr>
      <vt:lpstr>Konfigurieren von Eigenschaften und Typen mit der Fluent-API I</vt:lpstr>
      <vt:lpstr>Konfigurieren von Eigenschaften und Typen mit der Fluent-API II</vt:lpstr>
      <vt:lpstr>Demo</vt:lpstr>
      <vt:lpstr>RECAP: Fluent-API</vt:lpstr>
      <vt:lpstr>Data Annotations im Code-First-Approach I</vt:lpstr>
      <vt:lpstr>Primärschlüssel angeben</vt:lpstr>
      <vt:lpstr>Einschränkung für Eigenschaften</vt:lpstr>
      <vt:lpstr>Abbilden auf bestimmte Spalten oder Tabellen</vt:lpstr>
      <vt:lpstr>Fremdschlüsselbeziehungen angeben</vt:lpstr>
      <vt:lpstr>Data AnnotATions vs. Fluent-API</vt:lpstr>
      <vt:lpstr>HANDS-ON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Firmenpräsentation Acando GmbH</dc:title>
  <dc:creator>Nicole Segerer</dc:creator>
  <cp:lastModifiedBy>Daniel Beckmann</cp:lastModifiedBy>
  <cp:revision>899</cp:revision>
  <dcterms:created xsi:type="dcterms:W3CDTF">2009-09-23T11:03:35Z</dcterms:created>
  <dcterms:modified xsi:type="dcterms:W3CDTF">2017-02-24T14:09:23Z</dcterms:modified>
  <cp:contentStatus>R3</cp:contentStatus>
</cp:coreProperties>
</file>