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90" r:id="rId1"/>
  </p:sldMasterIdLst>
  <p:notesMasterIdLst>
    <p:notesMasterId r:id="rId15"/>
  </p:notesMasterIdLst>
  <p:handoutMasterIdLst>
    <p:handoutMasterId r:id="rId16"/>
  </p:handoutMasterIdLst>
  <p:sldIdLst>
    <p:sldId id="332" r:id="rId2"/>
    <p:sldId id="399" r:id="rId3"/>
    <p:sldId id="299" r:id="rId4"/>
    <p:sldId id="361" r:id="rId5"/>
    <p:sldId id="362" r:id="rId6"/>
    <p:sldId id="394" r:id="rId7"/>
    <p:sldId id="395" r:id="rId8"/>
    <p:sldId id="396" r:id="rId9"/>
    <p:sldId id="398" r:id="rId10"/>
    <p:sldId id="397" r:id="rId11"/>
    <p:sldId id="393" r:id="rId12"/>
    <p:sldId id="400" r:id="rId13"/>
    <p:sldId id="290" r:id="rId14"/>
  </p:sldIdLst>
  <p:sldSz cx="12190413" cy="6859588"/>
  <p:notesSz cx="7099300" cy="10234613"/>
  <p:defaultTextStyle>
    <a:defPPr>
      <a:defRPr lang="sv-SE"/>
    </a:defPPr>
    <a:lvl1pPr algn="l" rtl="0" fontAlgn="base">
      <a:spcBef>
        <a:spcPct val="0"/>
      </a:spcBef>
      <a:spcAft>
        <a:spcPct val="0"/>
      </a:spcAft>
      <a:defRPr kern="1200">
        <a:solidFill>
          <a:schemeClr val="tx1"/>
        </a:solidFill>
        <a:latin typeface="Arial" charset="0"/>
        <a:ea typeface="+mn-ea"/>
        <a:cs typeface="+mn-cs"/>
      </a:defRPr>
    </a:lvl1pPr>
    <a:lvl2pPr marL="609585" algn="l" rtl="0" fontAlgn="base">
      <a:spcBef>
        <a:spcPct val="0"/>
      </a:spcBef>
      <a:spcAft>
        <a:spcPct val="0"/>
      </a:spcAft>
      <a:defRPr kern="1200">
        <a:solidFill>
          <a:schemeClr val="tx1"/>
        </a:solidFill>
        <a:latin typeface="Arial" charset="0"/>
        <a:ea typeface="+mn-ea"/>
        <a:cs typeface="+mn-cs"/>
      </a:defRPr>
    </a:lvl2pPr>
    <a:lvl3pPr marL="1219170" algn="l" rtl="0" fontAlgn="base">
      <a:spcBef>
        <a:spcPct val="0"/>
      </a:spcBef>
      <a:spcAft>
        <a:spcPct val="0"/>
      </a:spcAft>
      <a:defRPr kern="1200">
        <a:solidFill>
          <a:schemeClr val="tx1"/>
        </a:solidFill>
        <a:latin typeface="Arial" charset="0"/>
        <a:ea typeface="+mn-ea"/>
        <a:cs typeface="+mn-cs"/>
      </a:defRPr>
    </a:lvl3pPr>
    <a:lvl4pPr marL="1828754" algn="l" rtl="0" fontAlgn="base">
      <a:spcBef>
        <a:spcPct val="0"/>
      </a:spcBef>
      <a:spcAft>
        <a:spcPct val="0"/>
      </a:spcAft>
      <a:defRPr kern="1200">
        <a:solidFill>
          <a:schemeClr val="tx1"/>
        </a:solidFill>
        <a:latin typeface="Arial" charset="0"/>
        <a:ea typeface="+mn-ea"/>
        <a:cs typeface="+mn-cs"/>
      </a:defRPr>
    </a:lvl4pPr>
    <a:lvl5pPr marL="2438339" algn="l" rtl="0" fontAlgn="base">
      <a:spcBef>
        <a:spcPct val="0"/>
      </a:spcBef>
      <a:spcAft>
        <a:spcPct val="0"/>
      </a:spcAft>
      <a:defRPr kern="1200">
        <a:solidFill>
          <a:schemeClr val="tx1"/>
        </a:solidFill>
        <a:latin typeface="Arial" charset="0"/>
        <a:ea typeface="+mn-ea"/>
        <a:cs typeface="+mn-cs"/>
      </a:defRPr>
    </a:lvl5pPr>
    <a:lvl6pPr marL="3047924" algn="l" defTabSz="1219170" rtl="0" eaLnBrk="1" latinLnBrk="0" hangingPunct="1">
      <a:defRPr kern="1200">
        <a:solidFill>
          <a:schemeClr val="tx1"/>
        </a:solidFill>
        <a:latin typeface="Arial" charset="0"/>
        <a:ea typeface="+mn-ea"/>
        <a:cs typeface="+mn-cs"/>
      </a:defRPr>
    </a:lvl6pPr>
    <a:lvl7pPr marL="3657509" algn="l" defTabSz="1219170" rtl="0" eaLnBrk="1" latinLnBrk="0" hangingPunct="1">
      <a:defRPr kern="1200">
        <a:solidFill>
          <a:schemeClr val="tx1"/>
        </a:solidFill>
        <a:latin typeface="Arial" charset="0"/>
        <a:ea typeface="+mn-ea"/>
        <a:cs typeface="+mn-cs"/>
      </a:defRPr>
    </a:lvl7pPr>
    <a:lvl8pPr marL="4267093" algn="l" defTabSz="1219170" rtl="0" eaLnBrk="1" latinLnBrk="0" hangingPunct="1">
      <a:defRPr kern="1200">
        <a:solidFill>
          <a:schemeClr val="tx1"/>
        </a:solidFill>
        <a:latin typeface="Arial" charset="0"/>
        <a:ea typeface="+mn-ea"/>
        <a:cs typeface="+mn-cs"/>
      </a:defRPr>
    </a:lvl8pPr>
    <a:lvl9pPr marL="4876678" algn="l" defTabSz="121917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828">
          <p15:clr>
            <a:srgbClr val="A4A3A4"/>
          </p15:clr>
        </p15:guide>
        <p15:guide id="2" orient="horz" pos="1228">
          <p15:clr>
            <a:srgbClr val="A4A3A4"/>
          </p15:clr>
        </p15:guide>
        <p15:guide id="3" pos="2412">
          <p15:clr>
            <a:srgbClr val="A4A3A4"/>
          </p15:clr>
        </p15:guide>
        <p15:guide id="4" pos="375">
          <p15:clr>
            <a:srgbClr val="A4A3A4"/>
          </p15:clr>
        </p15:guide>
        <p15:guide id="5" pos="5103">
          <p15:clr>
            <a:srgbClr val="A4A3A4"/>
          </p15:clr>
        </p15:guide>
        <p15:guide id="6" pos="7279">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Beckmann" initials="DB" lastIdx="2" clrIdx="0">
    <p:extLst>
      <p:ext uri="{19B8F6BF-5375-455C-9EA6-DF929625EA0E}">
        <p15:presenceInfo xmlns:p15="http://schemas.microsoft.com/office/powerpoint/2012/main" userId="84cb61214e3f95c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3C0"/>
    <a:srgbClr val="EAE3DB"/>
    <a:srgbClr val="1F4E79"/>
    <a:srgbClr val="5B9BD5"/>
    <a:srgbClr val="CC3A00"/>
    <a:srgbClr val="FF6C2F"/>
    <a:srgbClr val="000000"/>
    <a:srgbClr val="FFFFFF"/>
    <a:srgbClr val="8FBA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660B408-B3CF-4A94-85FC-2B1E0A45F4A2}" styleName="Dunkle Formatvorlage 2 - Akzent 1/Akz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422" autoAdjust="0"/>
    <p:restoredTop sz="85986" autoAdjust="0"/>
  </p:normalViewPr>
  <p:slideViewPr>
    <p:cSldViewPr snapToGrid="0" showGuides="1">
      <p:cViewPr varScale="1">
        <p:scale>
          <a:sx n="100" d="100"/>
          <a:sy n="100" d="100"/>
        </p:scale>
        <p:origin x="222" y="96"/>
      </p:cViewPr>
      <p:guideLst>
        <p:guide orient="horz" pos="3828"/>
        <p:guide orient="horz" pos="1228"/>
        <p:guide pos="2412"/>
        <p:guide pos="375"/>
        <p:guide pos="5103"/>
        <p:guide pos="727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70" d="100"/>
          <a:sy n="70" d="100"/>
        </p:scale>
        <p:origin x="-3144" y="-108"/>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smtClean="0"/>
            </a:lvl1pPr>
          </a:lstStyle>
          <a:p>
            <a:pPr>
              <a:defRPr/>
            </a:pPr>
            <a:endParaRPr lang="de-DE" dirty="0"/>
          </a:p>
        </p:txBody>
      </p:sp>
      <p:sp>
        <p:nvSpPr>
          <p:cNvPr id="3" name="Datumsplatzhalter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a:defRPr sz="1300" smtClean="0"/>
            </a:lvl1pPr>
          </a:lstStyle>
          <a:p>
            <a:pPr>
              <a:defRPr/>
            </a:pPr>
            <a:fld id="{1A05F8BD-BCC0-434C-B4C7-04D664C6FFAB}" type="datetimeFigureOut">
              <a:rPr lang="de-DE"/>
              <a:pPr>
                <a:defRPr/>
              </a:pPr>
              <a:t>24.02.2017</a:t>
            </a:fld>
            <a:endParaRPr lang="de-DE" dirty="0"/>
          </a:p>
        </p:txBody>
      </p:sp>
      <p:sp>
        <p:nvSpPr>
          <p:cNvPr id="4" name="Fußzeilenplatzhalter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a:defRPr sz="1300" smtClean="0"/>
            </a:lvl1pPr>
          </a:lstStyle>
          <a:p>
            <a:pPr>
              <a:defRPr/>
            </a:pPr>
            <a:endParaRPr lang="de-DE" dirty="0"/>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9048" tIns="49524" rIns="99048" bIns="49524" rtlCol="0" anchor="b"/>
          <a:lstStyle>
            <a:lvl1pPr algn="r">
              <a:defRPr sz="1300" smtClean="0"/>
            </a:lvl1pPr>
          </a:lstStyle>
          <a:p>
            <a:pPr>
              <a:defRPr/>
            </a:pPr>
            <a:fld id="{ADBE0E87-8AE5-4915-919C-5B95D20809EB}" type="slidenum">
              <a:rPr lang="de-DE"/>
              <a:pPr>
                <a:defRPr/>
              </a:pPr>
              <a:t>‹Nr.›</a:t>
            </a:fld>
            <a:endParaRPr lang="de-DE" dirty="0"/>
          </a:p>
        </p:txBody>
      </p:sp>
    </p:spTree>
    <p:extLst>
      <p:ext uri="{BB962C8B-B14F-4D97-AF65-F5344CB8AC3E}">
        <p14:creationId xmlns:p14="http://schemas.microsoft.com/office/powerpoint/2010/main" val="34127850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9048" tIns="49524" rIns="99048" bIns="49524" rtlCol="0"/>
          <a:lstStyle>
            <a:lvl1pPr algn="l" fontAlgn="auto">
              <a:spcBef>
                <a:spcPts val="0"/>
              </a:spcBef>
              <a:spcAft>
                <a:spcPts val="0"/>
              </a:spcAft>
              <a:defRPr sz="1300">
                <a:latin typeface="+mn-lt"/>
              </a:defRPr>
            </a:lvl1pPr>
          </a:lstStyle>
          <a:p>
            <a:pPr>
              <a:defRPr/>
            </a:pPr>
            <a:endParaRPr lang="sv-SE"/>
          </a:p>
        </p:txBody>
      </p:sp>
      <p:sp>
        <p:nvSpPr>
          <p:cNvPr id="3" name="Date Placeholder 2"/>
          <p:cNvSpPr>
            <a:spLocks noGrp="1"/>
          </p:cNvSpPr>
          <p:nvPr>
            <p:ph type="dt" idx="1"/>
          </p:nvPr>
        </p:nvSpPr>
        <p:spPr>
          <a:xfrm>
            <a:off x="4021138" y="0"/>
            <a:ext cx="3076575" cy="511175"/>
          </a:xfrm>
          <a:prstGeom prst="rect">
            <a:avLst/>
          </a:prstGeom>
        </p:spPr>
        <p:txBody>
          <a:bodyPr vert="horz" lIns="99048" tIns="49524" rIns="99048" bIns="49524" rtlCol="0"/>
          <a:lstStyle>
            <a:lvl1pPr algn="r" fontAlgn="auto">
              <a:spcBef>
                <a:spcPts val="0"/>
              </a:spcBef>
              <a:spcAft>
                <a:spcPts val="0"/>
              </a:spcAft>
              <a:defRPr sz="1300">
                <a:latin typeface="+mn-lt"/>
              </a:defRPr>
            </a:lvl1pPr>
          </a:lstStyle>
          <a:p>
            <a:pPr>
              <a:defRPr/>
            </a:pPr>
            <a:fld id="{D4AE3D83-1FBF-43C4-ADDC-4C5B4B2D2F54}" type="datetimeFigureOut">
              <a:rPr lang="sv-SE"/>
              <a:pPr>
                <a:defRPr/>
              </a:pPr>
              <a:t>2017-02-24</a:t>
            </a:fld>
            <a:endParaRPr lang="sv-SE"/>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pPr lvl="0"/>
            <a:endParaRPr lang="sv-SE" noProof="0"/>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sv-SE" noProof="0"/>
          </a:p>
        </p:txBody>
      </p:sp>
      <p:sp>
        <p:nvSpPr>
          <p:cNvPr id="6" name="Footer Placeholder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fontAlgn="auto">
              <a:spcBef>
                <a:spcPts val="0"/>
              </a:spcBef>
              <a:spcAft>
                <a:spcPts val="0"/>
              </a:spcAft>
              <a:defRPr sz="1300">
                <a:latin typeface="+mn-lt"/>
              </a:defRPr>
            </a:lvl1pPr>
          </a:lstStyle>
          <a:p>
            <a:pPr>
              <a:defRPr/>
            </a:pPr>
            <a:endParaRPr lang="sv-SE"/>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fontAlgn="auto">
              <a:spcBef>
                <a:spcPts val="0"/>
              </a:spcBef>
              <a:spcAft>
                <a:spcPts val="0"/>
              </a:spcAft>
              <a:defRPr sz="1300">
                <a:latin typeface="+mn-lt"/>
              </a:defRPr>
            </a:lvl1pPr>
          </a:lstStyle>
          <a:p>
            <a:pPr>
              <a:defRPr/>
            </a:pPr>
            <a:fld id="{9FD97EF8-451C-4BD4-A577-78C919C344DB}" type="slidenum">
              <a:rPr lang="sv-SE"/>
              <a:pPr>
                <a:defRPr/>
              </a:pPr>
              <a:t>‹Nr.›</a:t>
            </a:fld>
            <a:endParaRPr lang="sv-SE"/>
          </a:p>
        </p:txBody>
      </p:sp>
    </p:spTree>
    <p:extLst>
      <p:ext uri="{BB962C8B-B14F-4D97-AF65-F5344CB8AC3E}">
        <p14:creationId xmlns:p14="http://schemas.microsoft.com/office/powerpoint/2010/main" val="24067600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mn-lt"/>
        <a:ea typeface="+mn-ea"/>
        <a:cs typeface="+mn-cs"/>
      </a:defRPr>
    </a:lvl1pPr>
    <a:lvl2pPr marL="609585" algn="l" rtl="0" eaLnBrk="0" fontAlgn="base" hangingPunct="0">
      <a:spcBef>
        <a:spcPct val="30000"/>
      </a:spcBef>
      <a:spcAft>
        <a:spcPct val="0"/>
      </a:spcAft>
      <a:defRPr sz="1600" kern="1200">
        <a:solidFill>
          <a:schemeClr val="tx1"/>
        </a:solidFill>
        <a:latin typeface="+mn-lt"/>
        <a:ea typeface="+mn-ea"/>
        <a:cs typeface="+mn-cs"/>
      </a:defRPr>
    </a:lvl2pPr>
    <a:lvl3pPr marL="1219170" algn="l" rtl="0" eaLnBrk="0" fontAlgn="base" hangingPunct="0">
      <a:spcBef>
        <a:spcPct val="30000"/>
      </a:spcBef>
      <a:spcAft>
        <a:spcPct val="0"/>
      </a:spcAft>
      <a:defRPr sz="1600" kern="1200">
        <a:solidFill>
          <a:schemeClr val="tx1"/>
        </a:solidFill>
        <a:latin typeface="+mn-lt"/>
        <a:ea typeface="+mn-ea"/>
        <a:cs typeface="+mn-cs"/>
      </a:defRPr>
    </a:lvl3pPr>
    <a:lvl4pPr marL="1828754" algn="l" rtl="0" eaLnBrk="0" fontAlgn="base" hangingPunct="0">
      <a:spcBef>
        <a:spcPct val="30000"/>
      </a:spcBef>
      <a:spcAft>
        <a:spcPct val="0"/>
      </a:spcAft>
      <a:defRPr sz="1600" kern="1200">
        <a:solidFill>
          <a:schemeClr val="tx1"/>
        </a:solidFill>
        <a:latin typeface="+mn-lt"/>
        <a:ea typeface="+mn-ea"/>
        <a:cs typeface="+mn-cs"/>
      </a:defRPr>
    </a:lvl4pPr>
    <a:lvl5pPr marL="2438339" algn="l" rtl="0" eaLnBrk="0" fontAlgn="base" hangingPunct="0">
      <a:spcBef>
        <a:spcPct val="30000"/>
      </a:spcBef>
      <a:spcAft>
        <a:spcPct val="0"/>
      </a:spcAft>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lienbildplatzhalter 1"/>
          <p:cNvSpPr>
            <a:spLocks noGrp="1" noRot="1" noChangeAspect="1" noTextEdit="1"/>
          </p:cNvSpPr>
          <p:nvPr>
            <p:ph type="sldImg"/>
          </p:nvPr>
        </p:nvSpPr>
        <p:spPr bwMode="auto">
          <a:xfrm>
            <a:off x="139700" y="768350"/>
            <a:ext cx="6819900" cy="3836988"/>
          </a:xfrm>
          <a:noFill/>
          <a:ln>
            <a:solidFill>
              <a:srgbClr val="000000"/>
            </a:solidFill>
            <a:miter lim="800000"/>
            <a:headEnd/>
            <a:tailEnd/>
          </a:ln>
        </p:spPr>
      </p:sp>
      <p:sp>
        <p:nvSpPr>
          <p:cNvPr id="28675" name="Notizenplatzhalter 2"/>
          <p:cNvSpPr>
            <a:spLocks noGrp="1"/>
          </p:cNvSpPr>
          <p:nvPr>
            <p:ph type="body" idx="1"/>
          </p:nvPr>
        </p:nvSpPr>
        <p:spPr bwMode="auto">
          <a:noFill/>
        </p:spPr>
        <p:txBody>
          <a:bodyPr wrap="square" numCol="1" anchor="t" anchorCtr="0" compatLnSpc="1">
            <a:prstTxWarp prst="textNoShape">
              <a:avLst/>
            </a:prstTxWarp>
          </a:bodyPr>
          <a:lstStyle/>
          <a:p>
            <a:endParaRPr lang="de-DE" dirty="0" smtClean="0"/>
          </a:p>
        </p:txBody>
      </p:sp>
      <p:sp>
        <p:nvSpPr>
          <p:cNvPr id="4" name="Foliennummernplatzhalter 3"/>
          <p:cNvSpPr>
            <a:spLocks noGrp="1"/>
          </p:cNvSpPr>
          <p:nvPr>
            <p:ph type="sldNum" sz="quarter" idx="5"/>
          </p:nvPr>
        </p:nvSpPr>
        <p:spPr/>
        <p:txBody>
          <a:bodyPr/>
          <a:lstStyle/>
          <a:p>
            <a:pPr>
              <a:defRPr/>
            </a:pPr>
            <a:fld id="{55AE93FB-93AC-4F27-ACAF-F1F038C932EA}" type="slidenum">
              <a:rPr lang="sv-SE" smtClean="0"/>
              <a:pPr>
                <a:defRPr/>
              </a:pPr>
              <a:t>2</a:t>
            </a:fld>
            <a:endParaRPr lang="sv-SE"/>
          </a:p>
        </p:txBody>
      </p:sp>
    </p:spTree>
    <p:extLst>
      <p:ext uri="{BB962C8B-B14F-4D97-AF65-F5344CB8AC3E}">
        <p14:creationId xmlns:p14="http://schemas.microsoft.com/office/powerpoint/2010/main" val="4070939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lienbildplatzhalter 1"/>
          <p:cNvSpPr>
            <a:spLocks noGrp="1" noRot="1" noChangeAspect="1" noTextEdit="1"/>
          </p:cNvSpPr>
          <p:nvPr>
            <p:ph type="sldImg"/>
          </p:nvPr>
        </p:nvSpPr>
        <p:spPr bwMode="auto">
          <a:xfrm>
            <a:off x="139700" y="768350"/>
            <a:ext cx="6819900" cy="3836988"/>
          </a:xfrm>
          <a:noFill/>
          <a:ln>
            <a:solidFill>
              <a:srgbClr val="000000"/>
            </a:solidFill>
            <a:miter lim="800000"/>
            <a:headEnd/>
            <a:tailEnd/>
          </a:ln>
        </p:spPr>
      </p:sp>
      <p:sp>
        <p:nvSpPr>
          <p:cNvPr id="28675" name="Notizenplatzhalter 2"/>
          <p:cNvSpPr>
            <a:spLocks noGrp="1"/>
          </p:cNvSpPr>
          <p:nvPr>
            <p:ph type="body" idx="1"/>
          </p:nvPr>
        </p:nvSpPr>
        <p:spPr bwMode="auto">
          <a:noFill/>
        </p:spPr>
        <p:txBody>
          <a:bodyPr wrap="square" numCol="1" anchor="t" anchorCtr="0" compatLnSpc="1">
            <a:prstTxWarp prst="textNoShape">
              <a:avLst/>
            </a:prstTxWarp>
          </a:bodyPr>
          <a:lstStyle/>
          <a:p>
            <a:endParaRPr lang="de-DE" dirty="0" smtClean="0"/>
          </a:p>
        </p:txBody>
      </p:sp>
      <p:sp>
        <p:nvSpPr>
          <p:cNvPr id="4" name="Foliennummernplatzhalter 3"/>
          <p:cNvSpPr>
            <a:spLocks noGrp="1"/>
          </p:cNvSpPr>
          <p:nvPr>
            <p:ph type="sldNum" sz="quarter" idx="5"/>
          </p:nvPr>
        </p:nvSpPr>
        <p:spPr/>
        <p:txBody>
          <a:bodyPr/>
          <a:lstStyle/>
          <a:p>
            <a:pPr>
              <a:defRPr/>
            </a:pPr>
            <a:fld id="{55AE93FB-93AC-4F27-ACAF-F1F038C932EA}" type="slidenum">
              <a:rPr lang="sv-SE" smtClean="0"/>
              <a:pPr>
                <a:defRPr/>
              </a:pPr>
              <a:t>3</a:t>
            </a:fld>
            <a:endParaRPr lang="sv-SE"/>
          </a:p>
        </p:txBody>
      </p:sp>
    </p:spTree>
    <p:extLst>
      <p:ext uri="{BB962C8B-B14F-4D97-AF65-F5344CB8AC3E}">
        <p14:creationId xmlns:p14="http://schemas.microsoft.com/office/powerpoint/2010/main" val="2144204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is the key benefit of using REST with Web APIs?</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REST helps minimize data transfers between the client system and the server, thereby making it ideal for mobile applications. Web API provides the framework for developers to build API access with a lot less effort</a:t>
            </a:r>
          </a:p>
          <a:p>
            <a:pPr>
              <a:lnSpc>
                <a:spcPct val="115000"/>
              </a:lnSpc>
              <a:spcAft>
                <a:spcPts val="1000"/>
              </a:spcAft>
            </a:pPr>
            <a:r>
              <a:rPr lang="en-US" sz="1000" dirty="0">
                <a:latin typeface="Arial"/>
                <a:ea typeface="Calibri"/>
                <a:cs typeface="Times New Roman"/>
              </a:rPr>
              <a:t>Developers can use REST for interactions between server and mobile applications. For applications that require complex interactions, developers can use Windows Communication Foundation (WCF), instead of REST, because WCF supports additional functionalities such as sending attachments.</a:t>
            </a:r>
          </a:p>
        </p:txBody>
      </p:sp>
      <p:sp>
        <p:nvSpPr>
          <p:cNvPr id="4" name="Slide Number Placeholder 3"/>
          <p:cNvSpPr>
            <a:spLocks noGrp="1"/>
          </p:cNvSpPr>
          <p:nvPr>
            <p:ph type="sldNum" sz="quarter" idx="10"/>
          </p:nvPr>
        </p:nvSpPr>
        <p:spPr/>
        <p:txBody>
          <a:bodyPr/>
          <a:lstStyle/>
          <a:p>
            <a:fld id="{0E250944-C459-49FA-BBE9-2A0996DD63D5}"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594621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purpose of using the HTTP attributes?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The attributes help control the routing and mapping between HTTP requests and action functions in the MVC controller.</a:t>
            </a:r>
          </a:p>
          <a:p>
            <a:pPr>
              <a:lnSpc>
                <a:spcPct val="115000"/>
              </a:lnSpc>
              <a:spcAft>
                <a:spcPts val="1000"/>
              </a:spcAft>
            </a:pPr>
            <a:r>
              <a:rPr lang="en-US" sz="1000" smtClean="0">
                <a:latin typeface="Arial"/>
                <a:ea typeface="Times New Roman"/>
                <a:cs typeface="Times New Roman"/>
              </a:rPr>
              <a:t>You can describe how you can combine the attributes together. For example, you can use </a:t>
            </a:r>
            <a:r>
              <a:rPr lang="en-US" sz="1000" b="1" smtClean="0">
                <a:latin typeface="Arial"/>
                <a:ea typeface="Times New Roman"/>
                <a:cs typeface="Times New Roman"/>
              </a:rPr>
              <a:t>HttpGet</a:t>
            </a:r>
            <a:r>
              <a:rPr lang="en-US" sz="1000" smtClean="0">
                <a:latin typeface="Arial"/>
                <a:ea typeface="Times New Roman"/>
                <a:cs typeface="Times New Roman"/>
              </a:rPr>
              <a:t> together with </a:t>
            </a:r>
            <a:r>
              <a:rPr lang="en-US" sz="1000" b="1" smtClean="0">
                <a:latin typeface="Arial"/>
                <a:ea typeface="Times New Roman"/>
                <a:cs typeface="Times New Roman"/>
              </a:rPr>
              <a:t>ActionName</a:t>
            </a:r>
            <a:r>
              <a:rPr lang="en-US" sz="1000" smtClean="0">
                <a:latin typeface="Arial"/>
                <a:ea typeface="Times New Roman"/>
                <a:cs typeface="Times New Roman"/>
              </a:rPr>
              <a:t> to map the action to the </a:t>
            </a:r>
            <a:r>
              <a:rPr lang="en-US" sz="1000" b="1" smtClean="0">
                <a:latin typeface="Arial"/>
                <a:ea typeface="Times New Roman"/>
                <a:cs typeface="Times New Roman"/>
              </a:rPr>
              <a:t>GET</a:t>
            </a:r>
            <a:r>
              <a:rPr lang="en-US" sz="1000" smtClean="0">
                <a:latin typeface="Arial"/>
                <a:ea typeface="Times New Roman"/>
                <a:cs typeface="Times New Roman"/>
              </a:rPr>
              <a:t> method by using the specified action name.</a:t>
            </a:r>
            <a:endParaRPr lang="en-US" sz="100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0E250944-C459-49FA-BBE9-2A0996DD63D5}"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411661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sz="1000">
              <a:latin typeface="Arial"/>
            </a:endParaRPr>
          </a:p>
        </p:txBody>
      </p:sp>
      <p:sp>
        <p:nvSpPr>
          <p:cNvPr id="4" name="Slide Number Placeholder 3"/>
          <p:cNvSpPr>
            <a:spLocks noGrp="1"/>
          </p:cNvSpPr>
          <p:nvPr>
            <p:ph type="sldNum" sz="quarter" idx="10"/>
          </p:nvPr>
        </p:nvSpPr>
        <p:spPr/>
        <p:txBody>
          <a:bodyPr/>
          <a:lstStyle/>
          <a:p>
            <a:fld id="{0E250944-C459-49FA-BBE9-2A0996DD63D5}"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915841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key benefit of using the routing map?</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The routing map enables you to map the action functions to the HTTP method and URL combination.</a:t>
            </a:r>
          </a:p>
          <a:p>
            <a:pPr>
              <a:lnSpc>
                <a:spcPct val="115000"/>
              </a:lnSpc>
              <a:spcAft>
                <a:spcPts val="1000"/>
              </a:spcAft>
            </a:pPr>
            <a:r>
              <a:rPr lang="en-US" sz="1000">
                <a:latin typeface="Arial"/>
                <a:ea typeface="Calibri"/>
                <a:cs typeface="Times New Roman"/>
              </a:rPr>
              <a:t>You can provide some real-world examples on how developers modify the routing table, when they include multiple versions of the API. But, this is often not required in most applications.</a:t>
            </a:r>
          </a:p>
        </p:txBody>
      </p:sp>
      <p:sp>
        <p:nvSpPr>
          <p:cNvPr id="4" name="Slide Number Placeholder 3"/>
          <p:cNvSpPr>
            <a:spLocks noGrp="1"/>
          </p:cNvSpPr>
          <p:nvPr>
            <p:ph type="sldNum" sz="quarter" idx="10"/>
          </p:nvPr>
        </p:nvSpPr>
        <p:spPr/>
        <p:txBody>
          <a:bodyPr/>
          <a:lstStyle/>
          <a:p>
            <a:fld id="{0E250944-C459-49FA-BBE9-2A0996DD63D5}"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769584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9FD97EF8-451C-4BD4-A577-78C919C344DB}" type="slidenum">
              <a:rPr lang="sv-SE" smtClean="0"/>
              <a:pPr>
                <a:defRPr/>
              </a:pPr>
              <a:t>12</a:t>
            </a:fld>
            <a:endParaRPr lang="sv-SE"/>
          </a:p>
        </p:txBody>
      </p:sp>
    </p:spTree>
    <p:extLst>
      <p:ext uri="{BB962C8B-B14F-4D97-AF65-F5344CB8AC3E}">
        <p14:creationId xmlns:p14="http://schemas.microsoft.com/office/powerpoint/2010/main" val="177084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lienbildplatzhalter 1"/>
          <p:cNvSpPr>
            <a:spLocks noGrp="1" noRot="1" noChangeAspect="1" noTextEdit="1"/>
          </p:cNvSpPr>
          <p:nvPr>
            <p:ph type="sldImg"/>
          </p:nvPr>
        </p:nvSpPr>
        <p:spPr bwMode="auto">
          <a:xfrm>
            <a:off x="139700" y="768350"/>
            <a:ext cx="6819900" cy="3836988"/>
          </a:xfrm>
          <a:noFill/>
          <a:ln>
            <a:solidFill>
              <a:srgbClr val="000000"/>
            </a:solidFill>
            <a:miter lim="800000"/>
            <a:headEnd/>
            <a:tailEnd/>
          </a:ln>
        </p:spPr>
      </p:sp>
      <p:sp>
        <p:nvSpPr>
          <p:cNvPr id="35843" name="Notizenplatzhalter 2"/>
          <p:cNvSpPr>
            <a:spLocks noGrp="1"/>
          </p:cNvSpPr>
          <p:nvPr>
            <p:ph type="body" idx="1"/>
          </p:nvPr>
        </p:nvSpPr>
        <p:spPr bwMode="auto">
          <a:noFill/>
        </p:spPr>
        <p:txBody>
          <a:bodyPr wrap="square" numCol="1" anchor="t" anchorCtr="0" compatLnSpc="1">
            <a:prstTxWarp prst="textNoShape">
              <a:avLst/>
            </a:prstTxWarp>
          </a:bodyPr>
          <a:lstStyle/>
          <a:p>
            <a:endParaRPr lang="de-DE" dirty="0" smtClean="0"/>
          </a:p>
        </p:txBody>
      </p:sp>
      <p:sp>
        <p:nvSpPr>
          <p:cNvPr id="4" name="Foliennummernplatzhalter 3"/>
          <p:cNvSpPr>
            <a:spLocks noGrp="1"/>
          </p:cNvSpPr>
          <p:nvPr>
            <p:ph type="sldNum" sz="quarter" idx="5"/>
          </p:nvPr>
        </p:nvSpPr>
        <p:spPr/>
        <p:txBody>
          <a:bodyPr/>
          <a:lstStyle/>
          <a:p>
            <a:pPr>
              <a:defRPr/>
            </a:pPr>
            <a:fld id="{E5B22351-C0A7-44C9-AD1C-4123D43CDD3F}" type="slidenum">
              <a:rPr lang="sv-SE" smtClean="0"/>
              <a:pPr>
                <a:defRPr/>
              </a:pPr>
              <a:t>13</a:t>
            </a:fld>
            <a:endParaRPr lang="sv-SE"/>
          </a:p>
        </p:txBody>
      </p:sp>
    </p:spTree>
    <p:extLst>
      <p:ext uri="{BB962C8B-B14F-4D97-AF65-F5344CB8AC3E}">
        <p14:creationId xmlns:p14="http://schemas.microsoft.com/office/powerpoint/2010/main" val="32681570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folie mit Bild">
    <p:spTree>
      <p:nvGrpSpPr>
        <p:cNvPr id="1" name=""/>
        <p:cNvGrpSpPr/>
        <p:nvPr/>
      </p:nvGrpSpPr>
      <p:grpSpPr>
        <a:xfrm>
          <a:off x="0" y="0"/>
          <a:ext cx="0" cy="0"/>
          <a:chOff x="0" y="0"/>
          <a:chExt cx="0" cy="0"/>
        </a:xfrm>
      </p:grpSpPr>
      <p:sp>
        <p:nvSpPr>
          <p:cNvPr id="3" name="Bildplatzhalter 2"/>
          <p:cNvSpPr>
            <a:spLocks noGrp="1"/>
          </p:cNvSpPr>
          <p:nvPr>
            <p:ph type="pic" sz="quarter" idx="10"/>
          </p:nvPr>
        </p:nvSpPr>
        <p:spPr>
          <a:xfrm>
            <a:off x="590836" y="1949451"/>
            <a:ext cx="10964578" cy="4127500"/>
          </a:xfrm>
        </p:spPr>
        <p:txBody>
          <a:bodyPr/>
          <a:lstStyle>
            <a:lvl1pPr marL="0" indent="0">
              <a:buNone/>
              <a:defRPr/>
            </a:lvl1pPr>
          </a:lstStyle>
          <a:p>
            <a:r>
              <a:rPr lang="de-DE" dirty="0" smtClean="0"/>
              <a:t>Bild durch Klicken auf Symbol hinzufügen</a:t>
            </a:r>
            <a:endParaRPr lang="de-DE" dirty="0"/>
          </a:p>
        </p:txBody>
      </p:sp>
      <p:sp>
        <p:nvSpPr>
          <p:cNvPr id="6" name="Title 1"/>
          <p:cNvSpPr>
            <a:spLocks noGrp="1"/>
          </p:cNvSpPr>
          <p:nvPr>
            <p:ph type="ctrTitle"/>
          </p:nvPr>
        </p:nvSpPr>
        <p:spPr>
          <a:xfrm>
            <a:off x="587299" y="584335"/>
            <a:ext cx="7565040" cy="757413"/>
          </a:xfrm>
        </p:spPr>
        <p:txBody>
          <a:bodyPr anchor="t"/>
          <a:lstStyle>
            <a:lvl1pPr algn="l">
              <a:defRPr sz="2400">
                <a:solidFill>
                  <a:schemeClr val="tx2"/>
                </a:solidFill>
              </a:defRPr>
            </a:lvl1pPr>
          </a:lstStyle>
          <a:p>
            <a:r>
              <a:rPr lang="de-DE" dirty="0" smtClean="0"/>
              <a:t>Titelmasterformat durch Klicken bearbeiten</a:t>
            </a:r>
            <a:endParaRPr lang="en-US" dirty="0"/>
          </a:p>
        </p:txBody>
      </p:sp>
      <p:sp>
        <p:nvSpPr>
          <p:cNvPr id="7" name="Subtitle 2"/>
          <p:cNvSpPr>
            <a:spLocks noGrp="1"/>
          </p:cNvSpPr>
          <p:nvPr>
            <p:ph type="subTitle" idx="1"/>
          </p:nvPr>
        </p:nvSpPr>
        <p:spPr>
          <a:xfrm>
            <a:off x="587299" y="1354965"/>
            <a:ext cx="7565040" cy="594486"/>
          </a:xfrm>
        </p:spPr>
        <p:txBody>
          <a:bodyPr>
            <a:noAutofit/>
          </a:bodyPr>
          <a:lstStyle>
            <a:lvl1pPr marL="0" indent="0" algn="l">
              <a:buNone/>
              <a:defRPr sz="1600">
                <a:solidFill>
                  <a:schemeClr val="tx1"/>
                </a:solidFill>
              </a:defRPr>
            </a:lvl1pPr>
            <a:lvl2pPr marL="457155" indent="0" algn="ctr">
              <a:buNone/>
              <a:defRPr sz="2000"/>
            </a:lvl2pPr>
            <a:lvl3pPr marL="914309" indent="0" algn="ctr">
              <a:buNone/>
              <a:defRPr sz="19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de-DE" dirty="0" smtClean="0"/>
              <a:t>Formatvorlage des Untertitelmasters durch Klicken bearbeiten</a:t>
            </a:r>
            <a:endParaRPr lang="en-US" dirty="0"/>
          </a:p>
        </p:txBody>
      </p:sp>
      <p:pic>
        <p:nvPicPr>
          <p:cNvPr id="2050" name="Picture 2" descr="M:\2_Arbeitsmaterial\Acando-Logo\2015 Neue Logos\Office\Office_Acando_Tagline\Acando_Tagline_Blue.wmf"/>
          <p:cNvPicPr>
            <a:picLocks noChangeAspect="1" noChangeArrowheads="1"/>
          </p:cNvPicPr>
          <p:nvPr userDrawn="1"/>
        </p:nvPicPr>
        <p:blipFill>
          <a:blip r:embed="rId2" cstate="print"/>
          <a:srcRect/>
          <a:stretch>
            <a:fillRect/>
          </a:stretch>
        </p:blipFill>
        <p:spPr bwMode="auto">
          <a:xfrm>
            <a:off x="9076190" y="538292"/>
            <a:ext cx="2519672" cy="818385"/>
          </a:xfrm>
          <a:prstGeom prst="rect">
            <a:avLst/>
          </a:prstGeom>
          <a:noFill/>
        </p:spPr>
      </p:pic>
    </p:spTree>
    <p:extLst>
      <p:ext uri="{BB962C8B-B14F-4D97-AF65-F5344CB8AC3E}">
        <p14:creationId xmlns:p14="http://schemas.microsoft.com/office/powerpoint/2010/main" val="16850811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Leer">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F35CB8A-22DD-4279-9E9E-A49CDB5FBE56}" type="slidenum">
              <a:rPr lang="en-US" smtClean="0"/>
              <a:pPr/>
              <a:t>‹Nr.›</a:t>
            </a:fld>
            <a:endParaRPr lang="en-US" dirty="0"/>
          </a:p>
        </p:txBody>
      </p:sp>
    </p:spTree>
    <p:extLst>
      <p:ext uri="{BB962C8B-B14F-4D97-AF65-F5344CB8AC3E}">
        <p14:creationId xmlns:p14="http://schemas.microsoft.com/office/powerpoint/2010/main" val="3732256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apitelfolie - Bei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7298" y="450381"/>
            <a:ext cx="11015817" cy="2938180"/>
          </a:xfrm>
        </p:spPr>
        <p:txBody>
          <a:bodyPr anchor="b"/>
          <a:lstStyle>
            <a:lvl1pPr algn="ctr">
              <a:defRPr sz="6700" b="1">
                <a:solidFill>
                  <a:schemeClr val="bg2"/>
                </a:solidFill>
              </a:defRPr>
            </a:lvl1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7" name="Subtitle 2"/>
          <p:cNvSpPr>
            <a:spLocks noGrp="1"/>
          </p:cNvSpPr>
          <p:nvPr>
            <p:ph type="subTitle" idx="1" hasCustomPrompt="1"/>
          </p:nvPr>
        </p:nvSpPr>
        <p:spPr>
          <a:xfrm>
            <a:off x="587298" y="3430964"/>
            <a:ext cx="11015817" cy="2661351"/>
          </a:xfrm>
        </p:spPr>
        <p:txBody>
          <a:bodyPr>
            <a:noAutofit/>
          </a:bodyPr>
          <a:lstStyle>
            <a:lvl1pPr marL="0" indent="0" algn="ctr">
              <a:buNone/>
              <a:defRPr sz="6700" b="1" cap="all" baseline="0">
                <a:solidFill>
                  <a:schemeClr val="tx2"/>
                </a:solidFill>
              </a:defRPr>
            </a:lvl1pPr>
            <a:lvl2pPr marL="457155" indent="0" algn="ctr">
              <a:buNone/>
              <a:defRPr sz="2000"/>
            </a:lvl2pPr>
            <a:lvl3pPr marL="914309" indent="0" algn="ctr">
              <a:buNone/>
              <a:defRPr sz="19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3" name="Slide Number Placeholder 2"/>
          <p:cNvSpPr>
            <a:spLocks noGrp="1"/>
          </p:cNvSpPr>
          <p:nvPr>
            <p:ph type="sldNum" sz="quarter" idx="10"/>
          </p:nvPr>
        </p:nvSpPr>
        <p:spPr/>
        <p:txBody>
          <a:bodyPr/>
          <a:lstStyle/>
          <a:p>
            <a:fld id="{8F35CB8A-22DD-4279-9E9E-A49CDB5FBE56}" type="slidenum">
              <a:rPr lang="en-US" smtClean="0"/>
              <a:pPr/>
              <a:t>‹Nr.›</a:t>
            </a:fld>
            <a:endParaRPr lang="en-US" dirty="0"/>
          </a:p>
        </p:txBody>
      </p:sp>
    </p:spTree>
    <p:extLst>
      <p:ext uri="{BB962C8B-B14F-4D97-AF65-F5344CB8AC3E}">
        <p14:creationId xmlns:p14="http://schemas.microsoft.com/office/powerpoint/2010/main" val="4022434265"/>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pos="699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apitelfolie - Blau">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7298" y="450381"/>
            <a:ext cx="11015817" cy="2938180"/>
          </a:xfrm>
        </p:spPr>
        <p:txBody>
          <a:bodyPr anchor="b"/>
          <a:lstStyle>
            <a:lvl1pPr algn="ctr">
              <a:defRPr sz="6700" b="1">
                <a:solidFill>
                  <a:schemeClr val="tx1"/>
                </a:solidFill>
              </a:defRPr>
            </a:lvl1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7" name="Subtitle 2"/>
          <p:cNvSpPr>
            <a:spLocks noGrp="1"/>
          </p:cNvSpPr>
          <p:nvPr>
            <p:ph type="subTitle" idx="1" hasCustomPrompt="1"/>
          </p:nvPr>
        </p:nvSpPr>
        <p:spPr>
          <a:xfrm>
            <a:off x="587298" y="3430964"/>
            <a:ext cx="11015817" cy="2661351"/>
          </a:xfrm>
        </p:spPr>
        <p:txBody>
          <a:bodyPr>
            <a:noAutofit/>
          </a:bodyPr>
          <a:lstStyle>
            <a:lvl1pPr marL="0" indent="0" algn="ctr">
              <a:buNone/>
              <a:defRPr sz="6700" b="1" cap="all" baseline="0">
                <a:solidFill>
                  <a:schemeClr val="tx2"/>
                </a:solidFill>
              </a:defRPr>
            </a:lvl1pPr>
            <a:lvl2pPr marL="457155" indent="0" algn="ctr">
              <a:buNone/>
              <a:defRPr sz="2000"/>
            </a:lvl2pPr>
            <a:lvl3pPr marL="914309" indent="0" algn="ctr">
              <a:buNone/>
              <a:defRPr sz="19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3" name="Slide Number Placeholder 2"/>
          <p:cNvSpPr>
            <a:spLocks noGrp="1"/>
          </p:cNvSpPr>
          <p:nvPr>
            <p:ph type="sldNum" sz="quarter" idx="10"/>
          </p:nvPr>
        </p:nvSpPr>
        <p:spPr/>
        <p:txBody>
          <a:bodyPr/>
          <a:lstStyle/>
          <a:p>
            <a:fld id="{8F35CB8A-22DD-4279-9E9E-A49CDB5FBE56}" type="slidenum">
              <a:rPr lang="en-US" smtClean="0"/>
              <a:pPr/>
              <a:t>‹Nr.›</a:t>
            </a:fld>
            <a:endParaRPr lang="en-US" dirty="0"/>
          </a:p>
        </p:txBody>
      </p:sp>
    </p:spTree>
    <p:extLst>
      <p:ext uri="{BB962C8B-B14F-4D97-AF65-F5344CB8AC3E}">
        <p14:creationId xmlns:p14="http://schemas.microsoft.com/office/powerpoint/2010/main" val="240263714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pos="699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apitelfolie - Orang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7298" y="450381"/>
            <a:ext cx="11015817" cy="2938180"/>
          </a:xfrm>
        </p:spPr>
        <p:txBody>
          <a:bodyPr anchor="b"/>
          <a:lstStyle>
            <a:lvl1pPr algn="ctr">
              <a:defRPr sz="6700" b="1">
                <a:solidFill>
                  <a:schemeClr val="tx2"/>
                </a:solidFill>
              </a:defRPr>
            </a:lvl1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7" name="Subtitle 2"/>
          <p:cNvSpPr>
            <a:spLocks noGrp="1"/>
          </p:cNvSpPr>
          <p:nvPr>
            <p:ph type="subTitle" idx="1" hasCustomPrompt="1"/>
          </p:nvPr>
        </p:nvSpPr>
        <p:spPr>
          <a:xfrm>
            <a:off x="587298" y="3430964"/>
            <a:ext cx="11015817" cy="2661351"/>
          </a:xfrm>
        </p:spPr>
        <p:txBody>
          <a:bodyPr>
            <a:noAutofit/>
          </a:bodyPr>
          <a:lstStyle>
            <a:lvl1pPr marL="0" indent="0" algn="ctr">
              <a:buNone/>
              <a:defRPr sz="6700" b="1" cap="all" baseline="0">
                <a:solidFill>
                  <a:schemeClr val="bg1"/>
                </a:solidFill>
              </a:defRPr>
            </a:lvl1pPr>
            <a:lvl2pPr marL="457155" indent="0" algn="ctr">
              <a:buNone/>
              <a:defRPr sz="2000"/>
            </a:lvl2pPr>
            <a:lvl3pPr marL="914309" indent="0" algn="ctr">
              <a:buNone/>
              <a:defRPr sz="19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3" name="Slide Number Placeholder 2"/>
          <p:cNvSpPr>
            <a:spLocks noGrp="1"/>
          </p:cNvSpPr>
          <p:nvPr>
            <p:ph type="sldNum" sz="quarter" idx="10"/>
          </p:nvPr>
        </p:nvSpPr>
        <p:spPr/>
        <p:txBody>
          <a:bodyPr/>
          <a:lstStyle/>
          <a:p>
            <a:fld id="{8F35CB8A-22DD-4279-9E9E-A49CDB5FBE56}" type="slidenum">
              <a:rPr lang="en-US" smtClean="0"/>
              <a:pPr/>
              <a:t>‹Nr.›</a:t>
            </a:fld>
            <a:endParaRPr lang="en-US" dirty="0"/>
          </a:p>
        </p:txBody>
      </p:sp>
    </p:spTree>
    <p:extLst>
      <p:ext uri="{BB962C8B-B14F-4D97-AF65-F5344CB8AC3E}">
        <p14:creationId xmlns:p14="http://schemas.microsoft.com/office/powerpoint/2010/main" val="3224400722"/>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699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Letzte Foli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F35CB8A-22DD-4279-9E9E-A49CDB5FBE56}" type="slidenum">
              <a:rPr lang="en-US" smtClean="0"/>
              <a:pPr/>
              <a:t>‹Nr.›</a:t>
            </a:fld>
            <a:endParaRPr lang="en-US" dirty="0"/>
          </a:p>
        </p:txBody>
      </p:sp>
      <p:pic>
        <p:nvPicPr>
          <p:cNvPr id="1028" name="Picture 4" descr="M:\2_Arbeitsmaterial\Acando-Logo\2015 Neue Logos\Office\Office_Pattern\Pattern_blo_Detail.wmf"/>
          <p:cNvPicPr>
            <a:picLocks noChangeAspect="1" noChangeArrowheads="1"/>
          </p:cNvPicPr>
          <p:nvPr userDrawn="1"/>
        </p:nvPicPr>
        <p:blipFill>
          <a:blip r:embed="rId2" cstate="print"/>
          <a:srcRect/>
          <a:stretch>
            <a:fillRect/>
          </a:stretch>
        </p:blipFill>
        <p:spPr bwMode="auto">
          <a:xfrm>
            <a:off x="1587" y="1128959"/>
            <a:ext cx="12188828" cy="4553491"/>
          </a:xfrm>
          <a:prstGeom prst="rect">
            <a:avLst/>
          </a:prstGeom>
          <a:noFill/>
        </p:spPr>
      </p:pic>
    </p:spTree>
    <p:extLst>
      <p:ext uri="{BB962C8B-B14F-4D97-AF65-F5344CB8AC3E}">
        <p14:creationId xmlns:p14="http://schemas.microsoft.com/office/powerpoint/2010/main" val="2972108914"/>
      </p:ext>
    </p:extLst>
  </p:cSld>
  <p:clrMapOvr>
    <a:masterClrMapping/>
  </p:clrMapOvr>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364" y="1388547"/>
            <a:ext cx="11523750" cy="5291613"/>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511874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Startfolie ohne Bild">
    <p:spTree>
      <p:nvGrpSpPr>
        <p:cNvPr id="1" name=""/>
        <p:cNvGrpSpPr/>
        <p:nvPr/>
      </p:nvGrpSpPr>
      <p:grpSpPr>
        <a:xfrm>
          <a:off x="0" y="0"/>
          <a:ext cx="0" cy="0"/>
          <a:chOff x="0" y="0"/>
          <a:chExt cx="0" cy="0"/>
        </a:xfrm>
      </p:grpSpPr>
      <p:sp>
        <p:nvSpPr>
          <p:cNvPr id="2" name="Title 1"/>
          <p:cNvSpPr>
            <a:spLocks noGrp="1"/>
          </p:cNvSpPr>
          <p:nvPr>
            <p:ph type="ctrTitle"/>
          </p:nvPr>
        </p:nvSpPr>
        <p:spPr>
          <a:xfrm>
            <a:off x="587299" y="584335"/>
            <a:ext cx="7565040" cy="757413"/>
          </a:xfrm>
        </p:spPr>
        <p:txBody>
          <a:bodyPr anchor="t"/>
          <a:lstStyle>
            <a:lvl1pPr algn="l">
              <a:defRPr sz="2000">
                <a:solidFill>
                  <a:schemeClr val="tx2"/>
                </a:solidFill>
              </a:defRPr>
            </a:lvl1pPr>
          </a:lstStyle>
          <a:p>
            <a:r>
              <a:rPr lang="de-DE" smtClean="0"/>
              <a:t>Titelmasterformat durch Klicken bearbeiten</a:t>
            </a:r>
            <a:endParaRPr lang="en-US" dirty="0"/>
          </a:p>
        </p:txBody>
      </p:sp>
      <p:sp>
        <p:nvSpPr>
          <p:cNvPr id="3" name="Subtitle 2"/>
          <p:cNvSpPr>
            <a:spLocks noGrp="1"/>
          </p:cNvSpPr>
          <p:nvPr>
            <p:ph type="subTitle" idx="1"/>
          </p:nvPr>
        </p:nvSpPr>
        <p:spPr>
          <a:xfrm>
            <a:off x="587299" y="1354964"/>
            <a:ext cx="7565040" cy="797249"/>
          </a:xfrm>
        </p:spPr>
        <p:txBody>
          <a:bodyPr>
            <a:noAutofit/>
          </a:bodyPr>
          <a:lstStyle>
            <a:lvl1pPr marL="0" indent="0" algn="l">
              <a:buNone/>
              <a:defRPr sz="1600">
                <a:solidFill>
                  <a:schemeClr val="tx1"/>
                </a:solidFill>
              </a:defRPr>
            </a:lvl1pPr>
            <a:lvl2pPr marL="457155" indent="0" algn="ctr">
              <a:buNone/>
              <a:defRPr sz="2000"/>
            </a:lvl2pPr>
            <a:lvl3pPr marL="914309" indent="0" algn="ctr">
              <a:buNone/>
              <a:defRPr sz="19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de-DE" smtClean="0"/>
              <a:t>Formatvorlage des Untertitelmasters durch Klicken bearbeiten</a:t>
            </a:r>
            <a:endParaRPr lang="en-US" dirty="0"/>
          </a:p>
        </p:txBody>
      </p:sp>
      <p:pic>
        <p:nvPicPr>
          <p:cNvPr id="8" name="Picture 2" descr="M:\2_Arbeitsmaterial\Acando-Logo\2015 Neue Logos\Office\Office_Acando_Tagline\Acando_Tagline_Blue.wmf"/>
          <p:cNvPicPr>
            <a:picLocks noChangeAspect="1" noChangeArrowheads="1"/>
          </p:cNvPicPr>
          <p:nvPr userDrawn="1"/>
        </p:nvPicPr>
        <p:blipFill>
          <a:blip r:embed="rId2" cstate="print"/>
          <a:srcRect/>
          <a:stretch>
            <a:fillRect/>
          </a:stretch>
        </p:blipFill>
        <p:spPr bwMode="auto">
          <a:xfrm>
            <a:off x="9072969" y="538292"/>
            <a:ext cx="2519672" cy="818385"/>
          </a:xfrm>
          <a:prstGeom prst="rect">
            <a:avLst/>
          </a:prstGeom>
          <a:noFill/>
        </p:spPr>
      </p:pic>
      <p:pic>
        <p:nvPicPr>
          <p:cNvPr id="1026" name="Picture 2" descr="M:\2_Arbeitsmaterial\Acando-Logo\2015 Neue Logos\Office\Office_Pattern\Pattern_Beige_RGB_Web_angeschnitten.wmf"/>
          <p:cNvPicPr>
            <a:picLocks noChangeAspect="1" noChangeArrowheads="1"/>
          </p:cNvPicPr>
          <p:nvPr userDrawn="1"/>
        </p:nvPicPr>
        <p:blipFill>
          <a:blip r:embed="rId3" cstate="print"/>
          <a:srcRect/>
          <a:stretch>
            <a:fillRect/>
          </a:stretch>
        </p:blipFill>
        <p:spPr bwMode="auto">
          <a:xfrm>
            <a:off x="1" y="2731918"/>
            <a:ext cx="12188827" cy="4127670"/>
          </a:xfrm>
          <a:prstGeom prst="rect">
            <a:avLst/>
          </a:prstGeom>
          <a:noFill/>
        </p:spPr>
      </p:pic>
    </p:spTree>
    <p:extLst>
      <p:ext uri="{BB962C8B-B14F-4D97-AF65-F5344CB8AC3E}">
        <p14:creationId xmlns:p14="http://schemas.microsoft.com/office/powerpoint/2010/main" val="1637228527"/>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587298" y="225478"/>
            <a:ext cx="10968115" cy="819392"/>
          </a:xfrm>
        </p:spPr>
        <p:txBody>
          <a:bodyPr/>
          <a:lstStyle/>
          <a:p>
            <a:r>
              <a:rPr lang="de-DE" smtClean="0"/>
              <a:t>Titelmasterformat durch Klicken bearbeiten</a:t>
            </a:r>
            <a:endParaRPr lang="en-US" dirty="0"/>
          </a:p>
        </p:txBody>
      </p:sp>
      <p:sp>
        <p:nvSpPr>
          <p:cNvPr id="3" name="Content Placeholder 2"/>
          <p:cNvSpPr>
            <a:spLocks noGrp="1"/>
          </p:cNvSpPr>
          <p:nvPr>
            <p:ph idx="1"/>
          </p:nvPr>
        </p:nvSpPr>
        <p:spPr>
          <a:xfrm>
            <a:off x="587304" y="1341753"/>
            <a:ext cx="10968110" cy="4735197"/>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6" name="Slide Number Placeholder 5"/>
          <p:cNvSpPr>
            <a:spLocks noGrp="1"/>
          </p:cNvSpPr>
          <p:nvPr>
            <p:ph type="sldNum" sz="quarter" idx="12"/>
          </p:nvPr>
        </p:nvSpPr>
        <p:spPr/>
        <p:txBody>
          <a:bodyPr/>
          <a:lstStyle/>
          <a:p>
            <a:fld id="{8F35CB8A-22DD-4279-9E9E-A49CDB5FBE56}" type="slidenum">
              <a:rPr lang="en-US" smtClean="0"/>
              <a:pPr/>
              <a:t>‹Nr.›</a:t>
            </a:fld>
            <a:endParaRPr lang="en-US" dirty="0"/>
          </a:p>
        </p:txBody>
      </p:sp>
    </p:spTree>
    <p:extLst>
      <p:ext uri="{BB962C8B-B14F-4D97-AF65-F5344CB8AC3E}">
        <p14:creationId xmlns:p14="http://schemas.microsoft.com/office/powerpoint/2010/main" val="3730728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Inhalt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a:xfrm>
            <a:off x="587298" y="1341754"/>
            <a:ext cx="5399297" cy="4825529"/>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6" name="Slide Number Placeholder 5"/>
          <p:cNvSpPr>
            <a:spLocks noGrp="1"/>
          </p:cNvSpPr>
          <p:nvPr>
            <p:ph type="sldNum" sz="quarter" idx="12"/>
          </p:nvPr>
        </p:nvSpPr>
        <p:spPr/>
        <p:txBody>
          <a:bodyPr/>
          <a:lstStyle/>
          <a:p>
            <a:fld id="{8F35CB8A-22DD-4279-9E9E-A49CDB5FBE56}" type="slidenum">
              <a:rPr lang="en-US" smtClean="0"/>
              <a:pPr/>
              <a:t>‹Nr.›</a:t>
            </a:fld>
            <a:endParaRPr lang="en-US" dirty="0"/>
          </a:p>
        </p:txBody>
      </p:sp>
      <p:sp>
        <p:nvSpPr>
          <p:cNvPr id="8" name="Content Placeholder 2"/>
          <p:cNvSpPr>
            <a:spLocks noGrp="1"/>
          </p:cNvSpPr>
          <p:nvPr>
            <p:ph idx="13"/>
          </p:nvPr>
        </p:nvSpPr>
        <p:spPr>
          <a:xfrm>
            <a:off x="6203819" y="1341754"/>
            <a:ext cx="5399297" cy="4825529"/>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724003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Inhalte mit Unter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a:xfrm>
            <a:off x="587298" y="1808583"/>
            <a:ext cx="5399297" cy="4358696"/>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cxnSp>
        <p:nvCxnSpPr>
          <p:cNvPr id="7" name="Straight Connector 6"/>
          <p:cNvCxnSpPr/>
          <p:nvPr userDrawn="1"/>
        </p:nvCxnSpPr>
        <p:spPr>
          <a:xfrm>
            <a:off x="587298" y="1746064"/>
            <a:ext cx="5399297"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a:spLocks noGrp="1"/>
          </p:cNvSpPr>
          <p:nvPr>
            <p:ph idx="13"/>
          </p:nvPr>
        </p:nvSpPr>
        <p:spPr>
          <a:xfrm>
            <a:off x="6198417" y="1808583"/>
            <a:ext cx="5399297" cy="4358696"/>
          </a:xfrm>
        </p:spPr>
        <p:txBody>
          <a:bodyPr/>
          <a:lstStyle>
            <a:lvl1pPr marL="0" marR="0" indent="0"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None/>
              <a:tabLst/>
              <a:defRPr/>
            </a:lvl1pPr>
          </a:lstStyle>
          <a:p>
            <a:pPr marL="173022" marR="0" lvl="0"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Textmasterformat bearbeiten</a:t>
            </a:r>
          </a:p>
          <a:p>
            <a:pPr marL="173022" marR="0" lvl="1"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Zweite Ebene</a:t>
            </a:r>
          </a:p>
          <a:p>
            <a:pPr marL="173022" marR="0" lvl="2"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Dritte Ebene</a:t>
            </a:r>
          </a:p>
          <a:p>
            <a:pPr marL="173022" marR="0" lvl="3"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Vierte Ebene</a:t>
            </a:r>
          </a:p>
          <a:p>
            <a:pPr marL="173022" marR="0" lvl="4"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Fünfte Ebene</a:t>
            </a:r>
            <a:endParaRPr lang="en-US" dirty="0"/>
          </a:p>
        </p:txBody>
      </p:sp>
      <p:cxnSp>
        <p:nvCxnSpPr>
          <p:cNvPr id="12" name="Straight Connector 11"/>
          <p:cNvCxnSpPr/>
          <p:nvPr userDrawn="1"/>
        </p:nvCxnSpPr>
        <p:spPr>
          <a:xfrm>
            <a:off x="6186717" y="1746064"/>
            <a:ext cx="5399297"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7"/>
          <p:cNvSpPr>
            <a:spLocks noGrp="1"/>
          </p:cNvSpPr>
          <p:nvPr>
            <p:ph type="body" sz="quarter" idx="14" hasCustomPrompt="1"/>
          </p:nvPr>
        </p:nvSpPr>
        <p:spPr>
          <a:xfrm>
            <a:off x="587298" y="1366231"/>
            <a:ext cx="5399297" cy="324075"/>
          </a:xfrm>
        </p:spPr>
        <p:txBody>
          <a:bodyPr rIns="0" bIns="0" anchor="b"/>
          <a:lstStyle>
            <a:lvl1pPr marL="0" indent="0">
              <a:buNone/>
              <a:defRPr sz="1600" cap="all"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
        <p:nvSpPr>
          <p:cNvPr id="14" name="Text Placeholder 7"/>
          <p:cNvSpPr>
            <a:spLocks noGrp="1"/>
          </p:cNvSpPr>
          <p:nvPr>
            <p:ph type="body" sz="quarter" idx="15" hasCustomPrompt="1"/>
          </p:nvPr>
        </p:nvSpPr>
        <p:spPr>
          <a:xfrm>
            <a:off x="6198417" y="1366231"/>
            <a:ext cx="5399297" cy="324075"/>
          </a:xfrm>
        </p:spPr>
        <p:txBody>
          <a:bodyPr rIns="0" bIns="0" anchor="b"/>
          <a:lstStyle>
            <a:lvl1pPr marL="0" indent="0">
              <a:buNone/>
              <a:defRPr sz="1600" cap="all"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
        <p:nvSpPr>
          <p:cNvPr id="4" name="Slide Number Placeholder 3"/>
          <p:cNvSpPr>
            <a:spLocks noGrp="1"/>
          </p:cNvSpPr>
          <p:nvPr>
            <p:ph type="sldNum" sz="quarter" idx="17"/>
          </p:nvPr>
        </p:nvSpPr>
        <p:spPr/>
        <p:txBody>
          <a:bodyPr/>
          <a:lstStyle/>
          <a:p>
            <a:fld id="{8F35CB8A-22DD-4279-9E9E-A49CDB5FBE56}" type="slidenum">
              <a:rPr lang="en-US" smtClean="0"/>
              <a:pPr/>
              <a:t>‹Nr.›</a:t>
            </a:fld>
            <a:endParaRPr lang="en-US" dirty="0"/>
          </a:p>
        </p:txBody>
      </p:sp>
    </p:spTree>
    <p:extLst>
      <p:ext uri="{BB962C8B-B14F-4D97-AF65-F5344CB8AC3E}">
        <p14:creationId xmlns:p14="http://schemas.microsoft.com/office/powerpoint/2010/main" val="110147803"/>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links mit Unter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4" name="Slide Number Placeholder 3"/>
          <p:cNvSpPr>
            <a:spLocks noGrp="1"/>
          </p:cNvSpPr>
          <p:nvPr>
            <p:ph type="sldNum" sz="quarter" idx="15"/>
          </p:nvPr>
        </p:nvSpPr>
        <p:spPr/>
        <p:txBody>
          <a:bodyPr/>
          <a:lstStyle/>
          <a:p>
            <a:fld id="{8F35CB8A-22DD-4279-9E9E-A49CDB5FBE56}" type="slidenum">
              <a:rPr lang="en-US" smtClean="0"/>
              <a:pPr/>
              <a:t>‹Nr.›</a:t>
            </a:fld>
            <a:endParaRPr lang="en-US" dirty="0"/>
          </a:p>
        </p:txBody>
      </p:sp>
      <p:sp>
        <p:nvSpPr>
          <p:cNvPr id="10" name="Content Placeholder 2"/>
          <p:cNvSpPr>
            <a:spLocks noGrp="1"/>
          </p:cNvSpPr>
          <p:nvPr>
            <p:ph idx="1"/>
          </p:nvPr>
        </p:nvSpPr>
        <p:spPr>
          <a:xfrm>
            <a:off x="587298" y="1808583"/>
            <a:ext cx="5399297" cy="4358696"/>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11" name="Text Placeholder 7"/>
          <p:cNvSpPr>
            <a:spLocks noGrp="1"/>
          </p:cNvSpPr>
          <p:nvPr>
            <p:ph type="body" sz="quarter" idx="14" hasCustomPrompt="1"/>
          </p:nvPr>
        </p:nvSpPr>
        <p:spPr>
          <a:xfrm>
            <a:off x="587298" y="1366231"/>
            <a:ext cx="5399297" cy="324075"/>
          </a:xfrm>
        </p:spPr>
        <p:txBody>
          <a:bodyPr rIns="0" bIns="0" anchor="b"/>
          <a:lstStyle>
            <a:lvl1pPr marL="0" indent="0">
              <a:buNone/>
              <a:defRPr sz="1600" cap="all"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Tree>
    <p:extLst>
      <p:ext uri="{BB962C8B-B14F-4D97-AF65-F5344CB8AC3E}">
        <p14:creationId xmlns:p14="http://schemas.microsoft.com/office/powerpoint/2010/main" val="525189357"/>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rechts mit Unter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Slide Number Placeholder 2"/>
          <p:cNvSpPr>
            <a:spLocks noGrp="1"/>
          </p:cNvSpPr>
          <p:nvPr>
            <p:ph type="sldNum" sz="quarter" idx="17"/>
          </p:nvPr>
        </p:nvSpPr>
        <p:spPr/>
        <p:txBody>
          <a:bodyPr/>
          <a:lstStyle/>
          <a:p>
            <a:fld id="{8F35CB8A-22DD-4279-9E9E-A49CDB5FBE56}" type="slidenum">
              <a:rPr lang="en-US" smtClean="0"/>
              <a:pPr/>
              <a:t>‹Nr.›</a:t>
            </a:fld>
            <a:endParaRPr lang="en-US" dirty="0"/>
          </a:p>
        </p:txBody>
      </p:sp>
      <p:cxnSp>
        <p:nvCxnSpPr>
          <p:cNvPr id="13" name="Straight Connector 11"/>
          <p:cNvCxnSpPr/>
          <p:nvPr userDrawn="1"/>
        </p:nvCxnSpPr>
        <p:spPr>
          <a:xfrm>
            <a:off x="6186717" y="1746064"/>
            <a:ext cx="5399297"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ext Placeholder 7"/>
          <p:cNvSpPr>
            <a:spLocks noGrp="1"/>
          </p:cNvSpPr>
          <p:nvPr>
            <p:ph type="body" sz="quarter" idx="15" hasCustomPrompt="1"/>
          </p:nvPr>
        </p:nvSpPr>
        <p:spPr>
          <a:xfrm>
            <a:off x="6198417" y="1366231"/>
            <a:ext cx="5399297" cy="324075"/>
          </a:xfrm>
        </p:spPr>
        <p:txBody>
          <a:bodyPr rIns="0" bIns="0" anchor="b"/>
          <a:lstStyle>
            <a:lvl1pPr marL="0" indent="0">
              <a:buNone/>
              <a:defRPr sz="1600" cap="all"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
        <p:nvSpPr>
          <p:cNvPr id="16" name="Content Placeholder 2"/>
          <p:cNvSpPr>
            <a:spLocks noGrp="1"/>
          </p:cNvSpPr>
          <p:nvPr>
            <p:ph idx="13"/>
          </p:nvPr>
        </p:nvSpPr>
        <p:spPr>
          <a:xfrm>
            <a:off x="6198417" y="1808583"/>
            <a:ext cx="5399297" cy="4358696"/>
          </a:xfrm>
        </p:spPr>
        <p:txBody>
          <a:bodyPr/>
          <a:lstStyle>
            <a:lvl1pPr marL="0" marR="0" indent="0"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None/>
              <a:tabLst/>
              <a:defRPr/>
            </a:lvl1pPr>
          </a:lstStyle>
          <a:p>
            <a:pPr marL="173022" marR="0" lvl="0"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Textmasterformat bearbeiten</a:t>
            </a:r>
          </a:p>
          <a:p>
            <a:pPr marL="173022" marR="0" lvl="1"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Zweite Ebene</a:t>
            </a:r>
          </a:p>
          <a:p>
            <a:pPr marL="173022" marR="0" lvl="2"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Dritte Ebene</a:t>
            </a:r>
          </a:p>
          <a:p>
            <a:pPr marL="173022" marR="0" lvl="3"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Vierte Ebene</a:t>
            </a:r>
          </a:p>
          <a:p>
            <a:pPr marL="173022" marR="0" lvl="4"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Fünfte Ebene</a:t>
            </a:r>
            <a:endParaRPr lang="en-US" dirty="0"/>
          </a:p>
        </p:txBody>
      </p:sp>
    </p:spTree>
    <p:extLst>
      <p:ext uri="{BB962C8B-B14F-4D97-AF65-F5344CB8AC3E}">
        <p14:creationId xmlns:p14="http://schemas.microsoft.com/office/powerpoint/2010/main" val="212374271"/>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itat">
    <p:spTree>
      <p:nvGrpSpPr>
        <p:cNvPr id="1" name=""/>
        <p:cNvGrpSpPr/>
        <p:nvPr/>
      </p:nvGrpSpPr>
      <p:grpSpPr>
        <a:xfrm>
          <a:off x="0" y="0"/>
          <a:ext cx="0" cy="0"/>
          <a:chOff x="0" y="0"/>
          <a:chExt cx="0" cy="0"/>
        </a:xfrm>
      </p:grpSpPr>
      <p:sp>
        <p:nvSpPr>
          <p:cNvPr id="7" name="TextBox 6"/>
          <p:cNvSpPr txBox="1"/>
          <p:nvPr userDrawn="1"/>
        </p:nvSpPr>
        <p:spPr>
          <a:xfrm>
            <a:off x="623311" y="584825"/>
            <a:ext cx="1909698" cy="4509971"/>
          </a:xfrm>
          <a:prstGeom prst="rect">
            <a:avLst/>
          </a:prstGeom>
          <a:noFill/>
        </p:spPr>
        <p:txBody>
          <a:bodyPr wrap="square" lIns="91394" tIns="45696" rIns="91394" bIns="45696" rtlCol="0">
            <a:spAutoFit/>
          </a:bodyPr>
          <a:lstStyle/>
          <a:p>
            <a:r>
              <a:rPr lang="en-US" sz="28700" dirty="0" smtClean="0">
                <a:solidFill>
                  <a:schemeClr val="accent1"/>
                </a:solidFill>
                <a:latin typeface="Trebuchet MS" panose="020B0603020202020204" pitchFamily="34" charset="0"/>
              </a:rPr>
              <a:t>“</a:t>
            </a:r>
            <a:endParaRPr lang="en-US" sz="28700" dirty="0">
              <a:solidFill>
                <a:schemeClr val="accent1"/>
              </a:solidFill>
              <a:latin typeface="Trebuchet MS" panose="020B0603020202020204" pitchFamily="34" charset="0"/>
            </a:endParaRPr>
          </a:p>
        </p:txBody>
      </p:sp>
      <p:sp>
        <p:nvSpPr>
          <p:cNvPr id="5" name="Text Placeholder 4"/>
          <p:cNvSpPr>
            <a:spLocks noGrp="1"/>
          </p:cNvSpPr>
          <p:nvPr>
            <p:ph type="body" sz="quarter" idx="13" hasCustomPrompt="1"/>
          </p:nvPr>
        </p:nvSpPr>
        <p:spPr>
          <a:xfrm>
            <a:off x="2063487" y="2593899"/>
            <a:ext cx="8026943" cy="1589795"/>
          </a:xfrm>
        </p:spPr>
        <p:txBody>
          <a:bodyPr/>
          <a:lstStyle>
            <a:lvl1pPr marL="0" indent="0" algn="ctr">
              <a:buNone/>
              <a:defRPr sz="3200" i="1" cap="none"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
        <p:nvSpPr>
          <p:cNvPr id="9" name="Text Placeholder 4"/>
          <p:cNvSpPr>
            <a:spLocks noGrp="1"/>
          </p:cNvSpPr>
          <p:nvPr>
            <p:ph type="body" sz="quarter" idx="14" hasCustomPrompt="1"/>
          </p:nvPr>
        </p:nvSpPr>
        <p:spPr>
          <a:xfrm>
            <a:off x="6474909" y="4330688"/>
            <a:ext cx="3615516" cy="407302"/>
          </a:xfrm>
        </p:spPr>
        <p:txBody>
          <a:bodyPr/>
          <a:lstStyle>
            <a:lvl1pPr marL="0" indent="0" algn="r">
              <a:buNone/>
              <a:defRPr sz="1900" b="1" i="0" cap="none"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
        <p:nvSpPr>
          <p:cNvPr id="3" name="Slide Number Placeholder 2"/>
          <p:cNvSpPr>
            <a:spLocks noGrp="1"/>
          </p:cNvSpPr>
          <p:nvPr>
            <p:ph type="sldNum" sz="quarter" idx="15"/>
          </p:nvPr>
        </p:nvSpPr>
        <p:spPr/>
        <p:txBody>
          <a:bodyPr/>
          <a:lstStyle/>
          <a:p>
            <a:fld id="{8F35CB8A-22DD-4279-9E9E-A49CDB5FBE56}" type="slidenum">
              <a:rPr lang="en-US" smtClean="0"/>
              <a:pPr/>
              <a:t>‹Nr.›</a:t>
            </a:fld>
            <a:endParaRPr lang="en-US" dirty="0"/>
          </a:p>
        </p:txBody>
      </p:sp>
    </p:spTree>
    <p:extLst>
      <p:ext uri="{BB962C8B-B14F-4D97-AF65-F5344CB8AC3E}">
        <p14:creationId xmlns:p14="http://schemas.microsoft.com/office/powerpoint/2010/main" val="2777405216"/>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5" name="Slide Number Placeholder 4"/>
          <p:cNvSpPr>
            <a:spLocks noGrp="1"/>
          </p:cNvSpPr>
          <p:nvPr>
            <p:ph type="sldNum" sz="quarter" idx="12"/>
          </p:nvPr>
        </p:nvSpPr>
        <p:spPr/>
        <p:txBody>
          <a:bodyPr/>
          <a:lstStyle/>
          <a:p>
            <a:fld id="{8F35CB8A-22DD-4279-9E9E-A49CDB5FBE56}" type="slidenum">
              <a:rPr lang="en-US" smtClean="0"/>
              <a:pPr/>
              <a:t>‹Nr.›</a:t>
            </a:fld>
            <a:endParaRPr lang="en-US" dirty="0"/>
          </a:p>
        </p:txBody>
      </p:sp>
    </p:spTree>
    <p:extLst>
      <p:ext uri="{BB962C8B-B14F-4D97-AF65-F5344CB8AC3E}">
        <p14:creationId xmlns:p14="http://schemas.microsoft.com/office/powerpoint/2010/main" val="2212440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w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descr="M:\2_Arbeitsmaterial\Acando-Logo\2015 Neue Logos\Office\Office_Pattern\Acando-A_beige.wmf"/>
          <p:cNvPicPr>
            <a:picLocks noChangeAspect="1" noChangeArrowheads="1"/>
          </p:cNvPicPr>
          <p:nvPr/>
        </p:nvPicPr>
        <p:blipFill>
          <a:blip r:embed="rId17" cstate="print"/>
          <a:srcRect/>
          <a:stretch>
            <a:fillRect/>
          </a:stretch>
        </p:blipFill>
        <p:spPr bwMode="auto">
          <a:xfrm>
            <a:off x="10390647" y="5070798"/>
            <a:ext cx="1799766" cy="1721041"/>
          </a:xfrm>
          <a:prstGeom prst="rect">
            <a:avLst/>
          </a:prstGeom>
          <a:noFill/>
        </p:spPr>
      </p:pic>
      <p:sp>
        <p:nvSpPr>
          <p:cNvPr id="2" name="Title Placeholder 1"/>
          <p:cNvSpPr>
            <a:spLocks noGrp="1"/>
          </p:cNvSpPr>
          <p:nvPr>
            <p:ph type="title"/>
          </p:nvPr>
        </p:nvSpPr>
        <p:spPr>
          <a:xfrm>
            <a:off x="587298" y="225478"/>
            <a:ext cx="11015817" cy="819392"/>
          </a:xfrm>
          <a:prstGeom prst="rect">
            <a:avLst/>
          </a:prstGeom>
        </p:spPr>
        <p:txBody>
          <a:bodyPr vert="horz" lIns="0" tIns="45704" rIns="91408" bIns="45704" rtlCol="0" anchor="b">
            <a:noAutofit/>
          </a:bodyPr>
          <a:lstStyle/>
          <a:p>
            <a:r>
              <a:rPr lang="de-DE" dirty="0" smtClean="0"/>
              <a:t>Titelmasterformat durch Klicken bearbeiten</a:t>
            </a:r>
            <a:endParaRPr lang="en-US" dirty="0"/>
          </a:p>
        </p:txBody>
      </p:sp>
      <p:sp>
        <p:nvSpPr>
          <p:cNvPr id="3" name="Text Placeholder 2"/>
          <p:cNvSpPr>
            <a:spLocks noGrp="1"/>
          </p:cNvSpPr>
          <p:nvPr>
            <p:ph type="body" idx="1"/>
          </p:nvPr>
        </p:nvSpPr>
        <p:spPr>
          <a:xfrm>
            <a:off x="587303" y="1341753"/>
            <a:ext cx="11015815" cy="4825529"/>
          </a:xfrm>
          <a:prstGeom prst="rect">
            <a:avLst/>
          </a:prstGeom>
        </p:spPr>
        <p:txBody>
          <a:bodyPr vert="horz" lIns="0" tIns="45704" rIns="91408" bIns="45704" rtlCol="0">
            <a:no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6" name="Slide Number Placeholder 5"/>
          <p:cNvSpPr>
            <a:spLocks noGrp="1"/>
          </p:cNvSpPr>
          <p:nvPr>
            <p:ph type="sldNum" sz="quarter" idx="4"/>
          </p:nvPr>
        </p:nvSpPr>
        <p:spPr>
          <a:xfrm>
            <a:off x="11603115" y="6599100"/>
            <a:ext cx="282758" cy="150506"/>
          </a:xfrm>
          <a:prstGeom prst="rect">
            <a:avLst/>
          </a:prstGeom>
        </p:spPr>
        <p:txBody>
          <a:bodyPr vert="horz" lIns="0" tIns="0" rIns="0" bIns="0" rtlCol="0" anchor="ctr"/>
          <a:lstStyle>
            <a:lvl1pPr algn="r">
              <a:defRPr sz="700">
                <a:solidFill>
                  <a:schemeClr val="tx1">
                    <a:tint val="75000"/>
                  </a:schemeClr>
                </a:solidFill>
              </a:defRPr>
            </a:lvl1pPr>
          </a:lstStyle>
          <a:p>
            <a:fld id="{8F35CB8A-22DD-4279-9E9E-A49CDB5FBE56}" type="slidenum">
              <a:rPr lang="en-US" smtClean="0"/>
              <a:pPr/>
              <a:t>‹Nr.›</a:t>
            </a:fld>
            <a:endParaRPr lang="en-US" dirty="0"/>
          </a:p>
        </p:txBody>
      </p:sp>
    </p:spTree>
    <p:extLst>
      <p:ext uri="{BB962C8B-B14F-4D97-AF65-F5344CB8AC3E}">
        <p14:creationId xmlns:p14="http://schemas.microsoft.com/office/powerpoint/2010/main" val="2930355369"/>
      </p:ext>
    </p:extLst>
  </p:cSld>
  <p:clrMap bg1="lt1" tx1="dk1" bg2="lt2" tx2="dk2" accent1="accent1" accent2="accent2" accent3="accent3" accent4="accent4" accent5="accent5" accent6="accent6" hlink="hlink" folHlink="folHlink"/>
  <p:sldLayoutIdLst>
    <p:sldLayoutId id="2147484691" r:id="rId1"/>
    <p:sldLayoutId id="2147484692" r:id="rId2"/>
    <p:sldLayoutId id="2147484693" r:id="rId3"/>
    <p:sldLayoutId id="2147484694" r:id="rId4"/>
    <p:sldLayoutId id="2147484695" r:id="rId5"/>
    <p:sldLayoutId id="2147484696" r:id="rId6"/>
    <p:sldLayoutId id="2147484697" r:id="rId7"/>
    <p:sldLayoutId id="2147484698" r:id="rId8"/>
    <p:sldLayoutId id="2147484699" r:id="rId9"/>
    <p:sldLayoutId id="2147484700" r:id="rId10"/>
    <p:sldLayoutId id="2147484701" r:id="rId11"/>
    <p:sldLayoutId id="2147484702" r:id="rId12"/>
    <p:sldLayoutId id="2147484703" r:id="rId13"/>
    <p:sldLayoutId id="2147484704" r:id="rId14"/>
    <p:sldLayoutId id="2147484705" r:id="rId15"/>
  </p:sldLayoutIdLst>
  <p:hf hdr="0" ftr="0" dt="0"/>
  <p:txStyles>
    <p:titleStyle>
      <a:lvl1pPr algn="l" defTabSz="914332" rtl="0" eaLnBrk="1" latinLnBrk="0" hangingPunct="1">
        <a:lnSpc>
          <a:spcPct val="90000"/>
        </a:lnSpc>
        <a:spcBef>
          <a:spcPct val="0"/>
        </a:spcBef>
        <a:buNone/>
        <a:defRPr sz="2400" kern="1200" cap="all" baseline="0">
          <a:solidFill>
            <a:schemeClr val="tx1"/>
          </a:solidFill>
          <a:latin typeface="+mj-lt"/>
          <a:ea typeface="+mj-ea"/>
          <a:cs typeface="+mj-cs"/>
        </a:defRPr>
      </a:lvl1pPr>
    </p:titleStyle>
    <p:bodyStyle>
      <a:lvl1pPr marL="173026" indent="-173026" algn="l" defTabSz="914332" rtl="0" eaLnBrk="1" latinLnBrk="0" hangingPunct="1">
        <a:lnSpc>
          <a:spcPct val="100000"/>
        </a:lnSpc>
        <a:spcBef>
          <a:spcPts val="600"/>
        </a:spcBef>
        <a:buClr>
          <a:schemeClr val="bg2"/>
        </a:buClr>
        <a:buFont typeface="Arial" panose="020B0604020202020204" pitchFamily="34" charset="0"/>
        <a:buChar char="•"/>
        <a:defRPr sz="1800" kern="1200">
          <a:solidFill>
            <a:schemeClr val="accent3"/>
          </a:solidFill>
          <a:latin typeface="+mn-lt"/>
          <a:ea typeface="+mn-ea"/>
          <a:cs typeface="+mn-cs"/>
        </a:defRPr>
      </a:lvl1pPr>
      <a:lvl2pPr marL="685750" indent="-228584" algn="l" defTabSz="914332" rtl="0" eaLnBrk="1" latinLnBrk="0" hangingPunct="1">
        <a:lnSpc>
          <a:spcPct val="100000"/>
        </a:lnSpc>
        <a:spcBef>
          <a:spcPts val="300"/>
        </a:spcBef>
        <a:buFont typeface="Trebuchet MS" panose="020B0603020202020204" pitchFamily="34" charset="0"/>
        <a:buChar char="−"/>
        <a:defRPr sz="1600" kern="1200">
          <a:solidFill>
            <a:schemeClr val="accent3"/>
          </a:solidFill>
          <a:latin typeface="+mn-lt"/>
          <a:ea typeface="+mn-ea"/>
          <a:cs typeface="+mn-cs"/>
        </a:defRPr>
      </a:lvl2pPr>
      <a:lvl3pPr marL="1142914" indent="-228584" algn="l" defTabSz="914332" rtl="0" eaLnBrk="1" latinLnBrk="0" hangingPunct="1">
        <a:lnSpc>
          <a:spcPct val="100000"/>
        </a:lnSpc>
        <a:spcBef>
          <a:spcPts val="300"/>
        </a:spcBef>
        <a:buFont typeface="Trebuchet MS" panose="020B0603020202020204" pitchFamily="34" charset="0"/>
        <a:buChar char="−"/>
        <a:defRPr sz="1400" kern="1200">
          <a:solidFill>
            <a:schemeClr val="accent3"/>
          </a:solidFill>
          <a:latin typeface="+mn-lt"/>
          <a:ea typeface="+mn-ea"/>
          <a:cs typeface="+mn-cs"/>
        </a:defRPr>
      </a:lvl3pPr>
      <a:lvl4pPr marL="1600080" indent="-228584" algn="l" defTabSz="914332" rtl="0" eaLnBrk="1" latinLnBrk="0" hangingPunct="1">
        <a:lnSpc>
          <a:spcPct val="100000"/>
        </a:lnSpc>
        <a:spcBef>
          <a:spcPts val="300"/>
        </a:spcBef>
        <a:buFont typeface="Trebuchet MS" panose="020B0603020202020204" pitchFamily="34" charset="0"/>
        <a:buChar char="−"/>
        <a:defRPr sz="1200" kern="1200">
          <a:solidFill>
            <a:schemeClr val="accent3"/>
          </a:solidFill>
          <a:latin typeface="+mn-lt"/>
          <a:ea typeface="+mn-ea"/>
          <a:cs typeface="+mn-cs"/>
        </a:defRPr>
      </a:lvl4pPr>
      <a:lvl5pPr marL="2057247" indent="-228584" algn="l" defTabSz="914332" rtl="0" eaLnBrk="1" latinLnBrk="0" hangingPunct="1">
        <a:lnSpc>
          <a:spcPct val="100000"/>
        </a:lnSpc>
        <a:spcBef>
          <a:spcPts val="300"/>
        </a:spcBef>
        <a:buFont typeface="Trebuchet MS" panose="020B0603020202020204" pitchFamily="34" charset="0"/>
        <a:buChar char="−"/>
        <a:defRPr sz="1050" kern="1200">
          <a:solidFill>
            <a:schemeClr val="accent3"/>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4332" rtl="0" eaLnBrk="1" latinLnBrk="0" hangingPunct="1">
        <a:defRPr sz="1900" kern="1200">
          <a:solidFill>
            <a:schemeClr val="tx1"/>
          </a:solidFill>
          <a:latin typeface="+mn-lt"/>
          <a:ea typeface="+mn-ea"/>
          <a:cs typeface="+mn-cs"/>
        </a:defRPr>
      </a:lvl1pPr>
      <a:lvl2pPr marL="457167" algn="l" defTabSz="914332" rtl="0" eaLnBrk="1" latinLnBrk="0" hangingPunct="1">
        <a:defRPr sz="1900" kern="1200">
          <a:solidFill>
            <a:schemeClr val="tx1"/>
          </a:solidFill>
          <a:latin typeface="+mn-lt"/>
          <a:ea typeface="+mn-ea"/>
          <a:cs typeface="+mn-cs"/>
        </a:defRPr>
      </a:lvl2pPr>
      <a:lvl3pPr marL="914332" algn="l" defTabSz="914332" rtl="0" eaLnBrk="1" latinLnBrk="0" hangingPunct="1">
        <a:defRPr sz="1900" kern="1200">
          <a:solidFill>
            <a:schemeClr val="tx1"/>
          </a:solidFill>
          <a:latin typeface="+mn-lt"/>
          <a:ea typeface="+mn-ea"/>
          <a:cs typeface="+mn-cs"/>
        </a:defRPr>
      </a:lvl3pPr>
      <a:lvl4pPr marL="1371498" algn="l" defTabSz="914332" rtl="0" eaLnBrk="1" latinLnBrk="0" hangingPunct="1">
        <a:defRPr sz="1900" kern="1200">
          <a:solidFill>
            <a:schemeClr val="tx1"/>
          </a:solidFill>
          <a:latin typeface="+mn-lt"/>
          <a:ea typeface="+mn-ea"/>
          <a:cs typeface="+mn-cs"/>
        </a:defRPr>
      </a:lvl4pPr>
      <a:lvl5pPr marL="1828664" algn="l" defTabSz="914332" rtl="0" eaLnBrk="1" latinLnBrk="0" hangingPunct="1">
        <a:defRPr sz="1900" kern="1200">
          <a:solidFill>
            <a:schemeClr val="tx1"/>
          </a:solidFill>
          <a:latin typeface="+mn-lt"/>
          <a:ea typeface="+mn-ea"/>
          <a:cs typeface="+mn-cs"/>
        </a:defRPr>
      </a:lvl5pPr>
      <a:lvl6pPr marL="2285830" algn="l" defTabSz="914332" rtl="0" eaLnBrk="1" latinLnBrk="0" hangingPunct="1">
        <a:defRPr sz="1900" kern="1200">
          <a:solidFill>
            <a:schemeClr val="tx1"/>
          </a:solidFill>
          <a:latin typeface="+mn-lt"/>
          <a:ea typeface="+mn-ea"/>
          <a:cs typeface="+mn-cs"/>
        </a:defRPr>
      </a:lvl6pPr>
      <a:lvl7pPr marL="2742994" algn="l" defTabSz="914332" rtl="0" eaLnBrk="1" latinLnBrk="0" hangingPunct="1">
        <a:defRPr sz="1900" kern="1200">
          <a:solidFill>
            <a:schemeClr val="tx1"/>
          </a:solidFill>
          <a:latin typeface="+mn-lt"/>
          <a:ea typeface="+mn-ea"/>
          <a:cs typeface="+mn-cs"/>
        </a:defRPr>
      </a:lvl7pPr>
      <a:lvl8pPr marL="3200160" algn="l" defTabSz="914332" rtl="0" eaLnBrk="1" latinLnBrk="0" hangingPunct="1">
        <a:defRPr sz="1900" kern="1200">
          <a:solidFill>
            <a:schemeClr val="tx1"/>
          </a:solidFill>
          <a:latin typeface="+mn-lt"/>
          <a:ea typeface="+mn-ea"/>
          <a:cs typeface="+mn-cs"/>
        </a:defRPr>
      </a:lvl8pPr>
      <a:lvl9pPr marL="3657327" algn="l" defTabSz="914332" rtl="0" eaLnBrk="1" latinLnBrk="0" hangingPunct="1">
        <a:defRPr sz="19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70" userDrawn="1">
          <p15:clr>
            <a:srgbClr val="F26B43"/>
          </p15:clr>
        </p15:guide>
        <p15:guide id="2" pos="7310" userDrawn="1">
          <p15:clr>
            <a:srgbClr val="F26B43"/>
          </p15:clr>
        </p15:guide>
        <p15:guide id="3" orient="horz" pos="142" userDrawn="1">
          <p15:clr>
            <a:srgbClr val="F26B43"/>
          </p15:clr>
        </p15:guide>
        <p15:guide id="5" orient="horz" pos="84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txBox="1">
            <a:spLocks noGrp="1"/>
          </p:cNvSpPr>
          <p:nvPr>
            <p:ph type="ctrTitle"/>
          </p:nvPr>
        </p:nvSpPr>
        <p:spPr>
          <a:xfrm>
            <a:off x="587299" y="584335"/>
            <a:ext cx="7565040" cy="480099"/>
          </a:xfrm>
          <a:prstGeom prst="rect">
            <a:avLst/>
          </a:prstGeom>
          <a:noFill/>
        </p:spPr>
        <p:txBody>
          <a:bodyPr wrap="square" rtlCol="0">
            <a:spAutoFit/>
          </a:bodyPr>
          <a:lstStyle/>
          <a:p>
            <a:r>
              <a:rPr lang="de-DE" sz="2800" dirty="0" smtClean="0"/>
              <a:t>.NET Jump Start</a:t>
            </a:r>
            <a:endParaRPr lang="de-DE" sz="2800" dirty="0"/>
          </a:p>
        </p:txBody>
      </p:sp>
      <p:sp>
        <p:nvSpPr>
          <p:cNvPr id="3" name="Untertitel 2"/>
          <p:cNvSpPr>
            <a:spLocks noGrp="1"/>
          </p:cNvSpPr>
          <p:nvPr>
            <p:ph type="subTitle" idx="1"/>
          </p:nvPr>
        </p:nvSpPr>
        <p:spPr/>
        <p:txBody>
          <a:bodyPr/>
          <a:lstStyle/>
          <a:p>
            <a:r>
              <a:rPr lang="de-DE" dirty="0" smtClean="0"/>
              <a:t>Hands-on-Workshop</a:t>
            </a:r>
            <a:endParaRPr lang="de-D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Routen</a:t>
            </a:r>
            <a:r>
              <a:rPr lang="en-US" dirty="0"/>
              <a:t> und Controller in </a:t>
            </a:r>
            <a:r>
              <a:rPr lang="en-US" dirty="0" err="1"/>
              <a:t>einer</a:t>
            </a:r>
            <a:r>
              <a:rPr lang="en-US" dirty="0"/>
              <a:t> Web API</a:t>
            </a:r>
          </a:p>
        </p:txBody>
      </p:sp>
      <p:sp>
        <p:nvSpPr>
          <p:cNvPr id="3" name="Content Placeholder 2"/>
          <p:cNvSpPr>
            <a:spLocks noGrp="1"/>
          </p:cNvSpPr>
          <p:nvPr>
            <p:ph sz="quarter" idx="10"/>
          </p:nvPr>
        </p:nvSpPr>
        <p:spPr/>
        <p:txBody>
          <a:bodyPr/>
          <a:lstStyle/>
          <a:p>
            <a:r>
              <a:rPr lang="en-US" dirty="0" smtClean="0"/>
              <a:t>ASP.NET </a:t>
            </a:r>
            <a:r>
              <a:rPr lang="en-US" dirty="0" err="1" smtClean="0"/>
              <a:t>fügt</a:t>
            </a:r>
            <a:r>
              <a:rPr lang="en-US" dirty="0" smtClean="0"/>
              <a:t> </a:t>
            </a:r>
            <a:r>
              <a:rPr lang="en-US" dirty="0" err="1" smtClean="0"/>
              <a:t>eine</a:t>
            </a:r>
            <a:r>
              <a:rPr lang="en-US" dirty="0"/>
              <a:t> </a:t>
            </a:r>
            <a:r>
              <a:rPr lang="en-US" dirty="0" smtClean="0"/>
              <a:t>Default-Route </a:t>
            </a:r>
            <a:r>
              <a:rPr lang="en-US" dirty="0" err="1" smtClean="0"/>
              <a:t>hinzu</a:t>
            </a:r>
            <a:endParaRPr lang="en-US" dirty="0"/>
          </a:p>
          <a:p>
            <a:pPr lvl="2"/>
            <a:r>
              <a:rPr lang="en-US" dirty="0" err="1" smtClean="0"/>
              <a:t>Ordnet</a:t>
            </a:r>
            <a:r>
              <a:rPr lang="en-US" dirty="0" smtClean="0"/>
              <a:t> </a:t>
            </a:r>
            <a:r>
              <a:rPr lang="en-US" dirty="0" err="1" smtClean="0"/>
              <a:t>eine</a:t>
            </a:r>
            <a:r>
              <a:rPr lang="en-US" dirty="0" smtClean="0"/>
              <a:t> </a:t>
            </a:r>
            <a:r>
              <a:rPr lang="en-US" dirty="0" err="1" smtClean="0"/>
              <a:t>Url</a:t>
            </a:r>
            <a:r>
              <a:rPr lang="en-US" dirty="0" smtClean="0"/>
              <a:t> </a:t>
            </a:r>
            <a:r>
              <a:rPr lang="en-US" dirty="0" err="1" smtClean="0"/>
              <a:t>einem</a:t>
            </a:r>
            <a:r>
              <a:rPr lang="en-US" dirty="0" smtClean="0"/>
              <a:t> Controller </a:t>
            </a:r>
            <a:r>
              <a:rPr lang="en-US" dirty="0" err="1" smtClean="0"/>
              <a:t>zu</a:t>
            </a:r>
            <a:endParaRPr lang="en-US" dirty="0"/>
          </a:p>
          <a:p>
            <a:r>
              <a:rPr lang="en-US" dirty="0" smtClean="0"/>
              <a:t>Die </a:t>
            </a:r>
            <a:r>
              <a:rPr lang="en-US" dirty="0" err="1"/>
              <a:t>WebApiConfig</a:t>
            </a:r>
            <a:r>
              <a:rPr lang="en-US" dirty="0"/>
              <a:t> </a:t>
            </a:r>
            <a:r>
              <a:rPr lang="en-US" dirty="0" err="1" smtClean="0"/>
              <a:t>Klasse</a:t>
            </a:r>
            <a:r>
              <a:rPr lang="en-US" dirty="0" smtClean="0"/>
              <a:t> </a:t>
            </a:r>
            <a:r>
              <a:rPr lang="en-US" dirty="0" err="1" smtClean="0"/>
              <a:t>lässt</a:t>
            </a:r>
            <a:r>
              <a:rPr lang="en-US" dirty="0" smtClean="0"/>
              <a:t> </a:t>
            </a:r>
            <a:r>
              <a:rPr lang="en-US" dirty="0" err="1" smtClean="0"/>
              <a:t>sich</a:t>
            </a:r>
            <a:r>
              <a:rPr lang="en-US" dirty="0" smtClean="0"/>
              <a:t> </a:t>
            </a:r>
            <a:r>
              <a:rPr lang="en-US" dirty="0" err="1" smtClean="0"/>
              <a:t>nutzen</a:t>
            </a:r>
            <a:r>
              <a:rPr lang="en-US" dirty="0" smtClean="0"/>
              <a:t> um</a:t>
            </a:r>
            <a:endParaRPr lang="en-US" dirty="0"/>
          </a:p>
          <a:p>
            <a:pPr lvl="2"/>
            <a:r>
              <a:rPr lang="en-US" dirty="0" smtClean="0"/>
              <a:t>Das Routing </a:t>
            </a:r>
            <a:r>
              <a:rPr lang="en-US" dirty="0" err="1" smtClean="0"/>
              <a:t>zu</a:t>
            </a:r>
            <a:r>
              <a:rPr lang="en-US" dirty="0" smtClean="0"/>
              <a:t> </a:t>
            </a:r>
            <a:r>
              <a:rPr lang="en-US" dirty="0" err="1" smtClean="0"/>
              <a:t>beeinflussen</a:t>
            </a:r>
            <a:endParaRPr lang="en-US" dirty="0"/>
          </a:p>
          <a:p>
            <a:pPr lvl="2"/>
            <a:r>
              <a:rPr lang="en-US" dirty="0" err="1" smtClean="0"/>
              <a:t>Verschiedene</a:t>
            </a:r>
            <a:r>
              <a:rPr lang="en-US" dirty="0" smtClean="0"/>
              <a:t> </a:t>
            </a:r>
            <a:r>
              <a:rPr lang="en-US" dirty="0" err="1" smtClean="0"/>
              <a:t>Versionen</a:t>
            </a:r>
            <a:r>
              <a:rPr lang="en-US" dirty="0" smtClean="0"/>
              <a:t> </a:t>
            </a:r>
            <a:r>
              <a:rPr lang="en-US" dirty="0" err="1" smtClean="0"/>
              <a:t>einer</a:t>
            </a:r>
            <a:r>
              <a:rPr lang="en-US" dirty="0" smtClean="0"/>
              <a:t> </a:t>
            </a:r>
            <a:r>
              <a:rPr lang="en-US" dirty="0" err="1" smtClean="0"/>
              <a:t>Api</a:t>
            </a:r>
            <a:r>
              <a:rPr lang="en-US" dirty="0" smtClean="0"/>
              <a:t> </a:t>
            </a:r>
            <a:r>
              <a:rPr lang="en-US" dirty="0" err="1" smtClean="0"/>
              <a:t>innerhalb</a:t>
            </a:r>
            <a:r>
              <a:rPr lang="en-US" dirty="0" smtClean="0"/>
              <a:t> des </a:t>
            </a:r>
            <a:r>
              <a:rPr lang="en-US" dirty="0" err="1" smtClean="0"/>
              <a:t>selbsten</a:t>
            </a:r>
            <a:r>
              <a:rPr lang="en-US" dirty="0" smtClean="0"/>
              <a:t> </a:t>
            </a:r>
            <a:r>
              <a:rPr lang="en-US" dirty="0" err="1" smtClean="0"/>
              <a:t>Projektes</a:t>
            </a:r>
            <a:r>
              <a:rPr lang="en-US" dirty="0" smtClean="0"/>
              <a:t> </a:t>
            </a:r>
            <a:r>
              <a:rPr lang="en-US" dirty="0" err="1" smtClean="0"/>
              <a:t>zu</a:t>
            </a:r>
            <a:r>
              <a:rPr lang="en-US" dirty="0" smtClean="0"/>
              <a:t> </a:t>
            </a:r>
            <a:r>
              <a:rPr lang="en-US" dirty="0" err="1" smtClean="0"/>
              <a:t>haben</a:t>
            </a:r>
            <a:endParaRPr lang="en-US" dirty="0"/>
          </a:p>
        </p:txBody>
      </p:sp>
    </p:spTree>
    <p:extLst>
      <p:ext uri="{BB962C8B-B14F-4D97-AF65-F5344CB8AC3E}">
        <p14:creationId xmlns:p14="http://schemas.microsoft.com/office/powerpoint/2010/main" val="3916868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smtClean="0"/>
              <a:t>HANDS-ON</a:t>
            </a:r>
            <a:endParaRPr lang="de-DE" dirty="0"/>
          </a:p>
        </p:txBody>
      </p:sp>
      <p:sp>
        <p:nvSpPr>
          <p:cNvPr id="7" name="Untertitel 6"/>
          <p:cNvSpPr>
            <a:spLocks noGrp="1"/>
          </p:cNvSpPr>
          <p:nvPr>
            <p:ph type="subTitle" idx="1"/>
          </p:nvPr>
        </p:nvSpPr>
        <p:spPr/>
        <p:txBody>
          <a:bodyPr/>
          <a:lstStyle/>
          <a:p>
            <a:r>
              <a:rPr lang="de-DE" dirty="0" smtClean="0"/>
              <a:t>05</a:t>
            </a:r>
            <a:r>
              <a:rPr lang="de-DE" dirty="0"/>
              <a:t>. Entwicklung einer Schnittstelle mit ASP.NET Web API</a:t>
            </a:r>
          </a:p>
        </p:txBody>
      </p:sp>
      <p:sp>
        <p:nvSpPr>
          <p:cNvPr id="4" name="Foliennummernplatzhalter 3"/>
          <p:cNvSpPr>
            <a:spLocks noGrp="1"/>
          </p:cNvSpPr>
          <p:nvPr>
            <p:ph type="sldNum" sz="quarter" idx="10"/>
          </p:nvPr>
        </p:nvSpPr>
        <p:spPr/>
        <p:txBody>
          <a:bodyPr/>
          <a:lstStyle/>
          <a:p>
            <a:fld id="{8F35CB8A-22DD-4279-9E9E-A49CDB5FBE56}" type="slidenum">
              <a:rPr lang="en-US" smtClean="0"/>
              <a:pPr/>
              <a:t>11</a:t>
            </a:fld>
            <a:endParaRPr lang="en-US" dirty="0"/>
          </a:p>
        </p:txBody>
      </p:sp>
    </p:spTree>
    <p:extLst>
      <p:ext uri="{BB962C8B-B14F-4D97-AF65-F5344CB8AC3E}">
        <p14:creationId xmlns:p14="http://schemas.microsoft.com/office/powerpoint/2010/main" val="1662466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nSpc>
                <a:spcPct val="150000"/>
              </a:lnSpc>
            </a:pPr>
            <a:r>
              <a:rPr lang="de-DE" smtClean="0"/>
              <a:t>Veröffentlichen </a:t>
            </a:r>
            <a:r>
              <a:rPr lang="de-DE" dirty="0"/>
              <a:t>der API in Microsoft Azure</a:t>
            </a:r>
          </a:p>
        </p:txBody>
      </p:sp>
      <p:sp>
        <p:nvSpPr>
          <p:cNvPr id="3" name="Inhaltsplatzhalter 2"/>
          <p:cNvSpPr>
            <a:spLocks noGrp="1"/>
          </p:cNvSpPr>
          <p:nvPr>
            <p:ph idx="1"/>
          </p:nvPr>
        </p:nvSpPr>
        <p:spPr/>
        <p:txBody>
          <a:bodyPr/>
          <a:lstStyle/>
          <a:p>
            <a:pPr>
              <a:lnSpc>
                <a:spcPct val="150000"/>
              </a:lnSpc>
            </a:pPr>
            <a:r>
              <a:rPr lang="de-DE" altLang="de-DE" dirty="0" smtClean="0"/>
              <a:t>Microsofts Cloud Plattform</a:t>
            </a:r>
          </a:p>
          <a:p>
            <a:pPr>
              <a:lnSpc>
                <a:spcPct val="150000"/>
              </a:lnSpc>
            </a:pPr>
            <a:r>
              <a:rPr lang="de-DE" altLang="de-DE" dirty="0" smtClean="0"/>
              <a:t>Veröffentlichung der MVC-Webanwendung und der API</a:t>
            </a:r>
          </a:p>
          <a:p>
            <a:pPr>
              <a:lnSpc>
                <a:spcPct val="150000"/>
              </a:lnSpc>
            </a:pPr>
            <a:endParaRPr lang="de-DE" altLang="de-DE" dirty="0" smtClean="0"/>
          </a:p>
          <a:p>
            <a:pPr>
              <a:lnSpc>
                <a:spcPct val="150000"/>
              </a:lnSpc>
            </a:pPr>
            <a:r>
              <a:rPr lang="de-DE" altLang="de-DE" dirty="0" smtClean="0"/>
              <a:t>Adresse Webanwendung:</a:t>
            </a:r>
          </a:p>
          <a:p>
            <a:pPr lvl="1">
              <a:lnSpc>
                <a:spcPct val="150000"/>
              </a:lnSpc>
            </a:pPr>
            <a:r>
              <a:rPr lang="de-DE" altLang="de-DE" b="1" dirty="0" smtClean="0"/>
              <a:t>http://acando-workshop.azurewebsites.net</a:t>
            </a:r>
            <a:endParaRPr lang="de-DE" altLang="de-DE" b="1" dirty="0"/>
          </a:p>
          <a:p>
            <a:pPr>
              <a:lnSpc>
                <a:spcPct val="150000"/>
              </a:lnSpc>
            </a:pPr>
            <a:r>
              <a:rPr lang="de-DE" altLang="de-DE" dirty="0" smtClean="0"/>
              <a:t>Adresse API:</a:t>
            </a:r>
          </a:p>
          <a:p>
            <a:pPr lvl="1">
              <a:lnSpc>
                <a:spcPct val="150000"/>
              </a:lnSpc>
            </a:pPr>
            <a:r>
              <a:rPr lang="de-DE" altLang="de-DE" b="1" dirty="0" smtClean="0"/>
              <a:t>http://acando-workshop.azurewebsites.net/api</a:t>
            </a:r>
          </a:p>
        </p:txBody>
      </p:sp>
      <p:sp>
        <p:nvSpPr>
          <p:cNvPr id="4" name="Foliennummernplatzhalter 3"/>
          <p:cNvSpPr>
            <a:spLocks noGrp="1"/>
          </p:cNvSpPr>
          <p:nvPr>
            <p:ph type="sldNum" sz="quarter" idx="12"/>
          </p:nvPr>
        </p:nvSpPr>
        <p:spPr/>
        <p:txBody>
          <a:bodyPr/>
          <a:lstStyle/>
          <a:p>
            <a:fld id="{8F35CB8A-22DD-4279-9E9E-A49CDB5FBE56}" type="slidenum">
              <a:rPr lang="en-US" smtClean="0"/>
              <a:pPr/>
              <a:t>12</a:t>
            </a:fld>
            <a:endParaRPr lang="en-US"/>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3630" y="2613182"/>
            <a:ext cx="3879485" cy="1096169"/>
          </a:xfrm>
          <a:prstGeom prst="rect">
            <a:avLst/>
          </a:prstGeom>
        </p:spPr>
      </p:pic>
    </p:spTree>
    <p:extLst>
      <p:ext uri="{BB962C8B-B14F-4D97-AF65-F5344CB8AC3E}">
        <p14:creationId xmlns:p14="http://schemas.microsoft.com/office/powerpoint/2010/main" val="38727843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liennummernplatzhalter 11"/>
          <p:cNvSpPr>
            <a:spLocks noGrp="1"/>
          </p:cNvSpPr>
          <p:nvPr>
            <p:ph type="sldNum" sz="quarter" idx="10"/>
          </p:nvPr>
        </p:nvSpPr>
        <p:spPr/>
        <p:txBody>
          <a:bodyPr/>
          <a:lstStyle/>
          <a:p>
            <a:pPr>
              <a:defRPr/>
            </a:pPr>
            <a:fld id="{447D8812-7F1A-4985-9D5E-D7E4ED464A4E}" type="slidenum">
              <a:rPr lang="sv-SE" smtClean="0"/>
              <a:pPr>
                <a:defRPr/>
              </a:pPr>
              <a:t>13</a:t>
            </a:fld>
            <a:endParaRPr lang="sv-SE"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el 1"/>
          <p:cNvSpPr>
            <a:spLocks noGrp="1"/>
          </p:cNvSpPr>
          <p:nvPr>
            <p:ph type="title"/>
          </p:nvPr>
        </p:nvSpPr>
        <p:spPr/>
        <p:txBody>
          <a:bodyPr/>
          <a:lstStyle/>
          <a:p>
            <a:pPr eaLnBrk="1" hangingPunct="1"/>
            <a:r>
              <a:rPr lang="de-DE" dirty="0" smtClean="0"/>
              <a:t>Module Tag 2</a:t>
            </a:r>
          </a:p>
        </p:txBody>
      </p:sp>
      <p:sp>
        <p:nvSpPr>
          <p:cNvPr id="11" name="Foliennummernplatzhalter 10"/>
          <p:cNvSpPr>
            <a:spLocks noGrp="1"/>
          </p:cNvSpPr>
          <p:nvPr>
            <p:ph type="sldNum" sz="quarter" idx="12"/>
          </p:nvPr>
        </p:nvSpPr>
        <p:spPr/>
        <p:txBody>
          <a:bodyPr/>
          <a:lstStyle/>
          <a:p>
            <a:pPr>
              <a:defRPr/>
            </a:pPr>
            <a:fld id="{167059F5-D541-4CCE-9C94-CDD37FCFF25E}" type="slidenum">
              <a:rPr lang="sv-SE" smtClean="0"/>
              <a:pPr>
                <a:defRPr/>
              </a:pPr>
              <a:t>2</a:t>
            </a:fld>
            <a:endParaRPr lang="sv-SE" dirty="0"/>
          </a:p>
        </p:txBody>
      </p:sp>
      <p:graphicFrame>
        <p:nvGraphicFramePr>
          <p:cNvPr id="3" name="Tabelle 2"/>
          <p:cNvGraphicFramePr>
            <a:graphicFrameLocks noGrp="1"/>
          </p:cNvGraphicFramePr>
          <p:nvPr>
            <p:extLst>
              <p:ext uri="{D42A27DB-BD31-4B8C-83A1-F6EECF244321}">
                <p14:modId xmlns:p14="http://schemas.microsoft.com/office/powerpoint/2010/main" val="3449025469"/>
              </p:ext>
            </p:extLst>
          </p:nvPr>
        </p:nvGraphicFramePr>
        <p:xfrm>
          <a:off x="587297" y="1444713"/>
          <a:ext cx="11015817" cy="3889287"/>
        </p:xfrm>
        <a:graphic>
          <a:graphicData uri="http://schemas.openxmlformats.org/drawingml/2006/table">
            <a:tbl>
              <a:tblPr firstRow="1" bandRow="1">
                <a:tableStyleId>{B301B821-A1FF-4177-AEE7-76D212191A09}</a:tableStyleId>
              </a:tblPr>
              <a:tblGrid>
                <a:gridCol w="2319194">
                  <a:extLst>
                    <a:ext uri="{9D8B030D-6E8A-4147-A177-3AD203B41FA5}">
                      <a16:colId xmlns:a16="http://schemas.microsoft.com/office/drawing/2014/main" val="20000"/>
                    </a:ext>
                  </a:extLst>
                </a:gridCol>
                <a:gridCol w="8696623">
                  <a:extLst>
                    <a:ext uri="{9D8B030D-6E8A-4147-A177-3AD203B41FA5}">
                      <a16:colId xmlns:a16="http://schemas.microsoft.com/office/drawing/2014/main" val="20001"/>
                    </a:ext>
                  </a:extLst>
                </a:gridCol>
              </a:tblGrid>
              <a:tr h="460287">
                <a:tc gridSpan="2">
                  <a:txBody>
                    <a:bodyPr/>
                    <a:lstStyle/>
                    <a:p>
                      <a:pPr marL="0" marR="0" indent="0" algn="l" defTabSz="914332" rtl="0" eaLnBrk="1" fontAlgn="auto" latinLnBrk="0" hangingPunct="1">
                        <a:lnSpc>
                          <a:spcPct val="100000"/>
                        </a:lnSpc>
                        <a:spcBef>
                          <a:spcPts val="0"/>
                        </a:spcBef>
                        <a:spcAft>
                          <a:spcPts val="0"/>
                        </a:spcAft>
                        <a:buClrTx/>
                        <a:buSzTx/>
                        <a:buFontTx/>
                        <a:buNone/>
                        <a:tabLst/>
                        <a:defRPr/>
                      </a:pPr>
                      <a:r>
                        <a:rPr lang="de-DE" b="1" dirty="0" smtClean="0">
                          <a:solidFill>
                            <a:schemeClr val="tx1"/>
                          </a:solidFill>
                        </a:rPr>
                        <a:t>.NET Jump Start: Tag 2</a:t>
                      </a:r>
                    </a:p>
                  </a:txBody>
                  <a:tcPr/>
                </a:tc>
                <a:tc hMerge="1">
                  <a:txBody>
                    <a:bodyPr/>
                    <a:lstStyle/>
                    <a:p>
                      <a:endParaRPr lang="de-DE" dirty="0"/>
                    </a:p>
                  </a:txBody>
                  <a:tcPr/>
                </a:tc>
                <a:extLst>
                  <a:ext uri="{0D108BD9-81ED-4DB2-BD59-A6C34878D82A}">
                    <a16:rowId xmlns:a16="http://schemas.microsoft.com/office/drawing/2014/main" val="10000"/>
                  </a:ext>
                </a:extLst>
              </a:tr>
              <a:tr h="370840">
                <a:tc>
                  <a:txBody>
                    <a:bodyPr/>
                    <a:lstStyle/>
                    <a:p>
                      <a:r>
                        <a:rPr lang="de-DE" dirty="0" smtClean="0"/>
                        <a:t>09:00 – 10:15</a:t>
                      </a:r>
                      <a:endParaRPr lang="de-DE" dirty="0"/>
                    </a:p>
                  </a:txBody>
                  <a:tcPr/>
                </a:tc>
                <a:tc>
                  <a:txBody>
                    <a:bodyPr/>
                    <a:lstStyle/>
                    <a:p>
                      <a:r>
                        <a:rPr lang="de-DE" b="0" dirty="0" smtClean="0"/>
                        <a:t>05 | ASP.NET Web API </a:t>
                      </a:r>
                      <a:r>
                        <a:rPr lang="de-DE" b="0" baseline="0" dirty="0" smtClean="0"/>
                        <a:t>+ </a:t>
                      </a:r>
                      <a:r>
                        <a:rPr lang="de-DE" b="0" dirty="0" smtClean="0"/>
                        <a:t>Hands-On</a:t>
                      </a:r>
                    </a:p>
                  </a:txBody>
                  <a:tcPr/>
                </a:tc>
                <a:extLst>
                  <a:ext uri="{0D108BD9-81ED-4DB2-BD59-A6C34878D82A}">
                    <a16:rowId xmlns:a16="http://schemas.microsoft.com/office/drawing/2014/main" val="10006"/>
                  </a:ext>
                </a:extLst>
              </a:tr>
              <a:tr h="370840">
                <a:tc>
                  <a:txBody>
                    <a:bodyPr/>
                    <a:lstStyle/>
                    <a:p>
                      <a:r>
                        <a:rPr lang="de-DE" dirty="0" smtClean="0"/>
                        <a:t>10:15 – 11:45</a:t>
                      </a:r>
                      <a:endParaRPr lang="de-DE" dirty="0"/>
                    </a:p>
                  </a:txBody>
                  <a:tcPr/>
                </a:tc>
                <a:tc>
                  <a:txBody>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lang="de-DE" b="0" dirty="0" smtClean="0"/>
                        <a:t>06 | Einführung in die </a:t>
                      </a:r>
                      <a:r>
                        <a:rPr lang="de-DE" b="0" baseline="0" dirty="0" smtClean="0"/>
                        <a:t>universelle Windows-Plattform + Hands On</a:t>
                      </a:r>
                      <a:endParaRPr lang="de-DE" b="0" dirty="0" smtClean="0"/>
                    </a:p>
                  </a:txBody>
                  <a:tcPr/>
                </a:tc>
                <a:extLst>
                  <a:ext uri="{0D108BD9-81ED-4DB2-BD59-A6C34878D82A}">
                    <a16:rowId xmlns:a16="http://schemas.microsoft.com/office/drawing/2014/main" val="10007"/>
                  </a:ext>
                </a:extLst>
              </a:tr>
              <a:tr h="370840">
                <a:tc>
                  <a:txBody>
                    <a:bodyPr/>
                    <a:lstStyle/>
                    <a:p>
                      <a:r>
                        <a:rPr lang="de-DE" dirty="0" smtClean="0"/>
                        <a:t>11:45 – 12:30</a:t>
                      </a:r>
                      <a:endParaRPr lang="de-DE" dirty="0"/>
                    </a:p>
                  </a:txBody>
                  <a:tcPr/>
                </a:tc>
                <a:tc>
                  <a:txBody>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lang="de-DE" b="0" dirty="0" smtClean="0"/>
                        <a:t>06 | Grundlagen MVVM</a:t>
                      </a:r>
                    </a:p>
                  </a:txBody>
                  <a:tcPr/>
                </a:tc>
                <a:extLst>
                  <a:ext uri="{0D108BD9-81ED-4DB2-BD59-A6C34878D82A}">
                    <a16:rowId xmlns:a16="http://schemas.microsoft.com/office/drawing/2014/main" val="2660125841"/>
                  </a:ext>
                </a:extLst>
              </a:tr>
              <a:tr h="370840">
                <a:tc>
                  <a:txBody>
                    <a:bodyPr/>
                    <a:lstStyle/>
                    <a:p>
                      <a:pPr marL="0" marR="0" indent="0" algn="l" defTabSz="914332" rtl="0" eaLnBrk="1" fontAlgn="auto" latinLnBrk="0" hangingPunct="1">
                        <a:lnSpc>
                          <a:spcPct val="100000"/>
                        </a:lnSpc>
                        <a:spcBef>
                          <a:spcPts val="0"/>
                        </a:spcBef>
                        <a:spcAft>
                          <a:spcPts val="0"/>
                        </a:spcAft>
                        <a:buClrTx/>
                        <a:buSzTx/>
                        <a:buFontTx/>
                        <a:buNone/>
                        <a:tabLst/>
                        <a:defRPr/>
                      </a:pPr>
                      <a:r>
                        <a:rPr lang="de-DE" dirty="0" smtClean="0"/>
                        <a:t>12:30 –</a:t>
                      </a:r>
                      <a:r>
                        <a:rPr lang="de-DE" baseline="0" dirty="0" smtClean="0"/>
                        <a:t> </a:t>
                      </a:r>
                      <a:r>
                        <a:rPr lang="de-DE" dirty="0" smtClean="0"/>
                        <a:t>14:00</a:t>
                      </a:r>
                    </a:p>
                  </a:txBody>
                  <a:tcPr/>
                </a:tc>
                <a:tc>
                  <a:txBody>
                    <a:bodyPr/>
                    <a:lstStyle/>
                    <a:p>
                      <a:pPr algn="ctr"/>
                      <a:r>
                        <a:rPr lang="de-DE" b="0" dirty="0" smtClean="0"/>
                        <a:t>- Mittagspause-</a:t>
                      </a:r>
                      <a:endParaRPr lang="de-DE" b="0" dirty="0"/>
                    </a:p>
                  </a:txBody>
                  <a:tcPr/>
                </a:tc>
                <a:extLst>
                  <a:ext uri="{0D108BD9-81ED-4DB2-BD59-A6C34878D82A}">
                    <a16:rowId xmlns:a16="http://schemas.microsoft.com/office/drawing/2014/main" val="3567531962"/>
                  </a:ext>
                </a:extLst>
              </a:tr>
              <a:tr h="370840">
                <a:tc>
                  <a:txBody>
                    <a:bodyPr/>
                    <a:lstStyle/>
                    <a:p>
                      <a:r>
                        <a:rPr lang="de-DE" dirty="0" smtClean="0"/>
                        <a:t>14:00</a:t>
                      </a:r>
                      <a:r>
                        <a:rPr lang="de-DE" baseline="0" dirty="0" smtClean="0"/>
                        <a:t> – 15:00</a:t>
                      </a:r>
                      <a:endParaRPr lang="de-DE" dirty="0"/>
                    </a:p>
                  </a:txBody>
                  <a:tcPr/>
                </a:tc>
                <a:tc>
                  <a:txBody>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lang="de-DE" b="0" dirty="0" smtClean="0"/>
                        <a:t>06 | MVVM Hands On</a:t>
                      </a:r>
                    </a:p>
                  </a:txBody>
                  <a:tcPr/>
                </a:tc>
                <a:extLst>
                  <a:ext uri="{0D108BD9-81ED-4DB2-BD59-A6C34878D82A}">
                    <a16:rowId xmlns:a16="http://schemas.microsoft.com/office/drawing/2014/main" val="4064030496"/>
                  </a:ext>
                </a:extLst>
              </a:tr>
              <a:tr h="370840">
                <a:tc>
                  <a:txBody>
                    <a:bodyPr/>
                    <a:lstStyle/>
                    <a:p>
                      <a:r>
                        <a:rPr lang="de-DE" dirty="0" smtClean="0"/>
                        <a:t>15:00 – 15:30</a:t>
                      </a:r>
                      <a:endParaRPr lang="de-DE" dirty="0"/>
                    </a:p>
                  </a:txBody>
                  <a:tcPr/>
                </a:tc>
                <a:tc>
                  <a:txBody>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lang="de-DE" b="0" dirty="0" smtClean="0"/>
                        <a:t>06</a:t>
                      </a:r>
                      <a:r>
                        <a:rPr lang="de-DE" b="0" baseline="0" dirty="0" smtClean="0"/>
                        <a:t> | API Integration + Windows APIs</a:t>
                      </a:r>
                      <a:endParaRPr lang="de-DE" b="0" dirty="0" smtClean="0"/>
                    </a:p>
                  </a:txBody>
                  <a:tcPr/>
                </a:tc>
                <a:extLst>
                  <a:ext uri="{0D108BD9-81ED-4DB2-BD59-A6C34878D82A}">
                    <a16:rowId xmlns:a16="http://schemas.microsoft.com/office/drawing/2014/main" val="4167368212"/>
                  </a:ext>
                </a:extLst>
              </a:tr>
              <a:tr h="370840">
                <a:tc>
                  <a:txBody>
                    <a:bodyPr/>
                    <a:lstStyle/>
                    <a:p>
                      <a:r>
                        <a:rPr lang="de-DE" dirty="0" smtClean="0"/>
                        <a:t>15:30 – 15:45</a:t>
                      </a:r>
                      <a:endParaRPr lang="de-DE" dirty="0"/>
                    </a:p>
                  </a:txBody>
                  <a:tcPr/>
                </a:tc>
                <a:tc>
                  <a:txBody>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lang="de-DE" b="0" dirty="0" smtClean="0"/>
                        <a:t>- Kaffeepause</a:t>
                      </a:r>
                      <a:r>
                        <a:rPr lang="de-DE" b="0" baseline="0" dirty="0" smtClean="0"/>
                        <a:t> -</a:t>
                      </a:r>
                      <a:endParaRPr lang="de-DE" b="0" dirty="0" smtClean="0"/>
                    </a:p>
                  </a:txBody>
                  <a:tcPr/>
                </a:tc>
                <a:extLst>
                  <a:ext uri="{0D108BD9-81ED-4DB2-BD59-A6C34878D82A}">
                    <a16:rowId xmlns:a16="http://schemas.microsoft.com/office/drawing/2014/main" val="3606254907"/>
                  </a:ext>
                </a:extLst>
              </a:tr>
              <a:tr h="370840">
                <a:tc>
                  <a:txBody>
                    <a:bodyPr/>
                    <a:lstStyle/>
                    <a:p>
                      <a:r>
                        <a:rPr lang="de-DE" dirty="0" smtClean="0"/>
                        <a:t>15:45 – 17:00</a:t>
                      </a:r>
                      <a:endParaRPr lang="de-DE" dirty="0"/>
                    </a:p>
                  </a:txBody>
                  <a:tcPr/>
                </a:tc>
                <a:tc>
                  <a:txBody>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lang="de-DE" b="0" dirty="0" smtClean="0"/>
                        <a:t>06 | API Integration + File Open</a:t>
                      </a:r>
                      <a:r>
                        <a:rPr lang="de-DE" b="0" baseline="0" dirty="0" smtClean="0"/>
                        <a:t> </a:t>
                      </a:r>
                      <a:r>
                        <a:rPr lang="de-DE" b="0" baseline="0" dirty="0" err="1" smtClean="0"/>
                        <a:t>Picker</a:t>
                      </a:r>
                      <a:r>
                        <a:rPr lang="de-DE" b="0" dirty="0" smtClean="0"/>
                        <a:t> Hands On</a:t>
                      </a:r>
                    </a:p>
                  </a:txBody>
                  <a:tcPr/>
                </a:tc>
                <a:extLst>
                  <a:ext uri="{0D108BD9-81ED-4DB2-BD59-A6C34878D82A}">
                    <a16:rowId xmlns:a16="http://schemas.microsoft.com/office/drawing/2014/main" val="3271482868"/>
                  </a:ext>
                </a:extLst>
              </a:tr>
              <a:tr h="370840">
                <a:tc>
                  <a:txBody>
                    <a:bodyPr/>
                    <a:lstStyle/>
                    <a:p>
                      <a:r>
                        <a:rPr lang="de-DE" dirty="0" smtClean="0"/>
                        <a:t>17:00</a:t>
                      </a:r>
                      <a:r>
                        <a:rPr lang="de-DE" baseline="0" dirty="0" smtClean="0"/>
                        <a:t> – 17:30</a:t>
                      </a:r>
                      <a:endParaRPr lang="de-DE" dirty="0"/>
                    </a:p>
                  </a:txBody>
                  <a:tcPr/>
                </a:tc>
                <a:tc>
                  <a:txBody>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lang="de-DE" b="0" dirty="0" smtClean="0"/>
                        <a:t>Abschluss</a:t>
                      </a:r>
                    </a:p>
                  </a:txBody>
                  <a:tcPr/>
                </a:tc>
                <a:extLst>
                  <a:ext uri="{0D108BD9-81ED-4DB2-BD59-A6C34878D82A}">
                    <a16:rowId xmlns:a16="http://schemas.microsoft.com/office/drawing/2014/main" val="2393524191"/>
                  </a:ext>
                </a:extLst>
              </a:tr>
            </a:tbl>
          </a:graphicData>
        </a:graphic>
      </p:graphicFrame>
    </p:spTree>
    <p:extLst>
      <p:ext uri="{BB962C8B-B14F-4D97-AF65-F5344CB8AC3E}">
        <p14:creationId xmlns:p14="http://schemas.microsoft.com/office/powerpoint/2010/main" val="32309498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el 1"/>
          <p:cNvSpPr>
            <a:spLocks noGrp="1"/>
          </p:cNvSpPr>
          <p:nvPr>
            <p:ph type="title"/>
          </p:nvPr>
        </p:nvSpPr>
        <p:spPr/>
        <p:txBody>
          <a:bodyPr/>
          <a:lstStyle/>
          <a:p>
            <a:pPr eaLnBrk="1" hangingPunct="1"/>
            <a:r>
              <a:rPr lang="de-DE" dirty="0" smtClean="0"/>
              <a:t>Kursinhalte</a:t>
            </a:r>
          </a:p>
        </p:txBody>
      </p:sp>
      <p:sp>
        <p:nvSpPr>
          <p:cNvPr id="11" name="Foliennummernplatzhalter 10"/>
          <p:cNvSpPr>
            <a:spLocks noGrp="1"/>
          </p:cNvSpPr>
          <p:nvPr>
            <p:ph type="sldNum" sz="quarter" idx="12"/>
          </p:nvPr>
        </p:nvSpPr>
        <p:spPr/>
        <p:txBody>
          <a:bodyPr/>
          <a:lstStyle/>
          <a:p>
            <a:pPr>
              <a:defRPr/>
            </a:pPr>
            <a:fld id="{167059F5-D541-4CCE-9C94-CDD37FCFF25E}" type="slidenum">
              <a:rPr lang="sv-SE" smtClean="0"/>
              <a:pPr>
                <a:defRPr/>
              </a:pPr>
              <a:t>3</a:t>
            </a:fld>
            <a:endParaRPr lang="sv-SE" dirty="0"/>
          </a:p>
        </p:txBody>
      </p:sp>
      <p:graphicFrame>
        <p:nvGraphicFramePr>
          <p:cNvPr id="3" name="Tabelle 2"/>
          <p:cNvGraphicFramePr>
            <a:graphicFrameLocks noGrp="1"/>
          </p:cNvGraphicFramePr>
          <p:nvPr>
            <p:extLst>
              <p:ext uri="{D42A27DB-BD31-4B8C-83A1-F6EECF244321}">
                <p14:modId xmlns:p14="http://schemas.microsoft.com/office/powerpoint/2010/main" val="539427628"/>
              </p:ext>
            </p:extLst>
          </p:nvPr>
        </p:nvGraphicFramePr>
        <p:xfrm>
          <a:off x="587298" y="1444713"/>
          <a:ext cx="8928177" cy="2746287"/>
        </p:xfrm>
        <a:graphic>
          <a:graphicData uri="http://schemas.openxmlformats.org/drawingml/2006/table">
            <a:tbl>
              <a:tblPr firstRow="1" bandRow="1">
                <a:tableStyleId>{B301B821-A1FF-4177-AEE7-76D212191A09}</a:tableStyleId>
              </a:tblPr>
              <a:tblGrid>
                <a:gridCol w="1357132">
                  <a:extLst>
                    <a:ext uri="{9D8B030D-6E8A-4147-A177-3AD203B41FA5}">
                      <a16:colId xmlns:a16="http://schemas.microsoft.com/office/drawing/2014/main" val="20000"/>
                    </a:ext>
                  </a:extLst>
                </a:gridCol>
                <a:gridCol w="7571045">
                  <a:extLst>
                    <a:ext uri="{9D8B030D-6E8A-4147-A177-3AD203B41FA5}">
                      <a16:colId xmlns:a16="http://schemas.microsoft.com/office/drawing/2014/main" val="20001"/>
                    </a:ext>
                  </a:extLst>
                </a:gridCol>
              </a:tblGrid>
              <a:tr h="460287">
                <a:tc gridSpan="2">
                  <a:txBody>
                    <a:bodyPr/>
                    <a:lstStyle/>
                    <a:p>
                      <a:pPr marL="0" marR="0" indent="0" algn="l" defTabSz="914332" rtl="0" eaLnBrk="1" fontAlgn="auto" latinLnBrk="0" hangingPunct="1">
                        <a:lnSpc>
                          <a:spcPct val="100000"/>
                        </a:lnSpc>
                        <a:spcBef>
                          <a:spcPts val="0"/>
                        </a:spcBef>
                        <a:spcAft>
                          <a:spcPts val="0"/>
                        </a:spcAft>
                        <a:buClrTx/>
                        <a:buSzTx/>
                        <a:buFontTx/>
                        <a:buNone/>
                        <a:tabLst/>
                        <a:defRPr/>
                      </a:pPr>
                      <a:r>
                        <a:rPr lang="de-DE" b="1" dirty="0" smtClean="0">
                          <a:solidFill>
                            <a:schemeClr val="tx1"/>
                          </a:solidFill>
                        </a:rPr>
                        <a:t>.NET Jump Start</a:t>
                      </a:r>
                    </a:p>
                  </a:txBody>
                  <a:tcPr/>
                </a:tc>
                <a:tc hMerge="1">
                  <a:txBody>
                    <a:bodyPr/>
                    <a:lstStyle/>
                    <a:p>
                      <a:endParaRPr lang="de-DE" dirty="0"/>
                    </a:p>
                  </a:txBody>
                  <a:tcPr/>
                </a:tc>
                <a:extLst>
                  <a:ext uri="{0D108BD9-81ED-4DB2-BD59-A6C34878D82A}">
                    <a16:rowId xmlns:a16="http://schemas.microsoft.com/office/drawing/2014/main" val="10000"/>
                  </a:ext>
                </a:extLst>
              </a:tr>
              <a:tr h="370840">
                <a:tc>
                  <a:txBody>
                    <a:bodyPr/>
                    <a:lstStyle/>
                    <a:p>
                      <a:r>
                        <a:rPr lang="de-DE" dirty="0" smtClean="0"/>
                        <a:t>Tag 1</a:t>
                      </a:r>
                      <a:endParaRPr lang="de-DE" dirty="0"/>
                    </a:p>
                  </a:txBody>
                  <a:tcPr/>
                </a:tc>
                <a:tc>
                  <a:txBody>
                    <a:bodyPr/>
                    <a:lstStyle/>
                    <a:p>
                      <a:r>
                        <a:rPr lang="de-DE" b="0" dirty="0" smtClean="0"/>
                        <a:t>01 | Überblick</a:t>
                      </a:r>
                      <a:endParaRPr lang="de-DE" b="0" dirty="0"/>
                    </a:p>
                  </a:txBody>
                  <a:tcPr/>
                </a:tc>
                <a:extLst>
                  <a:ext uri="{0D108BD9-81ED-4DB2-BD59-A6C34878D82A}">
                    <a16:rowId xmlns:a16="http://schemas.microsoft.com/office/drawing/2014/main" val="10001"/>
                  </a:ext>
                </a:extLst>
              </a:tr>
              <a:tr h="370840">
                <a:tc>
                  <a:txBody>
                    <a:bodyPr/>
                    <a:lstStyle/>
                    <a:p>
                      <a:endParaRPr lang="de-DE" b="1" dirty="0"/>
                    </a:p>
                  </a:txBody>
                  <a:tcPr/>
                </a:tc>
                <a:tc>
                  <a:txBody>
                    <a:bodyPr/>
                    <a:lstStyle/>
                    <a:p>
                      <a:r>
                        <a:rPr lang="de-DE" b="0" dirty="0" smtClean="0"/>
                        <a:t>02 | Vorbereitung und Projektsetup</a:t>
                      </a:r>
                      <a:endParaRPr lang="de-DE" b="0" dirty="0"/>
                    </a:p>
                  </a:txBody>
                  <a:tcPr/>
                </a:tc>
                <a:extLst>
                  <a:ext uri="{0D108BD9-81ED-4DB2-BD59-A6C34878D82A}">
                    <a16:rowId xmlns:a16="http://schemas.microsoft.com/office/drawing/2014/main" val="10002"/>
                  </a:ext>
                </a:extLst>
              </a:tr>
              <a:tr h="370840">
                <a:tc>
                  <a:txBody>
                    <a:bodyPr/>
                    <a:lstStyle/>
                    <a:p>
                      <a:endParaRPr lang="de-DE" dirty="0"/>
                    </a:p>
                  </a:txBody>
                  <a:tcPr/>
                </a:tc>
                <a:tc>
                  <a:txBody>
                    <a:bodyPr/>
                    <a:lstStyle/>
                    <a:p>
                      <a:r>
                        <a:rPr lang="de-DE" dirty="0" smtClean="0"/>
                        <a:t>03 | Datenmodellierung und -abfrage mit dem Entity Framework</a:t>
                      </a:r>
                      <a:endParaRPr lang="de-DE" dirty="0"/>
                    </a:p>
                  </a:txBody>
                  <a:tcPr/>
                </a:tc>
                <a:extLst>
                  <a:ext uri="{0D108BD9-81ED-4DB2-BD59-A6C34878D82A}">
                    <a16:rowId xmlns:a16="http://schemas.microsoft.com/office/drawing/2014/main" val="10003"/>
                  </a:ext>
                </a:extLst>
              </a:tr>
              <a:tr h="370840">
                <a:tc>
                  <a:txBody>
                    <a:bodyPr/>
                    <a:lstStyle/>
                    <a:p>
                      <a:endParaRPr lang="de-DE" dirty="0"/>
                    </a:p>
                  </a:txBody>
                  <a:tcPr/>
                </a:tc>
                <a:tc>
                  <a:txBody>
                    <a:bodyPr/>
                    <a:lstStyle/>
                    <a:p>
                      <a:r>
                        <a:rPr lang="de-DE" b="0" dirty="0" smtClean="0"/>
                        <a:t>04 | Aufbau einer Webapplikation mit ASP.NET MVC</a:t>
                      </a:r>
                      <a:endParaRPr lang="de-DE" b="0" dirty="0"/>
                    </a:p>
                  </a:txBody>
                  <a:tcPr/>
                </a:tc>
                <a:extLst>
                  <a:ext uri="{0D108BD9-81ED-4DB2-BD59-A6C34878D82A}">
                    <a16:rowId xmlns:a16="http://schemas.microsoft.com/office/drawing/2014/main" val="10004"/>
                  </a:ext>
                </a:extLst>
              </a:tr>
              <a:tr h="370840">
                <a:tc>
                  <a:txBody>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lang="de-DE" smtClean="0"/>
                        <a:t>Tag 2</a:t>
                      </a:r>
                    </a:p>
                  </a:txBody>
                  <a:tcPr/>
                </a:tc>
                <a:tc>
                  <a:txBody>
                    <a:bodyPr/>
                    <a:lstStyle/>
                    <a:p>
                      <a:r>
                        <a:rPr lang="de-DE" b="1" dirty="0" smtClean="0"/>
                        <a:t>05</a:t>
                      </a:r>
                      <a:r>
                        <a:rPr lang="de-DE" b="1" baseline="0" dirty="0" smtClean="0"/>
                        <a:t> | Entwicklung einer Schnittstelle mit ASP.NET Web API</a:t>
                      </a:r>
                      <a:endParaRPr lang="de-DE" b="1" dirty="0"/>
                    </a:p>
                  </a:txBody>
                  <a:tcPr/>
                </a:tc>
                <a:extLst>
                  <a:ext uri="{0D108BD9-81ED-4DB2-BD59-A6C34878D82A}">
                    <a16:rowId xmlns:a16="http://schemas.microsoft.com/office/drawing/2014/main" val="10005"/>
                  </a:ext>
                </a:extLst>
              </a:tr>
              <a:tr h="370840">
                <a:tc>
                  <a:txBody>
                    <a:bodyPr/>
                    <a:lstStyle/>
                    <a:p>
                      <a:endParaRPr lang="de-DE" dirty="0"/>
                    </a:p>
                  </a:txBody>
                  <a:tcPr/>
                </a:tc>
                <a:tc>
                  <a:txBody>
                    <a:bodyPr/>
                    <a:lstStyle/>
                    <a:p>
                      <a:r>
                        <a:rPr lang="de-DE" b="0" dirty="0" smtClean="0"/>
                        <a:t>06</a:t>
                      </a:r>
                      <a:r>
                        <a:rPr lang="de-DE" b="0" baseline="0" dirty="0" smtClean="0"/>
                        <a:t> | Entwicklung einer App für die universelle Windows Plattform</a:t>
                      </a:r>
                      <a:endParaRPr lang="de-DE" b="0" dirty="0"/>
                    </a:p>
                  </a:txBody>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587299" y="584335"/>
            <a:ext cx="7804226" cy="757413"/>
          </a:xfrm>
        </p:spPr>
        <p:txBody>
          <a:bodyPr/>
          <a:lstStyle/>
          <a:p>
            <a:r>
              <a:rPr lang="de-DE" dirty="0" smtClean="0"/>
              <a:t>05 | Entwicklung </a:t>
            </a:r>
            <a:r>
              <a:rPr lang="de-DE" dirty="0"/>
              <a:t>einer Schnittstelle mit ASP.NET Web API</a:t>
            </a:r>
          </a:p>
        </p:txBody>
      </p:sp>
      <p:sp>
        <p:nvSpPr>
          <p:cNvPr id="4" name="Untertitel 3"/>
          <p:cNvSpPr>
            <a:spLocks noGrp="1"/>
          </p:cNvSpPr>
          <p:nvPr>
            <p:ph type="subTitle" idx="1"/>
          </p:nvPr>
        </p:nvSpPr>
        <p:spPr/>
        <p:txBody>
          <a:bodyPr/>
          <a:lstStyle/>
          <a:p>
            <a:r>
              <a:rPr lang="de-DE" dirty="0" smtClean="0"/>
              <a:t>Daniel Beckmann</a:t>
            </a:r>
            <a:endParaRPr lang="de-DE" dirty="0"/>
          </a:p>
        </p:txBody>
      </p:sp>
      <p:pic>
        <p:nvPicPr>
          <p:cNvPr id="6" name="Grafik 5"/>
          <p:cNvPicPr>
            <a:picLocks noChangeAspect="1"/>
          </p:cNvPicPr>
          <p:nvPr/>
        </p:nvPicPr>
        <p:blipFill>
          <a:blip r:embed="rId2"/>
          <a:stretch>
            <a:fillRect/>
          </a:stretch>
        </p:blipFill>
        <p:spPr>
          <a:xfrm>
            <a:off x="587299" y="1962668"/>
            <a:ext cx="7472533" cy="4424248"/>
          </a:xfrm>
          <a:prstGeom prst="rect">
            <a:avLst/>
          </a:prstGeom>
        </p:spPr>
      </p:pic>
    </p:spTree>
    <p:extLst>
      <p:ext uri="{BB962C8B-B14F-4D97-AF65-F5344CB8AC3E}">
        <p14:creationId xmlns:p14="http://schemas.microsoft.com/office/powerpoint/2010/main" val="30753122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p:cNvSpPr>
            <a:spLocks noGrp="1"/>
          </p:cNvSpPr>
          <p:nvPr>
            <p:ph type="title"/>
          </p:nvPr>
        </p:nvSpPr>
        <p:spPr/>
        <p:txBody>
          <a:bodyPr/>
          <a:lstStyle/>
          <a:p>
            <a:pPr>
              <a:lnSpc>
                <a:spcPct val="150000"/>
              </a:lnSpc>
            </a:pPr>
            <a:r>
              <a:rPr lang="de-DE" dirty="0" smtClean="0"/>
              <a:t>Agenda</a:t>
            </a:r>
            <a:endParaRPr lang="de-DE" dirty="0"/>
          </a:p>
        </p:txBody>
      </p:sp>
      <p:sp>
        <p:nvSpPr>
          <p:cNvPr id="5" name="Inhaltsplatzhalter 4"/>
          <p:cNvSpPr>
            <a:spLocks noGrp="1"/>
          </p:cNvSpPr>
          <p:nvPr>
            <p:ph idx="1"/>
          </p:nvPr>
        </p:nvSpPr>
        <p:spPr/>
        <p:txBody>
          <a:bodyPr/>
          <a:lstStyle/>
          <a:p>
            <a:r>
              <a:rPr lang="en-US" dirty="0"/>
              <a:t>Was </a:t>
            </a:r>
            <a:r>
              <a:rPr lang="en-US" dirty="0" err="1"/>
              <a:t>ist</a:t>
            </a:r>
            <a:r>
              <a:rPr lang="en-US" dirty="0"/>
              <a:t> </a:t>
            </a:r>
            <a:r>
              <a:rPr lang="en-US" dirty="0" err="1"/>
              <a:t>eine</a:t>
            </a:r>
            <a:r>
              <a:rPr lang="en-US" dirty="0"/>
              <a:t> </a:t>
            </a:r>
            <a:r>
              <a:rPr lang="en-US" dirty="0" err="1"/>
              <a:t>Wep</a:t>
            </a:r>
            <a:r>
              <a:rPr lang="en-US" dirty="0"/>
              <a:t> API?
Routing
</a:t>
            </a:r>
            <a:r>
              <a:rPr lang="en-US" dirty="0" err="1"/>
              <a:t>Eine</a:t>
            </a:r>
            <a:r>
              <a:rPr lang="en-US" dirty="0"/>
              <a:t> Web API </a:t>
            </a:r>
            <a:r>
              <a:rPr lang="en-US" dirty="0" err="1"/>
              <a:t>für</a:t>
            </a:r>
            <a:r>
              <a:rPr lang="en-US" dirty="0"/>
              <a:t> </a:t>
            </a:r>
            <a:r>
              <a:rPr lang="en-US" dirty="0" err="1"/>
              <a:t>eine</a:t>
            </a:r>
            <a:r>
              <a:rPr lang="en-US" dirty="0"/>
              <a:t> MVC </a:t>
            </a:r>
            <a:r>
              <a:rPr lang="en-US" dirty="0" err="1"/>
              <a:t>Anwendung</a:t>
            </a:r>
            <a:r>
              <a:rPr lang="en-US" dirty="0"/>
              <a:t> </a:t>
            </a:r>
            <a:r>
              <a:rPr lang="en-US" dirty="0" err="1"/>
              <a:t>erstellen</a:t>
            </a:r>
            <a:r>
              <a:rPr lang="en-US" dirty="0"/>
              <a:t>
RESTful Services
Data Return Formats
</a:t>
            </a:r>
            <a:r>
              <a:rPr lang="en-US" dirty="0" err="1"/>
              <a:t>Routen</a:t>
            </a:r>
            <a:r>
              <a:rPr lang="en-US" dirty="0"/>
              <a:t> und Controller in </a:t>
            </a:r>
            <a:r>
              <a:rPr lang="en-US" dirty="0" err="1"/>
              <a:t>einer</a:t>
            </a:r>
            <a:r>
              <a:rPr lang="en-US" dirty="0"/>
              <a:t> Web API
Demonstration: </a:t>
            </a:r>
            <a:r>
              <a:rPr lang="en-US" dirty="0" err="1"/>
              <a:t>Testen</a:t>
            </a:r>
            <a:r>
              <a:rPr lang="en-US" dirty="0"/>
              <a:t> von Web APIs </a:t>
            </a:r>
            <a:r>
              <a:rPr lang="en-US" dirty="0" err="1"/>
              <a:t>mit</a:t>
            </a:r>
            <a:r>
              <a:rPr lang="en-US" dirty="0"/>
              <a:t> </a:t>
            </a:r>
            <a:r>
              <a:rPr lang="en-US" dirty="0" err="1"/>
              <a:t>Hilfe</a:t>
            </a:r>
            <a:r>
              <a:rPr lang="en-US" dirty="0"/>
              <a:t> von </a:t>
            </a:r>
            <a:r>
              <a:rPr lang="en-US" dirty="0" smtClean="0"/>
              <a:t>Postman</a:t>
            </a:r>
          </a:p>
          <a:p>
            <a:r>
              <a:rPr lang="en-US" dirty="0" smtClean="0"/>
              <a:t>Hands-On</a:t>
            </a:r>
            <a:endParaRPr lang="en-US" dirty="0"/>
          </a:p>
        </p:txBody>
      </p:sp>
    </p:spTree>
    <p:extLst>
      <p:ext uri="{BB962C8B-B14F-4D97-AF65-F5344CB8AC3E}">
        <p14:creationId xmlns:p14="http://schemas.microsoft.com/office/powerpoint/2010/main" val="17560055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 </a:t>
            </a:r>
            <a:r>
              <a:rPr lang="en-US" dirty="0" err="1" smtClean="0"/>
              <a:t>ist</a:t>
            </a:r>
            <a:r>
              <a:rPr lang="en-US" dirty="0" smtClean="0"/>
              <a:t> </a:t>
            </a:r>
            <a:r>
              <a:rPr lang="en-US" dirty="0" err="1" smtClean="0"/>
              <a:t>eine</a:t>
            </a:r>
            <a:r>
              <a:rPr lang="en-US" dirty="0" smtClean="0"/>
              <a:t> Web API</a:t>
            </a:r>
            <a:endParaRPr lang="en-US" dirty="0"/>
          </a:p>
        </p:txBody>
      </p:sp>
      <p:sp>
        <p:nvSpPr>
          <p:cNvPr id="3" name="Content Placeholder 2"/>
          <p:cNvSpPr>
            <a:spLocks noGrp="1"/>
          </p:cNvSpPr>
          <p:nvPr>
            <p:ph sz="quarter" idx="10"/>
          </p:nvPr>
        </p:nvSpPr>
        <p:spPr/>
        <p:txBody>
          <a:bodyPr/>
          <a:lstStyle/>
          <a:p>
            <a:r>
              <a:rPr lang="en-US" dirty="0" err="1" smtClean="0"/>
              <a:t>Hilft</a:t>
            </a:r>
            <a:r>
              <a:rPr lang="en-US" dirty="0" smtClean="0"/>
              <a:t> </a:t>
            </a:r>
            <a:r>
              <a:rPr lang="en-US" dirty="0" err="1" smtClean="0"/>
              <a:t>dabei</a:t>
            </a:r>
            <a:r>
              <a:rPr lang="en-US" dirty="0" smtClean="0"/>
              <a:t>, APIs </a:t>
            </a:r>
            <a:r>
              <a:rPr lang="en-US" dirty="0" err="1" smtClean="0"/>
              <a:t>im</a:t>
            </a:r>
            <a:r>
              <a:rPr lang="en-US" dirty="0" smtClean="0"/>
              <a:t> REST-style </a:t>
            </a:r>
            <a:r>
              <a:rPr lang="en-US" dirty="0" err="1" smtClean="0"/>
              <a:t>zu</a:t>
            </a:r>
            <a:r>
              <a:rPr lang="en-US" dirty="0" smtClean="0"/>
              <a:t> </a:t>
            </a:r>
            <a:r>
              <a:rPr lang="en-US" dirty="0" err="1" smtClean="0"/>
              <a:t>erstellen</a:t>
            </a:r>
            <a:endParaRPr lang="en-US" dirty="0"/>
          </a:p>
          <a:p>
            <a:r>
              <a:rPr lang="en-US" dirty="0" err="1" smtClean="0"/>
              <a:t>Erlaubt</a:t>
            </a:r>
            <a:r>
              <a:rPr lang="en-US" dirty="0" smtClean="0"/>
              <a:t> </a:t>
            </a:r>
            <a:r>
              <a:rPr lang="en-US" dirty="0" err="1" smtClean="0"/>
              <a:t>es</a:t>
            </a:r>
            <a:r>
              <a:rPr lang="en-US" dirty="0" smtClean="0"/>
              <a:t> </a:t>
            </a:r>
            <a:r>
              <a:rPr lang="en-US" dirty="0" err="1" smtClean="0"/>
              <a:t>externen</a:t>
            </a:r>
            <a:r>
              <a:rPr lang="en-US" dirty="0" smtClean="0"/>
              <a:t> </a:t>
            </a:r>
            <a:r>
              <a:rPr lang="en-US" dirty="0" err="1" smtClean="0"/>
              <a:t>Systemen</a:t>
            </a:r>
            <a:r>
              <a:rPr lang="en-US" dirty="0" smtClean="0"/>
              <a:t> die </a:t>
            </a:r>
            <a:r>
              <a:rPr lang="en-US" dirty="0" err="1" smtClean="0"/>
              <a:t>bestehende</a:t>
            </a:r>
            <a:r>
              <a:rPr lang="en-US" dirty="0" smtClean="0"/>
              <a:t> Business-</a:t>
            </a:r>
            <a:r>
              <a:rPr lang="en-US" dirty="0" err="1" smtClean="0"/>
              <a:t>Logik</a:t>
            </a:r>
            <a:r>
              <a:rPr lang="en-US" dirty="0" smtClean="0"/>
              <a:t> </a:t>
            </a:r>
            <a:r>
              <a:rPr lang="en-US" dirty="0" err="1" smtClean="0"/>
              <a:t>innerhalb</a:t>
            </a:r>
            <a:r>
              <a:rPr lang="en-US" dirty="0" smtClean="0"/>
              <a:t> der </a:t>
            </a:r>
            <a:r>
              <a:rPr lang="en-US" dirty="0" err="1" smtClean="0"/>
              <a:t>eigenen</a:t>
            </a:r>
            <a:r>
              <a:rPr lang="en-US" dirty="0" smtClean="0"/>
              <a:t> </a:t>
            </a:r>
            <a:r>
              <a:rPr lang="en-US" dirty="0" err="1" smtClean="0"/>
              <a:t>Anwendung</a:t>
            </a:r>
            <a:r>
              <a:rPr lang="en-US" dirty="0" smtClean="0"/>
              <a:t> </a:t>
            </a:r>
            <a:r>
              <a:rPr lang="en-US" dirty="0" err="1" smtClean="0"/>
              <a:t>zu</a:t>
            </a:r>
            <a:r>
              <a:rPr lang="en-US" dirty="0" smtClean="0"/>
              <a:t> </a:t>
            </a:r>
            <a:r>
              <a:rPr lang="en-US" dirty="0" err="1" smtClean="0"/>
              <a:t>benutzen</a:t>
            </a:r>
            <a:endParaRPr lang="en-US" dirty="0"/>
          </a:p>
          <a:p>
            <a:r>
              <a:rPr lang="en-US" dirty="0" smtClean="0"/>
              <a:t>In Requests </a:t>
            </a:r>
            <a:r>
              <a:rPr lang="en-US" dirty="0" err="1" smtClean="0"/>
              <a:t>wird</a:t>
            </a:r>
            <a:r>
              <a:rPr lang="en-US" dirty="0" smtClean="0"/>
              <a:t> die URL </a:t>
            </a:r>
            <a:r>
              <a:rPr lang="en-US" dirty="0" err="1" smtClean="0"/>
              <a:t>zur</a:t>
            </a:r>
            <a:r>
              <a:rPr lang="en-US" dirty="0" smtClean="0"/>
              <a:t> </a:t>
            </a:r>
            <a:r>
              <a:rPr lang="en-US" dirty="0" err="1" smtClean="0"/>
              <a:t>Auswertung</a:t>
            </a:r>
            <a:r>
              <a:rPr lang="en-US" dirty="0" smtClean="0"/>
              <a:t> von </a:t>
            </a:r>
            <a:r>
              <a:rPr lang="en-US" dirty="0" err="1" smtClean="0"/>
              <a:t>Parametern</a:t>
            </a:r>
            <a:r>
              <a:rPr lang="en-US" dirty="0" smtClean="0"/>
              <a:t> </a:t>
            </a:r>
            <a:r>
              <a:rPr lang="en-US" dirty="0" err="1" smtClean="0"/>
              <a:t>genutzt</a:t>
            </a:r>
            <a:endParaRPr lang="en-US" dirty="0"/>
          </a:p>
          <a:p>
            <a:r>
              <a:rPr lang="en-US" dirty="0" smtClean="0"/>
              <a:t>Ideal </a:t>
            </a:r>
            <a:r>
              <a:rPr lang="en-US" dirty="0" err="1" smtClean="0"/>
              <a:t>für</a:t>
            </a:r>
            <a:r>
              <a:rPr lang="en-US" dirty="0" smtClean="0"/>
              <a:t> die Integration von </a:t>
            </a:r>
            <a:r>
              <a:rPr lang="en-US" dirty="0" err="1" smtClean="0"/>
              <a:t>mobilen</a:t>
            </a:r>
            <a:r>
              <a:rPr lang="en-US" dirty="0"/>
              <a:t> </a:t>
            </a:r>
            <a:r>
              <a:rPr lang="en-US" dirty="0" err="1" smtClean="0"/>
              <a:t>Plattformen</a:t>
            </a:r>
            <a:endParaRPr lang="en-US" dirty="0"/>
          </a:p>
        </p:txBody>
      </p:sp>
    </p:spTree>
    <p:extLst>
      <p:ext uri="{BB962C8B-B14F-4D97-AF65-F5344CB8AC3E}">
        <p14:creationId xmlns:p14="http://schemas.microsoft.com/office/powerpoint/2010/main" val="3569285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sz="quarter" idx="10"/>
          </p:nvPr>
        </p:nvSpPr>
        <p:spPr/>
        <p:txBody>
          <a:bodyPr/>
          <a:lstStyle/>
          <a:p>
            <a:r>
              <a:rPr lang="en-US" dirty="0" smtClean="0"/>
              <a:t>Um Web API Requests </a:t>
            </a:r>
            <a:r>
              <a:rPr lang="en-US" dirty="0" err="1" smtClean="0"/>
              <a:t>zu</a:t>
            </a:r>
            <a:r>
              <a:rPr lang="en-US" dirty="0" smtClean="0"/>
              <a:t> </a:t>
            </a:r>
            <a:r>
              <a:rPr lang="en-US" dirty="0" err="1" smtClean="0"/>
              <a:t>verarbeiten</a:t>
            </a:r>
            <a:r>
              <a:rPr lang="en-US" dirty="0" smtClean="0"/>
              <a:t>, </a:t>
            </a:r>
            <a:r>
              <a:rPr lang="en-US" dirty="0" err="1" smtClean="0"/>
              <a:t>lassen</a:t>
            </a:r>
            <a:r>
              <a:rPr lang="en-US" dirty="0" smtClean="0"/>
              <a:t> </a:t>
            </a:r>
            <a:r>
              <a:rPr lang="en-US" dirty="0" err="1" smtClean="0"/>
              <a:t>sich</a:t>
            </a:r>
            <a:r>
              <a:rPr lang="en-US" dirty="0" smtClean="0"/>
              <a:t> Controller-</a:t>
            </a:r>
            <a:r>
              <a:rPr lang="en-US" dirty="0" err="1" smtClean="0"/>
              <a:t>Namen</a:t>
            </a:r>
            <a:r>
              <a:rPr lang="en-US" dirty="0" smtClean="0"/>
              <a:t> und Naming Conventions </a:t>
            </a:r>
            <a:r>
              <a:rPr lang="en-US" dirty="0" err="1" smtClean="0"/>
              <a:t>nutzen</a:t>
            </a:r>
            <a:endParaRPr lang="en-US" dirty="0" smtClean="0"/>
          </a:p>
          <a:p>
            <a:r>
              <a:rPr lang="en-US" dirty="0" err="1" smtClean="0"/>
              <a:t>Alternativ</a:t>
            </a:r>
            <a:r>
              <a:rPr lang="en-US" dirty="0" smtClean="0"/>
              <a:t> </a:t>
            </a:r>
            <a:r>
              <a:rPr lang="en-US" dirty="0" err="1" smtClean="0"/>
              <a:t>lässt</a:t>
            </a:r>
            <a:r>
              <a:rPr lang="en-US" dirty="0" smtClean="0"/>
              <a:t> </a:t>
            </a:r>
            <a:r>
              <a:rPr lang="en-US" dirty="0" err="1" smtClean="0"/>
              <a:t>sich</a:t>
            </a:r>
            <a:r>
              <a:rPr lang="en-US" dirty="0" smtClean="0"/>
              <a:t> das Mapping </a:t>
            </a:r>
            <a:r>
              <a:rPr lang="en-US" dirty="0" err="1" smtClean="0"/>
              <a:t>auch</a:t>
            </a:r>
            <a:r>
              <a:rPr lang="en-US" dirty="0" smtClean="0"/>
              <a:t> </a:t>
            </a:r>
            <a:r>
              <a:rPr lang="en-US" dirty="0" err="1" smtClean="0"/>
              <a:t>über</a:t>
            </a:r>
            <a:r>
              <a:rPr lang="en-US" dirty="0" smtClean="0"/>
              <a:t> </a:t>
            </a:r>
            <a:r>
              <a:rPr lang="en-US" dirty="0" err="1" smtClean="0"/>
              <a:t>folgende</a:t>
            </a:r>
            <a:r>
              <a:rPr lang="en-US" dirty="0" smtClean="0"/>
              <a:t> Attribute </a:t>
            </a:r>
            <a:r>
              <a:rPr lang="en-US" dirty="0" err="1" smtClean="0"/>
              <a:t>beeinflussen</a:t>
            </a:r>
            <a:r>
              <a:rPr lang="en-US" dirty="0" smtClean="0"/>
              <a:t>:</a:t>
            </a:r>
            <a:endParaRPr lang="en-US" dirty="0"/>
          </a:p>
          <a:p>
            <a:pPr lvl="1"/>
            <a:r>
              <a:rPr lang="en-US" dirty="0" smtClean="0"/>
              <a:t>Die </a:t>
            </a:r>
            <a:r>
              <a:rPr lang="en-US" b="1" dirty="0" err="1" smtClean="0"/>
              <a:t>HttpGet</a:t>
            </a:r>
            <a:r>
              <a:rPr lang="en-US" dirty="0"/>
              <a:t>, </a:t>
            </a:r>
            <a:r>
              <a:rPr lang="en-US" b="1" dirty="0" err="1"/>
              <a:t>HttpPut</a:t>
            </a:r>
            <a:r>
              <a:rPr lang="en-US" dirty="0"/>
              <a:t>, </a:t>
            </a:r>
            <a:r>
              <a:rPr lang="en-US" b="1" dirty="0" err="1"/>
              <a:t>HttpPost</a:t>
            </a:r>
            <a:r>
              <a:rPr lang="en-US" dirty="0"/>
              <a:t>, </a:t>
            </a:r>
            <a:r>
              <a:rPr lang="en-US" dirty="0" err="1" smtClean="0"/>
              <a:t>oder</a:t>
            </a:r>
            <a:r>
              <a:rPr lang="en-US" dirty="0" smtClean="0"/>
              <a:t> </a:t>
            </a:r>
            <a:r>
              <a:rPr lang="en-US" b="1" dirty="0" err="1" smtClean="0"/>
              <a:t>HttpDelete</a:t>
            </a:r>
            <a:r>
              <a:rPr lang="en-US" dirty="0" smtClean="0"/>
              <a:t> Attribute</a:t>
            </a:r>
            <a:endParaRPr lang="en-US" dirty="0"/>
          </a:p>
          <a:p>
            <a:pPr lvl="1"/>
            <a:r>
              <a:rPr lang="en-US" dirty="0" smtClean="0"/>
              <a:t>Das </a:t>
            </a:r>
            <a:r>
              <a:rPr lang="en-US" b="1" dirty="0" smtClean="0"/>
              <a:t>Route </a:t>
            </a:r>
            <a:r>
              <a:rPr lang="en-US" dirty="0" err="1" smtClean="0"/>
              <a:t>Attribut</a:t>
            </a:r>
            <a:endParaRPr lang="en-US" dirty="0"/>
          </a:p>
          <a:p>
            <a:pPr lvl="1"/>
            <a:r>
              <a:rPr lang="en-US" dirty="0" smtClean="0"/>
              <a:t>Das </a:t>
            </a:r>
            <a:r>
              <a:rPr lang="en-US" b="1" dirty="0" err="1" smtClean="0"/>
              <a:t>ActionName</a:t>
            </a:r>
            <a:r>
              <a:rPr lang="en-US" dirty="0" smtClean="0"/>
              <a:t> </a:t>
            </a:r>
            <a:r>
              <a:rPr lang="en-US" dirty="0" err="1" smtClean="0"/>
              <a:t>Attribut</a:t>
            </a:r>
            <a:endParaRPr lang="en-US" dirty="0"/>
          </a:p>
        </p:txBody>
      </p:sp>
    </p:spTree>
    <p:extLst>
      <p:ext uri="{BB962C8B-B14F-4D97-AF65-F5344CB8AC3E}">
        <p14:creationId xmlns:p14="http://schemas.microsoft.com/office/powerpoint/2010/main" val="2505954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RESTful Services</a:t>
            </a:r>
            <a:endParaRPr lang="en-US"/>
          </a:p>
        </p:txBody>
      </p:sp>
      <p:sp>
        <p:nvSpPr>
          <p:cNvPr id="3" name="Content Placeholder 2"/>
          <p:cNvSpPr>
            <a:spLocks noGrp="1"/>
          </p:cNvSpPr>
          <p:nvPr>
            <p:ph sz="quarter" idx="10"/>
          </p:nvPr>
        </p:nvSpPr>
        <p:spPr/>
        <p:txBody>
          <a:bodyPr/>
          <a:lstStyle/>
          <a:p>
            <a:pPr>
              <a:buNone/>
            </a:pPr>
            <a:r>
              <a:rPr lang="en-US" dirty="0" err="1" smtClean="0"/>
              <a:t>Charakteristiken</a:t>
            </a:r>
            <a:r>
              <a:rPr lang="en-US" dirty="0" smtClean="0"/>
              <a:t> </a:t>
            </a:r>
            <a:r>
              <a:rPr lang="en-US" dirty="0" err="1" smtClean="0"/>
              <a:t>eines</a:t>
            </a:r>
            <a:r>
              <a:rPr lang="en-US" dirty="0" smtClean="0"/>
              <a:t> RESTful </a:t>
            </a:r>
            <a:r>
              <a:rPr lang="en-US" dirty="0"/>
              <a:t>Service:</a:t>
            </a:r>
          </a:p>
          <a:p>
            <a:pPr lvl="1"/>
            <a:r>
              <a:rPr lang="en-US" dirty="0" err="1" smtClean="0"/>
              <a:t>Kann</a:t>
            </a:r>
            <a:r>
              <a:rPr lang="en-US" dirty="0" smtClean="0"/>
              <a:t> </a:t>
            </a:r>
            <a:r>
              <a:rPr lang="en-US" dirty="0" err="1" smtClean="0"/>
              <a:t>aufgerufen</a:t>
            </a:r>
            <a:r>
              <a:rPr lang="en-US" dirty="0" smtClean="0"/>
              <a:t> </a:t>
            </a:r>
            <a:r>
              <a:rPr lang="en-US" dirty="0" err="1" smtClean="0"/>
              <a:t>werden</a:t>
            </a:r>
            <a:r>
              <a:rPr lang="en-US" dirty="0" smtClean="0"/>
              <a:t>, um </a:t>
            </a:r>
            <a:r>
              <a:rPr lang="en-US" dirty="0" err="1" smtClean="0"/>
              <a:t>Informationen</a:t>
            </a:r>
            <a:r>
              <a:rPr lang="en-US" dirty="0" smtClean="0"/>
              <a:t> von </a:t>
            </a:r>
            <a:r>
              <a:rPr lang="en-US" dirty="0" err="1" smtClean="0"/>
              <a:t>einem</a:t>
            </a:r>
            <a:r>
              <a:rPr lang="en-US" dirty="0" smtClean="0"/>
              <a:t> Server </a:t>
            </a:r>
            <a:r>
              <a:rPr lang="en-US" dirty="0" err="1" smtClean="0"/>
              <a:t>zu</a:t>
            </a:r>
            <a:r>
              <a:rPr lang="en-US" dirty="0" smtClean="0"/>
              <a:t> laden</a:t>
            </a:r>
            <a:endParaRPr lang="en-US" dirty="0"/>
          </a:p>
          <a:p>
            <a:pPr lvl="1"/>
            <a:r>
              <a:rPr lang="en-US" dirty="0" err="1" smtClean="0"/>
              <a:t>Kann</a:t>
            </a:r>
            <a:r>
              <a:rPr lang="en-US" dirty="0" smtClean="0"/>
              <a:t> </a:t>
            </a:r>
            <a:r>
              <a:rPr lang="en-US" dirty="0" err="1" smtClean="0"/>
              <a:t>über</a:t>
            </a:r>
            <a:r>
              <a:rPr lang="en-US" dirty="0" smtClean="0"/>
              <a:t> HTTP </a:t>
            </a:r>
            <a:r>
              <a:rPr lang="en-US" dirty="0" err="1" smtClean="0"/>
              <a:t>Operationen</a:t>
            </a:r>
            <a:r>
              <a:rPr lang="en-US" dirty="0" smtClean="0"/>
              <a:t> </a:t>
            </a:r>
            <a:r>
              <a:rPr lang="en-US" dirty="0" err="1" smtClean="0"/>
              <a:t>Informationen</a:t>
            </a:r>
            <a:r>
              <a:rPr lang="en-US" dirty="0" smtClean="0"/>
              <a:t> </a:t>
            </a:r>
            <a:r>
              <a:rPr lang="en-US" dirty="0" err="1" smtClean="0"/>
              <a:t>löschen</a:t>
            </a:r>
            <a:r>
              <a:rPr lang="en-US" dirty="0" smtClean="0"/>
              <a:t>, </a:t>
            </a:r>
            <a:r>
              <a:rPr lang="en-US" dirty="0" err="1" smtClean="0"/>
              <a:t>aktualisieren</a:t>
            </a:r>
            <a:r>
              <a:rPr lang="en-US" dirty="0" smtClean="0"/>
              <a:t> </a:t>
            </a:r>
            <a:r>
              <a:rPr lang="en-US" dirty="0" err="1" smtClean="0"/>
              <a:t>oder</a:t>
            </a:r>
            <a:r>
              <a:rPr lang="en-US" dirty="0" smtClean="0"/>
              <a:t> </a:t>
            </a:r>
            <a:r>
              <a:rPr lang="en-US" dirty="0" err="1" smtClean="0"/>
              <a:t>hinzufügen</a:t>
            </a:r>
            <a:endParaRPr lang="en-US" dirty="0"/>
          </a:p>
          <a:p>
            <a:pPr lvl="1"/>
            <a:r>
              <a:rPr lang="en-US" dirty="0" err="1" smtClean="0"/>
              <a:t>Benutzt</a:t>
            </a:r>
            <a:r>
              <a:rPr lang="en-US" dirty="0" smtClean="0"/>
              <a:t> URLs um </a:t>
            </a:r>
            <a:r>
              <a:rPr lang="en-US" dirty="0" err="1" smtClean="0"/>
              <a:t>Entitäten</a:t>
            </a:r>
            <a:r>
              <a:rPr lang="en-US" dirty="0" smtClean="0"/>
              <a:t> </a:t>
            </a:r>
            <a:r>
              <a:rPr lang="en-US" dirty="0" err="1" smtClean="0"/>
              <a:t>eindeutig</a:t>
            </a:r>
            <a:r>
              <a:rPr lang="en-US" dirty="0" smtClean="0"/>
              <a:t> </a:t>
            </a:r>
            <a:r>
              <a:rPr lang="en-US" dirty="0" err="1" smtClean="0"/>
              <a:t>zu</a:t>
            </a:r>
            <a:r>
              <a:rPr lang="en-US" dirty="0" smtClean="0"/>
              <a:t> </a:t>
            </a:r>
            <a:r>
              <a:rPr lang="en-US" dirty="0" err="1" smtClean="0"/>
              <a:t>beschreiben</a:t>
            </a:r>
            <a:endParaRPr lang="en-US" dirty="0"/>
          </a:p>
          <a:p>
            <a:pPr lvl="1"/>
            <a:r>
              <a:rPr lang="en-US" dirty="0" err="1" smtClean="0"/>
              <a:t>Benutzt</a:t>
            </a:r>
            <a:r>
              <a:rPr lang="en-US" dirty="0" smtClean="0"/>
              <a:t> HTTP </a:t>
            </a:r>
            <a:r>
              <a:rPr lang="en-US" dirty="0"/>
              <a:t>verbs </a:t>
            </a:r>
            <a:r>
              <a:rPr lang="en-US" dirty="0" smtClean="0"/>
              <a:t>um </a:t>
            </a:r>
            <a:r>
              <a:rPr lang="en-US" dirty="0" err="1" smtClean="0"/>
              <a:t>herauszufinden</a:t>
            </a:r>
            <a:r>
              <a:rPr lang="en-US" dirty="0" smtClean="0"/>
              <a:t>, </a:t>
            </a:r>
            <a:r>
              <a:rPr lang="en-US" dirty="0" err="1" smtClean="0"/>
              <a:t>welche</a:t>
            </a:r>
            <a:r>
              <a:rPr lang="en-US" dirty="0" smtClean="0"/>
              <a:t> Operation </a:t>
            </a:r>
            <a:r>
              <a:rPr lang="en-US" dirty="0" err="1" smtClean="0"/>
              <a:t>innerhalb</a:t>
            </a:r>
            <a:r>
              <a:rPr lang="en-US" dirty="0" smtClean="0"/>
              <a:t> der API </a:t>
            </a:r>
            <a:r>
              <a:rPr lang="en-US" dirty="0" err="1" smtClean="0"/>
              <a:t>aufgerufen</a:t>
            </a:r>
            <a:r>
              <a:rPr lang="en-US" dirty="0" smtClean="0"/>
              <a:t> </a:t>
            </a:r>
            <a:r>
              <a:rPr lang="en-US" dirty="0" err="1" smtClean="0"/>
              <a:t>werden</a:t>
            </a:r>
            <a:r>
              <a:rPr lang="en-US" dirty="0" smtClean="0"/>
              <a:t> </a:t>
            </a:r>
            <a:r>
              <a:rPr lang="en-US" dirty="0" err="1" smtClean="0"/>
              <a:t>soll</a:t>
            </a:r>
            <a:r>
              <a:rPr lang="en-US" dirty="0" smtClean="0"/>
              <a:t>. HTTP </a:t>
            </a:r>
            <a:r>
              <a:rPr lang="en-US" dirty="0"/>
              <a:t>verbs </a:t>
            </a:r>
            <a:r>
              <a:rPr lang="en-US" dirty="0" err="1" smtClean="0"/>
              <a:t>sind</a:t>
            </a:r>
            <a:r>
              <a:rPr lang="en-US" dirty="0" smtClean="0"/>
              <a:t>:</a:t>
            </a:r>
            <a:endParaRPr lang="en-US" dirty="0"/>
          </a:p>
          <a:p>
            <a:pPr lvl="2"/>
            <a:r>
              <a:rPr lang="en-US" b="1" dirty="0"/>
              <a:t>GET</a:t>
            </a:r>
          </a:p>
          <a:p>
            <a:pPr lvl="2"/>
            <a:r>
              <a:rPr lang="en-US" b="1" dirty="0"/>
              <a:t>POST</a:t>
            </a:r>
          </a:p>
          <a:p>
            <a:pPr lvl="2"/>
            <a:r>
              <a:rPr lang="en-US" b="1" dirty="0"/>
              <a:t>PUT</a:t>
            </a:r>
          </a:p>
          <a:p>
            <a:pPr lvl="2"/>
            <a:r>
              <a:rPr lang="en-US" b="1" dirty="0" smtClean="0"/>
              <a:t>DELETE</a:t>
            </a:r>
            <a:endParaRPr lang="en-US" b="1" dirty="0"/>
          </a:p>
        </p:txBody>
      </p:sp>
    </p:spTree>
    <p:extLst>
      <p:ext uri="{BB962C8B-B14F-4D97-AF65-F5344CB8AC3E}">
        <p14:creationId xmlns:p14="http://schemas.microsoft.com/office/powerpoint/2010/main" val="1292909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Data Return Formats</a:t>
            </a:r>
            <a:endParaRPr lang="de-DE" dirty="0"/>
          </a:p>
        </p:txBody>
      </p:sp>
      <p:sp>
        <p:nvSpPr>
          <p:cNvPr id="3" name="Inhaltsplatzhalter 2"/>
          <p:cNvSpPr>
            <a:spLocks noGrp="1"/>
          </p:cNvSpPr>
          <p:nvPr>
            <p:ph sz="quarter" idx="10"/>
          </p:nvPr>
        </p:nvSpPr>
        <p:spPr/>
        <p:txBody>
          <a:bodyPr/>
          <a:lstStyle/>
          <a:p>
            <a:r>
              <a:rPr lang="de-DE" dirty="0" smtClean="0"/>
              <a:t>JSON oder XML</a:t>
            </a:r>
            <a:endParaRPr lang="de-DE" dirty="0"/>
          </a:p>
        </p:txBody>
      </p:sp>
      <p:pic>
        <p:nvPicPr>
          <p:cNvPr id="1026" name="Picture 2" descr="https://www.oxygenxml.com/img/convert-xml-to-json_bi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6645" y="1341438"/>
            <a:ext cx="7753350" cy="502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1017408"/>
      </p:ext>
    </p:extLst>
  </p:cSld>
  <p:clrMapOvr>
    <a:masterClrMapping/>
  </p:clrMapOvr>
</p:sld>
</file>

<file path=ppt/theme/theme1.xml><?xml version="1.0" encoding="utf-8"?>
<a:theme xmlns:a="http://schemas.openxmlformats.org/drawingml/2006/main" name="Folienmaster_1502">
  <a:themeElements>
    <a:clrScheme name="Acando">
      <a:dk1>
        <a:sysClr val="windowText" lastClr="000000"/>
      </a:dk1>
      <a:lt1>
        <a:sysClr val="window" lastClr="FFFFFF"/>
      </a:lt1>
      <a:dk2>
        <a:srgbClr val="385988"/>
      </a:dk2>
      <a:lt2>
        <a:srgbClr val="FF6C2F"/>
      </a:lt2>
      <a:accent1>
        <a:srgbClr val="EAE3DB"/>
      </a:accent1>
      <a:accent2>
        <a:srgbClr val="3C3C3C"/>
      </a:accent2>
      <a:accent3>
        <a:srgbClr val="6E6E6E"/>
      </a:accent3>
      <a:accent4>
        <a:srgbClr val="9B9B9B"/>
      </a:accent4>
      <a:accent5>
        <a:srgbClr val="C8C8C8"/>
      </a:accent5>
      <a:accent6>
        <a:srgbClr val="C8C8C8"/>
      </a:accent6>
      <a:hlink>
        <a:srgbClr val="0563C1"/>
      </a:hlink>
      <a:folHlink>
        <a:srgbClr val="954F72"/>
      </a:folHlink>
    </a:clrScheme>
    <a:fontScheme name="Acando">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400" dirty="0" err="1" smtClean="0">
            <a:solidFill>
              <a:schemeClr val="accent3"/>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400" dirty="0" err="1" smtClean="0">
            <a:solidFill>
              <a:schemeClr val="accent3"/>
            </a:solidFill>
          </a:defRPr>
        </a:defPPr>
      </a:lstStyle>
    </a:txDef>
  </a:objectDefaults>
  <a:extraClrSchemeLst/>
  <a:extLst>
    <a:ext uri="{05A4C25C-085E-4340-85A3-A5531E510DB2}">
      <thm15:themeFamily xmlns:thm15="http://schemas.microsoft.com/office/thememl/2012/main" name="Acando.pptx" id="{15167AD2-81A5-4CAE-BF1E-95096CAC6CDF}" vid="{FDA091C7-DD11-4961-B1C4-A9FD2EFD58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680</Words>
  <Application>Microsoft Office PowerPoint</Application>
  <PresentationFormat>Benutzerdefiniert</PresentationFormat>
  <Paragraphs>106</Paragraphs>
  <Slides>13</Slides>
  <Notes>8</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13</vt:i4>
      </vt:variant>
    </vt:vector>
  </HeadingPairs>
  <TitlesOfParts>
    <vt:vector size="18" baseType="lpstr">
      <vt:lpstr>Arial</vt:lpstr>
      <vt:lpstr>Calibri</vt:lpstr>
      <vt:lpstr>Times New Roman</vt:lpstr>
      <vt:lpstr>Trebuchet MS</vt:lpstr>
      <vt:lpstr>Folienmaster_1502</vt:lpstr>
      <vt:lpstr>.NET Jump Start</vt:lpstr>
      <vt:lpstr>Module Tag 2</vt:lpstr>
      <vt:lpstr>Kursinhalte</vt:lpstr>
      <vt:lpstr>05 | Entwicklung einer Schnittstelle mit ASP.NET Web API</vt:lpstr>
      <vt:lpstr>Agenda</vt:lpstr>
      <vt:lpstr>Was ist eine Web API</vt:lpstr>
      <vt:lpstr>Routing</vt:lpstr>
      <vt:lpstr>RESTful Services</vt:lpstr>
      <vt:lpstr>Data Return Formats</vt:lpstr>
      <vt:lpstr>Routen und Controller in einer Web API</vt:lpstr>
      <vt:lpstr>HANDS-ON</vt:lpstr>
      <vt:lpstr>Veröffentlichen der API in Microsoft Azure</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Firmenpräsentation Acando GmbH</dc:title>
  <dc:creator>Nicole Segerer</dc:creator>
  <cp:lastModifiedBy>Daniel Beckmann</cp:lastModifiedBy>
  <cp:revision>896</cp:revision>
  <dcterms:created xsi:type="dcterms:W3CDTF">2009-09-23T11:03:35Z</dcterms:created>
  <dcterms:modified xsi:type="dcterms:W3CDTF">2017-02-24T14:17:27Z</dcterms:modified>
  <cp:contentStatus>R3</cp:contentStatus>
</cp:coreProperties>
</file>