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90" r:id="rId1"/>
  </p:sldMasterIdLst>
  <p:notesMasterIdLst>
    <p:notesMasterId r:id="rId28"/>
  </p:notesMasterIdLst>
  <p:handoutMasterIdLst>
    <p:handoutMasterId r:id="rId29"/>
  </p:handoutMasterIdLst>
  <p:sldIdLst>
    <p:sldId id="332" r:id="rId2"/>
    <p:sldId id="342" r:id="rId3"/>
    <p:sldId id="358" r:id="rId4"/>
    <p:sldId id="359" r:id="rId5"/>
    <p:sldId id="364" r:id="rId6"/>
    <p:sldId id="367" r:id="rId7"/>
    <p:sldId id="299" r:id="rId8"/>
    <p:sldId id="360" r:id="rId9"/>
    <p:sldId id="361" r:id="rId10"/>
    <p:sldId id="362" r:id="rId11"/>
    <p:sldId id="369" r:id="rId12"/>
    <p:sldId id="377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9" r:id="rId21"/>
    <p:sldId id="380" r:id="rId22"/>
    <p:sldId id="381" r:id="rId23"/>
    <p:sldId id="382" r:id="rId24"/>
    <p:sldId id="378" r:id="rId25"/>
    <p:sldId id="383" r:id="rId26"/>
    <p:sldId id="290" r:id="rId27"/>
  </p:sldIdLst>
  <p:sldSz cx="12190413" cy="6859588"/>
  <p:notesSz cx="7099300" cy="10234613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8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2412">
          <p15:clr>
            <a:srgbClr val="A4A3A4"/>
          </p15:clr>
        </p15:guide>
        <p15:guide id="4" pos="375">
          <p15:clr>
            <a:srgbClr val="A4A3A4"/>
          </p15:clr>
        </p15:guide>
        <p15:guide id="5" pos="5103">
          <p15:clr>
            <a:srgbClr val="A4A3A4"/>
          </p15:clr>
        </p15:guide>
        <p15:guide id="6" pos="72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8FB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22" autoAdjust="0"/>
    <p:restoredTop sz="85986" autoAdjust="0"/>
  </p:normalViewPr>
  <p:slideViewPr>
    <p:cSldViewPr snapToGrid="0" showGuides="1">
      <p:cViewPr varScale="1">
        <p:scale>
          <a:sx n="101" d="100"/>
          <a:sy n="101" d="100"/>
        </p:scale>
        <p:origin x="222" y="108"/>
      </p:cViewPr>
      <p:guideLst>
        <p:guide orient="horz" pos="3828"/>
        <p:guide orient="horz" pos="1228"/>
        <p:guide pos="2412"/>
        <p:guide pos="375"/>
        <p:guide pos="5103"/>
        <p:guide pos="72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-3144" y="-10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bg2"/>
            </a:solidFill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Tabelle1!$A$2:$A$5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2007</c:v>
                </c:pt>
                <c:pt idx="3">
                  <c:v>2014</c:v>
                </c:pt>
              </c:numCache>
            </c:num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45</c:v>
                </c:pt>
                <c:pt idx="1">
                  <c:v>100</c:v>
                </c:pt>
                <c:pt idx="2">
                  <c:v>200</c:v>
                </c:pt>
                <c:pt idx="3">
                  <c:v>273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97990800"/>
        <c:axId val="197991192"/>
      </c:barChart>
      <c:catAx>
        <c:axId val="197990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de-DE"/>
          </a:p>
        </c:txPr>
        <c:crossAx val="197991192"/>
        <c:crosses val="autoZero"/>
        <c:auto val="1"/>
        <c:lblAlgn val="ctr"/>
        <c:lblOffset val="100"/>
        <c:noMultiLvlLbl val="0"/>
      </c:catAx>
      <c:valAx>
        <c:axId val="1979911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19799080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 smtClean="0"/>
            </a:lvl1pPr>
          </a:lstStyle>
          <a:p>
            <a:pPr>
              <a:defRPr/>
            </a:pPr>
            <a:fld id="{1A05F8BD-BCC0-434C-B4C7-04D664C6FFAB}" type="datetimeFigureOut">
              <a:rPr lang="de-DE"/>
              <a:pPr>
                <a:defRPr/>
              </a:pPr>
              <a:t>16.09.2015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 smtClean="0"/>
            </a:lvl1pPr>
          </a:lstStyle>
          <a:p>
            <a:pPr>
              <a:defRPr/>
            </a:pPr>
            <a:fld id="{ADBE0E87-8AE5-4915-919C-5B95D20809E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7850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4AE3D83-1FBF-43C4-ADDC-4C5B4B2D2F54}" type="datetimeFigureOut">
              <a:rPr lang="sv-SE"/>
              <a:pPr>
                <a:defRPr/>
              </a:pPr>
              <a:t>2015-09-16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sv-S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sv-S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FD97EF8-451C-4BD4-A577-78C919C344DB}" type="slidenum">
              <a:rPr lang="sv-SE"/>
              <a:pPr>
                <a:defRPr/>
              </a:pPr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76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16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9257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16997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1921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230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4420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de-DE" dirty="0" smtClean="0"/>
              <a:t>Vermeidung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Boilerplate</a:t>
            </a:r>
            <a:r>
              <a:rPr lang="de-DE" baseline="0" dirty="0" smtClean="0"/>
              <a:t>-Code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AE93FB-93AC-4F27-ACAF-F1F038C932EA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5371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D97EF8-451C-4BD4-A577-78C919C344D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006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B22351-C0A7-44C9-AD1C-4123D43CDD3F}" type="slidenum">
              <a:rPr lang="sv-SE" smtClean="0"/>
              <a:pPr>
                <a:defRPr/>
              </a:pPr>
              <a:t>26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68157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90836" y="1949451"/>
            <a:ext cx="10964578" cy="41275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5"/>
            <a:ext cx="7565040" cy="594486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2050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6190" y="538292"/>
            <a:ext cx="2519672" cy="8183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508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ei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bg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34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Bl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1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tx2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-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7298" y="450381"/>
            <a:ext cx="11015817" cy="2938180"/>
          </a:xfrm>
        </p:spPr>
        <p:txBody>
          <a:bodyPr anchor="b"/>
          <a:lstStyle>
            <a:lvl1pPr algn="ctr">
              <a:defRPr sz="6700" b="1">
                <a:solidFill>
                  <a:schemeClr val="tx2"/>
                </a:solidFill>
              </a:defRPr>
            </a:lvl1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298" y="3430964"/>
            <a:ext cx="11015817" cy="2661351"/>
          </a:xfrm>
        </p:spPr>
        <p:txBody>
          <a:bodyPr>
            <a:noAutofit/>
          </a:bodyPr>
          <a:lstStyle>
            <a:lvl1pPr marL="0" indent="0" algn="ctr">
              <a:buNone/>
              <a:defRPr sz="6700" b="1" cap="all" baseline="0">
                <a:solidFill>
                  <a:schemeClr val="bg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00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69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etzt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1028" name="Picture 4" descr="M:\2_Arbeitsmaterial\Acando-Logo\2015 Neue Logos\Office\Office_Pattern\Pattern_blo_Detail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128959"/>
            <a:ext cx="12188828" cy="455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1089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Start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299" y="584335"/>
            <a:ext cx="7565040" cy="757413"/>
          </a:xfrm>
        </p:spPr>
        <p:txBody>
          <a:bodyPr anchor="t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299" y="1354964"/>
            <a:ext cx="7565040" cy="797249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900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pic>
        <p:nvPicPr>
          <p:cNvPr id="8" name="Picture 2" descr="M:\2_Arbeitsmaterial\Acando-Logo\2015 Neue Logos\Office\Office_Acando_Tagline\Acando_Tagline_Blue.w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72969" y="538292"/>
            <a:ext cx="2519672" cy="818385"/>
          </a:xfrm>
          <a:prstGeom prst="rect">
            <a:avLst/>
          </a:prstGeom>
          <a:noFill/>
        </p:spPr>
      </p:pic>
      <p:pic>
        <p:nvPicPr>
          <p:cNvPr id="1026" name="Picture 2" descr="M:\2_Arbeitsmaterial\Acando-Logo\2015 Neue Logos\Office\Office_Pattern\Pattern_Beige_RGB_Web_angeschnitten.w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731918"/>
            <a:ext cx="12188827" cy="41276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3722852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0968115" cy="81939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304" y="1341753"/>
            <a:ext cx="10968110" cy="4735197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03819" y="1341754"/>
            <a:ext cx="5399297" cy="482552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87298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78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link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87298" y="1808583"/>
            <a:ext cx="5399297" cy="435869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7298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51893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rechts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  <p:cxnSp>
        <p:nvCxnSpPr>
          <p:cNvPr id="13" name="Straight Connector 11"/>
          <p:cNvCxnSpPr/>
          <p:nvPr userDrawn="1"/>
        </p:nvCxnSpPr>
        <p:spPr>
          <a:xfrm>
            <a:off x="6186717" y="1746064"/>
            <a:ext cx="539929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198417" y="1366231"/>
            <a:ext cx="5399297" cy="324075"/>
          </a:xfrm>
        </p:spPr>
        <p:txBody>
          <a:bodyPr rIns="0" bIns="0" anchor="b"/>
          <a:lstStyle>
            <a:lvl1pPr marL="0" indent="0">
              <a:buNone/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6198417" y="1808583"/>
            <a:ext cx="5399297" cy="4358696"/>
          </a:xfrm>
        </p:spPr>
        <p:txBody>
          <a:bodyPr/>
          <a:lstStyle>
            <a:lvl1pPr marL="0" marR="0" indent="0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173022" marR="0" lvl="0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Textmasterformat bearbeiten</a:t>
            </a:r>
          </a:p>
          <a:p>
            <a:pPr marL="173022" marR="0" lvl="1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Zweite Ebene</a:t>
            </a:r>
          </a:p>
          <a:p>
            <a:pPr marL="173022" marR="0" lvl="2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Dritte Ebene</a:t>
            </a:r>
          </a:p>
          <a:p>
            <a:pPr marL="173022" marR="0" lvl="3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Vierte Ebene</a:t>
            </a:r>
          </a:p>
          <a:p>
            <a:pPr marL="173022" marR="0" lvl="4" indent="-173022" algn="l" defTabSz="914309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427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23311" y="584825"/>
            <a:ext cx="1909698" cy="4509971"/>
          </a:xfrm>
          <a:prstGeom prst="rect">
            <a:avLst/>
          </a:prstGeom>
          <a:noFill/>
        </p:spPr>
        <p:txBody>
          <a:bodyPr wrap="square" lIns="91394" tIns="45696" rIns="91394" bIns="45696" rtlCol="0">
            <a:spAutoFit/>
          </a:bodyPr>
          <a:lstStyle/>
          <a:p>
            <a:r>
              <a:rPr lang="en-US" sz="28700" dirty="0" smtClean="0">
                <a:solidFill>
                  <a:schemeClr val="accent1"/>
                </a:solidFill>
                <a:latin typeface="Trebuchet MS" panose="020B0603020202020204" pitchFamily="34" charset="0"/>
              </a:rPr>
              <a:t>“</a:t>
            </a:r>
            <a:endParaRPr lang="en-US" sz="28700" dirty="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063487" y="2593899"/>
            <a:ext cx="8026943" cy="1589795"/>
          </a:xfrm>
        </p:spPr>
        <p:txBody>
          <a:bodyPr/>
          <a:lstStyle>
            <a:lvl1pPr marL="0" indent="0" algn="ctr">
              <a:buNone/>
              <a:defRPr sz="3200" i="1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474909" y="4330688"/>
            <a:ext cx="3615516" cy="407302"/>
          </a:xfrm>
        </p:spPr>
        <p:txBody>
          <a:bodyPr/>
          <a:lstStyle>
            <a:lvl1pPr marL="0" indent="0" algn="r">
              <a:buNone/>
              <a:defRPr sz="1900" b="1" i="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err="1" smtClean="0"/>
              <a:t>Titel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hinzufügen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0521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:\2_Arbeitsmaterial\Acando-Logo\2015 Neue Logos\Office\Office_Pattern\Acando-A_beige.wm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390647" y="5070798"/>
            <a:ext cx="1799766" cy="172104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7298" y="225478"/>
            <a:ext cx="11015817" cy="819392"/>
          </a:xfrm>
          <a:prstGeom prst="rect">
            <a:avLst/>
          </a:prstGeom>
        </p:spPr>
        <p:txBody>
          <a:bodyPr vert="horz" lIns="0" tIns="45704" rIns="91408" bIns="45704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303" y="1341753"/>
            <a:ext cx="11015815" cy="4825529"/>
          </a:xfrm>
          <a:prstGeom prst="rect">
            <a:avLst/>
          </a:prstGeom>
        </p:spPr>
        <p:txBody>
          <a:bodyPr vert="horz" lIns="0" tIns="45704" rIns="91408" bIns="45704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3115" y="6599100"/>
            <a:ext cx="282758" cy="1505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5CB8A-22DD-4279-9E9E-A49CDB5FBE5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92" r:id="rId2"/>
    <p:sldLayoutId id="2147484693" r:id="rId3"/>
    <p:sldLayoutId id="2147484694" r:id="rId4"/>
    <p:sldLayoutId id="2147484695" r:id="rId5"/>
    <p:sldLayoutId id="2147484696" r:id="rId6"/>
    <p:sldLayoutId id="2147484697" r:id="rId7"/>
    <p:sldLayoutId id="2147484698" r:id="rId8"/>
    <p:sldLayoutId id="2147484699" r:id="rId9"/>
    <p:sldLayoutId id="2147484700" r:id="rId10"/>
    <p:sldLayoutId id="2147484701" r:id="rId11"/>
    <p:sldLayoutId id="2147484702" r:id="rId12"/>
    <p:sldLayoutId id="2147484703" r:id="rId13"/>
    <p:sldLayoutId id="214748470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026" indent="-173026" algn="l" defTabSz="914332" rtl="0" eaLnBrk="1" latinLnBrk="0" hangingPunct="1">
        <a:lnSpc>
          <a:spcPct val="100000"/>
        </a:lnSpc>
        <a:spcBef>
          <a:spcPts val="600"/>
        </a:spcBef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4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2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100000"/>
        </a:lnSpc>
        <a:spcBef>
          <a:spcPts val="300"/>
        </a:spcBef>
        <a:buFont typeface="Trebuchet MS" panose="020B0603020202020204" pitchFamily="34" charset="0"/>
        <a:buChar char="−"/>
        <a:defRPr sz="105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142" userDrawn="1">
          <p15:clr>
            <a:srgbClr val="F26B43"/>
          </p15:clr>
        </p15:guide>
        <p15:guide id="5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goo.gl/gsDkBA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 txBox="1">
            <a:spLocks noGrp="1"/>
          </p:cNvSpPr>
          <p:nvPr>
            <p:ph type="ctrTitle"/>
          </p:nvPr>
        </p:nvSpPr>
        <p:spPr>
          <a:xfrm>
            <a:off x="587299" y="584335"/>
            <a:ext cx="7565040" cy="4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/>
              <a:t>.NET Jump Start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Hands-on-Workshop 28.–30.09. an der FH München</a:t>
            </a:r>
            <a:endParaRPr lang="de-DE" dirty="0"/>
          </a:p>
        </p:txBody>
      </p:sp>
      <p:sp>
        <p:nvSpPr>
          <p:cNvPr id="4" name="Inhaltsplatzhalter 11"/>
          <p:cNvSpPr txBox="1">
            <a:spLocks/>
          </p:cNvSpPr>
          <p:nvPr/>
        </p:nvSpPr>
        <p:spPr>
          <a:xfrm>
            <a:off x="587299" y="6000750"/>
            <a:ext cx="8956753" cy="495299"/>
          </a:xfrm>
          <a:prstGeom prst="rect">
            <a:avLst/>
          </a:prstGeom>
        </p:spPr>
        <p:txBody>
          <a:bodyPr vert="horz" lIns="0" tIns="45704" rIns="91408" bIns="45704" rtlCol="0" anchor="t">
            <a:noAutofit/>
          </a:bodyPr>
          <a:lstStyle>
            <a:lvl1pPr marL="0" indent="0" algn="l" defTabSz="914332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55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309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9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464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618" indent="0" algn="ctr" defTabSz="914332" rtl="0" eaLnBrk="1" latinLnBrk="0" hangingPunct="1">
              <a:lnSpc>
                <a:spcPct val="100000"/>
              </a:lnSpc>
              <a:spcBef>
                <a:spcPts val="300"/>
              </a:spcBef>
              <a:buFont typeface="Trebuchet MS" panose="020B0603020202020204" pitchFamily="34" charset="0"/>
              <a:buNone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5774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26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80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235" indent="0" algn="ctr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</a:pPr>
            <a:r>
              <a:rPr lang="de-DE" dirty="0" smtClean="0"/>
              <a:t>Constantin Petsch, Felix Radzanowski, Daniel Beckmann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Big Picture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Demo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Web-Admin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Schnittstelle</a:t>
            </a:r>
          </a:p>
          <a:p>
            <a:pPr marL="800066" lvl="1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App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Modulinhalte im Detail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GitHub repository für Hands-On-Sessions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dirty="0" smtClean="0"/>
              <a:t>Zusammenfassung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600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5" y="1975419"/>
            <a:ext cx="8306959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79" y="1710291"/>
            <a:ext cx="8449854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19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1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8848725" y="150495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2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81175" y="1914957"/>
            <a:ext cx="57721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3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2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5928479" y="1476375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781175" y="1914957"/>
            <a:ext cx="33337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581900" y="1676832"/>
            <a:ext cx="2779633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Big Picture – Tag 3</a:t>
            </a:r>
            <a:endParaRPr lang="de-DE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606" y="2499294"/>
            <a:ext cx="7911496" cy="3219899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Pfeil nach unten 5"/>
          <p:cNvSpPr/>
          <p:nvPr/>
        </p:nvSpPr>
        <p:spPr>
          <a:xfrm>
            <a:off x="3257550" y="1485900"/>
            <a:ext cx="657873" cy="877164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5114925" y="1924482"/>
            <a:ext cx="5086350" cy="433387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 err="1" smtClean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558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Demos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Web-Oberfläche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Schnittstelle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523875" y="2419350"/>
            <a:ext cx="10968038" cy="2019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Demo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Web-Oberfläche</a:t>
            </a:r>
          </a:p>
        </p:txBody>
      </p:sp>
    </p:spTree>
    <p:extLst>
      <p:ext uri="{BB962C8B-B14F-4D97-AF65-F5344CB8AC3E}">
        <p14:creationId xmlns:p14="http://schemas.microsoft.com/office/powerpoint/2010/main" val="3688503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523875" y="2419350"/>
            <a:ext cx="10968038" cy="2019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Demo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Schnittstelle</a:t>
            </a:r>
          </a:p>
        </p:txBody>
      </p:sp>
    </p:spTree>
    <p:extLst>
      <p:ext uri="{BB962C8B-B14F-4D97-AF65-F5344CB8AC3E}">
        <p14:creationId xmlns:p14="http://schemas.microsoft.com/office/powerpoint/2010/main" val="42436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Inhaltsplatzhalter 8"/>
          <p:cNvSpPr>
            <a:spLocks noGrp="1"/>
          </p:cNvSpPr>
          <p:nvPr>
            <p:ph idx="4294967295"/>
          </p:nvPr>
        </p:nvSpPr>
        <p:spPr>
          <a:xfrm>
            <a:off x="523875" y="2419350"/>
            <a:ext cx="10968038" cy="20193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Demo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de-DE" sz="3200" i="1" dirty="0" smtClean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16970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32782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Für die Hands-On-Sessions benötigen Sie ein entsprechendes Setup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Aufsetzen der Projektmappe für Tag 1 und 2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Aktualisieren der </a:t>
            </a:r>
            <a:r>
              <a:rPr lang="de-DE" dirty="0" err="1" smtClean="0"/>
              <a:t>NuGet</a:t>
            </a:r>
            <a:r>
              <a:rPr lang="de-DE" dirty="0" smtClean="0"/>
              <a:t> Pakete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Besprechen der Voraussetzungen für Tag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959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Constantin Petsch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50"/>
            <a:ext cx="8956753" cy="4173226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441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20409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Das Microsoft Entity Framework (EF)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Datenbank Entwicklungsansätze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Datenzugriff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Datenanzeige in einer MVC-Webanwendung über die </a:t>
            </a:r>
            <a:r>
              <a:rPr lang="de-DE" dirty="0" err="1" smtClean="0"/>
              <a:t>Razor</a:t>
            </a:r>
            <a:r>
              <a:rPr lang="de-DE" dirty="0" smtClean="0"/>
              <a:t>-Syntax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393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617558"/>
              </p:ext>
            </p:extLst>
          </p:nvPr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Microsoft MVC 4 verstehen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Scaffolding</a:t>
            </a:r>
            <a:r>
              <a:rPr lang="de-DE" dirty="0" smtClean="0"/>
              <a:t> mithilfe vom EF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Validierung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Authentifizierung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789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Den Zweck und die Funktionsweise von APIs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Microsoft Web API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Routing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Api</a:t>
            </a:r>
            <a:r>
              <a:rPr lang="de-DE" dirty="0" smtClean="0"/>
              <a:t> Controller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Dokumentation und manuelle Tests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26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Modulinhalte im Detail</a:t>
            </a:r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87298" y="1444713"/>
          <a:ext cx="8928177" cy="841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280"/>
                <a:gridCol w="871989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87298" y="2638425"/>
            <a:ext cx="9013902" cy="352885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Windows (Phone) App-Entwicklung verstehen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MVVM Architekturmuster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Zugriff auf APIs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Entwicklung der einzelnen App-Bestandteile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Deployment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407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GitHub Repository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Mit allen Präsentationen, Demos, Projekten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Lokal klonen oder als ZIP-Archiv herunterladen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Zugriff auf vorgegebene Codeschnipsel</a:t>
            </a:r>
          </a:p>
          <a:p>
            <a:pPr lvl="1">
              <a:lnSpc>
                <a:spcPct val="150000"/>
              </a:lnSpc>
            </a:pPr>
            <a:r>
              <a:rPr lang="de-DE" dirty="0"/>
              <a:t>Zugriff auf fertige Projektdateien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Hands-</a:t>
            </a:r>
            <a:r>
              <a:rPr lang="de-DE" dirty="0" err="1" smtClean="0"/>
              <a:t>Ons</a:t>
            </a:r>
            <a:r>
              <a:rPr lang="de-DE" dirty="0" smtClean="0"/>
              <a:t> am besten online im Browser durchgehen (Formatierung)</a:t>
            </a:r>
          </a:p>
          <a:p>
            <a:pPr>
              <a:lnSpc>
                <a:spcPct val="150000"/>
              </a:lnSpc>
            </a:pPr>
            <a:endParaRPr lang="de-DE" dirty="0"/>
          </a:p>
          <a:p>
            <a:pPr marL="0" indent="0">
              <a:lnSpc>
                <a:spcPct val="150000"/>
              </a:lnSpc>
              <a:buNone/>
            </a:pPr>
            <a:r>
              <a:rPr lang="de-DE" sz="2200" b="1" dirty="0" smtClean="0">
                <a:hlinkClick r:id="rId2"/>
              </a:rPr>
              <a:t>http</a:t>
            </a:r>
            <a:r>
              <a:rPr lang="de-DE" sz="2200" b="1" dirty="0" smtClean="0">
                <a:hlinkClick r:id="rId2"/>
              </a:rPr>
              <a:t>://goo.gl/gsDkBA</a:t>
            </a:r>
            <a:endParaRPr lang="de-DE" sz="2200" b="1" dirty="0" smtClean="0"/>
          </a:p>
          <a:p>
            <a:pPr marL="0" indent="0">
              <a:lnSpc>
                <a:spcPct val="150000"/>
              </a:lnSpc>
              <a:buNone/>
            </a:pPr>
            <a:endParaRPr lang="de-DE" i="1" dirty="0" smtClean="0"/>
          </a:p>
          <a:p>
            <a:pPr marL="0" indent="0">
              <a:lnSpc>
                <a:spcPct val="150000"/>
              </a:lnSpc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15" y="1341753"/>
            <a:ext cx="2506347" cy="25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89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Vielseitige, aktuelle Themen: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Web: ASP.NET MVC, ASP.NET Web API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Datenbanken: Entity Framework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Windows Runtime: Windows Phone App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Workshop Bestandteile: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Talks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Demos</a:t>
            </a:r>
          </a:p>
          <a:p>
            <a:pPr lvl="1">
              <a:lnSpc>
                <a:spcPct val="150000"/>
              </a:lnSpc>
            </a:pPr>
            <a:r>
              <a:rPr lang="de-DE" dirty="0" smtClean="0"/>
              <a:t>Hands-On-Sessions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Nächstes Modul: </a:t>
            </a:r>
            <a:r>
              <a:rPr lang="de-DE" dirty="0"/>
              <a:t>Vorbereitung und Projektsetup</a:t>
            </a:r>
            <a:endParaRPr lang="de-DE" dirty="0" smtClean="0"/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5CB8A-22DD-4279-9E9E-A49CDB5FBE5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1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7D8812-7F1A-4985-9D5E-D7E4ED464A4E}" type="slidenum">
              <a:rPr lang="sv-SE" smtClean="0"/>
              <a:pPr>
                <a:defRPr/>
              </a:pPr>
              <a:t>26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Felix Radzanowski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50"/>
            <a:ext cx="8956753" cy="4173226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endParaRPr lang="de-DE" sz="1800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0399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Daniel Beckmann</a:t>
            </a:r>
          </a:p>
        </p:txBody>
      </p:sp>
      <p:sp>
        <p:nvSpPr>
          <p:cNvPr id="15366" name="Inhaltsplatzhalter 11"/>
          <p:cNvSpPr>
            <a:spLocks noGrp="1"/>
          </p:cNvSpPr>
          <p:nvPr>
            <p:ph idx="1"/>
          </p:nvPr>
        </p:nvSpPr>
        <p:spPr>
          <a:xfrm>
            <a:off x="587297" y="1341749"/>
            <a:ext cx="8956753" cy="5134465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de-DE" dirty="0" smtClean="0"/>
              <a:t>Master </a:t>
            </a:r>
            <a:r>
              <a:rPr lang="de-DE" dirty="0" err="1" smtClean="0"/>
              <a:t>of</a:t>
            </a:r>
            <a:r>
              <a:rPr lang="de-DE" dirty="0" smtClean="0"/>
              <a:t> Science Medieninformatik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IT-Consultant im Bereich Microsoft</a:t>
            </a:r>
          </a:p>
          <a:p>
            <a:pPr lvl="1">
              <a:spcBef>
                <a:spcPts val="2400"/>
              </a:spcBef>
            </a:pPr>
            <a:r>
              <a:rPr lang="de-DE" sz="1600" dirty="0" smtClean="0"/>
              <a:t>Windows App-Entwicklung (Desktop, Tablet, Phone)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ASP.NET</a:t>
            </a:r>
            <a:endParaRPr lang="de-DE" sz="1600" dirty="0" smtClean="0"/>
          </a:p>
          <a:p>
            <a:pPr lvl="1">
              <a:spcBef>
                <a:spcPts val="2400"/>
              </a:spcBef>
            </a:pPr>
            <a:r>
              <a:rPr lang="de-DE" dirty="0" smtClean="0"/>
              <a:t>SharePoint</a:t>
            </a:r>
          </a:p>
          <a:p>
            <a:pPr lvl="1">
              <a:spcBef>
                <a:spcPts val="2400"/>
              </a:spcBef>
            </a:pPr>
            <a:r>
              <a:rPr lang="de-DE" dirty="0" smtClean="0"/>
              <a:t>JavaScript, AngularJS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</a:t>
            </a:r>
            <a:r>
              <a:rPr lang="de-DE" dirty="0" smtClean="0"/>
              <a:t>: HTML5, CSS3, JavaScript</a:t>
            </a:r>
          </a:p>
          <a:p>
            <a:pPr>
              <a:spcBef>
                <a:spcPts val="2400"/>
              </a:spcBef>
            </a:pPr>
            <a:r>
              <a:rPr lang="de-DE" sz="1800" dirty="0" smtClean="0"/>
              <a:t>Microsoft Specialist: C#</a:t>
            </a:r>
          </a:p>
          <a:p>
            <a:pPr>
              <a:spcBef>
                <a:spcPts val="2400"/>
              </a:spcBef>
            </a:pPr>
            <a:r>
              <a:rPr lang="de-DE" dirty="0" smtClean="0"/>
              <a:t>Microsoft </a:t>
            </a:r>
            <a:r>
              <a:rPr lang="de-DE" dirty="0"/>
              <a:t>Certified Solution </a:t>
            </a:r>
            <a:r>
              <a:rPr lang="de-DE" dirty="0" smtClean="0"/>
              <a:t>Developer: Windows Store Apps </a:t>
            </a:r>
            <a:r>
              <a:rPr lang="de-DE" dirty="0" err="1" smtClean="0"/>
              <a:t>with</a:t>
            </a:r>
            <a:r>
              <a:rPr lang="de-DE" dirty="0" smtClean="0"/>
              <a:t> C#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4</a:t>
            </a:fld>
            <a:endParaRPr lang="sv-S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616" y="1341750"/>
            <a:ext cx="2593499" cy="25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Acando GmbH</a:t>
            </a:r>
            <a:endParaRPr lang="de-DE" dirty="0" smtClean="0"/>
          </a:p>
        </p:txBody>
      </p:sp>
      <p:sp>
        <p:nvSpPr>
          <p:cNvPr id="11" name="Inhaltsplatzhalter 7"/>
          <p:cNvSpPr>
            <a:spLocks noGrp="1"/>
          </p:cNvSpPr>
          <p:nvPr>
            <p:ph idx="1"/>
          </p:nvPr>
        </p:nvSpPr>
        <p:spPr>
          <a:xfrm>
            <a:off x="587298" y="1392560"/>
            <a:ext cx="5399297" cy="235480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sz="1800" dirty="0"/>
              <a:t>Nähe zum Kunden: Standorte in allen wichtigen Wirtschaftszentren Deutschlands 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sz="1800" dirty="0"/>
              <a:t>Gründung im Jahr 2000, seitdem </a:t>
            </a:r>
            <a:r>
              <a:rPr lang="de-DE" sz="1800" b="1" dirty="0">
                <a:solidFill>
                  <a:schemeClr val="tx2"/>
                </a:solidFill>
              </a:rPr>
              <a:t>kontinuierliches Wachstum</a:t>
            </a:r>
            <a:endParaRPr lang="de-DE" sz="18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de-DE" sz="1800" b="1" dirty="0" smtClean="0">
                <a:solidFill>
                  <a:schemeClr val="tx2"/>
                </a:solidFill>
              </a:rPr>
              <a:t>32,4 </a:t>
            </a:r>
            <a:r>
              <a:rPr lang="de-DE" sz="1800" b="1" dirty="0">
                <a:solidFill>
                  <a:schemeClr val="tx2"/>
                </a:solidFill>
              </a:rPr>
              <a:t>Mio. € Net Sales</a:t>
            </a:r>
            <a:r>
              <a:rPr lang="de-DE" sz="1800" dirty="0">
                <a:solidFill>
                  <a:schemeClr val="tx2"/>
                </a:solidFill>
              </a:rPr>
              <a:t> </a:t>
            </a:r>
            <a:r>
              <a:rPr lang="de-DE" sz="1800" dirty="0"/>
              <a:t>in </a:t>
            </a:r>
            <a:r>
              <a:rPr lang="de-DE" sz="1800" dirty="0" smtClean="0"/>
              <a:t>2014</a:t>
            </a:r>
            <a:endParaRPr lang="de-DE" sz="1800" dirty="0"/>
          </a:p>
          <a:p>
            <a:pPr>
              <a:lnSpc>
                <a:spcPct val="120000"/>
              </a:lnSpc>
              <a:spcBef>
                <a:spcPts val="1600"/>
              </a:spcBef>
            </a:pPr>
            <a:endParaRPr lang="de-DE" sz="210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D9689-5E11-428A-B226-64D3BA0ADF42}" type="slidenum">
              <a:rPr lang="sv-SE" smtClean="0"/>
              <a:pPr>
                <a:defRPr/>
              </a:pPr>
              <a:t>5</a:t>
            </a:fld>
            <a:endParaRPr lang="sv-SE" dirty="0"/>
          </a:p>
        </p:txBody>
      </p:sp>
      <p:sp>
        <p:nvSpPr>
          <p:cNvPr id="3" name="Abgerundetes Rechteck 2"/>
          <p:cNvSpPr/>
          <p:nvPr/>
        </p:nvSpPr>
        <p:spPr>
          <a:xfrm>
            <a:off x="594707" y="3916162"/>
            <a:ext cx="4025376" cy="2376029"/>
          </a:xfrm>
          <a:prstGeom prst="roundRect">
            <a:avLst>
              <a:gd name="adj" fmla="val 7445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e-DE" sz="1900" dirty="0" err="1">
              <a:solidFill>
                <a:schemeClr val="accent3"/>
              </a:solidFill>
            </a:endParaRPr>
          </a:p>
        </p:txBody>
      </p:sp>
      <p:graphicFrame>
        <p:nvGraphicFramePr>
          <p:cNvPr id="16" name="Diagramm 15"/>
          <p:cNvGraphicFramePr/>
          <p:nvPr>
            <p:extLst/>
          </p:nvPr>
        </p:nvGraphicFramePr>
        <p:xfrm>
          <a:off x="594707" y="4026220"/>
          <a:ext cx="3910771" cy="2189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806684" y="4006643"/>
            <a:ext cx="2651243" cy="615696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de-DE" sz="1600" b="1" dirty="0">
                <a:solidFill>
                  <a:schemeClr val="tx2"/>
                </a:solidFill>
              </a:rPr>
              <a:t>Mitarbeiter der </a:t>
            </a:r>
          </a:p>
          <a:p>
            <a:r>
              <a:rPr lang="de-DE" sz="1600" b="1" dirty="0">
                <a:solidFill>
                  <a:schemeClr val="tx2"/>
                </a:solidFill>
              </a:rPr>
              <a:t>Acando GmbH</a:t>
            </a:r>
          </a:p>
        </p:txBody>
      </p:sp>
      <p:pic>
        <p:nvPicPr>
          <p:cNvPr id="3075" name="Picture 3" descr="M:\3_Bilderpool\5 Illustration_Grafik\Acando\Landkarten Präsenz\Präsenz in Deutschland\Standorte_1502_RGB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161790" y="865357"/>
            <a:ext cx="4122167" cy="5593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712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Ganzheitliche Beratung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6</a:t>
            </a:fld>
            <a:endParaRPr lang="sv-SE" dirty="0"/>
          </a:p>
        </p:txBody>
      </p:sp>
      <p:sp>
        <p:nvSpPr>
          <p:cNvPr id="16" name="Rechteck 15"/>
          <p:cNvSpPr/>
          <p:nvPr/>
        </p:nvSpPr>
        <p:spPr>
          <a:xfrm>
            <a:off x="5447786" y="3589717"/>
            <a:ext cx="5039161" cy="94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4"/>
                </a:solidFill>
              </a:rPr>
              <a:t>Architektur </a:t>
            </a:r>
            <a:br>
              <a:rPr lang="de-DE" sz="2700" cap="all" dirty="0">
                <a:solidFill>
                  <a:schemeClr val="accent4"/>
                </a:solidFill>
              </a:rPr>
            </a:br>
            <a:r>
              <a:rPr lang="de-DE" sz="2700" cap="all" dirty="0">
                <a:solidFill>
                  <a:schemeClr val="accent4"/>
                </a:solidFill>
              </a:rPr>
              <a:t>und Anwendungen</a:t>
            </a:r>
          </a:p>
        </p:txBody>
      </p:sp>
      <p:sp>
        <p:nvSpPr>
          <p:cNvPr id="17" name="Rechteck 16"/>
          <p:cNvSpPr/>
          <p:nvPr/>
        </p:nvSpPr>
        <p:spPr>
          <a:xfrm>
            <a:off x="8103846" y="3159734"/>
            <a:ext cx="3050840" cy="710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Synergien</a:t>
            </a:r>
          </a:p>
        </p:txBody>
      </p:sp>
      <p:sp>
        <p:nvSpPr>
          <p:cNvPr id="24" name="Rechteck 23"/>
          <p:cNvSpPr/>
          <p:nvPr/>
        </p:nvSpPr>
        <p:spPr>
          <a:xfrm>
            <a:off x="6252434" y="4744724"/>
            <a:ext cx="6031880" cy="6281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/>
                </a:solidFill>
              </a:rPr>
              <a:t>Trends und </a:t>
            </a:r>
            <a:r>
              <a:rPr lang="de-DE" sz="2700" cap="all" dirty="0" err="1">
                <a:solidFill>
                  <a:schemeClr val="accent3"/>
                </a:solidFill>
              </a:rPr>
              <a:t>AnalyseN</a:t>
            </a:r>
            <a:endParaRPr lang="de-DE" sz="2700" cap="all" dirty="0">
              <a:solidFill>
                <a:schemeClr val="accent3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046152" y="2133513"/>
            <a:ext cx="4343701" cy="94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2700" cap="all" dirty="0">
                <a:solidFill>
                  <a:schemeClr val="accent3">
                    <a:lumMod val="75000"/>
                  </a:schemeClr>
                </a:solidFill>
              </a:rPr>
              <a:t>Branchen- und Technologieexperten</a:t>
            </a:r>
          </a:p>
        </p:txBody>
      </p:sp>
      <p:sp>
        <p:nvSpPr>
          <p:cNvPr id="26" name="Rechteck 25"/>
          <p:cNvSpPr/>
          <p:nvPr/>
        </p:nvSpPr>
        <p:spPr>
          <a:xfrm>
            <a:off x="4866690" y="5436422"/>
            <a:ext cx="3980233" cy="839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3">
                    <a:lumMod val="75000"/>
                  </a:schemeClr>
                </a:solidFill>
              </a:rPr>
              <a:t>Integration</a:t>
            </a:r>
          </a:p>
        </p:txBody>
      </p:sp>
      <p:sp>
        <p:nvSpPr>
          <p:cNvPr id="27" name="Rechteck 26"/>
          <p:cNvSpPr/>
          <p:nvPr/>
        </p:nvSpPr>
        <p:spPr>
          <a:xfrm>
            <a:off x="4520732" y="1278760"/>
            <a:ext cx="6101680" cy="949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9994" tIns="239994" rIns="121917" bIns="60958" rtlCol="0" anchor="t"/>
          <a:lstStyle/>
          <a:p>
            <a:r>
              <a:rPr lang="de-DE" sz="3200" cap="all" dirty="0">
                <a:solidFill>
                  <a:schemeClr val="accent4"/>
                </a:solidFill>
              </a:rPr>
              <a:t>Prozessberatung</a:t>
            </a:r>
          </a:p>
        </p:txBody>
      </p:sp>
      <p:pic>
        <p:nvPicPr>
          <p:cNvPr id="5122" name="Picture 2" descr="M:\3_Bilderpool\5 Illustration_Grafik\Acando\Acando Deutschland\Rad_RGB_2015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94707" y="1708545"/>
            <a:ext cx="4129614" cy="4126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6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Kursinhalte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7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18547"/>
              </p:ext>
            </p:extLst>
          </p:nvPr>
        </p:nvGraphicFramePr>
        <p:xfrm>
          <a:off x="587298" y="1444713"/>
          <a:ext cx="892817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57132"/>
                <a:gridCol w="7571045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03 | Datenmodellierung und -abfrage mit dem Entity Framework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04 | Aufbau einer Webapplikation mit ASP.NET MVC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05</a:t>
                      </a:r>
                      <a:r>
                        <a:rPr lang="de-DE" b="0" baseline="0" dirty="0" smtClean="0"/>
                        <a:t> | Entwicklung einer Schnittstelle mit ASP.NET Web API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Tag 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06</a:t>
                      </a:r>
                      <a:r>
                        <a:rPr lang="de-DE" b="0" baseline="0" dirty="0" smtClean="0"/>
                        <a:t> | Entwicklung einer App für Windows Phone</a:t>
                      </a:r>
                      <a:endParaRPr lang="de-DE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Module Tag 1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7059F5-D541-4CCE-9C94-CDD37FCFF25E}" type="slidenum">
              <a:rPr lang="sv-SE" smtClean="0"/>
              <a:pPr>
                <a:defRPr/>
              </a:pPr>
              <a:t>8</a:t>
            </a:fld>
            <a:endParaRPr lang="sv-SE" dirty="0"/>
          </a:p>
        </p:txBody>
      </p:sp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823825"/>
              </p:ext>
            </p:extLst>
          </p:nvPr>
        </p:nvGraphicFramePr>
        <p:xfrm>
          <a:off x="587298" y="1444713"/>
          <a:ext cx="9899727" cy="274628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220"/>
                <a:gridCol w="7815507"/>
              </a:tblGrid>
              <a:tr h="460287">
                <a:tc gridSpan="2"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1" dirty="0" smtClean="0">
                          <a:solidFill>
                            <a:schemeClr val="tx1"/>
                          </a:solidFill>
                        </a:rPr>
                        <a:t>.NET Jump Start: Tag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10:00 – 11:00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01 | Überblick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11:00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0" dirty="0" smtClean="0"/>
                        <a:t>02 | Vorbereitung und Projektsetup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 Mittagspause-</a:t>
                      </a:r>
                      <a:endParaRPr lang="de-DE" b="0" dirty="0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13:30 –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15:00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03 | </a:t>
                      </a:r>
                      <a:r>
                        <a:rPr lang="de-DE" b="0" dirty="0" smtClean="0"/>
                        <a:t>Datenmodellierung und -abfrage mit dem Entity Framework (1)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15:00 – 15:15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/>
                        <a:t>-</a:t>
                      </a:r>
                      <a:r>
                        <a:rPr lang="de-DE" b="0" baseline="0" dirty="0" smtClean="0"/>
                        <a:t> Pause -</a:t>
                      </a:r>
                      <a:endParaRPr lang="de-D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15:15 – 17:00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b="0" dirty="0" smtClean="0"/>
                        <a:t>03 |</a:t>
                      </a:r>
                      <a:r>
                        <a:rPr lang="de-DE" b="0" baseline="0" dirty="0" smtClean="0"/>
                        <a:t> </a:t>
                      </a:r>
                      <a:r>
                        <a:rPr lang="de-DE" b="0" dirty="0" smtClean="0"/>
                        <a:t>Datenmodellierung und -abfrage mit dem Entity Framework</a:t>
                      </a:r>
                      <a:r>
                        <a:rPr lang="de-DE" b="0" baseline="0" dirty="0"/>
                        <a:t> </a:t>
                      </a:r>
                      <a:r>
                        <a:rPr lang="de-DE" b="0" baseline="0" dirty="0" smtClean="0"/>
                        <a:t>(2)</a:t>
                      </a:r>
                      <a:endParaRPr lang="de-DE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09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01 | Überblick</a:t>
            </a:r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Constantin Petsch</a:t>
            </a:r>
            <a:endParaRPr lang="de-DE" dirty="0"/>
          </a:p>
        </p:txBody>
      </p:sp>
      <p:pic>
        <p:nvPicPr>
          <p:cNvPr id="7" name="Inhaltsplatzhalt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0" y="1949451"/>
            <a:ext cx="10457808" cy="42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26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1502">
  <a:themeElements>
    <a:clrScheme name="Acando">
      <a:dk1>
        <a:sysClr val="windowText" lastClr="000000"/>
      </a:dk1>
      <a:lt1>
        <a:sysClr val="window" lastClr="FFFFFF"/>
      </a:lt1>
      <a:dk2>
        <a:srgbClr val="385988"/>
      </a:dk2>
      <a:lt2>
        <a:srgbClr val="FF6C2F"/>
      </a:lt2>
      <a:accent1>
        <a:srgbClr val="EAE3DB"/>
      </a:accent1>
      <a:accent2>
        <a:srgbClr val="3C3C3C"/>
      </a:accent2>
      <a:accent3>
        <a:srgbClr val="6E6E6E"/>
      </a:accent3>
      <a:accent4>
        <a:srgbClr val="9B9B9B"/>
      </a:accent4>
      <a:accent5>
        <a:srgbClr val="C8C8C8"/>
      </a:accent5>
      <a:accent6>
        <a:srgbClr val="C8C8C8"/>
      </a:accent6>
      <a:hlink>
        <a:srgbClr val="0563C1"/>
      </a:hlink>
      <a:folHlink>
        <a:srgbClr val="954F72"/>
      </a:folHlink>
    </a:clrScheme>
    <a:fontScheme name="Acando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3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accent3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cando.pptx" id="{15167AD2-81A5-4CAE-BF1E-95096CAC6CDF}" vid="{FDA091C7-DD11-4961-B1C4-A9FD2EFD58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583</Words>
  <Application>Microsoft Office PowerPoint</Application>
  <PresentationFormat>Benutzerdefiniert</PresentationFormat>
  <Paragraphs>167</Paragraphs>
  <Slides>26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Trebuchet MS</vt:lpstr>
      <vt:lpstr>Folienmaster_1502</vt:lpstr>
      <vt:lpstr>.NET Jump Start</vt:lpstr>
      <vt:lpstr>Constantin Petsch</vt:lpstr>
      <vt:lpstr>Felix Radzanowski</vt:lpstr>
      <vt:lpstr>Daniel Beckmann</vt:lpstr>
      <vt:lpstr>Acando GmbH</vt:lpstr>
      <vt:lpstr>Ganzheitliche Beratung</vt:lpstr>
      <vt:lpstr>Kursinhalte</vt:lpstr>
      <vt:lpstr>Module Tag 1</vt:lpstr>
      <vt:lpstr>01 | Überblick</vt:lpstr>
      <vt:lpstr>Agenda</vt:lpstr>
      <vt:lpstr>1. Big Picture</vt:lpstr>
      <vt:lpstr>1. Big Picture – Tag 1</vt:lpstr>
      <vt:lpstr>1. Big Picture – Tag 2</vt:lpstr>
      <vt:lpstr>1. Big Picture – Tag 3</vt:lpstr>
      <vt:lpstr>2. Demos</vt:lpstr>
      <vt:lpstr>PowerPoint-Präsentation</vt:lpstr>
      <vt:lpstr>PowerPoint-Präsentation</vt:lpstr>
      <vt:lpstr>PowerPoint-Präsentation</vt:lpstr>
      <vt:lpstr>3. Modulinhalte im Detail</vt:lpstr>
      <vt:lpstr>3. Modulinhalte im Detail</vt:lpstr>
      <vt:lpstr>3. Modulinhalte im Detail</vt:lpstr>
      <vt:lpstr>3. Modulinhalte im Detail</vt:lpstr>
      <vt:lpstr>3. Modulinhalte im Detail</vt:lpstr>
      <vt:lpstr>4. GitHub Repository</vt:lpstr>
      <vt:lpstr>4. Zusammenfassung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Firmenpräsentation Acando GmbH</dc:title>
  <dc:creator>Nicole Segerer</dc:creator>
  <cp:lastModifiedBy>Daniel Beckmann</cp:lastModifiedBy>
  <cp:revision>655</cp:revision>
  <dcterms:created xsi:type="dcterms:W3CDTF">2009-09-23T11:03:35Z</dcterms:created>
  <dcterms:modified xsi:type="dcterms:W3CDTF">2015-09-16T16:14:20Z</dcterms:modified>
  <cp:contentStatus>R3</cp:contentStatus>
</cp:coreProperties>
</file>