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26"/>
  </p:notesMasterIdLst>
  <p:handoutMasterIdLst>
    <p:handoutMasterId r:id="rId27"/>
  </p:handoutMasterIdLst>
  <p:sldIdLst>
    <p:sldId id="332" r:id="rId2"/>
    <p:sldId id="299" r:id="rId3"/>
    <p:sldId id="384" r:id="rId4"/>
    <p:sldId id="361" r:id="rId5"/>
    <p:sldId id="362" r:id="rId6"/>
    <p:sldId id="382" r:id="rId7"/>
    <p:sldId id="385" r:id="rId8"/>
    <p:sldId id="389" r:id="rId9"/>
    <p:sldId id="386" r:id="rId10"/>
    <p:sldId id="387" r:id="rId11"/>
    <p:sldId id="388" r:id="rId12"/>
    <p:sldId id="390" r:id="rId13"/>
    <p:sldId id="391" r:id="rId14"/>
    <p:sldId id="400" r:id="rId15"/>
    <p:sldId id="410" r:id="rId16"/>
    <p:sldId id="404" r:id="rId17"/>
    <p:sldId id="405" r:id="rId18"/>
    <p:sldId id="406" r:id="rId19"/>
    <p:sldId id="409" r:id="rId20"/>
    <p:sldId id="411" r:id="rId21"/>
    <p:sldId id="398" r:id="rId22"/>
    <p:sldId id="399" r:id="rId23"/>
    <p:sldId id="403" r:id="rId24"/>
    <p:sldId id="290" r:id="rId25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mann" initials="DB" lastIdx="2" clrIdx="0">
    <p:extLst>
      <p:ext uri="{19B8F6BF-5375-455C-9EA6-DF929625EA0E}">
        <p15:presenceInfo xmlns:p15="http://schemas.microsoft.com/office/powerpoint/2012/main" userId="84cb61214e3f9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C0"/>
    <a:srgbClr val="EAE3DB"/>
    <a:srgbClr val="1F4E79"/>
    <a:srgbClr val="5B9BD5"/>
    <a:srgbClr val="CC3A00"/>
    <a:srgbClr val="FF6C2F"/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2" autoAdjust="0"/>
    <p:restoredTop sz="85986" autoAdjust="0"/>
  </p:normalViewPr>
  <p:slideViewPr>
    <p:cSldViewPr snapToGrid="0" showGuides="1">
      <p:cViewPr varScale="1">
        <p:scale>
          <a:sx n="101" d="100"/>
          <a:sy n="101" d="100"/>
        </p:scale>
        <p:origin x="222" y="108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27.09.2015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2015-09-27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Projekttypen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Neue</a:t>
            </a:r>
            <a:r>
              <a:rPr lang="de-DE" altLang="de-DE" baseline="0" dirty="0" smtClean="0"/>
              <a:t> View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XAML Demos – </a:t>
            </a:r>
            <a:r>
              <a:rPr lang="de-DE" altLang="de-DE" baseline="0" dirty="0" err="1" smtClean="0"/>
              <a:t>Grid</a:t>
            </a:r>
            <a:r>
              <a:rPr lang="de-DE" altLang="de-DE" baseline="0" dirty="0" smtClean="0"/>
              <a:t> mit </a:t>
            </a:r>
            <a:r>
              <a:rPr lang="de-DE" altLang="de-DE" baseline="0" dirty="0" err="1" smtClean="0"/>
              <a:t>Rows</a:t>
            </a:r>
            <a:r>
              <a:rPr lang="de-DE" altLang="de-DE" baseline="0" dirty="0" smtClean="0"/>
              <a:t>, </a:t>
            </a:r>
            <a:r>
              <a:rPr lang="de-DE" altLang="de-DE" baseline="0" dirty="0" err="1" smtClean="0"/>
              <a:t>Cols</a:t>
            </a:r>
            <a:r>
              <a:rPr lang="de-DE" altLang="de-DE" baseline="0" dirty="0" smtClean="0"/>
              <a:t>, Buttons, </a:t>
            </a:r>
            <a:r>
              <a:rPr lang="de-DE" altLang="de-DE" baseline="0" dirty="0" err="1" smtClean="0"/>
              <a:t>Margins</a:t>
            </a:r>
            <a:r>
              <a:rPr lang="de-DE" altLang="de-DE" baseline="0" dirty="0" smtClean="0"/>
              <a:t>, </a:t>
            </a:r>
            <a:r>
              <a:rPr lang="de-DE" altLang="de-DE" baseline="0" dirty="0" err="1" smtClean="0"/>
              <a:t>EventHandler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Pivot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0165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8941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5383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3223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 - Demo –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err="1" smtClean="0"/>
              <a:t>INotifyPropertyChanged</a:t>
            </a:r>
            <a:r>
              <a:rPr lang="de-DE" altLang="de-DE" baseline="0" dirty="0" smtClean="0"/>
              <a:t> – in Common Ordner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err="1" smtClean="0"/>
              <a:t>One</a:t>
            </a:r>
            <a:r>
              <a:rPr lang="de-DE" altLang="de-DE" baseline="0" dirty="0" smtClean="0"/>
              <a:t> Way, </a:t>
            </a:r>
            <a:r>
              <a:rPr lang="de-DE" altLang="de-DE" baseline="0" dirty="0" err="1" smtClean="0"/>
              <a:t>Two</a:t>
            </a:r>
            <a:r>
              <a:rPr lang="de-DE" altLang="de-DE" baseline="0" dirty="0" smtClean="0"/>
              <a:t> Way </a:t>
            </a:r>
            <a:r>
              <a:rPr lang="de-DE" altLang="de-DE" baseline="0" dirty="0" err="1" smtClean="0"/>
              <a:t>Bindings</a:t>
            </a:r>
            <a:endParaRPr lang="de-DE" alt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9062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- Demo mit einigen</a:t>
            </a:r>
            <a:r>
              <a:rPr lang="de-DE" altLang="de-DE" baseline="0" dirty="0" smtClean="0"/>
              <a:t> Konvertern + Alternative ohne Konverter -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3316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- Demo mit </a:t>
            </a:r>
            <a:r>
              <a:rPr lang="de-DE" altLang="de-DE" dirty="0" err="1" smtClean="0"/>
              <a:t>DelegateCommand</a:t>
            </a:r>
            <a:r>
              <a:rPr lang="de-DE" altLang="de-DE" baseline="0" dirty="0" smtClean="0"/>
              <a:t> -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7777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167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8731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9886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6210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7890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879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Demo WP App </a:t>
            </a:r>
            <a:r>
              <a:rPr lang="de-DE" dirty="0" err="1" smtClean="0"/>
              <a:t>Contoso</a:t>
            </a:r>
            <a:r>
              <a:rPr lang="de-DE" dirty="0" smtClean="0"/>
              <a:t> </a:t>
            </a:r>
            <a:r>
              <a:rPr lang="de-DE" dirty="0" err="1" smtClean="0"/>
              <a:t>Cookbook</a:t>
            </a:r>
            <a:r>
              <a:rPr lang="de-DE" dirty="0" smtClean="0"/>
              <a:t> -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9917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8176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Marktanteil Windows Phone 2,7% 2014 (laut IDC)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0980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23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6082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89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1"/>
            <a:ext cx="12190413" cy="685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3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" t="141" r="3447" b="-141"/>
          <a:stretch/>
        </p:blipFill>
        <p:spPr>
          <a:xfrm>
            <a:off x="-1" y="-581025"/>
            <a:ext cx="12190413" cy="6873014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65087" y="-466725"/>
            <a:ext cx="12036425" cy="1381125"/>
          </a:xfrm>
          <a:prstGeom prst="rect">
            <a:avLst/>
          </a:prstGeom>
          <a:solidFill>
            <a:srgbClr val="007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" y="5478463"/>
            <a:ext cx="12190413" cy="1381125"/>
          </a:xfrm>
          <a:prstGeom prst="rect">
            <a:avLst/>
          </a:prstGeom>
          <a:solidFill>
            <a:srgbClr val="007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3. Exkurs: Windows Universal Plattform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Gleicher Quellcode für Geschäftslogik</a:t>
            </a:r>
          </a:p>
          <a:p>
            <a:pPr>
              <a:lnSpc>
                <a:spcPct val="150000"/>
              </a:lnSpc>
            </a:pPr>
            <a:r>
              <a:rPr lang="de-DE" altLang="de-DE" dirty="0"/>
              <a:t>APIs jeder Plattform </a:t>
            </a:r>
            <a:r>
              <a:rPr lang="de-DE" altLang="de-DE" dirty="0" smtClean="0"/>
              <a:t>nutzbar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Adaptives UI (vgl. Media Queries in CSS)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Sehr gute Unterstützung durch Visual Studio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Emulator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Design Time</a:t>
            </a:r>
          </a:p>
          <a:p>
            <a:pPr marL="0" indent="0">
              <a:lnSpc>
                <a:spcPct val="150000"/>
              </a:lnSpc>
              <a:buNone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88" y="1341753"/>
            <a:ext cx="3801005" cy="438211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9091511" y="5569976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Quelle: Microsoft</a:t>
            </a:r>
          </a:p>
        </p:txBody>
      </p:sp>
    </p:spTree>
    <p:extLst>
      <p:ext uri="{BB962C8B-B14F-4D97-AF65-F5344CB8AC3E}">
        <p14:creationId xmlns:p14="http://schemas.microsoft.com/office/powerpoint/2010/main" val="334317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4. Projektsetup und Erstellung der </a:t>
            </a:r>
            <a:r>
              <a:rPr lang="de-DE" dirty="0" smtClean="0"/>
              <a:t>Views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52573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Projekttypen / Projektaufbau in </a:t>
            </a:r>
            <a:r>
              <a:rPr lang="de-DE" dirty="0" smtClean="0"/>
              <a:t>Visual Studio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Windows Phone Projekt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XAML 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Views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Gültiges XML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XML-Namensräume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Elemente / Attribute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Hands-On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Visual Studio Projekt für Windows Phone erstellen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Eine Entwicklerlizenz beantragen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Hauptseite der App mit XAML erstellen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In-App-Navigation einrichten</a:t>
            </a:r>
            <a:endParaRPr lang="de-DE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 Entwickeln von ViewModels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5.1</a:t>
            </a:r>
            <a:r>
              <a:rPr lang="de-DE" dirty="0" smtClean="0"/>
              <a:t> MVVM-Entwurfsmuster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5.2</a:t>
            </a:r>
            <a:r>
              <a:rPr lang="de-DE" dirty="0" smtClean="0"/>
              <a:t> Datenbindung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5.3</a:t>
            </a:r>
            <a:r>
              <a:rPr lang="de-DE" dirty="0" smtClean="0"/>
              <a:t> Datenkonvertierung </a:t>
            </a:r>
            <a:r>
              <a:rPr lang="de-DE" dirty="0"/>
              <a:t>mittels </a:t>
            </a:r>
            <a:r>
              <a:rPr lang="de-DE" dirty="0" err="1" smtClean="0"/>
              <a:t>IValueConverter</a:t>
            </a:r>
            <a:endParaRPr lang="de-DE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5.4</a:t>
            </a:r>
            <a:r>
              <a:rPr lang="de-DE" dirty="0" smtClean="0"/>
              <a:t> Befehle </a:t>
            </a:r>
            <a:r>
              <a:rPr lang="de-DE" dirty="0"/>
              <a:t>mit </a:t>
            </a:r>
            <a:r>
              <a:rPr lang="de-DE" dirty="0" err="1" smtClean="0"/>
              <a:t>ICommand</a:t>
            </a:r>
            <a:endParaRPr lang="de-DE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5.5</a:t>
            </a:r>
            <a:r>
              <a:rPr lang="de-DE" dirty="0" smtClean="0"/>
              <a:t> Hands-On</a:t>
            </a:r>
          </a:p>
          <a:p>
            <a:pPr>
              <a:lnSpc>
                <a:spcPct val="150000"/>
              </a:lnSpc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5.1 MVVM-Entwurfsmuster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Model-View-ViewModel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Model = Daten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View = Benutzeroberfläche (UI)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ViewModel (VM)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Daten werden im VM gehalten und auf der</a:t>
            </a:r>
            <a:br>
              <a:rPr lang="de-DE" dirty="0" smtClean="0"/>
            </a:br>
            <a:r>
              <a:rPr lang="de-DE" dirty="0" smtClean="0"/>
              <a:t>Benutzeroberfläche angezeigt (Datenbindung)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Verwendet Services um Daten abzurufen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Beinhaltet auch Geschäftslogik für </a:t>
            </a:r>
            <a:r>
              <a:rPr lang="de-DE" i="1" dirty="0" smtClean="0"/>
              <a:t>Commands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von der 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27" name="Gruppieren 26"/>
          <p:cNvGrpSpPr/>
          <p:nvPr/>
        </p:nvGrpSpPr>
        <p:grpSpPr>
          <a:xfrm>
            <a:off x="6827238" y="1341753"/>
            <a:ext cx="4868135" cy="4136573"/>
            <a:chOff x="6827238" y="1341753"/>
            <a:chExt cx="4868135" cy="4136573"/>
          </a:xfrm>
        </p:grpSpPr>
        <p:sp>
          <p:nvSpPr>
            <p:cNvPr id="7" name="Abgerundetes Rechteck 6"/>
            <p:cNvSpPr/>
            <p:nvPr/>
          </p:nvSpPr>
          <p:spPr>
            <a:xfrm>
              <a:off x="6827243" y="1341753"/>
              <a:ext cx="1419225" cy="981075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CC3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/>
                  </a:solidFill>
                </a:rPr>
                <a:t>View</a:t>
              </a: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6827238" y="4497251"/>
              <a:ext cx="1419225" cy="981075"/>
            </a:xfrm>
            <a:prstGeom prst="roundRect">
              <a:avLst/>
            </a:prstGeom>
            <a:solidFill>
              <a:srgbClr val="5B9BD5"/>
            </a:solidFill>
            <a:ln w="28575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bg1"/>
                  </a:solidFill>
                </a:rPr>
                <a:t>Model</a:t>
              </a:r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6827243" y="2919502"/>
              <a:ext cx="1419225" cy="981075"/>
            </a:xfrm>
            <a:prstGeom prst="roundRect">
              <a:avLst/>
            </a:prstGeom>
            <a:solidFill>
              <a:schemeClr val="accent3"/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ViewModel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>
            <a:xfrm>
              <a:off x="7274918" y="2321853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>
              <a:off x="7284443" y="3900577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7598757" y="2321853"/>
              <a:ext cx="0" cy="597649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 flipV="1">
              <a:off x="7917850" y="2320878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 flipV="1">
              <a:off x="7917850" y="3904023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Rechteck 19"/>
            <p:cNvSpPr/>
            <p:nvPr/>
          </p:nvSpPr>
          <p:spPr>
            <a:xfrm>
              <a:off x="8816675" y="1341753"/>
              <a:ext cx="2878698" cy="255882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 smtClean="0">
                <a:solidFill>
                  <a:schemeClr val="accent3"/>
                </a:solidFill>
              </a:endParaRPr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>
              <a:off x="9210664" y="1506193"/>
              <a:ext cx="0" cy="597649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9210664" y="2300578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/>
            <p:nvPr/>
          </p:nvCxnSpPr>
          <p:spPr>
            <a:xfrm flipV="1">
              <a:off x="9210664" y="3126038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9477311" y="162193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Datenbindung</a:t>
              </a:r>
              <a:endParaRPr lang="de-DE" sz="1600" dirty="0" smtClean="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9477311" y="2391925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Befehle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9477311" y="3112916"/>
              <a:ext cx="1774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Datenänderung</a:t>
              </a:r>
            </a:p>
            <a:p>
              <a:r>
                <a:rPr lang="de-DE" dirty="0" smtClean="0"/>
                <a:t>Notifikationen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96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5.2 Ohne Datenbindung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Einfachster Weg, um Daten auf der UI anzuzeigen/abzurufen:</a:t>
            </a:r>
          </a:p>
          <a:p>
            <a:pPr lvl="1"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Schnell unübersichtlich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Fehleranfällig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Enge Kopplung/View kann schwer ausgetauscht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1200150" y="1866900"/>
            <a:ext cx="296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3"/>
                </a:solidFill>
                <a:latin typeface="+mn-lt"/>
              </a:rPr>
              <a:t>textBox1.Text 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= "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Hello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world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";</a:t>
            </a:r>
            <a:endParaRPr lang="de-DE" sz="1600" dirty="0" smtClean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8" y="3881640"/>
            <a:ext cx="9041270" cy="27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5.2 Datenbindung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171575"/>
            <a:ext cx="11395146" cy="4905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Datenbindung über XAML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Bindung der View an eine Datenquelle (</a:t>
            </a:r>
            <a:r>
              <a:rPr lang="de-DE" dirty="0" err="1" smtClean="0"/>
              <a:t>DataContext</a:t>
            </a:r>
            <a:r>
              <a:rPr lang="de-DE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UI-Elemente erhalten Werte automatisch aus dem ViewModel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Öffentliche Eigenschaften im ViewModel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Ändert sich der Wert im VM, wird UI automatisch aktualisiert (</a:t>
            </a:r>
            <a:r>
              <a:rPr lang="de-DE" dirty="0" err="1" smtClean="0"/>
              <a:t>One</a:t>
            </a:r>
            <a:r>
              <a:rPr lang="de-DE" dirty="0" smtClean="0"/>
              <a:t> Way Binding)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Veränderung durch den Benutzer auf der UI kann automatisch ins ViewModel übertragen werden (</a:t>
            </a:r>
            <a:r>
              <a:rPr lang="de-DE" dirty="0" err="1" smtClean="0"/>
              <a:t>Two</a:t>
            </a:r>
            <a:r>
              <a:rPr lang="de-DE" dirty="0" smtClean="0"/>
              <a:t> Way Binding)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74" b="45252"/>
          <a:stretch/>
        </p:blipFill>
        <p:spPr>
          <a:xfrm>
            <a:off x="673023" y="4031323"/>
            <a:ext cx="5127702" cy="27182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2" t="62035" r="58634" b="-1612"/>
          <a:stretch/>
        </p:blipFill>
        <p:spPr>
          <a:xfrm>
            <a:off x="5959398" y="4358792"/>
            <a:ext cx="4368509" cy="196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5.3 Datenkonvertierung mittels </a:t>
            </a:r>
            <a:r>
              <a:rPr lang="de-DE" dirty="0" err="1" smtClean="0"/>
              <a:t>IValueConverter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Werte während der Datenbindung verändern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Boolean </a:t>
            </a:r>
            <a:r>
              <a:rPr lang="de-DE" dirty="0" smtClean="0"/>
              <a:t>(</a:t>
            </a:r>
            <a:r>
              <a:rPr lang="de-DE" dirty="0" err="1" smtClean="0"/>
              <a:t>true</a:t>
            </a:r>
            <a:r>
              <a:rPr lang="de-DE" dirty="0" smtClean="0"/>
              <a:t>/</a:t>
            </a:r>
            <a:r>
              <a:rPr lang="de-DE" dirty="0" err="1" smtClean="0"/>
              <a:t>false</a:t>
            </a:r>
            <a:r>
              <a:rPr lang="de-DE" dirty="0" smtClean="0"/>
              <a:t>) </a:t>
            </a:r>
            <a:r>
              <a:rPr lang="de-DE" dirty="0"/>
              <a:t>-&gt; </a:t>
            </a:r>
            <a:r>
              <a:rPr lang="de-DE" dirty="0" err="1"/>
              <a:t>Visibility</a:t>
            </a:r>
            <a:r>
              <a:rPr lang="de-DE" dirty="0"/>
              <a:t> </a:t>
            </a:r>
            <a:r>
              <a:rPr lang="de-DE" dirty="0" smtClean="0"/>
              <a:t>(Visible/</a:t>
            </a:r>
            <a:r>
              <a:rPr lang="de-DE" dirty="0" err="1" smtClean="0"/>
              <a:t>Collapsed</a:t>
            </a:r>
            <a:r>
              <a:rPr lang="de-DE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Boolean (</a:t>
            </a:r>
            <a:r>
              <a:rPr lang="de-DE" dirty="0" err="1" smtClean="0"/>
              <a:t>true</a:t>
            </a:r>
            <a:r>
              <a:rPr lang="de-DE" dirty="0" smtClean="0"/>
              <a:t>/</a:t>
            </a:r>
            <a:r>
              <a:rPr lang="de-DE" dirty="0" err="1" smtClean="0"/>
              <a:t>false</a:t>
            </a:r>
            <a:r>
              <a:rPr lang="de-DE" dirty="0" smtClean="0"/>
              <a:t>) -&gt; </a:t>
            </a:r>
            <a:r>
              <a:rPr lang="de-DE" dirty="0" err="1" smtClean="0"/>
              <a:t>Inverted</a:t>
            </a:r>
            <a:r>
              <a:rPr lang="de-DE" dirty="0" smtClean="0"/>
              <a:t> (</a:t>
            </a:r>
            <a:r>
              <a:rPr lang="de-DE" dirty="0" err="1" smtClean="0"/>
              <a:t>false</a:t>
            </a:r>
            <a:r>
              <a:rPr lang="de-DE" dirty="0" smtClean="0"/>
              <a:t>/</a:t>
            </a:r>
            <a:r>
              <a:rPr lang="de-DE" dirty="0" err="1" smtClean="0"/>
              <a:t>true</a:t>
            </a:r>
            <a:r>
              <a:rPr lang="de-DE" dirty="0" smtClean="0"/>
              <a:t>)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Collection (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r>
              <a:rPr lang="de-DE" dirty="0" smtClean="0"/>
              <a:t>/</a:t>
            </a:r>
            <a:r>
              <a:rPr lang="de-DE" dirty="0" err="1" smtClean="0"/>
              <a:t>items</a:t>
            </a:r>
            <a:r>
              <a:rPr lang="de-DE" dirty="0" smtClean="0"/>
              <a:t>) -&gt; </a:t>
            </a:r>
            <a:r>
              <a:rPr lang="de-DE" dirty="0" err="1" smtClean="0"/>
              <a:t>Visibility</a:t>
            </a:r>
            <a:r>
              <a:rPr lang="de-DE" dirty="0" smtClean="0"/>
              <a:t> (Visible/</a:t>
            </a:r>
            <a:r>
              <a:rPr lang="de-DE" dirty="0" err="1" smtClean="0"/>
              <a:t>Collapsed</a:t>
            </a:r>
            <a:r>
              <a:rPr lang="de-DE" dirty="0" smtClean="0"/>
              <a:t>)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Interface: </a:t>
            </a:r>
            <a:r>
              <a:rPr lang="de-DE" dirty="0" err="1" smtClean="0"/>
              <a:t>IValueConverter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Convert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ConvertBack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5.4 Befehle mit </a:t>
            </a:r>
            <a:r>
              <a:rPr lang="de-DE" dirty="0" err="1" smtClean="0"/>
              <a:t>ICommand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Werden von UI-Elementen bei bestimmten Aktionen aufgerufen (Click, …)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Werden im </a:t>
            </a:r>
            <a:r>
              <a:rPr lang="de-DE" dirty="0"/>
              <a:t>ViewModel </a:t>
            </a:r>
            <a:r>
              <a:rPr lang="de-DE" dirty="0" smtClean="0"/>
              <a:t>definiert und implementiert</a:t>
            </a:r>
          </a:p>
          <a:p>
            <a:pPr>
              <a:lnSpc>
                <a:spcPct val="150000"/>
              </a:lnSpc>
            </a:pPr>
            <a:r>
              <a:rPr lang="de-DE" smtClean="0"/>
              <a:t>Ziel MVVM: </a:t>
            </a:r>
            <a:r>
              <a:rPr lang="de-DE" dirty="0" smtClean="0"/>
              <a:t>So wenig wie möglich Geschäftslogik in der Code-Behind Datei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Im Bestfall nur View-spezifische Logik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Interface: </a:t>
            </a:r>
            <a:r>
              <a:rPr lang="de-DE" dirty="0" err="1" smtClean="0"/>
              <a:t>ICommand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Execute</a:t>
            </a:r>
          </a:p>
          <a:p>
            <a:pPr lvl="1">
              <a:lnSpc>
                <a:spcPct val="150000"/>
              </a:lnSpc>
            </a:pPr>
            <a:r>
              <a:rPr lang="de-DE" dirty="0" err="1" smtClean="0"/>
              <a:t>CanExecute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i="1" dirty="0" err="1" smtClean="0"/>
              <a:t>CanExecuteChanged</a:t>
            </a:r>
            <a:endParaRPr lang="de-D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04072"/>
              </p:ext>
            </p:extLst>
          </p:nvPr>
        </p:nvGraphicFramePr>
        <p:xfrm>
          <a:off x="587298" y="1444713"/>
          <a:ext cx="89281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/>
                <a:gridCol w="7571045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06</a:t>
                      </a:r>
                      <a:r>
                        <a:rPr lang="de-DE" b="1" baseline="0" dirty="0" smtClean="0"/>
                        <a:t> | Entwicklung einer App für Windows Phone</a:t>
                      </a:r>
                      <a:endParaRPr lang="de-DE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5.5 Hands-On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/>
              <a:t>Ziele: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Das </a:t>
            </a:r>
            <a:r>
              <a:rPr lang="de-DE" dirty="0"/>
              <a:t>Datenmodell der API einbinden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Das </a:t>
            </a:r>
            <a:r>
              <a:rPr lang="de-DE" dirty="0"/>
              <a:t>ViewModel für die Hauptseite erstellen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Die </a:t>
            </a:r>
            <a:r>
              <a:rPr lang="de-DE" dirty="0"/>
              <a:t>Datenbindung einrichten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Einen </a:t>
            </a:r>
            <a:r>
              <a:rPr lang="de-DE" dirty="0" err="1"/>
              <a:t>IValueConverter</a:t>
            </a:r>
            <a:r>
              <a:rPr lang="de-DE" dirty="0"/>
              <a:t> verwenden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Commands </a:t>
            </a:r>
            <a:r>
              <a:rPr lang="de-DE" dirty="0"/>
              <a:t>verwenden</a:t>
            </a:r>
            <a:endParaRPr lang="de-D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6</a:t>
            </a:r>
            <a:r>
              <a:rPr lang="de-DE" dirty="0"/>
              <a:t>. Anbindung der API über Services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RestSharp zur einfachen Kommunikation mit der Web API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Posts abrufen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Registrierung und Login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Hands-On: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RestSharp kennenlernen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API anbinden um Posts abzurufen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Registrierung </a:t>
            </a:r>
            <a:r>
              <a:rPr lang="de-DE" dirty="0"/>
              <a:t>und Login der API </a:t>
            </a:r>
            <a:r>
              <a:rPr lang="de-DE" dirty="0" smtClean="0"/>
              <a:t>verwenden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</a:t>
            </a:r>
            <a:r>
              <a:rPr lang="de-DE" dirty="0"/>
              <a:t>Like-Funktion verwenden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1791494"/>
            <a:ext cx="2456656" cy="24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7. Windows Phone API: </a:t>
            </a:r>
            <a:r>
              <a:rPr lang="de-DE" dirty="0" err="1" smtClean="0"/>
              <a:t>FileOpenPicker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Windows Phone APIs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Der </a:t>
            </a:r>
            <a:r>
              <a:rPr lang="de-DE" dirty="0" err="1" smtClean="0"/>
              <a:t>FileOpenPicker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Services zum Hinzufügen eines neuen Posts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Bild an API senden (Rückgabe image-</a:t>
            </a:r>
            <a:r>
              <a:rPr lang="de-DE" dirty="0" err="1" smtClean="0"/>
              <a:t>id</a:t>
            </a:r>
            <a:r>
              <a:rPr lang="de-DE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Neuen Post erzeugen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Hands-On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Den </a:t>
            </a:r>
            <a:r>
              <a:rPr lang="de-DE" dirty="0" err="1"/>
              <a:t>FileOpenPicker</a:t>
            </a:r>
            <a:r>
              <a:rPr lang="de-DE" dirty="0"/>
              <a:t> </a:t>
            </a:r>
            <a:r>
              <a:rPr lang="de-DE" dirty="0" smtClean="0"/>
              <a:t>kennenlernen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</a:t>
            </a:r>
            <a:r>
              <a:rPr lang="de-DE" dirty="0"/>
              <a:t>Bild vom Mobilgerät auf der API </a:t>
            </a:r>
            <a:r>
              <a:rPr lang="de-DE" dirty="0" smtClean="0"/>
              <a:t>veröffentlichen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</a:t>
            </a:r>
            <a:r>
              <a:rPr lang="de-DE" dirty="0"/>
              <a:t>neues </a:t>
            </a:r>
            <a:r>
              <a:rPr lang="de-DE" dirty="0" err="1"/>
              <a:t>Posting</a:t>
            </a:r>
            <a:r>
              <a:rPr lang="de-DE" dirty="0"/>
              <a:t> auf der API erstellen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8. 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App einmal entwickeln – auf allen Windows-Plattformen nutzen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XAML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MVVM-Entwurfsmuster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smtClean="0"/>
              <a:t>Deployment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3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24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Module Tag 3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3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573897"/>
              </p:ext>
            </p:extLst>
          </p:nvPr>
        </p:nvGraphicFramePr>
        <p:xfrm>
          <a:off x="587297" y="1444713"/>
          <a:ext cx="11015817" cy="3889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19194"/>
                <a:gridCol w="8696623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Start: Tag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09:00 – 10:30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 | Entwicklung einer App für Windows Phone Teil 1 (Hands-On Views)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10:30 – 12:00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 | Entwicklung einer App für Windows Phone Teil 2 (Hands-On ViewModels)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12:30 – 13:30	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</a:t>
                      </a:r>
                      <a:r>
                        <a:rPr lang="de-DE" b="0" baseline="0" dirty="0" smtClean="0"/>
                        <a:t> Mittagspause -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13:30 – 14:30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06 | Entwicklung einer App für Windows Phone Teil 3 (Hands-On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Services)</a:t>
                      </a:r>
                      <a:endParaRPr lang="de-DE" dirty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de-DE" dirty="0" smtClean="0"/>
                        <a:t>14:30 – 15:00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06 | Entwicklung einer App für Windows Phone Teil 4/1 (WP API)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r>
                        <a:rPr lang="de-DE" dirty="0" smtClean="0"/>
                        <a:t>15:00 – 15:30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 Kaffeepause -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15:30 – 16:00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 | Entwicklung einer App für Windows Phone </a:t>
                      </a:r>
                      <a:r>
                        <a:rPr lang="de-DE" b="0" smtClean="0"/>
                        <a:t>Teil 4/2 </a:t>
                      </a:r>
                      <a:r>
                        <a:rPr lang="de-DE" b="0" dirty="0" smtClean="0"/>
                        <a:t>(Hands-On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dirty="0" smtClean="0"/>
                        <a:t>WP API)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16:00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– 17:00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Universal App Plattform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17:00 – 17:30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Zusammenfassung,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dirty="0" smtClean="0"/>
                        <a:t>Feedbackrunde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5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06 | Entwicklung </a:t>
            </a:r>
            <a:r>
              <a:rPr lang="de-DE" dirty="0"/>
              <a:t>einer App für Windows Phone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Beckmann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" b="29106"/>
          <a:stretch/>
        </p:blipFill>
        <p:spPr>
          <a:xfrm>
            <a:off x="587299" y="2028825"/>
            <a:ext cx="112966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Veröffentlichung der API in Microsoft Azure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Windows </a:t>
            </a:r>
            <a:r>
              <a:rPr lang="de-DE" dirty="0"/>
              <a:t>Phone </a:t>
            </a:r>
            <a:r>
              <a:rPr lang="de-DE" dirty="0" smtClean="0"/>
              <a:t>Plattform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Exkurs: Windows </a:t>
            </a:r>
            <a:r>
              <a:rPr lang="de-DE" dirty="0"/>
              <a:t>Universal </a:t>
            </a:r>
            <a:r>
              <a:rPr lang="de-DE" dirty="0" smtClean="0"/>
              <a:t>Plattform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Projektsetup </a:t>
            </a:r>
            <a:r>
              <a:rPr lang="de-DE" b="1" dirty="0"/>
              <a:t>und Erstellung der </a:t>
            </a:r>
            <a:r>
              <a:rPr lang="de-DE" b="1" dirty="0" smtClean="0"/>
              <a:t>Views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Entwickeln </a:t>
            </a:r>
            <a:r>
              <a:rPr lang="de-DE" b="1" dirty="0"/>
              <a:t>der </a:t>
            </a:r>
            <a:r>
              <a:rPr lang="de-DE" b="1" dirty="0" smtClean="0"/>
              <a:t>ViewModels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Anbindung der API über Services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Windows Phone API: </a:t>
            </a:r>
            <a:r>
              <a:rPr lang="de-DE" b="1" dirty="0" err="1" smtClean="0"/>
              <a:t>FileOpenPicker</a:t>
            </a:r>
            <a:endParaRPr lang="de-DE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Universal App Plattform</a:t>
            </a:r>
            <a:endParaRPr lang="de-DE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Zusammenfassung, Feedbackrunde</a:t>
            </a:r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Veröffentlichung </a:t>
            </a:r>
            <a:r>
              <a:rPr lang="de-DE" dirty="0"/>
              <a:t>der API in Microsoft Azure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Microsofts Cloud Plattform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Veröffentlichung der MVC-Webanwendung und der API</a:t>
            </a:r>
          </a:p>
          <a:p>
            <a:pPr>
              <a:lnSpc>
                <a:spcPct val="150000"/>
              </a:lnSpc>
            </a:pPr>
            <a:endParaRPr lang="de-DE" altLang="de-DE" dirty="0" smtClean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Adresse Webanwendung:</a:t>
            </a:r>
          </a:p>
          <a:p>
            <a:pPr lvl="1">
              <a:lnSpc>
                <a:spcPct val="150000"/>
              </a:lnSpc>
            </a:pPr>
            <a:r>
              <a:rPr lang="de-DE" altLang="de-DE" b="1" dirty="0" smtClean="0"/>
              <a:t>http://acando-workshop.azurewebsites.net</a:t>
            </a:r>
            <a:endParaRPr lang="de-DE" altLang="de-DE" b="1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Adresse API:</a:t>
            </a:r>
          </a:p>
          <a:p>
            <a:pPr lvl="1">
              <a:lnSpc>
                <a:spcPct val="150000"/>
              </a:lnSpc>
            </a:pPr>
            <a:r>
              <a:rPr lang="de-DE" altLang="de-DE" b="1" dirty="0" smtClean="0"/>
              <a:t>http://acando-workshop.azurewebsites.net/api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630" y="2613182"/>
            <a:ext cx="3879485" cy="109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2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2. Windows Phone Plattform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Aktuell: Windows Phone 8.1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Bald: Windows 10 Mobile</a:t>
            </a:r>
          </a:p>
          <a:p>
            <a:pPr>
              <a:lnSpc>
                <a:spcPct val="150000"/>
              </a:lnSpc>
            </a:pPr>
            <a:r>
              <a:rPr lang="de-DE" altLang="de-DE" dirty="0"/>
              <a:t>Microsoft (</a:t>
            </a:r>
            <a:r>
              <a:rPr lang="de-DE" altLang="de-DE" dirty="0" smtClean="0"/>
              <a:t>Nokia), Samsung</a:t>
            </a:r>
            <a:r>
              <a:rPr lang="de-DE" altLang="de-DE" dirty="0"/>
              <a:t>, </a:t>
            </a:r>
            <a:r>
              <a:rPr lang="de-DE" altLang="de-DE" dirty="0" smtClean="0"/>
              <a:t>HTC, Huawei</a:t>
            </a:r>
            <a:endParaRPr lang="de-DE" altLang="de-DE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Flat Design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Kacheloptik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946" y="1341753"/>
            <a:ext cx="2341002" cy="46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6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2. Windows Phone Plattform – </a:t>
            </a:r>
            <a:r>
              <a:rPr lang="de-DE" dirty="0" err="1" smtClean="0"/>
              <a:t>EntwicklerModelle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8169318" y="5967871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Quelle: Microsoft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911273" y="1181100"/>
            <a:ext cx="6994525" cy="4819650"/>
            <a:chOff x="444501" y="1137779"/>
            <a:chExt cx="6994525" cy="4819650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3"/>
            <a:srcRect l="-117" t="11217" r="51017" b="10521"/>
            <a:stretch/>
          </p:blipFill>
          <p:spPr>
            <a:xfrm>
              <a:off x="444501" y="1170658"/>
              <a:ext cx="4851399" cy="4753892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 rotWithShape="1">
            <a:blip r:embed="rId3"/>
            <a:srcRect l="52853" t="9945" r="30470" b="10710"/>
            <a:stretch/>
          </p:blipFill>
          <p:spPr>
            <a:xfrm>
              <a:off x="5791200" y="1137779"/>
              <a:ext cx="1647826" cy="4819650"/>
            </a:xfrm>
            <a:prstGeom prst="rect">
              <a:avLst/>
            </a:prstGeom>
          </p:spPr>
        </p:pic>
        <p:sp>
          <p:nvSpPr>
            <p:cNvPr id="2" name="Textfeld 1"/>
            <p:cNvSpPr txBox="1"/>
            <p:nvPr/>
          </p:nvSpPr>
          <p:spPr>
            <a:xfrm>
              <a:off x="6296025" y="135163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3"/>
                  </a:solidFill>
                </a:rPr>
                <a:t>XAML</a:t>
              </a:r>
              <a:endParaRPr lang="de-DE" sz="1400" dirty="0" smtClean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79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57" y="2286001"/>
            <a:ext cx="9918047" cy="4313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3. Exkurs: Windows Universal Plattform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247775"/>
            <a:ext cx="10968110" cy="48291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Durch Windows 10 entsteht eine gemeinsame Plattform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Gleiche App auf allen Plattformen nutzbar</a:t>
            </a:r>
            <a:endParaRPr lang="de-DE" altLang="de-DE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1 Milliarde Geräte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8800922" y="6366576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Quelle: Microsoft</a:t>
            </a:r>
          </a:p>
        </p:txBody>
      </p:sp>
    </p:spTree>
    <p:extLst>
      <p:ext uri="{BB962C8B-B14F-4D97-AF65-F5344CB8AC3E}">
        <p14:creationId xmlns:p14="http://schemas.microsoft.com/office/powerpoint/2010/main" val="195281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925</Words>
  <Application>Microsoft Office PowerPoint</Application>
  <PresentationFormat>Benutzerdefiniert</PresentationFormat>
  <Paragraphs>236</Paragraphs>
  <Slides>24</Slides>
  <Notes>21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Trebuchet MS</vt:lpstr>
      <vt:lpstr>Folienmaster_1502</vt:lpstr>
      <vt:lpstr>.NET Jump Start</vt:lpstr>
      <vt:lpstr>Kursinhalte</vt:lpstr>
      <vt:lpstr>Module Tag 3</vt:lpstr>
      <vt:lpstr>06 | Entwicklung einer App für Windows Phone</vt:lpstr>
      <vt:lpstr>Agenda</vt:lpstr>
      <vt:lpstr>Veröffentlichung der API in Microsoft Azure</vt:lpstr>
      <vt:lpstr>2. Windows Phone Plattform</vt:lpstr>
      <vt:lpstr>2. Windows Phone Plattform – EntwicklerModelle</vt:lpstr>
      <vt:lpstr>3. Exkurs: Windows Universal Plattform</vt:lpstr>
      <vt:lpstr>PowerPoint-Präsentation</vt:lpstr>
      <vt:lpstr>PowerPoint-Präsentation</vt:lpstr>
      <vt:lpstr>3. Exkurs: Windows Universal Plattform</vt:lpstr>
      <vt:lpstr>4. Projektsetup und Erstellung der Views</vt:lpstr>
      <vt:lpstr>5. Entwickeln von ViewModels</vt:lpstr>
      <vt:lpstr>5.1 MVVM-Entwurfsmuster</vt:lpstr>
      <vt:lpstr>5.2 Ohne Datenbindung</vt:lpstr>
      <vt:lpstr>5.2 Datenbindung</vt:lpstr>
      <vt:lpstr>5.3 Datenkonvertierung mittels IValueConverter</vt:lpstr>
      <vt:lpstr>5.4 Befehle mit ICommand</vt:lpstr>
      <vt:lpstr>5.5 Hands-On</vt:lpstr>
      <vt:lpstr>6. Anbindung der API über Services</vt:lpstr>
      <vt:lpstr>7. Windows Phone API: FileOpenPicker</vt:lpstr>
      <vt:lpstr>8. Zusammenfassung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Daniel Beckmann</cp:lastModifiedBy>
  <cp:revision>871</cp:revision>
  <dcterms:created xsi:type="dcterms:W3CDTF">2009-09-23T11:03:35Z</dcterms:created>
  <dcterms:modified xsi:type="dcterms:W3CDTF">2015-09-27T18:05:43Z</dcterms:modified>
  <cp:contentStatus>R3</cp:contentStatus>
</cp:coreProperties>
</file>