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5"/>
  </p:notesMasterIdLst>
  <p:handoutMasterIdLst>
    <p:handoutMasterId r:id="rId16"/>
  </p:handoutMasterIdLst>
  <p:sldIdLst>
    <p:sldId id="332" r:id="rId2"/>
    <p:sldId id="299" r:id="rId3"/>
    <p:sldId id="399" r:id="rId4"/>
    <p:sldId id="361" r:id="rId5"/>
    <p:sldId id="362" r:id="rId6"/>
    <p:sldId id="394" r:id="rId7"/>
    <p:sldId id="396" r:id="rId8"/>
    <p:sldId id="398" r:id="rId9"/>
    <p:sldId id="395" r:id="rId10"/>
    <p:sldId id="401" r:id="rId11"/>
    <p:sldId id="393" r:id="rId12"/>
    <p:sldId id="400" r:id="rId13"/>
    <p:sldId id="290" r:id="rId14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77" d="100"/>
          <a:sy n="77" d="100"/>
        </p:scale>
        <p:origin x="108" y="96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13.09.2017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2017-09-13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93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62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84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61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0944-C459-49FA-BBE9-2A0996DD63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14: Implementing Web APIs in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49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11523750" cy="529161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ASP.NET Web </a:t>
            </a:r>
            <a:r>
              <a:rPr lang="en-US" dirty="0" err="1" smtClean="0"/>
              <a:t>Api</a:t>
            </a:r>
            <a:r>
              <a:rPr lang="en-US" dirty="0" smtClean="0"/>
              <a:t>: Controller und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364" y="1388547"/>
            <a:ext cx="6383588" cy="5291613"/>
          </a:xfrm>
        </p:spPr>
        <p:txBody>
          <a:bodyPr/>
          <a:lstStyle/>
          <a:p>
            <a:r>
              <a:rPr lang="en-US" dirty="0" smtClean="0"/>
              <a:t>Framework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Entwickeln</a:t>
            </a:r>
            <a:r>
              <a:rPr lang="en-US" dirty="0" smtClean="0"/>
              <a:t> von REST APIs</a:t>
            </a:r>
          </a:p>
          <a:p>
            <a:r>
              <a:rPr lang="en-US" dirty="0" err="1" smtClean="0"/>
              <a:t>ApiController</a:t>
            </a:r>
            <a:r>
              <a:rPr lang="en-US" dirty="0" smtClean="0"/>
              <a:t> </a:t>
            </a:r>
            <a:r>
              <a:rPr lang="en-US" dirty="0" err="1" smtClean="0"/>
              <a:t>verarbeiten</a:t>
            </a:r>
            <a:r>
              <a:rPr lang="en-US" dirty="0" smtClean="0"/>
              <a:t> REST Requests </a:t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ähnlich</a:t>
            </a:r>
            <a:r>
              <a:rPr lang="en-US" sz="1600" dirty="0" smtClean="0"/>
              <a:t> </a:t>
            </a:r>
            <a:r>
              <a:rPr lang="en-US" sz="1600" dirty="0" err="1" smtClean="0"/>
              <a:t>zu</a:t>
            </a:r>
            <a:r>
              <a:rPr lang="en-US" sz="1600" dirty="0" smtClean="0"/>
              <a:t> MVC </a:t>
            </a:r>
            <a:r>
              <a:rPr lang="en-US" sz="1600" dirty="0" err="1" smtClean="0"/>
              <a:t>Controllern</a:t>
            </a:r>
            <a:r>
              <a:rPr lang="en-US" sz="1600" dirty="0" smtClean="0"/>
              <a:t>)</a:t>
            </a:r>
            <a:endParaRPr lang="en-US" dirty="0" smtClean="0"/>
          </a:p>
          <a:p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Ansteuerung</a:t>
            </a:r>
            <a:r>
              <a:rPr lang="en-US" dirty="0" smtClean="0"/>
              <a:t> der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Routen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Convention based Routing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Attribute based Routing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WebApiConfig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95250" y="1700557"/>
            <a:ext cx="4795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395250" y="3249523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2B91AF"/>
                </a:solidFill>
                <a:latin typeface="Consolas" panose="020B0609020204030204" pitchFamily="49" charset="0"/>
              </a:rPr>
              <a:t>Route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posts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latest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GetLatest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.db.Posts</a:t>
            </a:r>
            <a:endParaRPr lang="de-DE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o.Created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Select(p =&gt; </a:t>
            </a:r>
            <a:r>
              <a:rPr lang="de-DE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PostDto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.Map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008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4800" dirty="0" smtClean="0"/>
              <a:t>05</a:t>
            </a:r>
            <a:r>
              <a:rPr lang="de-DE" sz="4800" dirty="0"/>
              <a:t>. Entwicklung einer Schnittstelle mit ASP.NET Web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mtClean="0"/>
              <a:t>Veröffentlichen </a:t>
            </a:r>
            <a:r>
              <a:rPr lang="de-DE" dirty="0"/>
              <a:t>der API in Microsoft Azure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Microsofts Cloud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Veröffentlichung der MVC-Webanwendung und der API</a:t>
            </a:r>
          </a:p>
          <a:p>
            <a:pPr>
              <a:lnSpc>
                <a:spcPct val="150000"/>
              </a:lnSpc>
            </a:pP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Webanwendung: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Adresse API:</a:t>
            </a:r>
          </a:p>
          <a:p>
            <a:pPr lvl="1">
              <a:lnSpc>
                <a:spcPct val="150000"/>
              </a:lnSpc>
            </a:pPr>
            <a:r>
              <a:rPr lang="de-DE" altLang="de-DE" b="1" dirty="0" smtClean="0"/>
              <a:t>http://acando-workshop.azurewebsites.net/api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0" y="2613182"/>
            <a:ext cx="3879485" cy="10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27628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Datenmodellierung und -abfrage mit dem Entity Framework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05</a:t>
                      </a:r>
                      <a:r>
                        <a:rPr lang="de-DE" b="1" baseline="0" dirty="0" smtClean="0"/>
                        <a:t> | Entwicklung einer Schnittstelle mit ASP.NET Web API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 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2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02495"/>
              </p:ext>
            </p:extLst>
          </p:nvPr>
        </p:nvGraphicFramePr>
        <p:xfrm>
          <a:off x="587297" y="1444713"/>
          <a:ext cx="11015817" cy="3889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1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09:00 – 10:15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 | ASP.NET Web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10:15 – 11:45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Einführung in die </a:t>
                      </a:r>
                      <a:r>
                        <a:rPr lang="de-DE" b="0" baseline="0" dirty="0" smtClean="0"/>
                        <a:t>universelle Windows-Plattform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11:45 – 12:30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</a:t>
                      </a:r>
                      <a:r>
                        <a:rPr lang="de-DE" b="0" baseline="0" dirty="0" smtClean="0"/>
                        <a:t> 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5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r>
                        <a:rPr lang="de-DE" baseline="0" dirty="0" smtClean="0"/>
                        <a:t> – 15:00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</a:t>
                      </a:r>
                      <a:r>
                        <a:rPr lang="de-DE" b="0" baseline="0" dirty="0" smtClean="0"/>
                        <a:t>MVVM Entwurfsmuster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API Integration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6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15:30 – 15:45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- Kaffeepause</a:t>
                      </a:r>
                      <a:r>
                        <a:rPr lang="de-DE" b="0" baseline="0" dirty="0" smtClean="0"/>
                        <a:t> -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5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15:45 – 16:45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06 | API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8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16:45</a:t>
                      </a:r>
                      <a:r>
                        <a:rPr lang="de-DE" baseline="0" dirty="0" smtClean="0"/>
                        <a:t> – 17:15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Abschluss und Feedbackrunde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9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804226" cy="757413"/>
          </a:xfrm>
        </p:spPr>
        <p:txBody>
          <a:bodyPr/>
          <a:lstStyle/>
          <a:p>
            <a:r>
              <a:rPr lang="de-DE" dirty="0" smtClean="0"/>
              <a:t>05 | Entwicklung </a:t>
            </a:r>
            <a:r>
              <a:rPr lang="de-DE" dirty="0"/>
              <a:t>einer Schnittstelle mit ASP.NET Web API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Florian Sibinger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Grundlagen</a:t>
            </a:r>
            <a:r>
              <a:rPr lang="en-US" dirty="0" smtClean="0"/>
              <a:t> APIs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Nutzen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REST</a:t>
            </a:r>
          </a:p>
          <a:p>
            <a:pPr marL="800066" lvl="1" indent="-342900">
              <a:buFont typeface="+mj-lt"/>
              <a:buAutoNum type="arabicPeriod"/>
            </a:pPr>
            <a:r>
              <a:rPr lang="en-US" dirty="0" err="1" smtClean="0"/>
              <a:t>Datenformate</a:t>
            </a:r>
            <a:endParaRPr lang="en-US" dirty="0" smtClean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DTOs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endParaRPr lang="en-US" dirty="0"/>
          </a:p>
          <a:p>
            <a:pPr marL="800066" lvl="1" indent="-342900">
              <a:buFont typeface="+mj-lt"/>
              <a:buAutoNum type="arabicPeriod"/>
            </a:pPr>
            <a:r>
              <a:rPr lang="en-US" dirty="0" smtClean="0"/>
              <a:t>Controller und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err="1" smtClean="0"/>
              <a:t>Nutzen</a:t>
            </a:r>
            <a:r>
              <a:rPr lang="en-US" dirty="0" smtClean="0"/>
              <a:t> von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Erlaubt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externen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 die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Geschäftslogik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endParaRPr lang="en-US" dirty="0"/>
          </a:p>
          <a:p>
            <a:r>
              <a:rPr lang="en-US" dirty="0" smtClean="0"/>
              <a:t>Ideal </a:t>
            </a:r>
            <a:r>
              <a:rPr lang="en-US" dirty="0" err="1" smtClean="0"/>
              <a:t>für</a:t>
            </a:r>
            <a:r>
              <a:rPr lang="en-US" dirty="0" smtClean="0"/>
              <a:t> die Integration von </a:t>
            </a:r>
            <a:r>
              <a:rPr lang="en-US" dirty="0" err="1" smtClean="0"/>
              <a:t>mobilen</a:t>
            </a:r>
            <a:r>
              <a:rPr lang="en-US" dirty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r>
              <a:rPr lang="en-US" dirty="0" smtClean="0"/>
              <a:t>Use Cases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unsere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abfragen</a:t>
            </a:r>
            <a:r>
              <a:rPr lang="en-US" dirty="0" smtClean="0"/>
              <a:t>,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hochladen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04" y="3243817"/>
            <a:ext cx="7388021" cy="3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88547"/>
            <a:ext cx="11315816" cy="5291613"/>
          </a:xfrm>
        </p:spPr>
        <p:txBody>
          <a:bodyPr/>
          <a:lstStyle/>
          <a:p>
            <a:r>
              <a:rPr lang="en-US" dirty="0" err="1" smtClean="0"/>
              <a:t>Architekturstil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APIs (</a:t>
            </a:r>
            <a:r>
              <a:rPr lang="en-US" dirty="0" err="1" smtClean="0"/>
              <a:t>Represential</a:t>
            </a:r>
            <a:r>
              <a:rPr lang="en-US" dirty="0" smtClean="0"/>
              <a:t> State Transfer)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, um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von </a:t>
            </a:r>
            <a:r>
              <a:rPr lang="en-US" dirty="0" err="1" smtClean="0">
                <a:solidFill>
                  <a:schemeClr val="accent3"/>
                </a:solidFill>
              </a:rPr>
              <a:t>einem</a:t>
            </a:r>
            <a:r>
              <a:rPr lang="en-US" dirty="0" smtClean="0">
                <a:solidFill>
                  <a:schemeClr val="accent3"/>
                </a:solidFill>
              </a:rPr>
              <a:t> Server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laden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Kann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über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 err="1" smtClean="0">
                <a:solidFill>
                  <a:schemeClr val="accent3"/>
                </a:solidFill>
              </a:rPr>
              <a:t>Operationen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Informationen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löschen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aktualisieren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oder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hinzufügen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URLs um </a:t>
            </a:r>
            <a:r>
              <a:rPr lang="en-US" dirty="0" err="1" smtClean="0">
                <a:solidFill>
                  <a:schemeClr val="accent3"/>
                </a:solidFill>
              </a:rPr>
              <a:t>Entitäten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eindeutig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zu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beschreiben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 smtClean="0">
                <a:solidFill>
                  <a:schemeClr val="accent3"/>
                </a:solidFill>
              </a:rPr>
              <a:t>Benutzt</a:t>
            </a:r>
            <a:r>
              <a:rPr lang="en-US" dirty="0" smtClean="0">
                <a:solidFill>
                  <a:schemeClr val="accent3"/>
                </a:solidFill>
              </a:rPr>
              <a:t>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smtClean="0">
                <a:solidFill>
                  <a:schemeClr val="accent3"/>
                </a:solidFill>
              </a:rPr>
              <a:t>um </a:t>
            </a:r>
            <a:r>
              <a:rPr lang="en-US" dirty="0" err="1" smtClean="0">
                <a:solidFill>
                  <a:schemeClr val="accent3"/>
                </a:solidFill>
              </a:rPr>
              <a:t>herauszufinden</a:t>
            </a:r>
            <a:r>
              <a:rPr lang="en-US" dirty="0" smtClean="0">
                <a:solidFill>
                  <a:schemeClr val="accent3"/>
                </a:solidFill>
              </a:rPr>
              <a:t>, </a:t>
            </a:r>
            <a:r>
              <a:rPr lang="en-US" dirty="0" err="1" smtClean="0">
                <a:solidFill>
                  <a:schemeClr val="accent3"/>
                </a:solidFill>
              </a:rPr>
              <a:t>welche</a:t>
            </a:r>
            <a:r>
              <a:rPr lang="en-US" dirty="0" smtClean="0">
                <a:solidFill>
                  <a:schemeClr val="accent3"/>
                </a:solidFill>
              </a:rPr>
              <a:t> Operation </a:t>
            </a:r>
            <a:r>
              <a:rPr lang="en-US" dirty="0" err="1" smtClean="0">
                <a:solidFill>
                  <a:schemeClr val="accent3"/>
                </a:solidFill>
              </a:rPr>
              <a:t>innerhalb</a:t>
            </a:r>
            <a:r>
              <a:rPr lang="en-US" dirty="0" smtClean="0">
                <a:solidFill>
                  <a:schemeClr val="accent3"/>
                </a:solidFill>
              </a:rPr>
              <a:t> der API </a:t>
            </a:r>
            <a:r>
              <a:rPr lang="en-US" dirty="0" err="1" smtClean="0">
                <a:solidFill>
                  <a:schemeClr val="accent3"/>
                </a:solidFill>
              </a:rPr>
              <a:t>aufgerufen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werden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soll</a:t>
            </a:r>
            <a:r>
              <a:rPr lang="en-US" dirty="0" smtClean="0">
                <a:solidFill>
                  <a:schemeClr val="accent3"/>
                </a:solidFill>
              </a:rPr>
              <a:t>. HTTP </a:t>
            </a:r>
            <a:r>
              <a:rPr lang="en-US" dirty="0">
                <a:solidFill>
                  <a:schemeClr val="accent3"/>
                </a:solidFill>
              </a:rPr>
              <a:t>verbs </a:t>
            </a:r>
            <a:r>
              <a:rPr lang="en-US" dirty="0" err="1" smtClean="0">
                <a:solidFill>
                  <a:schemeClr val="accent3"/>
                </a:solidFill>
              </a:rPr>
              <a:t>sind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/>
                </a:solidFill>
              </a:rPr>
              <a:t>POST, PUT, DELETE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http://localhost/api/posts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</a:t>
            </a:r>
            <a:r>
              <a:rPr lang="en-US" sz="1600" dirty="0" err="1" smtClean="0"/>
              <a:t>alle</a:t>
            </a:r>
            <a:r>
              <a:rPr lang="en-US" sz="1600" dirty="0" smtClean="0"/>
              <a:t> Posts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GET auf: </a:t>
            </a:r>
            <a:r>
              <a:rPr lang="en-US" sz="1600" i="1" dirty="0" smtClean="0"/>
              <a:t>http</a:t>
            </a:r>
            <a:r>
              <a:rPr lang="en-US" sz="1600" i="1" dirty="0"/>
              <a:t>://</a:t>
            </a:r>
            <a:r>
              <a:rPr lang="en-US" sz="1600" i="1" dirty="0" smtClean="0"/>
              <a:t>localhost/api/posts/1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 </a:t>
            </a:r>
            <a:r>
              <a:rPr lang="en-US" sz="1600" dirty="0" err="1" smtClean="0"/>
              <a:t>zurück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POST auf: </a:t>
            </a:r>
            <a:r>
              <a:rPr lang="en-US" sz="1600" i="1" dirty="0"/>
              <a:t>http://localhost/api/posts </a:t>
            </a:r>
            <a:r>
              <a:rPr lang="en-US" sz="1600" dirty="0" err="1" smtClean="0"/>
              <a:t>mit</a:t>
            </a:r>
            <a:r>
              <a:rPr lang="en-US" sz="1600" dirty="0" smtClean="0"/>
              <a:t> </a:t>
            </a:r>
            <a:r>
              <a:rPr lang="en-US" sz="1600" dirty="0" err="1" smtClean="0"/>
              <a:t>Übermittlung</a:t>
            </a:r>
            <a:r>
              <a:rPr lang="en-US" sz="1600" dirty="0" smtClean="0"/>
              <a:t> der </a:t>
            </a:r>
            <a:r>
              <a:rPr lang="en-US" sz="1600" dirty="0" err="1" smtClean="0"/>
              <a:t>notwendigen</a:t>
            </a:r>
            <a:r>
              <a:rPr lang="en-US" sz="1600" dirty="0" smtClean="0"/>
              <a:t> </a:t>
            </a:r>
            <a:r>
              <a:rPr lang="en-US" sz="1600" dirty="0" err="1" smtClean="0"/>
              <a:t>Daten</a:t>
            </a:r>
            <a:r>
              <a:rPr lang="en-US" sz="1600" dirty="0" smtClean="0"/>
              <a:t> </a:t>
            </a:r>
            <a:r>
              <a:rPr lang="en-US" sz="1600" dirty="0" err="1" smtClean="0"/>
              <a:t>erstellt</a:t>
            </a:r>
            <a:r>
              <a:rPr lang="en-US" sz="1600" dirty="0" smtClean="0"/>
              <a:t> </a:t>
            </a:r>
            <a:r>
              <a:rPr lang="en-US" sz="1600" dirty="0" err="1" smtClean="0"/>
              <a:t>einen</a:t>
            </a:r>
            <a:r>
              <a:rPr lang="en-US" sz="1600" dirty="0" smtClean="0"/>
              <a:t> </a:t>
            </a:r>
            <a:r>
              <a:rPr lang="en-US" sz="1600" dirty="0" err="1" smtClean="0"/>
              <a:t>neuen</a:t>
            </a:r>
            <a:r>
              <a:rPr lang="en-US" sz="1600" dirty="0" smtClean="0"/>
              <a:t> Post</a:t>
            </a:r>
          </a:p>
          <a:p>
            <a:pPr marL="0" indent="0">
              <a:buNone/>
            </a:pPr>
            <a:r>
              <a:rPr lang="en-US" sz="1600" dirty="0" smtClean="0"/>
              <a:t>DELETE auf:</a:t>
            </a:r>
            <a:r>
              <a:rPr lang="en-US" sz="1600" i="1" dirty="0" smtClean="0"/>
              <a:t> </a:t>
            </a:r>
            <a:r>
              <a:rPr lang="en-US" sz="1600" i="1" dirty="0"/>
              <a:t>http://localhost/api/posts/1 </a:t>
            </a:r>
            <a:r>
              <a:rPr lang="en-US" sz="1600" dirty="0" err="1" smtClean="0"/>
              <a:t>löscht</a:t>
            </a:r>
            <a:r>
              <a:rPr lang="en-US" sz="1600" dirty="0" smtClean="0"/>
              <a:t> Post </a:t>
            </a:r>
            <a:r>
              <a:rPr lang="en-US" sz="1600" dirty="0" err="1" smtClean="0"/>
              <a:t>mit</a:t>
            </a:r>
            <a:r>
              <a:rPr lang="en-US" sz="1600" dirty="0" smtClean="0"/>
              <a:t> der Id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1.3 Datenformate</a:t>
            </a:r>
            <a:endParaRPr lang="de-DE" dirty="0"/>
          </a:p>
        </p:txBody>
      </p:sp>
      <p:pic>
        <p:nvPicPr>
          <p:cNvPr id="1026" name="Picture 2" descr="https://www.oxygenxml.com/img/convert-xml-to-json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72" y="1287118"/>
            <a:ext cx="7194627" cy="46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371850" y="613437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XML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15125" y="613437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3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86101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DTO (Data-Transfer-Object)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87298" y="1371600"/>
            <a:ext cx="6880302" cy="5308560"/>
          </a:xfrm>
        </p:spPr>
        <p:txBody>
          <a:bodyPr/>
          <a:lstStyle/>
          <a:p>
            <a:r>
              <a:rPr lang="en-US" dirty="0" smtClean="0"/>
              <a:t>Man will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Attribute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Objekts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APIs </a:t>
            </a:r>
            <a:r>
              <a:rPr lang="en-US" dirty="0" err="1" smtClean="0"/>
              <a:t>veröffentlichen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Security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Performance</a:t>
            </a:r>
          </a:p>
          <a:p>
            <a:pPr lvl="1"/>
            <a:r>
              <a:rPr lang="en-US" dirty="0" err="1" smtClean="0">
                <a:solidFill>
                  <a:schemeClr val="accent3"/>
                </a:solidFill>
              </a:rPr>
              <a:t>Zirkuläre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Referenzen</a:t>
            </a:r>
            <a:endParaRPr lang="en-US" dirty="0" smtClean="0"/>
          </a:p>
          <a:p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Vereinfachte</a:t>
            </a:r>
            <a:r>
              <a:rPr lang="en-US" dirty="0" smtClean="0"/>
              <a:t> Version von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API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außen</a:t>
            </a:r>
            <a:r>
              <a:rPr lang="en-US" dirty="0" smtClean="0"/>
              <a:t> </a:t>
            </a:r>
            <a:r>
              <a:rPr lang="en-US" dirty="0" err="1" smtClean="0"/>
              <a:t>reichen</a:t>
            </a:r>
            <a:endParaRPr lang="en-US" dirty="0" smtClean="0"/>
          </a:p>
          <a:p>
            <a:r>
              <a:rPr lang="en-US" dirty="0" err="1" smtClean="0"/>
              <a:t>Objekt</a:t>
            </a:r>
            <a:r>
              <a:rPr lang="en-US" dirty="0" smtClean="0"/>
              <a:t> muss in DTO </a:t>
            </a:r>
            <a:r>
              <a:rPr lang="en-US" dirty="0" err="1" smtClean="0"/>
              <a:t>gemappt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und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herum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914" y="1472865"/>
            <a:ext cx="4267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49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Benutzerdefiniert</PresentationFormat>
  <Paragraphs>121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Trebuchet MS</vt:lpstr>
      <vt:lpstr>Folienmaster_1502</vt:lpstr>
      <vt:lpstr>.NET Jump Start</vt:lpstr>
      <vt:lpstr>Kursinhalte</vt:lpstr>
      <vt:lpstr>Module Tag 2</vt:lpstr>
      <vt:lpstr>05 | Entwicklung einer Schnittstelle mit ASP.NET Web API</vt:lpstr>
      <vt:lpstr>Agenda</vt:lpstr>
      <vt:lpstr>1.1 Nutzen von APIs</vt:lpstr>
      <vt:lpstr>1.2 REST</vt:lpstr>
      <vt:lpstr>1.3 Datenformate</vt:lpstr>
      <vt:lpstr>1.4 DTO (Data-Transfer-Object)</vt:lpstr>
      <vt:lpstr>2.1 ASP.NET Web Api: Controller und Routing</vt:lpstr>
      <vt:lpstr>HANDS-ON</vt:lpstr>
      <vt:lpstr>Veröffentlichen der API in Microsoft Azure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917</cp:revision>
  <dcterms:created xsi:type="dcterms:W3CDTF">2009-09-23T11:03:35Z</dcterms:created>
  <dcterms:modified xsi:type="dcterms:W3CDTF">2017-09-13T08:00:55Z</dcterms:modified>
  <cp:contentStatus>R3</cp:contentStatus>
</cp:coreProperties>
</file>