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90" r:id="rId1"/>
  </p:sldMasterIdLst>
  <p:notesMasterIdLst>
    <p:notesMasterId r:id="rId21"/>
  </p:notesMasterIdLst>
  <p:handoutMasterIdLst>
    <p:handoutMasterId r:id="rId22"/>
  </p:handoutMasterIdLst>
  <p:sldIdLst>
    <p:sldId id="332" r:id="rId2"/>
    <p:sldId id="299" r:id="rId3"/>
    <p:sldId id="361" r:id="rId4"/>
    <p:sldId id="362" r:id="rId5"/>
    <p:sldId id="387" r:id="rId6"/>
    <p:sldId id="388" r:id="rId7"/>
    <p:sldId id="389" r:id="rId8"/>
    <p:sldId id="399" r:id="rId9"/>
    <p:sldId id="390" r:id="rId10"/>
    <p:sldId id="385" r:id="rId11"/>
    <p:sldId id="386" r:id="rId12"/>
    <p:sldId id="391" r:id="rId13"/>
    <p:sldId id="392" r:id="rId14"/>
    <p:sldId id="393" r:id="rId15"/>
    <p:sldId id="394" r:id="rId16"/>
    <p:sldId id="395" r:id="rId17"/>
    <p:sldId id="396" r:id="rId18"/>
    <p:sldId id="400" r:id="rId19"/>
    <p:sldId id="290" r:id="rId20"/>
  </p:sldIdLst>
  <p:sldSz cx="12190413" cy="6859588"/>
  <p:notesSz cx="7099300" cy="10234613"/>
  <p:defaultTextStyle>
    <a:defPPr>
      <a:defRPr lang="sv-SE"/>
    </a:defPPr>
    <a:lvl1pPr algn="l" rtl="0" fontAlgn="base">
      <a:spcBef>
        <a:spcPct val="0"/>
      </a:spcBef>
      <a:spcAft>
        <a:spcPct val="0"/>
      </a:spcAft>
      <a:defRPr kern="1200">
        <a:solidFill>
          <a:schemeClr val="tx1"/>
        </a:solidFill>
        <a:latin typeface="Arial" charset="0"/>
        <a:ea typeface="+mn-ea"/>
        <a:cs typeface="+mn-cs"/>
      </a:defRPr>
    </a:lvl1pPr>
    <a:lvl2pPr marL="609585" algn="l" rtl="0" fontAlgn="base">
      <a:spcBef>
        <a:spcPct val="0"/>
      </a:spcBef>
      <a:spcAft>
        <a:spcPct val="0"/>
      </a:spcAft>
      <a:defRPr kern="1200">
        <a:solidFill>
          <a:schemeClr val="tx1"/>
        </a:solidFill>
        <a:latin typeface="Arial" charset="0"/>
        <a:ea typeface="+mn-ea"/>
        <a:cs typeface="+mn-cs"/>
      </a:defRPr>
    </a:lvl2pPr>
    <a:lvl3pPr marL="1219170" algn="l" rtl="0" fontAlgn="base">
      <a:spcBef>
        <a:spcPct val="0"/>
      </a:spcBef>
      <a:spcAft>
        <a:spcPct val="0"/>
      </a:spcAft>
      <a:defRPr kern="1200">
        <a:solidFill>
          <a:schemeClr val="tx1"/>
        </a:solidFill>
        <a:latin typeface="Arial" charset="0"/>
        <a:ea typeface="+mn-ea"/>
        <a:cs typeface="+mn-cs"/>
      </a:defRPr>
    </a:lvl3pPr>
    <a:lvl4pPr marL="1828754" algn="l" rtl="0" fontAlgn="base">
      <a:spcBef>
        <a:spcPct val="0"/>
      </a:spcBef>
      <a:spcAft>
        <a:spcPct val="0"/>
      </a:spcAft>
      <a:defRPr kern="1200">
        <a:solidFill>
          <a:schemeClr val="tx1"/>
        </a:solidFill>
        <a:latin typeface="Arial" charset="0"/>
        <a:ea typeface="+mn-ea"/>
        <a:cs typeface="+mn-cs"/>
      </a:defRPr>
    </a:lvl4pPr>
    <a:lvl5pPr marL="2438339" algn="l" rtl="0" fontAlgn="base">
      <a:spcBef>
        <a:spcPct val="0"/>
      </a:spcBef>
      <a:spcAft>
        <a:spcPct val="0"/>
      </a:spcAft>
      <a:defRPr kern="1200">
        <a:solidFill>
          <a:schemeClr val="tx1"/>
        </a:solidFill>
        <a:latin typeface="Arial" charset="0"/>
        <a:ea typeface="+mn-ea"/>
        <a:cs typeface="+mn-cs"/>
      </a:defRPr>
    </a:lvl5pPr>
    <a:lvl6pPr marL="3047924" algn="l" defTabSz="1219170" rtl="0" eaLnBrk="1" latinLnBrk="0" hangingPunct="1">
      <a:defRPr kern="1200">
        <a:solidFill>
          <a:schemeClr val="tx1"/>
        </a:solidFill>
        <a:latin typeface="Arial" charset="0"/>
        <a:ea typeface="+mn-ea"/>
        <a:cs typeface="+mn-cs"/>
      </a:defRPr>
    </a:lvl6pPr>
    <a:lvl7pPr marL="3657509" algn="l" defTabSz="1219170" rtl="0" eaLnBrk="1" latinLnBrk="0" hangingPunct="1">
      <a:defRPr kern="1200">
        <a:solidFill>
          <a:schemeClr val="tx1"/>
        </a:solidFill>
        <a:latin typeface="Arial" charset="0"/>
        <a:ea typeface="+mn-ea"/>
        <a:cs typeface="+mn-cs"/>
      </a:defRPr>
    </a:lvl7pPr>
    <a:lvl8pPr marL="4267093" algn="l" defTabSz="1219170" rtl="0" eaLnBrk="1" latinLnBrk="0" hangingPunct="1">
      <a:defRPr kern="1200">
        <a:solidFill>
          <a:schemeClr val="tx1"/>
        </a:solidFill>
        <a:latin typeface="Arial" charset="0"/>
        <a:ea typeface="+mn-ea"/>
        <a:cs typeface="+mn-cs"/>
      </a:defRPr>
    </a:lvl8pPr>
    <a:lvl9pPr marL="4876678" algn="l" defTabSz="121917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3828">
          <p15:clr>
            <a:srgbClr val="A4A3A4"/>
          </p15:clr>
        </p15:guide>
        <p15:guide id="2" orient="horz" pos="1228">
          <p15:clr>
            <a:srgbClr val="A4A3A4"/>
          </p15:clr>
        </p15:guide>
        <p15:guide id="3" pos="2412">
          <p15:clr>
            <a:srgbClr val="A4A3A4"/>
          </p15:clr>
        </p15:guide>
        <p15:guide id="4" pos="375">
          <p15:clr>
            <a:srgbClr val="A4A3A4"/>
          </p15:clr>
        </p15:guide>
        <p15:guide id="5" pos="5103">
          <p15:clr>
            <a:srgbClr val="A4A3A4"/>
          </p15:clr>
        </p15:guide>
        <p15:guide id="6" pos="7279">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el Beckmann" initials="DB" lastIdx="2" clrIdx="0">
    <p:extLst>
      <p:ext uri="{19B8F6BF-5375-455C-9EA6-DF929625EA0E}">
        <p15:presenceInfo xmlns:p15="http://schemas.microsoft.com/office/powerpoint/2012/main" userId="84cb61214e3f95c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3C0"/>
    <a:srgbClr val="EAE3DB"/>
    <a:srgbClr val="1F4E79"/>
    <a:srgbClr val="5B9BD5"/>
    <a:srgbClr val="CC3A00"/>
    <a:srgbClr val="FF6C2F"/>
    <a:srgbClr val="000000"/>
    <a:srgbClr val="FFFFFF"/>
    <a:srgbClr val="8FBA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ittlere Formatvorlage 1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422" autoAdjust="0"/>
    <p:restoredTop sz="85986" autoAdjust="0"/>
  </p:normalViewPr>
  <p:slideViewPr>
    <p:cSldViewPr snapToGrid="0" showGuides="1">
      <p:cViewPr varScale="1">
        <p:scale>
          <a:sx n="75" d="100"/>
          <a:sy n="75" d="100"/>
        </p:scale>
        <p:origin x="360" y="62"/>
      </p:cViewPr>
      <p:guideLst>
        <p:guide orient="horz" pos="3828"/>
        <p:guide orient="horz" pos="1228"/>
        <p:guide pos="2412"/>
        <p:guide pos="375"/>
        <p:guide pos="5103"/>
        <p:guide pos="7279"/>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70" d="100"/>
          <a:sy n="70" d="100"/>
        </p:scale>
        <p:origin x="-3144" y="-108"/>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1175"/>
          </a:xfrm>
          <a:prstGeom prst="rect">
            <a:avLst/>
          </a:prstGeom>
        </p:spPr>
        <p:txBody>
          <a:bodyPr vert="horz" lIns="99048" tIns="49524" rIns="99048" bIns="49524" rtlCol="0"/>
          <a:lstStyle>
            <a:lvl1pPr algn="l">
              <a:defRPr sz="1300" smtClean="0"/>
            </a:lvl1pPr>
          </a:lstStyle>
          <a:p>
            <a:pPr>
              <a:defRPr/>
            </a:pPr>
            <a:endParaRPr lang="de-DE"/>
          </a:p>
        </p:txBody>
      </p:sp>
      <p:sp>
        <p:nvSpPr>
          <p:cNvPr id="3" name="Datumsplatzhalter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a:defRPr sz="1300" smtClean="0"/>
            </a:lvl1pPr>
          </a:lstStyle>
          <a:p>
            <a:pPr>
              <a:defRPr/>
            </a:pPr>
            <a:fld id="{1A05F8BD-BCC0-434C-B4C7-04D664C6FFAB}" type="datetimeFigureOut">
              <a:rPr lang="de-DE"/>
              <a:pPr>
                <a:defRPr/>
              </a:pPr>
              <a:t>27.09.2017</a:t>
            </a:fld>
            <a:endParaRPr lang="de-DE"/>
          </a:p>
        </p:txBody>
      </p:sp>
      <p:sp>
        <p:nvSpPr>
          <p:cNvPr id="4" name="Fußzeilenplatzhalter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a:defRPr sz="1300" smtClean="0"/>
            </a:lvl1pPr>
          </a:lstStyle>
          <a:p>
            <a:pPr>
              <a:defRPr/>
            </a:pPr>
            <a:endParaRPr lang="de-DE"/>
          </a:p>
        </p:txBody>
      </p:sp>
      <p:sp>
        <p:nvSpPr>
          <p:cNvPr id="5" name="Foliennummernplatzhalter 4"/>
          <p:cNvSpPr>
            <a:spLocks noGrp="1"/>
          </p:cNvSpPr>
          <p:nvPr>
            <p:ph type="sldNum" sz="quarter" idx="3"/>
          </p:nvPr>
        </p:nvSpPr>
        <p:spPr>
          <a:xfrm>
            <a:off x="4021138" y="9721850"/>
            <a:ext cx="3076575" cy="511175"/>
          </a:xfrm>
          <a:prstGeom prst="rect">
            <a:avLst/>
          </a:prstGeom>
        </p:spPr>
        <p:txBody>
          <a:bodyPr vert="horz" lIns="99048" tIns="49524" rIns="99048" bIns="49524" rtlCol="0" anchor="b"/>
          <a:lstStyle>
            <a:lvl1pPr algn="r">
              <a:defRPr sz="1300" smtClean="0"/>
            </a:lvl1pPr>
          </a:lstStyle>
          <a:p>
            <a:pPr>
              <a:defRPr/>
            </a:pPr>
            <a:fld id="{ADBE0E87-8AE5-4915-919C-5B95D20809EB}" type="slidenum">
              <a:rPr lang="de-DE"/>
              <a:pPr>
                <a:defRPr/>
              </a:pPr>
              <a:t>‹Nr.›</a:t>
            </a:fld>
            <a:endParaRPr lang="de-DE"/>
          </a:p>
        </p:txBody>
      </p:sp>
    </p:spTree>
    <p:extLst>
      <p:ext uri="{BB962C8B-B14F-4D97-AF65-F5344CB8AC3E}">
        <p14:creationId xmlns:p14="http://schemas.microsoft.com/office/powerpoint/2010/main" val="34127850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9048" tIns="49524" rIns="99048" bIns="49524" rtlCol="0"/>
          <a:lstStyle>
            <a:lvl1pPr algn="l" fontAlgn="auto">
              <a:spcBef>
                <a:spcPts val="0"/>
              </a:spcBef>
              <a:spcAft>
                <a:spcPts val="0"/>
              </a:spcAft>
              <a:defRPr sz="1300">
                <a:latin typeface="+mn-lt"/>
              </a:defRPr>
            </a:lvl1pPr>
          </a:lstStyle>
          <a:p>
            <a:pPr>
              <a:defRPr/>
            </a:pPr>
            <a:endParaRPr lang="sv-SE"/>
          </a:p>
        </p:txBody>
      </p:sp>
      <p:sp>
        <p:nvSpPr>
          <p:cNvPr id="3" name="Date Placeholder 2"/>
          <p:cNvSpPr>
            <a:spLocks noGrp="1"/>
          </p:cNvSpPr>
          <p:nvPr>
            <p:ph type="dt" idx="1"/>
          </p:nvPr>
        </p:nvSpPr>
        <p:spPr>
          <a:xfrm>
            <a:off x="4021138" y="0"/>
            <a:ext cx="3076575" cy="511175"/>
          </a:xfrm>
          <a:prstGeom prst="rect">
            <a:avLst/>
          </a:prstGeom>
        </p:spPr>
        <p:txBody>
          <a:bodyPr vert="horz" lIns="99048" tIns="49524" rIns="99048" bIns="49524" rtlCol="0"/>
          <a:lstStyle>
            <a:lvl1pPr algn="r" fontAlgn="auto">
              <a:spcBef>
                <a:spcPts val="0"/>
              </a:spcBef>
              <a:spcAft>
                <a:spcPts val="0"/>
              </a:spcAft>
              <a:defRPr sz="1300">
                <a:latin typeface="+mn-lt"/>
              </a:defRPr>
            </a:lvl1pPr>
          </a:lstStyle>
          <a:p>
            <a:pPr>
              <a:defRPr/>
            </a:pPr>
            <a:fld id="{D4AE3D83-1FBF-43C4-ADDC-4C5B4B2D2F54}" type="datetimeFigureOut">
              <a:rPr lang="sv-SE"/>
              <a:pPr>
                <a:defRPr/>
              </a:pPr>
              <a:t>2017-09-27</a:t>
            </a:fld>
            <a:endParaRPr lang="sv-SE"/>
          </a:p>
        </p:txBody>
      </p:sp>
      <p:sp>
        <p:nvSpPr>
          <p:cNvPr id="4" name="Slide Image Placeholder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pPr lvl="0"/>
            <a:endParaRPr lang="sv-SE" noProof="0"/>
          </a:p>
        </p:txBody>
      </p:sp>
      <p:sp>
        <p:nvSpPr>
          <p:cNvPr id="5" name="Notes Placeholder 4"/>
          <p:cNvSpPr>
            <a:spLocks noGrp="1"/>
          </p:cNvSpPr>
          <p:nvPr>
            <p:ph type="body" sz="quarter" idx="3"/>
          </p:nvPr>
        </p:nvSpPr>
        <p:spPr>
          <a:xfrm>
            <a:off x="709613" y="4860925"/>
            <a:ext cx="5680075" cy="4605338"/>
          </a:xfrm>
          <a:prstGeom prst="rect">
            <a:avLst/>
          </a:prstGeom>
        </p:spPr>
        <p:txBody>
          <a:bodyPr vert="horz" lIns="99048" tIns="49524" rIns="99048" bIns="49524"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sv-SE" noProof="0"/>
          </a:p>
        </p:txBody>
      </p:sp>
      <p:sp>
        <p:nvSpPr>
          <p:cNvPr id="6" name="Footer Placeholder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fontAlgn="auto">
              <a:spcBef>
                <a:spcPts val="0"/>
              </a:spcBef>
              <a:spcAft>
                <a:spcPts val="0"/>
              </a:spcAft>
              <a:defRPr sz="1300">
                <a:latin typeface="+mn-lt"/>
              </a:defRPr>
            </a:lvl1pPr>
          </a:lstStyle>
          <a:p>
            <a:pPr>
              <a:defRPr/>
            </a:pPr>
            <a:endParaRPr lang="sv-SE"/>
          </a:p>
        </p:txBody>
      </p:sp>
      <p:sp>
        <p:nvSpPr>
          <p:cNvPr id="7" name="Slide Number Placeholder 6"/>
          <p:cNvSpPr>
            <a:spLocks noGrp="1"/>
          </p:cNvSpPr>
          <p:nvPr>
            <p:ph type="sldNum" sz="quarter" idx="5"/>
          </p:nvPr>
        </p:nvSpPr>
        <p:spPr>
          <a:xfrm>
            <a:off x="4021138" y="9721850"/>
            <a:ext cx="3076575" cy="511175"/>
          </a:xfrm>
          <a:prstGeom prst="rect">
            <a:avLst/>
          </a:prstGeom>
        </p:spPr>
        <p:txBody>
          <a:bodyPr vert="horz" lIns="99048" tIns="49524" rIns="99048" bIns="49524" rtlCol="0" anchor="b"/>
          <a:lstStyle>
            <a:lvl1pPr algn="r" fontAlgn="auto">
              <a:spcBef>
                <a:spcPts val="0"/>
              </a:spcBef>
              <a:spcAft>
                <a:spcPts val="0"/>
              </a:spcAft>
              <a:defRPr sz="1300">
                <a:latin typeface="+mn-lt"/>
              </a:defRPr>
            </a:lvl1pPr>
          </a:lstStyle>
          <a:p>
            <a:pPr>
              <a:defRPr/>
            </a:pPr>
            <a:fld id="{9FD97EF8-451C-4BD4-A577-78C919C344DB}" type="slidenum">
              <a:rPr lang="sv-SE"/>
              <a:pPr>
                <a:defRPr/>
              </a:pPr>
              <a:t>‹Nr.›</a:t>
            </a:fld>
            <a:endParaRPr lang="sv-SE"/>
          </a:p>
        </p:txBody>
      </p:sp>
    </p:spTree>
    <p:extLst>
      <p:ext uri="{BB962C8B-B14F-4D97-AF65-F5344CB8AC3E}">
        <p14:creationId xmlns:p14="http://schemas.microsoft.com/office/powerpoint/2010/main" val="24067600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600" kern="1200">
        <a:solidFill>
          <a:schemeClr val="tx1"/>
        </a:solidFill>
        <a:latin typeface="+mn-lt"/>
        <a:ea typeface="+mn-ea"/>
        <a:cs typeface="+mn-cs"/>
      </a:defRPr>
    </a:lvl1pPr>
    <a:lvl2pPr marL="609585" algn="l" rtl="0" eaLnBrk="0" fontAlgn="base" hangingPunct="0">
      <a:spcBef>
        <a:spcPct val="30000"/>
      </a:spcBef>
      <a:spcAft>
        <a:spcPct val="0"/>
      </a:spcAft>
      <a:defRPr sz="1600" kern="1200">
        <a:solidFill>
          <a:schemeClr val="tx1"/>
        </a:solidFill>
        <a:latin typeface="+mn-lt"/>
        <a:ea typeface="+mn-ea"/>
        <a:cs typeface="+mn-cs"/>
      </a:defRPr>
    </a:lvl2pPr>
    <a:lvl3pPr marL="1219170" algn="l" rtl="0" eaLnBrk="0" fontAlgn="base" hangingPunct="0">
      <a:spcBef>
        <a:spcPct val="30000"/>
      </a:spcBef>
      <a:spcAft>
        <a:spcPct val="0"/>
      </a:spcAft>
      <a:defRPr sz="1600" kern="1200">
        <a:solidFill>
          <a:schemeClr val="tx1"/>
        </a:solidFill>
        <a:latin typeface="+mn-lt"/>
        <a:ea typeface="+mn-ea"/>
        <a:cs typeface="+mn-cs"/>
      </a:defRPr>
    </a:lvl3pPr>
    <a:lvl4pPr marL="1828754" algn="l" rtl="0" eaLnBrk="0" fontAlgn="base" hangingPunct="0">
      <a:spcBef>
        <a:spcPct val="30000"/>
      </a:spcBef>
      <a:spcAft>
        <a:spcPct val="0"/>
      </a:spcAft>
      <a:defRPr sz="1600" kern="1200">
        <a:solidFill>
          <a:schemeClr val="tx1"/>
        </a:solidFill>
        <a:latin typeface="+mn-lt"/>
        <a:ea typeface="+mn-ea"/>
        <a:cs typeface="+mn-cs"/>
      </a:defRPr>
    </a:lvl4pPr>
    <a:lvl5pPr marL="2438339" algn="l" rtl="0" eaLnBrk="0" fontAlgn="base" hangingPunct="0">
      <a:spcBef>
        <a:spcPct val="30000"/>
      </a:spcBef>
      <a:spcAft>
        <a:spcPct val="0"/>
      </a:spcAft>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lienbildplatzhalter 1"/>
          <p:cNvSpPr>
            <a:spLocks noGrp="1" noRot="1" noChangeAspect="1" noTextEdit="1"/>
          </p:cNvSpPr>
          <p:nvPr>
            <p:ph type="sldImg"/>
          </p:nvPr>
        </p:nvSpPr>
        <p:spPr bwMode="auto">
          <a:xfrm>
            <a:off x="139700" y="768350"/>
            <a:ext cx="6819900" cy="3836988"/>
          </a:xfrm>
          <a:noFill/>
          <a:ln>
            <a:solidFill>
              <a:srgbClr val="000000"/>
            </a:solidFill>
            <a:miter lim="800000"/>
            <a:headEnd/>
            <a:tailEnd/>
          </a:ln>
        </p:spPr>
      </p:sp>
      <p:sp>
        <p:nvSpPr>
          <p:cNvPr id="28675" name="Notizenplatzhalter 2"/>
          <p:cNvSpPr>
            <a:spLocks noGrp="1"/>
          </p:cNvSpPr>
          <p:nvPr>
            <p:ph type="body" idx="1"/>
          </p:nvPr>
        </p:nvSpPr>
        <p:spPr bwMode="auto">
          <a:noFill/>
        </p:spPr>
        <p:txBody>
          <a:bodyPr wrap="square" numCol="1" anchor="t" anchorCtr="0" compatLnSpc="1">
            <a:prstTxWarp prst="textNoShape">
              <a:avLst/>
            </a:prstTxWarp>
          </a:bodyPr>
          <a:lstStyle/>
          <a:p>
            <a:endParaRPr lang="de-DE" dirty="0" smtClean="0"/>
          </a:p>
        </p:txBody>
      </p:sp>
      <p:sp>
        <p:nvSpPr>
          <p:cNvPr id="4" name="Foliennummernplatzhalter 3"/>
          <p:cNvSpPr>
            <a:spLocks noGrp="1"/>
          </p:cNvSpPr>
          <p:nvPr>
            <p:ph type="sldNum" sz="quarter" idx="5"/>
          </p:nvPr>
        </p:nvSpPr>
        <p:spPr/>
        <p:txBody>
          <a:bodyPr/>
          <a:lstStyle/>
          <a:p>
            <a:pPr>
              <a:defRPr/>
            </a:pPr>
            <a:fld id="{55AE93FB-93AC-4F27-ACAF-F1F038C932EA}" type="slidenum">
              <a:rPr lang="sv-SE" smtClean="0"/>
              <a:pPr>
                <a:defRPr/>
              </a:pPr>
              <a:t>2</a:t>
            </a:fld>
            <a:endParaRPr lang="sv-SE"/>
          </a:p>
        </p:txBody>
      </p:sp>
    </p:spTree>
    <p:extLst>
      <p:ext uri="{BB962C8B-B14F-4D97-AF65-F5344CB8AC3E}">
        <p14:creationId xmlns:p14="http://schemas.microsoft.com/office/powerpoint/2010/main" val="21442048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The action helpers described in this topic examine the routes defined in your web application to render the correct URLs. Students have not yet learned about the routing engine or how to modify routes. They will learn about routing in Module 7.</a:t>
            </a:r>
          </a:p>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You want to render an HTML5 </a:t>
            </a:r>
            <a:r>
              <a:rPr lang="en-US" sz="1000" b="1">
                <a:latin typeface="Arial"/>
                <a:ea typeface="Calibri"/>
                <a:cs typeface="Times New Roman"/>
              </a:rPr>
              <a:t>&lt;audio&gt;</a:t>
            </a:r>
            <a:r>
              <a:rPr lang="en-US" sz="1000">
                <a:latin typeface="Arial"/>
                <a:ea typeface="Calibri"/>
                <a:cs typeface="Times New Roman"/>
              </a:rPr>
              <a:t> tag to play a sound file from an action. Would you use the </a:t>
            </a:r>
            <a:r>
              <a:rPr lang="en-US" sz="1000" b="1">
                <a:latin typeface="Arial"/>
                <a:ea typeface="Calibri"/>
                <a:cs typeface="Times New Roman"/>
              </a:rPr>
              <a:t>Html.ActionLink()</a:t>
            </a:r>
            <a:r>
              <a:rPr lang="en-US" sz="1000">
                <a:latin typeface="Arial"/>
                <a:ea typeface="Calibri"/>
                <a:cs typeface="Times New Roman"/>
              </a:rPr>
              <a:t> helper or the </a:t>
            </a:r>
            <a:r>
              <a:rPr lang="en-US" sz="1000" b="1">
                <a:latin typeface="Arial"/>
                <a:ea typeface="Calibri"/>
                <a:cs typeface="Times New Roman"/>
              </a:rPr>
              <a:t>Url.Action()</a:t>
            </a:r>
            <a:r>
              <a:rPr lang="en-US" sz="1000">
                <a:latin typeface="Arial"/>
                <a:ea typeface="Calibri"/>
                <a:cs typeface="Times New Roman"/>
              </a:rPr>
              <a:t> helper?</a:t>
            </a:r>
          </a:p>
          <a:p>
            <a:pPr>
              <a:lnSpc>
                <a:spcPct val="115000"/>
              </a:lnSpc>
              <a:spcAft>
                <a:spcPts val="1000"/>
              </a:spcAft>
            </a:pPr>
            <a:r>
              <a:rPr lang="en-US" sz="1000" b="1">
                <a:latin typeface="Arial"/>
                <a:ea typeface="Calibri"/>
                <a:cs typeface="Times New Roman"/>
              </a:rPr>
              <a:t>Answer: </a:t>
            </a:r>
            <a:r>
              <a:rPr lang="en-US" sz="1000">
                <a:latin typeface="Arial"/>
                <a:ea typeface="Calibri"/>
                <a:cs typeface="Times New Roman"/>
              </a:rPr>
              <a:t>You would use the </a:t>
            </a:r>
            <a:r>
              <a:rPr lang="en-US" sz="1000" b="1">
                <a:latin typeface="Arial"/>
                <a:ea typeface="Calibri"/>
                <a:cs typeface="Times New Roman"/>
              </a:rPr>
              <a:t>Url.Action()</a:t>
            </a:r>
            <a:r>
              <a:rPr lang="en-US" sz="1000">
                <a:latin typeface="Arial"/>
                <a:ea typeface="Calibri"/>
                <a:cs typeface="Times New Roman"/>
              </a:rPr>
              <a:t> helper because you are rendering an attribute within the </a:t>
            </a:r>
            <a:r>
              <a:rPr lang="en-US" sz="1000" b="1">
                <a:latin typeface="Arial"/>
                <a:ea typeface="Calibri"/>
                <a:cs typeface="Times New Roman"/>
              </a:rPr>
              <a:t>&lt;audio&gt;</a:t>
            </a:r>
            <a:r>
              <a:rPr lang="en-US" sz="1000">
                <a:latin typeface="Arial"/>
                <a:ea typeface="Calibri"/>
                <a:cs typeface="Times New Roman"/>
              </a:rPr>
              <a:t> tag, and not a complete </a:t>
            </a:r>
            <a:r>
              <a:rPr lang="en-US" sz="1000" b="1">
                <a:latin typeface="Arial"/>
                <a:ea typeface="Calibri"/>
                <a:cs typeface="Times New Roman"/>
              </a:rPr>
              <a:t>&lt;a&gt;</a:t>
            </a:r>
            <a:r>
              <a:rPr lang="en-US" sz="1000">
                <a:latin typeface="Arial"/>
                <a:ea typeface="Calibri"/>
                <a:cs typeface="Times New Roman"/>
              </a:rPr>
              <a:t> element.</a:t>
            </a:r>
          </a:p>
        </p:txBody>
      </p:sp>
      <p:sp>
        <p:nvSpPr>
          <p:cNvPr id="4" name="Slide Number Placeholder 3"/>
          <p:cNvSpPr>
            <a:spLocks noGrp="1"/>
          </p:cNvSpPr>
          <p:nvPr>
            <p:ph type="sldNum" sz="quarter" idx="10"/>
          </p:nvPr>
        </p:nvSpPr>
        <p:spPr/>
        <p:txBody>
          <a:bodyPr/>
          <a:lstStyle/>
          <a:p>
            <a:fld id="{30A63372-EC95-466A-A185-BFDB32169D16}" type="slidenum">
              <a:rPr lang="en-US" smtClean="0"/>
              <a:pPr/>
              <a:t>13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25034056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 </a:t>
            </a:r>
            <a:r>
              <a:rPr lang="en-US" sz="1000">
                <a:latin typeface="Arial"/>
                <a:ea typeface="Calibri"/>
                <a:cs typeface="Times New Roman"/>
              </a:rPr>
              <a:t>You want to ensure that a view displays “This product was last changed on” before the </a:t>
            </a:r>
            <a:r>
              <a:rPr lang="en-US" sz="1000" b="1">
                <a:latin typeface="Arial"/>
                <a:ea typeface="Calibri"/>
                <a:cs typeface="Times New Roman"/>
              </a:rPr>
              <a:t>ModifiedDate</a:t>
            </a:r>
            <a:r>
              <a:rPr lang="en-US" sz="1000">
                <a:latin typeface="Arial"/>
                <a:ea typeface="Calibri"/>
                <a:cs typeface="Times New Roman"/>
              </a:rPr>
              <a:t> property. This text is declared in the class with the </a:t>
            </a:r>
            <a:r>
              <a:rPr lang="en-US" sz="1000" b="1">
                <a:latin typeface="Arial"/>
                <a:ea typeface="Calibri"/>
                <a:cs typeface="Times New Roman"/>
              </a:rPr>
              <a:t>DisplayName</a:t>
            </a:r>
            <a:r>
              <a:rPr lang="en-US" sz="1000">
                <a:latin typeface="Arial"/>
                <a:ea typeface="Calibri"/>
                <a:cs typeface="Times New Roman"/>
              </a:rPr>
              <a:t> annotation. What code would you write in the view?</a:t>
            </a:r>
          </a:p>
          <a:p>
            <a:pPr>
              <a:lnSpc>
                <a:spcPct val="115000"/>
              </a:lnSpc>
              <a:spcAft>
                <a:spcPts val="1000"/>
              </a:spcAft>
            </a:pPr>
            <a:r>
              <a:rPr lang="en-US" sz="1000" b="1">
                <a:latin typeface="Arial"/>
                <a:ea typeface="Calibri"/>
                <a:cs typeface="Times New Roman"/>
              </a:rPr>
              <a:t>Answer: </a:t>
            </a:r>
            <a:r>
              <a:rPr lang="en-US" sz="1000" smtClean="0">
                <a:latin typeface="Arial"/>
                <a:ea typeface="Calibri"/>
                <a:cs typeface="Times New Roman"/>
              </a:rPr>
              <a:t>@Html.DisplayNameFor(model =&gt; model.ModifiedDate)</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0A63372-EC95-466A-A185-BFDB32169D16}" type="slidenum">
              <a:rPr lang="en-US" smtClean="0"/>
              <a:pPr/>
              <a:t>14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27102025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 </a:t>
            </a:r>
            <a:r>
              <a:rPr lang="en-US" sz="1000">
                <a:latin typeface="Arial"/>
                <a:ea typeface="Calibri"/>
                <a:cs typeface="Segoe UI"/>
              </a:rPr>
              <a:t>You have created a form with a file selector control that uses the GET method. You have set the </a:t>
            </a:r>
            <a:r>
              <a:rPr lang="en-US" sz="1000" b="1">
                <a:latin typeface="Arial"/>
                <a:ea typeface="Calibri"/>
                <a:cs typeface="Times New Roman"/>
              </a:rPr>
              <a:t>enctype</a:t>
            </a:r>
            <a:r>
              <a:rPr lang="en-US" sz="1000">
                <a:latin typeface="Arial"/>
                <a:ea typeface="Calibri"/>
                <a:cs typeface="Segoe UI"/>
              </a:rPr>
              <a:t> attribute to </a:t>
            </a:r>
            <a:r>
              <a:rPr lang="en-US" sz="1000" b="1">
                <a:latin typeface="Arial"/>
                <a:ea typeface="Calibri"/>
                <a:cs typeface="Times New Roman"/>
              </a:rPr>
              <a:t>multipart/form-data</a:t>
            </a:r>
            <a:r>
              <a:rPr lang="en-US" sz="1000">
                <a:latin typeface="Arial"/>
                <a:ea typeface="Calibri"/>
                <a:cs typeface="Segoe UI"/>
              </a:rPr>
              <a:t> but when you try to access the file in the action method, an exception is thrown. What have you possibly done incorrectly?</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 </a:t>
            </a:r>
            <a:r>
              <a:rPr lang="en-US" sz="1000">
                <a:latin typeface="Arial"/>
                <a:ea typeface="Calibri"/>
                <a:cs typeface="Segoe UI"/>
              </a:rPr>
              <a:t>You must use the POST method to upload files.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0A63372-EC95-466A-A185-BFDB32169D16}" type="slidenum">
              <a:rPr lang="en-US" smtClean="0"/>
              <a:pPr/>
              <a:t>15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9308582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Question: </a:t>
            </a:r>
            <a:r>
              <a:rPr lang="en-US" sz="1000" dirty="0">
                <a:latin typeface="Arial"/>
                <a:ea typeface="Calibri"/>
                <a:cs typeface="Times New Roman"/>
              </a:rPr>
              <a:t>You have a property in the </a:t>
            </a:r>
            <a:r>
              <a:rPr lang="en-US" sz="1000" b="1" dirty="0">
                <a:latin typeface="Arial"/>
                <a:ea typeface="Calibri"/>
                <a:cs typeface="Times New Roman"/>
              </a:rPr>
              <a:t>Product</a:t>
            </a:r>
            <a:r>
              <a:rPr lang="en-US" sz="1000" dirty="0">
                <a:latin typeface="Arial"/>
                <a:ea typeface="Calibri"/>
                <a:cs typeface="Times New Roman"/>
              </a:rPr>
              <a:t> model class named </a:t>
            </a:r>
            <a:r>
              <a:rPr lang="en-US" sz="1000" b="1" dirty="0" err="1">
                <a:latin typeface="Arial"/>
                <a:ea typeface="Calibri"/>
                <a:cs typeface="Times New Roman"/>
              </a:rPr>
              <a:t>ProductID</a:t>
            </a:r>
            <a:r>
              <a:rPr lang="en-US" sz="1000" dirty="0">
                <a:latin typeface="Arial"/>
                <a:ea typeface="Calibri"/>
                <a:cs typeface="Times New Roman"/>
              </a:rPr>
              <a:t>. You want to include this in the HTML page so that client-side script can use the </a:t>
            </a:r>
            <a:r>
              <a:rPr lang="en-US" sz="1000" b="1" dirty="0" err="1">
                <a:latin typeface="Arial"/>
                <a:ea typeface="Calibri"/>
                <a:cs typeface="Times New Roman"/>
              </a:rPr>
              <a:t>ProductID</a:t>
            </a:r>
            <a:r>
              <a:rPr lang="en-US" sz="1000" dirty="0">
                <a:latin typeface="Arial"/>
                <a:ea typeface="Calibri"/>
                <a:cs typeface="Times New Roman"/>
              </a:rPr>
              <a:t> value. However, you do not want the value to be displayed to users. In the model class, you have annotated the </a:t>
            </a:r>
            <a:r>
              <a:rPr lang="en-US" sz="1000" b="1" dirty="0" err="1">
                <a:latin typeface="Arial"/>
                <a:ea typeface="Calibri"/>
                <a:cs typeface="Times New Roman"/>
              </a:rPr>
              <a:t>ProductID</a:t>
            </a:r>
            <a:r>
              <a:rPr lang="en-US" sz="1000" dirty="0">
                <a:latin typeface="Arial"/>
                <a:ea typeface="Calibri"/>
                <a:cs typeface="Times New Roman"/>
              </a:rPr>
              <a:t> property with the </a:t>
            </a:r>
            <a:r>
              <a:rPr lang="en-US" sz="1000" b="1" dirty="0">
                <a:latin typeface="Arial"/>
                <a:ea typeface="Calibri"/>
                <a:cs typeface="Times New Roman"/>
              </a:rPr>
              <a:t>[</a:t>
            </a:r>
            <a:r>
              <a:rPr lang="en-US" sz="1000" b="1" dirty="0" err="1">
                <a:latin typeface="Arial"/>
                <a:ea typeface="Calibri"/>
                <a:cs typeface="Times New Roman"/>
              </a:rPr>
              <a:t>HiddenInput</a:t>
            </a:r>
            <a:r>
              <a:rPr lang="en-US" sz="1000" b="1" dirty="0">
                <a:latin typeface="Arial"/>
                <a:ea typeface="Calibri"/>
                <a:cs typeface="Times New Roman"/>
              </a:rPr>
              <a:t>(</a:t>
            </a:r>
            <a:r>
              <a:rPr lang="en-US" sz="1000" b="1" dirty="0" err="1">
                <a:latin typeface="Arial"/>
                <a:ea typeface="Calibri"/>
                <a:cs typeface="Times New Roman"/>
              </a:rPr>
              <a:t>DisplayValue</a:t>
            </a:r>
            <a:r>
              <a:rPr lang="en-US" sz="1000" b="1" dirty="0">
                <a:latin typeface="Arial"/>
                <a:ea typeface="Calibri"/>
                <a:cs typeface="Times New Roman"/>
              </a:rPr>
              <a:t>=false)]</a:t>
            </a:r>
            <a:r>
              <a:rPr lang="en-US" sz="1000" dirty="0">
                <a:latin typeface="Arial"/>
                <a:ea typeface="Calibri"/>
                <a:cs typeface="Times New Roman"/>
              </a:rPr>
              <a:t> attribute. How will the </a:t>
            </a:r>
            <a:r>
              <a:rPr lang="en-US" sz="1000" b="1" dirty="0" err="1">
                <a:latin typeface="Arial"/>
                <a:ea typeface="Calibri"/>
                <a:cs typeface="Times New Roman"/>
              </a:rPr>
              <a:t>Html.EditorFor</a:t>
            </a:r>
            <a:r>
              <a:rPr lang="en-US" sz="1000" b="1" dirty="0">
                <a:latin typeface="Arial"/>
                <a:ea typeface="Calibri"/>
                <a:cs typeface="Times New Roman"/>
              </a:rPr>
              <a:t>()</a:t>
            </a:r>
            <a:r>
              <a:rPr lang="en-US" sz="1000" dirty="0">
                <a:latin typeface="Arial"/>
                <a:ea typeface="Calibri"/>
                <a:cs typeface="Times New Roman"/>
              </a:rPr>
              <a:t> helper render this property?</a:t>
            </a:r>
          </a:p>
          <a:p>
            <a:pPr>
              <a:lnSpc>
                <a:spcPct val="115000"/>
              </a:lnSpc>
              <a:spcAft>
                <a:spcPts val="1000"/>
              </a:spcAft>
            </a:pPr>
            <a:r>
              <a:rPr lang="en-US" sz="1000" b="1" dirty="0">
                <a:latin typeface="Arial"/>
                <a:ea typeface="Calibri"/>
                <a:cs typeface="Times New Roman"/>
              </a:rPr>
              <a:t>Answer: </a:t>
            </a:r>
            <a:r>
              <a:rPr lang="en-US" sz="1000" dirty="0">
                <a:latin typeface="Arial"/>
                <a:ea typeface="Calibri"/>
                <a:cs typeface="Times New Roman"/>
              </a:rPr>
              <a:t>The </a:t>
            </a:r>
            <a:r>
              <a:rPr lang="en-US" sz="1000" b="1" dirty="0" err="1">
                <a:latin typeface="Arial"/>
                <a:ea typeface="Calibri"/>
                <a:cs typeface="Times New Roman"/>
              </a:rPr>
              <a:t>Html.EditorFor</a:t>
            </a:r>
            <a:r>
              <a:rPr lang="en-US" sz="1000" b="1" dirty="0">
                <a:latin typeface="Arial"/>
                <a:ea typeface="Calibri"/>
                <a:cs typeface="Times New Roman"/>
              </a:rPr>
              <a:t>()</a:t>
            </a:r>
            <a:r>
              <a:rPr lang="en-US" sz="1000" dirty="0">
                <a:latin typeface="Arial"/>
                <a:ea typeface="Calibri"/>
                <a:cs typeface="Times New Roman"/>
              </a:rPr>
              <a:t> helper renders the following HTML: </a:t>
            </a:r>
          </a:p>
          <a:p>
            <a:pPr>
              <a:lnSpc>
                <a:spcPct val="115000"/>
              </a:lnSpc>
              <a:spcAft>
                <a:spcPts val="1000"/>
              </a:spcAft>
            </a:pPr>
            <a:r>
              <a:rPr lang="en-US" sz="1000" b="1" dirty="0">
                <a:latin typeface="Arial"/>
                <a:ea typeface="Calibri"/>
                <a:cs typeface="Times New Roman"/>
              </a:rPr>
              <a:t>&lt;input name="</a:t>
            </a:r>
            <a:r>
              <a:rPr lang="en-US" sz="1000" b="1" dirty="0" err="1">
                <a:latin typeface="Arial"/>
                <a:ea typeface="Calibri"/>
                <a:cs typeface="Times New Roman"/>
              </a:rPr>
              <a:t>ProductID</a:t>
            </a:r>
            <a:r>
              <a:rPr lang="en-US" sz="1000" b="1" dirty="0">
                <a:latin typeface="Arial"/>
                <a:ea typeface="Calibri"/>
                <a:cs typeface="Times New Roman"/>
              </a:rPr>
              <a:t>" type="hidden" value="</a:t>
            </a:r>
            <a:r>
              <a:rPr lang="en-US" sz="1000" b="1" i="1" dirty="0">
                <a:latin typeface="Arial"/>
                <a:ea typeface="Calibri"/>
                <a:cs typeface="Times New Roman"/>
              </a:rPr>
              <a:t>id</a:t>
            </a:r>
            <a:r>
              <a:rPr lang="en-US" sz="1000" b="1" dirty="0">
                <a:latin typeface="Arial"/>
                <a:ea typeface="Calibri"/>
                <a:cs typeface="Times New Roman"/>
              </a:rPr>
              <a:t>"&gt;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0A63372-EC95-466A-A185-BFDB32169D16}" type="slidenum">
              <a:rPr lang="en-US" smtClean="0"/>
              <a:pPr/>
              <a:t>16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7046749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Segoe UI"/>
              </a:rPr>
              <a:t>Remind the students that they learned how to set validation requirements in model classes by using validation data annotations such as </a:t>
            </a:r>
            <a:r>
              <a:rPr lang="en-US" sz="1000" b="1">
                <a:latin typeface="Arial"/>
                <a:ea typeface="Calibri"/>
                <a:cs typeface="Times New Roman"/>
              </a:rPr>
              <a:t>[Required] </a:t>
            </a:r>
            <a:r>
              <a:rPr lang="en-US" sz="1000">
                <a:latin typeface="Arial"/>
                <a:ea typeface="Calibri"/>
                <a:cs typeface="Segoe UI"/>
              </a:rPr>
              <a:t>in Module 3. They have also learned how to check the validity of user data in a controller action by testing the </a:t>
            </a:r>
            <a:r>
              <a:rPr lang="en-US" sz="1000" b="1">
                <a:latin typeface="Arial"/>
                <a:ea typeface="Calibri"/>
                <a:cs typeface="Times New Roman"/>
              </a:rPr>
              <a:t>ModelState.IsValid</a:t>
            </a:r>
            <a:r>
              <a:rPr lang="en-US" sz="1000">
                <a:latin typeface="Arial"/>
                <a:ea typeface="Calibri"/>
                <a:cs typeface="Segoe UI"/>
              </a:rPr>
              <a:t> property in Module 4.</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0A63372-EC95-466A-A185-BFDB32169D16}" type="slidenum">
              <a:rPr lang="en-US" smtClean="0"/>
              <a:pPr/>
              <a:t>17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41450773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lienbildplatzhalter 1"/>
          <p:cNvSpPr>
            <a:spLocks noGrp="1" noRot="1" noChangeAspect="1" noTextEdit="1"/>
          </p:cNvSpPr>
          <p:nvPr>
            <p:ph type="sldImg"/>
          </p:nvPr>
        </p:nvSpPr>
        <p:spPr bwMode="auto">
          <a:xfrm>
            <a:off x="139700" y="768350"/>
            <a:ext cx="6819900" cy="3836988"/>
          </a:xfrm>
          <a:noFill/>
          <a:ln>
            <a:solidFill>
              <a:srgbClr val="000000"/>
            </a:solidFill>
            <a:miter lim="800000"/>
            <a:headEnd/>
            <a:tailEnd/>
          </a:ln>
        </p:spPr>
      </p:sp>
      <p:sp>
        <p:nvSpPr>
          <p:cNvPr id="35843" name="Notizenplatzhalter 2"/>
          <p:cNvSpPr>
            <a:spLocks noGrp="1"/>
          </p:cNvSpPr>
          <p:nvPr>
            <p:ph type="body" idx="1"/>
          </p:nvPr>
        </p:nvSpPr>
        <p:spPr bwMode="auto">
          <a:noFill/>
        </p:spPr>
        <p:txBody>
          <a:bodyPr wrap="square" numCol="1" anchor="t" anchorCtr="0" compatLnSpc="1">
            <a:prstTxWarp prst="textNoShape">
              <a:avLst/>
            </a:prstTxWarp>
          </a:bodyPr>
          <a:lstStyle/>
          <a:p>
            <a:endParaRPr lang="de-DE" smtClean="0"/>
          </a:p>
        </p:txBody>
      </p:sp>
      <p:sp>
        <p:nvSpPr>
          <p:cNvPr id="4" name="Foliennummernplatzhalter 3"/>
          <p:cNvSpPr>
            <a:spLocks noGrp="1"/>
          </p:cNvSpPr>
          <p:nvPr>
            <p:ph type="sldNum" sz="quarter" idx="5"/>
          </p:nvPr>
        </p:nvSpPr>
        <p:spPr/>
        <p:txBody>
          <a:bodyPr/>
          <a:lstStyle/>
          <a:p>
            <a:pPr>
              <a:defRPr/>
            </a:pPr>
            <a:fld id="{E5B22351-C0A7-44C9-AD1C-4123D43CDD3F}" type="slidenum">
              <a:rPr lang="sv-SE" smtClean="0"/>
              <a:pPr>
                <a:defRPr/>
              </a:pPr>
              <a:t>19</a:t>
            </a:fld>
            <a:endParaRPr lang="sv-SE"/>
          </a:p>
        </p:txBody>
      </p:sp>
    </p:spTree>
    <p:extLst>
      <p:ext uri="{BB962C8B-B14F-4D97-AF65-F5344CB8AC3E}">
        <p14:creationId xmlns:p14="http://schemas.microsoft.com/office/powerpoint/2010/main" val="3268157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The MVC programming model should be new to the audience for this course.</a:t>
            </a:r>
          </a:p>
        </p:txBody>
      </p:sp>
      <p:sp>
        <p:nvSpPr>
          <p:cNvPr id="4" name="Slide Number Placeholder 3"/>
          <p:cNvSpPr>
            <a:spLocks noGrp="1"/>
          </p:cNvSpPr>
          <p:nvPr>
            <p:ph type="sldNum" sz="quarter" idx="10"/>
          </p:nvPr>
        </p:nvSpPr>
        <p:spPr/>
        <p:txBody>
          <a:bodyPr/>
          <a:lstStyle/>
          <a:p>
            <a:fld id="{B07A3AA4-E735-44C5-88C1-6B0F6288FC71}" type="slidenum">
              <a:rPr lang="en-US" smtClean="0"/>
              <a:pPr/>
              <a:t>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extLst>
      <p:ext uri="{BB962C8B-B14F-4D97-AF65-F5344CB8AC3E}">
        <p14:creationId xmlns:p14="http://schemas.microsoft.com/office/powerpoint/2010/main" val="1645937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Segoe UI"/>
              </a:rPr>
              <a:t>Point out to the students that Razor easily differentiates content from code. For example, even within a Razor code block, when you add an HTML element such as </a:t>
            </a:r>
            <a:r>
              <a:rPr lang="en-US" sz="1000" b="1" dirty="0">
                <a:latin typeface="Arial"/>
                <a:ea typeface="Calibri"/>
                <a:cs typeface="Times New Roman"/>
              </a:rPr>
              <a:t>&lt;div&gt;</a:t>
            </a:r>
            <a:r>
              <a:rPr lang="en-US" sz="1000" dirty="0">
                <a:latin typeface="Arial"/>
                <a:ea typeface="Calibri"/>
                <a:cs typeface="Segoe UI"/>
              </a:rPr>
              <a:t>, Razor interprets the text as content. You do not usually need to use the </a:t>
            </a:r>
            <a:r>
              <a:rPr lang="en-US" sz="1000" b="1" dirty="0">
                <a:latin typeface="Arial"/>
                <a:ea typeface="Calibri"/>
                <a:cs typeface="Times New Roman"/>
              </a:rPr>
              <a:t>@:</a:t>
            </a:r>
            <a:r>
              <a:rPr lang="en-US" sz="1000" dirty="0">
                <a:latin typeface="Arial"/>
                <a:ea typeface="Calibri"/>
                <a:cs typeface="Segoe UI"/>
              </a:rPr>
              <a:t> delimiter to make this explicit.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Discuss the example code on the slide. Ensure that students understand the HTML that Razor will render.</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 </a:t>
            </a:r>
            <a:r>
              <a:rPr lang="en-US" sz="1000" dirty="0">
                <a:latin typeface="Arial"/>
                <a:ea typeface="Calibri"/>
                <a:cs typeface="Times New Roman"/>
              </a:rPr>
              <a:t>You want to describe a code block to developers in your view file. You do not want your description to be passed to the browser. What syntax should you use?</a:t>
            </a:r>
          </a:p>
          <a:p>
            <a:pPr>
              <a:lnSpc>
                <a:spcPct val="115000"/>
              </a:lnSpc>
              <a:spcAft>
                <a:spcPts val="1000"/>
              </a:spcAft>
            </a:pPr>
            <a:r>
              <a:rPr lang="en-US" sz="1000" b="1" dirty="0">
                <a:latin typeface="Arial"/>
                <a:ea typeface="Calibri"/>
                <a:cs typeface="Times New Roman"/>
              </a:rPr>
              <a:t>Answer: </a:t>
            </a:r>
            <a:r>
              <a:rPr lang="en-US" sz="1000" dirty="0">
                <a:latin typeface="Arial"/>
                <a:ea typeface="Calibri"/>
                <a:cs typeface="Times New Roman"/>
              </a:rPr>
              <a:t>Declare the description as a Razor comment by enclosing it in </a:t>
            </a:r>
            <a:r>
              <a:rPr lang="en-US" sz="1000" b="1" dirty="0">
                <a:latin typeface="Arial"/>
                <a:ea typeface="Calibri"/>
                <a:cs typeface="Times New Roman"/>
              </a:rPr>
              <a:t>@* *@ </a:t>
            </a:r>
            <a:r>
              <a:rPr lang="en-US" sz="1000" dirty="0">
                <a:latin typeface="Arial"/>
                <a:ea typeface="Calibri"/>
                <a:cs typeface="Times New Roman"/>
              </a:rPr>
              <a:t>delimiters.</a:t>
            </a:r>
          </a:p>
        </p:txBody>
      </p:sp>
      <p:sp>
        <p:nvSpPr>
          <p:cNvPr id="4" name="Slide Number Placeholder 3"/>
          <p:cNvSpPr>
            <a:spLocks noGrp="1"/>
          </p:cNvSpPr>
          <p:nvPr>
            <p:ph type="sldNum" sz="quarter" idx="10"/>
          </p:nvPr>
        </p:nvSpPr>
        <p:spPr/>
        <p:txBody>
          <a:bodyPr/>
          <a:lstStyle/>
          <a:p>
            <a:fld id="{30A63372-EC95-466A-A185-BFDB32169D16}" type="slidenum">
              <a:rPr lang="en-US" smtClean="0"/>
              <a:pPr/>
              <a:t>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509119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Calibri"/>
                <a:cs typeface="Times New Roman"/>
              </a:rPr>
              <a:t>The code example in the slide shows how to use a strongly-typed view when the action controller passes a list of objects of a specific model class.</a:t>
            </a:r>
          </a:p>
          <a:p>
            <a:pPr>
              <a:lnSpc>
                <a:spcPct val="115000"/>
              </a:lnSpc>
              <a:spcAft>
                <a:spcPts val="1000"/>
              </a:spcAft>
            </a:pPr>
            <a:r>
              <a:rPr lang="en-US" sz="1000" b="1" dirty="0">
                <a:latin typeface="Arial"/>
                <a:ea typeface="Calibri"/>
                <a:cs typeface="Times New Roman"/>
              </a:rPr>
              <a:t>Question: </a:t>
            </a:r>
            <a:r>
              <a:rPr lang="en-US" sz="1000" dirty="0">
                <a:latin typeface="Arial"/>
                <a:ea typeface="Calibri"/>
                <a:cs typeface="Times New Roman"/>
              </a:rPr>
              <a:t>You want to write a view that displays ten objects of the </a:t>
            </a:r>
            <a:r>
              <a:rPr lang="en-US" sz="1000" b="1" dirty="0">
                <a:latin typeface="Arial"/>
                <a:ea typeface="Calibri"/>
                <a:cs typeface="Times New Roman"/>
              </a:rPr>
              <a:t>Photo</a:t>
            </a:r>
            <a:r>
              <a:rPr lang="en-US" sz="1000" dirty="0">
                <a:latin typeface="Arial"/>
                <a:ea typeface="Calibri"/>
                <a:cs typeface="Times New Roman"/>
              </a:rPr>
              <a:t> model class. What model declaration should you use?</a:t>
            </a:r>
          </a:p>
          <a:p>
            <a:pPr>
              <a:lnSpc>
                <a:spcPct val="115000"/>
              </a:lnSpc>
              <a:spcAft>
                <a:spcPts val="1000"/>
              </a:spcAft>
            </a:pPr>
            <a:r>
              <a:rPr lang="en-US" sz="1000" b="1" dirty="0">
                <a:latin typeface="Arial"/>
                <a:ea typeface="Calibri"/>
                <a:cs typeface="Times New Roman"/>
              </a:rPr>
              <a:t>Answer: </a:t>
            </a:r>
            <a:r>
              <a:rPr lang="en-US" sz="1000" dirty="0">
                <a:latin typeface="Arial"/>
                <a:ea typeface="Calibri"/>
                <a:cs typeface="Times New Roman"/>
              </a:rPr>
              <a:t>Use a declaration in the following form: </a:t>
            </a:r>
            <a:r>
              <a:rPr lang="en-US" sz="1000" b="1" dirty="0">
                <a:latin typeface="Arial"/>
                <a:ea typeface="Calibri"/>
                <a:cs typeface="Times New Roman"/>
              </a:rPr>
              <a:t>@model </a:t>
            </a:r>
            <a:r>
              <a:rPr lang="en-US" sz="1000" b="1" dirty="0" err="1">
                <a:latin typeface="Arial"/>
                <a:ea typeface="Calibri"/>
                <a:cs typeface="Times New Roman"/>
              </a:rPr>
              <a:t>IEnumerable</a:t>
            </a:r>
            <a:r>
              <a:rPr lang="en-US" sz="1000" b="1" dirty="0">
                <a:latin typeface="Arial"/>
                <a:ea typeface="Calibri"/>
                <a:cs typeface="Times New Roman"/>
              </a:rPr>
              <a:t>&lt;</a:t>
            </a:r>
            <a:r>
              <a:rPr lang="en-US" sz="1000" b="1" i="1" dirty="0" err="1">
                <a:latin typeface="Arial"/>
                <a:ea typeface="Calibri"/>
                <a:cs typeface="Times New Roman"/>
              </a:rPr>
              <a:t>projectname</a:t>
            </a:r>
            <a:r>
              <a:rPr lang="en-US" sz="1000" b="1" dirty="0">
                <a:latin typeface="Arial"/>
                <a:ea typeface="Calibri"/>
                <a:cs typeface="Times New Roman"/>
              </a:rPr>
              <a:t>/Models/Photo&gt;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0A63372-EC95-466A-A185-BFDB32169D16}" type="slidenum">
              <a:rPr lang="en-US" smtClean="0"/>
              <a:pPr/>
              <a:t>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2341295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ViewBag</a:t>
            </a:r>
            <a:r>
              <a:rPr lang="de-DE" dirty="0" smtClean="0"/>
              <a:t>:</a:t>
            </a:r>
            <a:r>
              <a:rPr lang="de-DE" baseline="0" dirty="0" smtClean="0"/>
              <a:t> </a:t>
            </a:r>
          </a:p>
          <a:p>
            <a:r>
              <a:rPr lang="de-DE" baseline="0" dirty="0" smtClean="0"/>
              <a:t>-Definieren von Eigenschaften für eine dynamische Verwendung. Bspw. der in einer Liste angezeigten Elemente ausgeben, nach Weiterleitung auf andere Seite oder Controller gehen </a:t>
            </a:r>
            <a:r>
              <a:rPr lang="de-DE" baseline="0" dirty="0" err="1" smtClean="0"/>
              <a:t>daten</a:t>
            </a:r>
            <a:r>
              <a:rPr lang="de-DE" baseline="0" dirty="0" smtClean="0"/>
              <a:t> verloren. </a:t>
            </a:r>
          </a:p>
          <a:p>
            <a:r>
              <a:rPr lang="de-DE" baseline="0" dirty="0" smtClean="0"/>
              <a:t>- NUR View&lt;-Controller nicht andere Richtung</a:t>
            </a:r>
          </a:p>
          <a:p>
            <a:endParaRPr lang="de-DE" dirty="0"/>
          </a:p>
        </p:txBody>
      </p:sp>
      <p:sp>
        <p:nvSpPr>
          <p:cNvPr id="4" name="Foliennummernplatzhalter 3"/>
          <p:cNvSpPr>
            <a:spLocks noGrp="1"/>
          </p:cNvSpPr>
          <p:nvPr>
            <p:ph type="sldNum" sz="quarter" idx="10"/>
          </p:nvPr>
        </p:nvSpPr>
        <p:spPr/>
        <p:txBody>
          <a:bodyPr/>
          <a:lstStyle/>
          <a:p>
            <a:pPr>
              <a:defRPr/>
            </a:pPr>
            <a:fld id="{9FD97EF8-451C-4BD4-A577-78C919C344DB}" type="slidenum">
              <a:rPr lang="sv-SE" smtClean="0"/>
              <a:pPr>
                <a:defRPr/>
              </a:pPr>
              <a:t>8</a:t>
            </a:fld>
            <a:endParaRPr lang="sv-SE"/>
          </a:p>
        </p:txBody>
      </p:sp>
    </p:spTree>
    <p:extLst>
      <p:ext uri="{BB962C8B-B14F-4D97-AF65-F5344CB8AC3E}">
        <p14:creationId xmlns:p14="http://schemas.microsoft.com/office/powerpoint/2010/main" val="2565786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Emphasize to the students that Razor is very sophisticated and it rarely misinterprets content and server-side code. Therefore, they will rarely use the </a:t>
            </a:r>
            <a:r>
              <a:rPr lang="en-US" sz="1000" b="1">
                <a:latin typeface="Arial"/>
                <a:ea typeface="Calibri"/>
                <a:cs typeface="Times New Roman"/>
              </a:rPr>
              <a:t>@:</a:t>
            </a:r>
            <a:r>
              <a:rPr lang="en-US" sz="1000">
                <a:latin typeface="Arial"/>
                <a:ea typeface="Calibri"/>
                <a:cs typeface="Times New Roman"/>
              </a:rPr>
              <a:t> and </a:t>
            </a:r>
            <a:r>
              <a:rPr lang="en-US" sz="1000" b="1">
                <a:latin typeface="Arial"/>
                <a:ea typeface="Calibri"/>
                <a:cs typeface="Times New Roman"/>
              </a:rPr>
              <a:t>&lt;text&gt;</a:t>
            </a:r>
            <a:r>
              <a:rPr lang="en-US" sz="1000">
                <a:latin typeface="Arial"/>
                <a:ea typeface="Calibri"/>
                <a:cs typeface="Times New Roman"/>
              </a:rPr>
              <a:t> delimiters.</a:t>
            </a:r>
          </a:p>
          <a:p>
            <a:pPr>
              <a:lnSpc>
                <a:spcPct val="115000"/>
              </a:lnSpc>
              <a:spcAft>
                <a:spcPts val="1000"/>
              </a:spcAft>
            </a:pPr>
            <a:r>
              <a:rPr lang="en-US" sz="1000">
                <a:latin typeface="Arial"/>
                <a:ea typeface="Calibri"/>
                <a:cs typeface="Times New Roman"/>
              </a:rPr>
              <a:t>Be very clear about the security implications of using </a:t>
            </a:r>
            <a:r>
              <a:rPr lang="en-US" sz="1000" b="1">
                <a:latin typeface="Arial"/>
                <a:ea typeface="Calibri"/>
                <a:cs typeface="Times New Roman"/>
              </a:rPr>
              <a:t>Html.Raw()</a:t>
            </a:r>
            <a:r>
              <a:rPr lang="en-US" sz="1000">
                <a:latin typeface="Arial"/>
                <a:ea typeface="Calibri"/>
                <a:cs typeface="Times New Roman"/>
              </a:rPr>
              <a:t> to disable HTML encoding. Emphasize that malicious users regularly test sites for weaknesses. If your use of </a:t>
            </a:r>
            <a:r>
              <a:rPr lang="en-US" sz="1000" b="1">
                <a:latin typeface="Arial"/>
                <a:ea typeface="Calibri"/>
                <a:cs typeface="Times New Roman"/>
              </a:rPr>
              <a:t>Html.Raw()</a:t>
            </a:r>
            <a:r>
              <a:rPr lang="en-US" sz="1000">
                <a:latin typeface="Arial"/>
                <a:ea typeface="Calibri"/>
                <a:cs typeface="Times New Roman"/>
              </a:rPr>
              <a:t> does enable script injection, a malicious user is very likely to notice and exploit the weakness.</a:t>
            </a:r>
          </a:p>
        </p:txBody>
      </p:sp>
      <p:sp>
        <p:nvSpPr>
          <p:cNvPr id="4" name="Slide Number Placeholder 3"/>
          <p:cNvSpPr>
            <a:spLocks noGrp="1"/>
          </p:cNvSpPr>
          <p:nvPr>
            <p:ph type="sldNum" sz="quarter" idx="10"/>
          </p:nvPr>
        </p:nvSpPr>
        <p:spPr/>
        <p:txBody>
          <a:bodyPr/>
          <a:lstStyle/>
          <a:p>
            <a:fld id="{30A63372-EC95-466A-A185-BFDB32169D16}" type="slidenum">
              <a:rPr lang="en-US" smtClean="0"/>
              <a:pPr/>
              <a:t>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2163341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Calibri"/>
                <a:cs typeface="Times New Roman"/>
              </a:rPr>
              <a:t>The display and edit data annotations in the slide are enclosed in square brackets. Highlight these annotations to the students and ensure that they can distinguish them from properties and other code.</a:t>
            </a:r>
          </a:p>
          <a:p>
            <a:pPr>
              <a:lnSpc>
                <a:spcPct val="115000"/>
              </a:lnSpc>
              <a:spcAft>
                <a:spcPts val="1000"/>
              </a:spcAft>
            </a:pPr>
            <a:r>
              <a:rPr lang="en-US" sz="1000" dirty="0">
                <a:solidFill>
                  <a:srgbClr val="000000"/>
                </a:solidFill>
                <a:latin typeface="Arial"/>
                <a:ea typeface="Calibri"/>
                <a:cs typeface="Times New Roman"/>
              </a:rPr>
              <a:t>You will learn about other data annotations, such as validation annotations, later in the course. </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In the code on the slide, how can you recognize the display and edit annotations and distinguish them from property code?</a:t>
            </a:r>
          </a:p>
          <a:p>
            <a:pPr>
              <a:lnSpc>
                <a:spcPct val="115000"/>
              </a:lnSpc>
              <a:spcAft>
                <a:spcPts val="1000"/>
              </a:spcAft>
            </a:pPr>
            <a:r>
              <a:rPr lang="en-US" sz="1000" b="1" dirty="0">
                <a:latin typeface="Arial"/>
                <a:ea typeface="Calibri"/>
                <a:cs typeface="Times New Roman"/>
              </a:rPr>
              <a:t>Answer</a:t>
            </a:r>
            <a:r>
              <a:rPr lang="en-US" sz="1000" dirty="0">
                <a:solidFill>
                  <a:srgbClr val="000000"/>
                </a:solidFill>
                <a:latin typeface="Arial"/>
                <a:ea typeface="Calibri"/>
                <a:cs typeface="Times New Roman"/>
              </a:rPr>
              <a:t>: The display and edit annotations are enclosed in square brackets.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C48756B-420C-47B5-B1D1-22EC26BE551A}" type="slidenum">
              <a:rPr lang="en-US" smtClean="0"/>
              <a:pPr/>
              <a:t>10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extLst>
      <p:ext uri="{BB962C8B-B14F-4D97-AF65-F5344CB8AC3E}">
        <p14:creationId xmlns:p14="http://schemas.microsoft.com/office/powerpoint/2010/main" val="1971930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Segoe UI"/>
              </a:rPr>
              <a:t>: You want to make sure that users enter a password that is longer than 6 characters. How could you do this by using a validation data annotation?</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a:t>
            </a:r>
            <a:r>
              <a:rPr lang="en-US" sz="1000">
                <a:latin typeface="Arial"/>
                <a:ea typeface="Calibri"/>
                <a:cs typeface="Segoe UI"/>
              </a:rPr>
              <a:t>: You can use the </a:t>
            </a:r>
            <a:r>
              <a:rPr lang="en-US" sz="1000" b="1">
                <a:latin typeface="Arial"/>
                <a:ea typeface="Calibri"/>
                <a:cs typeface="Times New Roman"/>
              </a:rPr>
              <a:t>StringLength</a:t>
            </a:r>
            <a:r>
              <a:rPr lang="en-US" sz="1000">
                <a:latin typeface="Arial"/>
                <a:ea typeface="Calibri"/>
                <a:cs typeface="Segoe UI"/>
              </a:rPr>
              <a:t> validation data annotation to specify this minimum length.</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C48756B-420C-47B5-B1D1-22EC26BE551A}" type="slidenum">
              <a:rPr lang="en-US" smtClean="0"/>
              <a:pPr/>
              <a:t>11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extLst>
      <p:ext uri="{BB962C8B-B14F-4D97-AF65-F5344CB8AC3E}">
        <p14:creationId xmlns:p14="http://schemas.microsoft.com/office/powerpoint/2010/main" val="30492710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 If you have students who are familiar with Web Forms, you might like to contrast MVC HTML helpers with Web Forms server controls. Helpers perform an analogous role in MVC to the role that server controls play in Web Forms. However, helpers are simpler and lighter-weight. They do not render large blocks of HTML and JavaScript code or ViewState data. Also, they do not support event handlers.</a:t>
            </a:r>
          </a:p>
        </p:txBody>
      </p:sp>
      <p:sp>
        <p:nvSpPr>
          <p:cNvPr id="4" name="Slide Number Placeholder 3"/>
          <p:cNvSpPr>
            <a:spLocks noGrp="1"/>
          </p:cNvSpPr>
          <p:nvPr>
            <p:ph type="sldNum" sz="quarter" idx="10"/>
          </p:nvPr>
        </p:nvSpPr>
        <p:spPr/>
        <p:txBody>
          <a:bodyPr/>
          <a:lstStyle/>
          <a:p>
            <a:fld id="{30A63372-EC95-466A-A185-BFDB32169D16}" type="slidenum">
              <a:rPr lang="en-US" smtClean="0"/>
              <a:pPr/>
              <a:t>12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30342728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tartfolie mit Bild">
    <p:spTree>
      <p:nvGrpSpPr>
        <p:cNvPr id="1" name=""/>
        <p:cNvGrpSpPr/>
        <p:nvPr/>
      </p:nvGrpSpPr>
      <p:grpSpPr>
        <a:xfrm>
          <a:off x="0" y="0"/>
          <a:ext cx="0" cy="0"/>
          <a:chOff x="0" y="0"/>
          <a:chExt cx="0" cy="0"/>
        </a:xfrm>
      </p:grpSpPr>
      <p:sp>
        <p:nvSpPr>
          <p:cNvPr id="3" name="Bildplatzhalter 2"/>
          <p:cNvSpPr>
            <a:spLocks noGrp="1"/>
          </p:cNvSpPr>
          <p:nvPr>
            <p:ph type="pic" sz="quarter" idx="10"/>
          </p:nvPr>
        </p:nvSpPr>
        <p:spPr>
          <a:xfrm>
            <a:off x="590836" y="1949451"/>
            <a:ext cx="10964578" cy="4127500"/>
          </a:xfrm>
        </p:spPr>
        <p:txBody>
          <a:bodyPr/>
          <a:lstStyle>
            <a:lvl1pPr marL="0" indent="0">
              <a:buNone/>
              <a:defRPr/>
            </a:lvl1pPr>
          </a:lstStyle>
          <a:p>
            <a:r>
              <a:rPr lang="de-DE" dirty="0" smtClean="0"/>
              <a:t>Bild durch Klicken auf Symbol hinzufügen</a:t>
            </a:r>
            <a:endParaRPr lang="de-DE" dirty="0"/>
          </a:p>
        </p:txBody>
      </p:sp>
      <p:sp>
        <p:nvSpPr>
          <p:cNvPr id="6" name="Title 1"/>
          <p:cNvSpPr>
            <a:spLocks noGrp="1"/>
          </p:cNvSpPr>
          <p:nvPr>
            <p:ph type="ctrTitle"/>
          </p:nvPr>
        </p:nvSpPr>
        <p:spPr>
          <a:xfrm>
            <a:off x="587299" y="584335"/>
            <a:ext cx="7565040" cy="757413"/>
          </a:xfrm>
        </p:spPr>
        <p:txBody>
          <a:bodyPr anchor="t"/>
          <a:lstStyle>
            <a:lvl1pPr algn="l">
              <a:defRPr sz="2400">
                <a:solidFill>
                  <a:schemeClr val="tx2"/>
                </a:solidFill>
              </a:defRPr>
            </a:lvl1pPr>
          </a:lstStyle>
          <a:p>
            <a:r>
              <a:rPr lang="de-DE" dirty="0" smtClean="0"/>
              <a:t>Titelmasterformat durch Klicken bearbeiten</a:t>
            </a:r>
            <a:endParaRPr lang="en-US" dirty="0"/>
          </a:p>
        </p:txBody>
      </p:sp>
      <p:sp>
        <p:nvSpPr>
          <p:cNvPr id="7" name="Subtitle 2"/>
          <p:cNvSpPr>
            <a:spLocks noGrp="1"/>
          </p:cNvSpPr>
          <p:nvPr>
            <p:ph type="subTitle" idx="1"/>
          </p:nvPr>
        </p:nvSpPr>
        <p:spPr>
          <a:xfrm>
            <a:off x="587299" y="1354965"/>
            <a:ext cx="7565040" cy="594486"/>
          </a:xfrm>
        </p:spPr>
        <p:txBody>
          <a:bodyPr>
            <a:noAutofit/>
          </a:bodyPr>
          <a:lstStyle>
            <a:lvl1pPr marL="0" indent="0" algn="l">
              <a:buNone/>
              <a:defRPr sz="1600">
                <a:solidFill>
                  <a:schemeClr val="tx1"/>
                </a:solidFill>
              </a:defRPr>
            </a:lvl1pPr>
            <a:lvl2pPr marL="457155" indent="0" algn="ctr">
              <a:buNone/>
              <a:defRPr sz="2000"/>
            </a:lvl2pPr>
            <a:lvl3pPr marL="914309" indent="0" algn="ctr">
              <a:buNone/>
              <a:defRPr sz="19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de-DE" dirty="0" smtClean="0"/>
              <a:t>Formatvorlage des Untertitelmasters durch Klicken bearbeiten</a:t>
            </a:r>
            <a:endParaRPr lang="en-US" dirty="0"/>
          </a:p>
        </p:txBody>
      </p:sp>
      <p:pic>
        <p:nvPicPr>
          <p:cNvPr id="2050" name="Picture 2" descr="M:\2_Arbeitsmaterial\Acando-Logo\2015 Neue Logos\Office\Office_Acando_Tagline\Acando_Tagline_Blue.wmf"/>
          <p:cNvPicPr>
            <a:picLocks noChangeAspect="1" noChangeArrowheads="1"/>
          </p:cNvPicPr>
          <p:nvPr userDrawn="1"/>
        </p:nvPicPr>
        <p:blipFill>
          <a:blip r:embed="rId2" cstate="print"/>
          <a:srcRect/>
          <a:stretch>
            <a:fillRect/>
          </a:stretch>
        </p:blipFill>
        <p:spPr bwMode="auto">
          <a:xfrm>
            <a:off x="9076190" y="538292"/>
            <a:ext cx="2519672" cy="818385"/>
          </a:xfrm>
          <a:prstGeom prst="rect">
            <a:avLst/>
          </a:prstGeom>
          <a:noFill/>
        </p:spPr>
      </p:pic>
    </p:spTree>
    <p:extLst>
      <p:ext uri="{BB962C8B-B14F-4D97-AF65-F5344CB8AC3E}">
        <p14:creationId xmlns:p14="http://schemas.microsoft.com/office/powerpoint/2010/main" val="16850811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1_Leer">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F35CB8A-22DD-4279-9E9E-A49CDB5FBE56}" type="slidenum">
              <a:rPr lang="en-US" smtClean="0"/>
              <a:pPr/>
              <a:t>‹Nr.›</a:t>
            </a:fld>
            <a:endParaRPr lang="en-US"/>
          </a:p>
        </p:txBody>
      </p:sp>
    </p:spTree>
    <p:extLst>
      <p:ext uri="{BB962C8B-B14F-4D97-AF65-F5344CB8AC3E}">
        <p14:creationId xmlns:p14="http://schemas.microsoft.com/office/powerpoint/2010/main" val="3732256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apitelfolie - Beig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7298" y="450381"/>
            <a:ext cx="11015817" cy="2938180"/>
          </a:xfrm>
        </p:spPr>
        <p:txBody>
          <a:bodyPr anchor="b"/>
          <a:lstStyle>
            <a:lvl1pPr algn="ctr">
              <a:defRPr sz="6700" b="1">
                <a:solidFill>
                  <a:schemeClr val="bg2"/>
                </a:solidFill>
              </a:defRPr>
            </a:lvl1pPr>
          </a:lstStyle>
          <a:p>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a:p>
        </p:txBody>
      </p:sp>
      <p:sp>
        <p:nvSpPr>
          <p:cNvPr id="7" name="Subtitle 2"/>
          <p:cNvSpPr>
            <a:spLocks noGrp="1"/>
          </p:cNvSpPr>
          <p:nvPr>
            <p:ph type="subTitle" idx="1" hasCustomPrompt="1"/>
          </p:nvPr>
        </p:nvSpPr>
        <p:spPr>
          <a:xfrm>
            <a:off x="587298" y="3430964"/>
            <a:ext cx="11015817" cy="2661351"/>
          </a:xfrm>
        </p:spPr>
        <p:txBody>
          <a:bodyPr>
            <a:noAutofit/>
          </a:bodyPr>
          <a:lstStyle>
            <a:lvl1pPr marL="0" indent="0" algn="ctr">
              <a:buNone/>
              <a:defRPr sz="6700" b="1" cap="all" baseline="0">
                <a:solidFill>
                  <a:schemeClr val="tx2"/>
                </a:solidFill>
              </a:defRPr>
            </a:lvl1pPr>
            <a:lvl2pPr marL="457155" indent="0" algn="ctr">
              <a:buNone/>
              <a:defRPr sz="2000"/>
            </a:lvl2pPr>
            <a:lvl3pPr marL="914309" indent="0" algn="ctr">
              <a:buNone/>
              <a:defRPr sz="19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a:p>
        </p:txBody>
      </p:sp>
      <p:sp>
        <p:nvSpPr>
          <p:cNvPr id="3" name="Slide Number Placeholder 2"/>
          <p:cNvSpPr>
            <a:spLocks noGrp="1"/>
          </p:cNvSpPr>
          <p:nvPr>
            <p:ph type="sldNum" sz="quarter" idx="10"/>
          </p:nvPr>
        </p:nvSpPr>
        <p:spPr/>
        <p:txBody>
          <a:bodyPr/>
          <a:lstStyle/>
          <a:p>
            <a:fld id="{8F35CB8A-22DD-4279-9E9E-A49CDB5FBE56}" type="slidenum">
              <a:rPr lang="en-US" smtClean="0"/>
              <a:pPr/>
              <a:t>‹Nr.›</a:t>
            </a:fld>
            <a:endParaRPr lang="en-US"/>
          </a:p>
        </p:txBody>
      </p:sp>
    </p:spTree>
    <p:extLst>
      <p:ext uri="{BB962C8B-B14F-4D97-AF65-F5344CB8AC3E}">
        <p14:creationId xmlns:p14="http://schemas.microsoft.com/office/powerpoint/2010/main" val="4022434265"/>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pos="699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apitelfolie - Blau">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7298" y="450381"/>
            <a:ext cx="11015817" cy="2938180"/>
          </a:xfrm>
        </p:spPr>
        <p:txBody>
          <a:bodyPr anchor="b"/>
          <a:lstStyle>
            <a:lvl1pPr algn="ctr">
              <a:defRPr sz="6700" b="1">
                <a:solidFill>
                  <a:schemeClr val="tx1"/>
                </a:solidFill>
              </a:defRPr>
            </a:lvl1pPr>
          </a:lstStyle>
          <a:p>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a:p>
        </p:txBody>
      </p:sp>
      <p:sp>
        <p:nvSpPr>
          <p:cNvPr id="7" name="Subtitle 2"/>
          <p:cNvSpPr>
            <a:spLocks noGrp="1"/>
          </p:cNvSpPr>
          <p:nvPr>
            <p:ph type="subTitle" idx="1" hasCustomPrompt="1"/>
          </p:nvPr>
        </p:nvSpPr>
        <p:spPr>
          <a:xfrm>
            <a:off x="587298" y="3430964"/>
            <a:ext cx="11015817" cy="2661351"/>
          </a:xfrm>
        </p:spPr>
        <p:txBody>
          <a:bodyPr>
            <a:noAutofit/>
          </a:bodyPr>
          <a:lstStyle>
            <a:lvl1pPr marL="0" indent="0" algn="ctr">
              <a:buNone/>
              <a:defRPr sz="6700" b="1" cap="all" baseline="0">
                <a:solidFill>
                  <a:schemeClr val="tx2"/>
                </a:solidFill>
              </a:defRPr>
            </a:lvl1pPr>
            <a:lvl2pPr marL="457155" indent="0" algn="ctr">
              <a:buNone/>
              <a:defRPr sz="2000"/>
            </a:lvl2pPr>
            <a:lvl3pPr marL="914309" indent="0" algn="ctr">
              <a:buNone/>
              <a:defRPr sz="19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a:p>
        </p:txBody>
      </p:sp>
      <p:sp>
        <p:nvSpPr>
          <p:cNvPr id="3" name="Slide Number Placeholder 2"/>
          <p:cNvSpPr>
            <a:spLocks noGrp="1"/>
          </p:cNvSpPr>
          <p:nvPr>
            <p:ph type="sldNum" sz="quarter" idx="10"/>
          </p:nvPr>
        </p:nvSpPr>
        <p:spPr/>
        <p:txBody>
          <a:bodyPr/>
          <a:lstStyle/>
          <a:p>
            <a:fld id="{8F35CB8A-22DD-4279-9E9E-A49CDB5FBE56}" type="slidenum">
              <a:rPr lang="en-US" smtClean="0"/>
              <a:pPr/>
              <a:t>‹Nr.›</a:t>
            </a:fld>
            <a:endParaRPr lang="en-US"/>
          </a:p>
        </p:txBody>
      </p:sp>
    </p:spTree>
    <p:extLst>
      <p:ext uri="{BB962C8B-B14F-4D97-AF65-F5344CB8AC3E}">
        <p14:creationId xmlns:p14="http://schemas.microsoft.com/office/powerpoint/2010/main" val="2402637148"/>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pos="699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apitelfolie - Orang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7298" y="450381"/>
            <a:ext cx="11015817" cy="2938180"/>
          </a:xfrm>
        </p:spPr>
        <p:txBody>
          <a:bodyPr anchor="b"/>
          <a:lstStyle>
            <a:lvl1pPr algn="ctr">
              <a:defRPr sz="6700" b="1">
                <a:solidFill>
                  <a:schemeClr val="tx2"/>
                </a:solidFill>
              </a:defRPr>
            </a:lvl1pPr>
          </a:lstStyle>
          <a:p>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a:p>
        </p:txBody>
      </p:sp>
      <p:sp>
        <p:nvSpPr>
          <p:cNvPr id="7" name="Subtitle 2"/>
          <p:cNvSpPr>
            <a:spLocks noGrp="1"/>
          </p:cNvSpPr>
          <p:nvPr>
            <p:ph type="subTitle" idx="1" hasCustomPrompt="1"/>
          </p:nvPr>
        </p:nvSpPr>
        <p:spPr>
          <a:xfrm>
            <a:off x="587298" y="3430964"/>
            <a:ext cx="11015817" cy="2661351"/>
          </a:xfrm>
        </p:spPr>
        <p:txBody>
          <a:bodyPr>
            <a:noAutofit/>
          </a:bodyPr>
          <a:lstStyle>
            <a:lvl1pPr marL="0" indent="0" algn="ctr">
              <a:buNone/>
              <a:defRPr sz="6700" b="1" cap="all" baseline="0">
                <a:solidFill>
                  <a:schemeClr val="bg1"/>
                </a:solidFill>
              </a:defRPr>
            </a:lvl1pPr>
            <a:lvl2pPr marL="457155" indent="0" algn="ctr">
              <a:buNone/>
              <a:defRPr sz="2000"/>
            </a:lvl2pPr>
            <a:lvl3pPr marL="914309" indent="0" algn="ctr">
              <a:buNone/>
              <a:defRPr sz="19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a:p>
        </p:txBody>
      </p:sp>
      <p:sp>
        <p:nvSpPr>
          <p:cNvPr id="3" name="Slide Number Placeholder 2"/>
          <p:cNvSpPr>
            <a:spLocks noGrp="1"/>
          </p:cNvSpPr>
          <p:nvPr>
            <p:ph type="sldNum" sz="quarter" idx="10"/>
          </p:nvPr>
        </p:nvSpPr>
        <p:spPr/>
        <p:txBody>
          <a:bodyPr/>
          <a:lstStyle/>
          <a:p>
            <a:fld id="{8F35CB8A-22DD-4279-9E9E-A49CDB5FBE56}" type="slidenum">
              <a:rPr lang="en-US" smtClean="0"/>
              <a:pPr/>
              <a:t>‹Nr.›</a:t>
            </a:fld>
            <a:endParaRPr lang="en-US"/>
          </a:p>
        </p:txBody>
      </p:sp>
    </p:spTree>
    <p:extLst>
      <p:ext uri="{BB962C8B-B14F-4D97-AF65-F5344CB8AC3E}">
        <p14:creationId xmlns:p14="http://schemas.microsoft.com/office/powerpoint/2010/main" val="3224400722"/>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699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Letzte Folie">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8F35CB8A-22DD-4279-9E9E-A49CDB5FBE56}" type="slidenum">
              <a:rPr lang="en-US" smtClean="0"/>
              <a:pPr/>
              <a:t>‹Nr.›</a:t>
            </a:fld>
            <a:endParaRPr lang="en-US"/>
          </a:p>
        </p:txBody>
      </p:sp>
      <p:pic>
        <p:nvPicPr>
          <p:cNvPr id="1028" name="Picture 4" descr="M:\2_Arbeitsmaterial\Acando-Logo\2015 Neue Logos\Office\Office_Pattern\Pattern_blo_Detail.wmf"/>
          <p:cNvPicPr>
            <a:picLocks noChangeAspect="1" noChangeArrowheads="1"/>
          </p:cNvPicPr>
          <p:nvPr userDrawn="1"/>
        </p:nvPicPr>
        <p:blipFill>
          <a:blip r:embed="rId2" cstate="print"/>
          <a:srcRect/>
          <a:stretch>
            <a:fillRect/>
          </a:stretch>
        </p:blipFill>
        <p:spPr bwMode="auto">
          <a:xfrm>
            <a:off x="1587" y="1128959"/>
            <a:ext cx="12188828" cy="4553491"/>
          </a:xfrm>
          <a:prstGeom prst="rect">
            <a:avLst/>
          </a:prstGeom>
          <a:noFill/>
        </p:spPr>
      </p:pic>
    </p:spTree>
    <p:extLst>
      <p:ext uri="{BB962C8B-B14F-4D97-AF65-F5344CB8AC3E}">
        <p14:creationId xmlns:p14="http://schemas.microsoft.com/office/powerpoint/2010/main" val="2972108914"/>
      </p:ext>
    </p:extLst>
  </p:cSld>
  <p:clrMapOvr>
    <a:masterClrMapping/>
  </p:clrMapOvr>
  <p:extLst mod="1">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5340090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611639" y="1021451"/>
            <a:ext cx="10824132" cy="514854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521" y="6357823"/>
            <a:ext cx="2844430" cy="365210"/>
          </a:xfrm>
          <a:prstGeom prst="rect">
            <a:avLst/>
          </a:prstGeom>
        </p:spPr>
        <p:txBody>
          <a:bodyPr/>
          <a:lstStyle/>
          <a:p>
            <a:fld id="{989CBD0A-9AE6-4478-99A9-BC227321828D}" type="datetimeFigureOut">
              <a:rPr lang="en-US" smtClean="0"/>
              <a:pPr/>
              <a:t>9/27/2017</a:t>
            </a:fld>
            <a:endParaRPr lang="en-US"/>
          </a:p>
        </p:txBody>
      </p:sp>
      <p:sp>
        <p:nvSpPr>
          <p:cNvPr id="5" name="Footer Placeholder 4"/>
          <p:cNvSpPr>
            <a:spLocks noGrp="1"/>
          </p:cNvSpPr>
          <p:nvPr>
            <p:ph type="ftr" sz="quarter" idx="11"/>
          </p:nvPr>
        </p:nvSpPr>
        <p:spPr>
          <a:xfrm>
            <a:off x="4165058" y="6357823"/>
            <a:ext cx="3860297" cy="365210"/>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7823"/>
            <a:ext cx="2844430" cy="365210"/>
          </a:xfrm>
          <a:prstGeom prst="rect">
            <a:avLst/>
          </a:prstGeom>
        </p:spPr>
        <p:txBody>
          <a:bodyPr/>
          <a:lstStyle/>
          <a:p>
            <a:fld id="{55545C1C-EBEE-47F5-BA95-754C7970A263}" type="slidenum">
              <a:rPr lang="en-US" smtClean="0"/>
              <a:pPr/>
              <a:t>‹Nr.›</a:t>
            </a:fld>
            <a:endParaRPr lang="en-US"/>
          </a:p>
        </p:txBody>
      </p:sp>
    </p:spTree>
    <p:extLst>
      <p:ext uri="{BB962C8B-B14F-4D97-AF65-F5344CB8AC3E}">
        <p14:creationId xmlns:p14="http://schemas.microsoft.com/office/powerpoint/2010/main" val="21910496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364" y="1388547"/>
            <a:ext cx="11523750" cy="5291613"/>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9613545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Startfolie ohne Bild">
    <p:spTree>
      <p:nvGrpSpPr>
        <p:cNvPr id="1" name=""/>
        <p:cNvGrpSpPr/>
        <p:nvPr/>
      </p:nvGrpSpPr>
      <p:grpSpPr>
        <a:xfrm>
          <a:off x="0" y="0"/>
          <a:ext cx="0" cy="0"/>
          <a:chOff x="0" y="0"/>
          <a:chExt cx="0" cy="0"/>
        </a:xfrm>
      </p:grpSpPr>
      <p:sp>
        <p:nvSpPr>
          <p:cNvPr id="2" name="Title 1"/>
          <p:cNvSpPr>
            <a:spLocks noGrp="1"/>
          </p:cNvSpPr>
          <p:nvPr>
            <p:ph type="ctrTitle"/>
          </p:nvPr>
        </p:nvSpPr>
        <p:spPr>
          <a:xfrm>
            <a:off x="587299" y="584335"/>
            <a:ext cx="7565040" cy="757413"/>
          </a:xfrm>
        </p:spPr>
        <p:txBody>
          <a:bodyPr anchor="t"/>
          <a:lstStyle>
            <a:lvl1pPr algn="l">
              <a:defRPr sz="2000">
                <a:solidFill>
                  <a:schemeClr val="tx2"/>
                </a:solidFill>
              </a:defRPr>
            </a:lvl1pPr>
          </a:lstStyle>
          <a:p>
            <a:r>
              <a:rPr lang="de-DE" smtClean="0"/>
              <a:t>Titelmasterformat durch Klicken bearbeiten</a:t>
            </a:r>
            <a:endParaRPr lang="en-US" dirty="0"/>
          </a:p>
        </p:txBody>
      </p:sp>
      <p:sp>
        <p:nvSpPr>
          <p:cNvPr id="3" name="Subtitle 2"/>
          <p:cNvSpPr>
            <a:spLocks noGrp="1"/>
          </p:cNvSpPr>
          <p:nvPr>
            <p:ph type="subTitle" idx="1"/>
          </p:nvPr>
        </p:nvSpPr>
        <p:spPr>
          <a:xfrm>
            <a:off x="587299" y="1354964"/>
            <a:ext cx="7565040" cy="797249"/>
          </a:xfrm>
        </p:spPr>
        <p:txBody>
          <a:bodyPr>
            <a:noAutofit/>
          </a:bodyPr>
          <a:lstStyle>
            <a:lvl1pPr marL="0" indent="0" algn="l">
              <a:buNone/>
              <a:defRPr sz="1600">
                <a:solidFill>
                  <a:schemeClr val="tx1"/>
                </a:solidFill>
              </a:defRPr>
            </a:lvl1pPr>
            <a:lvl2pPr marL="457155" indent="0" algn="ctr">
              <a:buNone/>
              <a:defRPr sz="2000"/>
            </a:lvl2pPr>
            <a:lvl3pPr marL="914309" indent="0" algn="ctr">
              <a:buNone/>
              <a:defRPr sz="19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de-DE" smtClean="0"/>
              <a:t>Formatvorlage des Untertitelmasters durch Klicken bearbeiten</a:t>
            </a:r>
            <a:endParaRPr lang="en-US" dirty="0"/>
          </a:p>
        </p:txBody>
      </p:sp>
      <p:pic>
        <p:nvPicPr>
          <p:cNvPr id="8" name="Picture 2" descr="M:\2_Arbeitsmaterial\Acando-Logo\2015 Neue Logos\Office\Office_Acando_Tagline\Acando_Tagline_Blue.wmf"/>
          <p:cNvPicPr>
            <a:picLocks noChangeAspect="1" noChangeArrowheads="1"/>
          </p:cNvPicPr>
          <p:nvPr userDrawn="1"/>
        </p:nvPicPr>
        <p:blipFill>
          <a:blip r:embed="rId2" cstate="print"/>
          <a:srcRect/>
          <a:stretch>
            <a:fillRect/>
          </a:stretch>
        </p:blipFill>
        <p:spPr bwMode="auto">
          <a:xfrm>
            <a:off x="9072969" y="538292"/>
            <a:ext cx="2519672" cy="818385"/>
          </a:xfrm>
          <a:prstGeom prst="rect">
            <a:avLst/>
          </a:prstGeom>
          <a:noFill/>
        </p:spPr>
      </p:pic>
      <p:pic>
        <p:nvPicPr>
          <p:cNvPr id="1026" name="Picture 2" descr="M:\2_Arbeitsmaterial\Acando-Logo\2015 Neue Logos\Office\Office_Pattern\Pattern_Beige_RGB_Web_angeschnitten.wmf"/>
          <p:cNvPicPr>
            <a:picLocks noChangeAspect="1" noChangeArrowheads="1"/>
          </p:cNvPicPr>
          <p:nvPr userDrawn="1"/>
        </p:nvPicPr>
        <p:blipFill>
          <a:blip r:embed="rId3" cstate="print"/>
          <a:srcRect/>
          <a:stretch>
            <a:fillRect/>
          </a:stretch>
        </p:blipFill>
        <p:spPr bwMode="auto">
          <a:xfrm>
            <a:off x="1" y="2731918"/>
            <a:ext cx="12188827" cy="4127670"/>
          </a:xfrm>
          <a:prstGeom prst="rect">
            <a:avLst/>
          </a:prstGeom>
          <a:noFill/>
        </p:spPr>
      </p:pic>
    </p:spTree>
    <p:extLst>
      <p:ext uri="{BB962C8B-B14F-4D97-AF65-F5344CB8AC3E}">
        <p14:creationId xmlns:p14="http://schemas.microsoft.com/office/powerpoint/2010/main" val="1637228527"/>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a:xfrm>
            <a:off x="587298" y="225478"/>
            <a:ext cx="10968115" cy="819392"/>
          </a:xfrm>
        </p:spPr>
        <p:txBody>
          <a:bodyPr/>
          <a:lstStyle/>
          <a:p>
            <a:r>
              <a:rPr lang="de-DE" smtClean="0"/>
              <a:t>Titelmasterformat durch Klicken bearbeiten</a:t>
            </a:r>
            <a:endParaRPr lang="en-US" dirty="0"/>
          </a:p>
        </p:txBody>
      </p:sp>
      <p:sp>
        <p:nvSpPr>
          <p:cNvPr id="3" name="Content Placeholder 2"/>
          <p:cNvSpPr>
            <a:spLocks noGrp="1"/>
          </p:cNvSpPr>
          <p:nvPr>
            <p:ph idx="1"/>
          </p:nvPr>
        </p:nvSpPr>
        <p:spPr>
          <a:xfrm>
            <a:off x="587304" y="1341753"/>
            <a:ext cx="10968110" cy="4735197"/>
          </a:xfr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6" name="Slide Number Placeholder 5"/>
          <p:cNvSpPr>
            <a:spLocks noGrp="1"/>
          </p:cNvSpPr>
          <p:nvPr>
            <p:ph type="sldNum" sz="quarter" idx="12"/>
          </p:nvPr>
        </p:nvSpPr>
        <p:spPr/>
        <p:txBody>
          <a:bodyPr/>
          <a:lstStyle/>
          <a:p>
            <a:fld id="{8F35CB8A-22DD-4279-9E9E-A49CDB5FBE56}" type="slidenum">
              <a:rPr lang="en-US" smtClean="0"/>
              <a:pPr/>
              <a:t>‹Nr.›</a:t>
            </a:fld>
            <a:endParaRPr lang="en-US"/>
          </a:p>
        </p:txBody>
      </p:sp>
    </p:spTree>
    <p:extLst>
      <p:ext uri="{BB962C8B-B14F-4D97-AF65-F5344CB8AC3E}">
        <p14:creationId xmlns:p14="http://schemas.microsoft.com/office/powerpoint/2010/main" val="3730728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Inhalte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idx="1"/>
          </p:nvPr>
        </p:nvSpPr>
        <p:spPr>
          <a:xfrm>
            <a:off x="587298" y="1341754"/>
            <a:ext cx="5399297" cy="4825529"/>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6" name="Slide Number Placeholder 5"/>
          <p:cNvSpPr>
            <a:spLocks noGrp="1"/>
          </p:cNvSpPr>
          <p:nvPr>
            <p:ph type="sldNum" sz="quarter" idx="12"/>
          </p:nvPr>
        </p:nvSpPr>
        <p:spPr/>
        <p:txBody>
          <a:bodyPr/>
          <a:lstStyle/>
          <a:p>
            <a:fld id="{8F35CB8A-22DD-4279-9E9E-A49CDB5FBE56}" type="slidenum">
              <a:rPr lang="en-US" smtClean="0"/>
              <a:pPr/>
              <a:t>‹Nr.›</a:t>
            </a:fld>
            <a:endParaRPr lang="en-US"/>
          </a:p>
        </p:txBody>
      </p:sp>
      <p:sp>
        <p:nvSpPr>
          <p:cNvPr id="8" name="Content Placeholder 2"/>
          <p:cNvSpPr>
            <a:spLocks noGrp="1"/>
          </p:cNvSpPr>
          <p:nvPr>
            <p:ph idx="13"/>
          </p:nvPr>
        </p:nvSpPr>
        <p:spPr>
          <a:xfrm>
            <a:off x="6203819" y="1341754"/>
            <a:ext cx="5399297" cy="4825529"/>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val="724003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Inhalte mit Unter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idx="1"/>
          </p:nvPr>
        </p:nvSpPr>
        <p:spPr>
          <a:xfrm>
            <a:off x="587298" y="1808583"/>
            <a:ext cx="5399297" cy="4358696"/>
          </a:xfr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cxnSp>
        <p:nvCxnSpPr>
          <p:cNvPr id="7" name="Straight Connector 6"/>
          <p:cNvCxnSpPr/>
          <p:nvPr userDrawn="1"/>
        </p:nvCxnSpPr>
        <p:spPr>
          <a:xfrm>
            <a:off x="587298" y="1746064"/>
            <a:ext cx="5399297"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Content Placeholder 2"/>
          <p:cNvSpPr>
            <a:spLocks noGrp="1"/>
          </p:cNvSpPr>
          <p:nvPr>
            <p:ph idx="13"/>
          </p:nvPr>
        </p:nvSpPr>
        <p:spPr>
          <a:xfrm>
            <a:off x="6198417" y="1808583"/>
            <a:ext cx="5399297" cy="4358696"/>
          </a:xfrm>
        </p:spPr>
        <p:txBody>
          <a:bodyPr/>
          <a:lstStyle>
            <a:lvl1pPr marL="0" marR="0" indent="0"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None/>
              <a:tabLst/>
              <a:defRPr/>
            </a:lvl1pPr>
          </a:lstStyle>
          <a:p>
            <a:pPr marL="173022" marR="0" lvl="0"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Textmasterformat bearbeiten</a:t>
            </a:r>
          </a:p>
          <a:p>
            <a:pPr marL="173022" marR="0" lvl="1"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Zweite Ebene</a:t>
            </a:r>
          </a:p>
          <a:p>
            <a:pPr marL="173022" marR="0" lvl="2"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Dritte Ebene</a:t>
            </a:r>
          </a:p>
          <a:p>
            <a:pPr marL="173022" marR="0" lvl="3"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Vierte Ebene</a:t>
            </a:r>
          </a:p>
          <a:p>
            <a:pPr marL="173022" marR="0" lvl="4"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Fünfte Ebene</a:t>
            </a:r>
            <a:endParaRPr lang="en-US" dirty="0"/>
          </a:p>
        </p:txBody>
      </p:sp>
      <p:cxnSp>
        <p:nvCxnSpPr>
          <p:cNvPr id="12" name="Straight Connector 11"/>
          <p:cNvCxnSpPr/>
          <p:nvPr userDrawn="1"/>
        </p:nvCxnSpPr>
        <p:spPr>
          <a:xfrm>
            <a:off x="6186717" y="1746064"/>
            <a:ext cx="5399297"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7"/>
          <p:cNvSpPr>
            <a:spLocks noGrp="1"/>
          </p:cNvSpPr>
          <p:nvPr>
            <p:ph type="body" sz="quarter" idx="14" hasCustomPrompt="1"/>
          </p:nvPr>
        </p:nvSpPr>
        <p:spPr>
          <a:xfrm>
            <a:off x="587298" y="1366231"/>
            <a:ext cx="5399297" cy="324075"/>
          </a:xfrm>
        </p:spPr>
        <p:txBody>
          <a:bodyPr rIns="0" bIns="0" anchor="b"/>
          <a:lstStyle>
            <a:lvl1pPr marL="0" indent="0">
              <a:buNone/>
              <a:defRPr sz="1600" cap="all" baseline="0">
                <a:solidFill>
                  <a:schemeClr val="tx2"/>
                </a:solidFill>
              </a:defRPr>
            </a:lvl1pPr>
          </a:lstStyle>
          <a:p>
            <a:pPr lvl="0"/>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smtClean="0"/>
          </a:p>
        </p:txBody>
      </p:sp>
      <p:sp>
        <p:nvSpPr>
          <p:cNvPr id="14" name="Text Placeholder 7"/>
          <p:cNvSpPr>
            <a:spLocks noGrp="1"/>
          </p:cNvSpPr>
          <p:nvPr>
            <p:ph type="body" sz="quarter" idx="15" hasCustomPrompt="1"/>
          </p:nvPr>
        </p:nvSpPr>
        <p:spPr>
          <a:xfrm>
            <a:off x="6198417" y="1366231"/>
            <a:ext cx="5399297" cy="324075"/>
          </a:xfrm>
        </p:spPr>
        <p:txBody>
          <a:bodyPr rIns="0" bIns="0" anchor="b"/>
          <a:lstStyle>
            <a:lvl1pPr marL="0" indent="0">
              <a:buNone/>
              <a:defRPr sz="1600" cap="all" baseline="0">
                <a:solidFill>
                  <a:schemeClr val="tx2"/>
                </a:solidFill>
              </a:defRPr>
            </a:lvl1pPr>
          </a:lstStyle>
          <a:p>
            <a:pPr lvl="0"/>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smtClean="0"/>
          </a:p>
        </p:txBody>
      </p:sp>
      <p:sp>
        <p:nvSpPr>
          <p:cNvPr id="4" name="Slide Number Placeholder 3"/>
          <p:cNvSpPr>
            <a:spLocks noGrp="1"/>
          </p:cNvSpPr>
          <p:nvPr>
            <p:ph type="sldNum" sz="quarter" idx="17"/>
          </p:nvPr>
        </p:nvSpPr>
        <p:spPr/>
        <p:txBody>
          <a:bodyPr/>
          <a:lstStyle/>
          <a:p>
            <a:fld id="{8F35CB8A-22DD-4279-9E9E-A49CDB5FBE56}" type="slidenum">
              <a:rPr lang="en-US" smtClean="0"/>
              <a:pPr/>
              <a:t>‹Nr.›</a:t>
            </a:fld>
            <a:endParaRPr lang="en-US"/>
          </a:p>
        </p:txBody>
      </p:sp>
    </p:spTree>
    <p:extLst>
      <p:ext uri="{BB962C8B-B14F-4D97-AF65-F5344CB8AC3E}">
        <p14:creationId xmlns:p14="http://schemas.microsoft.com/office/powerpoint/2010/main" val="110147803"/>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links mit Unter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4" name="Slide Number Placeholder 3"/>
          <p:cNvSpPr>
            <a:spLocks noGrp="1"/>
          </p:cNvSpPr>
          <p:nvPr>
            <p:ph type="sldNum" sz="quarter" idx="15"/>
          </p:nvPr>
        </p:nvSpPr>
        <p:spPr/>
        <p:txBody>
          <a:bodyPr/>
          <a:lstStyle/>
          <a:p>
            <a:fld id="{8F35CB8A-22DD-4279-9E9E-A49CDB5FBE56}" type="slidenum">
              <a:rPr lang="en-US" smtClean="0"/>
              <a:pPr/>
              <a:t>‹Nr.›</a:t>
            </a:fld>
            <a:endParaRPr lang="en-US"/>
          </a:p>
        </p:txBody>
      </p:sp>
      <p:sp>
        <p:nvSpPr>
          <p:cNvPr id="10" name="Content Placeholder 2"/>
          <p:cNvSpPr>
            <a:spLocks noGrp="1"/>
          </p:cNvSpPr>
          <p:nvPr>
            <p:ph idx="1"/>
          </p:nvPr>
        </p:nvSpPr>
        <p:spPr>
          <a:xfrm>
            <a:off x="587298" y="1808583"/>
            <a:ext cx="5399297" cy="4358696"/>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11" name="Text Placeholder 7"/>
          <p:cNvSpPr>
            <a:spLocks noGrp="1"/>
          </p:cNvSpPr>
          <p:nvPr>
            <p:ph type="body" sz="quarter" idx="14" hasCustomPrompt="1"/>
          </p:nvPr>
        </p:nvSpPr>
        <p:spPr>
          <a:xfrm>
            <a:off x="587298" y="1366231"/>
            <a:ext cx="5399297" cy="324075"/>
          </a:xfrm>
        </p:spPr>
        <p:txBody>
          <a:bodyPr rIns="0" bIns="0" anchor="b"/>
          <a:lstStyle>
            <a:lvl1pPr marL="0" indent="0">
              <a:buNone/>
              <a:defRPr sz="1600" cap="all" baseline="0">
                <a:solidFill>
                  <a:schemeClr val="tx2"/>
                </a:solidFill>
              </a:defRPr>
            </a:lvl1pPr>
          </a:lstStyle>
          <a:p>
            <a:pPr lvl="0"/>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smtClean="0"/>
          </a:p>
        </p:txBody>
      </p:sp>
    </p:spTree>
    <p:extLst>
      <p:ext uri="{BB962C8B-B14F-4D97-AF65-F5344CB8AC3E}">
        <p14:creationId xmlns:p14="http://schemas.microsoft.com/office/powerpoint/2010/main" val="525189357"/>
      </p:ext>
    </p:extLst>
  </p:cSld>
  <p:clrMapOvr>
    <a:masterClrMapping/>
  </p:clrMapOvr>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 rechts mit Unter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Slide Number Placeholder 2"/>
          <p:cNvSpPr>
            <a:spLocks noGrp="1"/>
          </p:cNvSpPr>
          <p:nvPr>
            <p:ph type="sldNum" sz="quarter" idx="17"/>
          </p:nvPr>
        </p:nvSpPr>
        <p:spPr/>
        <p:txBody>
          <a:bodyPr/>
          <a:lstStyle/>
          <a:p>
            <a:fld id="{8F35CB8A-22DD-4279-9E9E-A49CDB5FBE56}" type="slidenum">
              <a:rPr lang="en-US" smtClean="0"/>
              <a:pPr/>
              <a:t>‹Nr.›</a:t>
            </a:fld>
            <a:endParaRPr lang="en-US"/>
          </a:p>
        </p:txBody>
      </p:sp>
      <p:cxnSp>
        <p:nvCxnSpPr>
          <p:cNvPr id="13" name="Straight Connector 11"/>
          <p:cNvCxnSpPr/>
          <p:nvPr userDrawn="1"/>
        </p:nvCxnSpPr>
        <p:spPr>
          <a:xfrm>
            <a:off x="6186717" y="1746064"/>
            <a:ext cx="5399297"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ext Placeholder 7"/>
          <p:cNvSpPr>
            <a:spLocks noGrp="1"/>
          </p:cNvSpPr>
          <p:nvPr>
            <p:ph type="body" sz="quarter" idx="15" hasCustomPrompt="1"/>
          </p:nvPr>
        </p:nvSpPr>
        <p:spPr>
          <a:xfrm>
            <a:off x="6198417" y="1366231"/>
            <a:ext cx="5399297" cy="324075"/>
          </a:xfrm>
        </p:spPr>
        <p:txBody>
          <a:bodyPr rIns="0" bIns="0" anchor="b"/>
          <a:lstStyle>
            <a:lvl1pPr marL="0" indent="0">
              <a:buNone/>
              <a:defRPr sz="1600" cap="all" baseline="0">
                <a:solidFill>
                  <a:schemeClr val="tx2"/>
                </a:solidFill>
              </a:defRPr>
            </a:lvl1pPr>
          </a:lstStyle>
          <a:p>
            <a:pPr lvl="0"/>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smtClean="0"/>
          </a:p>
        </p:txBody>
      </p:sp>
      <p:sp>
        <p:nvSpPr>
          <p:cNvPr id="16" name="Content Placeholder 2"/>
          <p:cNvSpPr>
            <a:spLocks noGrp="1"/>
          </p:cNvSpPr>
          <p:nvPr>
            <p:ph idx="13"/>
          </p:nvPr>
        </p:nvSpPr>
        <p:spPr>
          <a:xfrm>
            <a:off x="6198417" y="1808583"/>
            <a:ext cx="5399297" cy="4358696"/>
          </a:xfrm>
        </p:spPr>
        <p:txBody>
          <a:bodyPr/>
          <a:lstStyle>
            <a:lvl1pPr marL="0" marR="0" indent="0"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None/>
              <a:tabLst/>
              <a:defRPr/>
            </a:lvl1pPr>
          </a:lstStyle>
          <a:p>
            <a:pPr marL="173022" marR="0" lvl="0"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Textmasterformat bearbeiten</a:t>
            </a:r>
          </a:p>
          <a:p>
            <a:pPr marL="173022" marR="0" lvl="1"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Zweite Ebene</a:t>
            </a:r>
          </a:p>
          <a:p>
            <a:pPr marL="173022" marR="0" lvl="2"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Dritte Ebene</a:t>
            </a:r>
          </a:p>
          <a:p>
            <a:pPr marL="173022" marR="0" lvl="3"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Vierte Ebene</a:t>
            </a:r>
          </a:p>
          <a:p>
            <a:pPr marL="173022" marR="0" lvl="4"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Fünfte Ebene</a:t>
            </a:r>
            <a:endParaRPr lang="en-US" dirty="0"/>
          </a:p>
        </p:txBody>
      </p:sp>
    </p:spTree>
    <p:extLst>
      <p:ext uri="{BB962C8B-B14F-4D97-AF65-F5344CB8AC3E}">
        <p14:creationId xmlns:p14="http://schemas.microsoft.com/office/powerpoint/2010/main" val="212374271"/>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itat">
    <p:spTree>
      <p:nvGrpSpPr>
        <p:cNvPr id="1" name=""/>
        <p:cNvGrpSpPr/>
        <p:nvPr/>
      </p:nvGrpSpPr>
      <p:grpSpPr>
        <a:xfrm>
          <a:off x="0" y="0"/>
          <a:ext cx="0" cy="0"/>
          <a:chOff x="0" y="0"/>
          <a:chExt cx="0" cy="0"/>
        </a:xfrm>
      </p:grpSpPr>
      <p:sp>
        <p:nvSpPr>
          <p:cNvPr id="7" name="TextBox 6"/>
          <p:cNvSpPr txBox="1"/>
          <p:nvPr userDrawn="1"/>
        </p:nvSpPr>
        <p:spPr>
          <a:xfrm>
            <a:off x="623311" y="584825"/>
            <a:ext cx="1909698" cy="4509971"/>
          </a:xfrm>
          <a:prstGeom prst="rect">
            <a:avLst/>
          </a:prstGeom>
          <a:noFill/>
        </p:spPr>
        <p:txBody>
          <a:bodyPr wrap="square" lIns="91394" tIns="45696" rIns="91394" bIns="45696" rtlCol="0">
            <a:spAutoFit/>
          </a:bodyPr>
          <a:lstStyle/>
          <a:p>
            <a:r>
              <a:rPr lang="en-US" sz="28700" dirty="0" smtClean="0">
                <a:solidFill>
                  <a:schemeClr val="accent1"/>
                </a:solidFill>
                <a:latin typeface="Trebuchet MS" panose="020B0603020202020204" pitchFamily="34" charset="0"/>
              </a:rPr>
              <a:t>“</a:t>
            </a:r>
            <a:endParaRPr lang="en-US" sz="28700" dirty="0">
              <a:solidFill>
                <a:schemeClr val="accent1"/>
              </a:solidFill>
              <a:latin typeface="Trebuchet MS" panose="020B0603020202020204" pitchFamily="34" charset="0"/>
            </a:endParaRPr>
          </a:p>
        </p:txBody>
      </p:sp>
      <p:sp>
        <p:nvSpPr>
          <p:cNvPr id="5" name="Text Placeholder 4"/>
          <p:cNvSpPr>
            <a:spLocks noGrp="1"/>
          </p:cNvSpPr>
          <p:nvPr>
            <p:ph type="body" sz="quarter" idx="13" hasCustomPrompt="1"/>
          </p:nvPr>
        </p:nvSpPr>
        <p:spPr>
          <a:xfrm>
            <a:off x="2063487" y="2593899"/>
            <a:ext cx="8026943" cy="1589795"/>
          </a:xfrm>
        </p:spPr>
        <p:txBody>
          <a:bodyPr/>
          <a:lstStyle>
            <a:lvl1pPr marL="0" indent="0" algn="ctr">
              <a:buNone/>
              <a:defRPr sz="3200" i="1" cap="none" baseline="0">
                <a:solidFill>
                  <a:schemeClr val="tx2"/>
                </a:solidFill>
              </a:defRPr>
            </a:lvl1pPr>
          </a:lstStyle>
          <a:p>
            <a:pPr lvl="0"/>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smtClean="0"/>
          </a:p>
        </p:txBody>
      </p:sp>
      <p:sp>
        <p:nvSpPr>
          <p:cNvPr id="9" name="Text Placeholder 4"/>
          <p:cNvSpPr>
            <a:spLocks noGrp="1"/>
          </p:cNvSpPr>
          <p:nvPr>
            <p:ph type="body" sz="quarter" idx="14" hasCustomPrompt="1"/>
          </p:nvPr>
        </p:nvSpPr>
        <p:spPr>
          <a:xfrm>
            <a:off x="6474909" y="4330688"/>
            <a:ext cx="3615516" cy="407302"/>
          </a:xfrm>
        </p:spPr>
        <p:txBody>
          <a:bodyPr/>
          <a:lstStyle>
            <a:lvl1pPr marL="0" indent="0" algn="r">
              <a:buNone/>
              <a:defRPr sz="1900" b="1" i="0" cap="none" baseline="0">
                <a:solidFill>
                  <a:schemeClr val="tx2"/>
                </a:solidFill>
              </a:defRPr>
            </a:lvl1pPr>
          </a:lstStyle>
          <a:p>
            <a:pPr lvl="0"/>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smtClean="0"/>
          </a:p>
        </p:txBody>
      </p:sp>
      <p:sp>
        <p:nvSpPr>
          <p:cNvPr id="3" name="Slide Number Placeholder 2"/>
          <p:cNvSpPr>
            <a:spLocks noGrp="1"/>
          </p:cNvSpPr>
          <p:nvPr>
            <p:ph type="sldNum" sz="quarter" idx="15"/>
          </p:nvPr>
        </p:nvSpPr>
        <p:spPr/>
        <p:txBody>
          <a:bodyPr/>
          <a:lstStyle/>
          <a:p>
            <a:fld id="{8F35CB8A-22DD-4279-9E9E-A49CDB5FBE56}" type="slidenum">
              <a:rPr lang="en-US" smtClean="0"/>
              <a:pPr/>
              <a:t>‹Nr.›</a:t>
            </a:fld>
            <a:endParaRPr lang="en-US"/>
          </a:p>
        </p:txBody>
      </p:sp>
    </p:spTree>
    <p:extLst>
      <p:ext uri="{BB962C8B-B14F-4D97-AF65-F5344CB8AC3E}">
        <p14:creationId xmlns:p14="http://schemas.microsoft.com/office/powerpoint/2010/main" val="2777405216"/>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a:p>
        </p:txBody>
      </p:sp>
      <p:sp>
        <p:nvSpPr>
          <p:cNvPr id="5" name="Slide Number Placeholder 4"/>
          <p:cNvSpPr>
            <a:spLocks noGrp="1"/>
          </p:cNvSpPr>
          <p:nvPr>
            <p:ph type="sldNum" sz="quarter" idx="12"/>
          </p:nvPr>
        </p:nvSpPr>
        <p:spPr/>
        <p:txBody>
          <a:bodyPr/>
          <a:lstStyle/>
          <a:p>
            <a:fld id="{8F35CB8A-22DD-4279-9E9E-A49CDB5FBE56}" type="slidenum">
              <a:rPr lang="en-US" smtClean="0"/>
              <a:pPr/>
              <a:t>‹Nr.›</a:t>
            </a:fld>
            <a:endParaRPr lang="en-US"/>
          </a:p>
        </p:txBody>
      </p:sp>
    </p:spTree>
    <p:extLst>
      <p:ext uri="{BB962C8B-B14F-4D97-AF65-F5344CB8AC3E}">
        <p14:creationId xmlns:p14="http://schemas.microsoft.com/office/powerpoint/2010/main" val="2212440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w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2" descr="M:\2_Arbeitsmaterial\Acando-Logo\2015 Neue Logos\Office\Office_Pattern\Acando-A_beige.wmf"/>
          <p:cNvPicPr>
            <a:picLocks noChangeAspect="1" noChangeArrowheads="1"/>
          </p:cNvPicPr>
          <p:nvPr/>
        </p:nvPicPr>
        <p:blipFill>
          <a:blip r:embed="rId19" cstate="print"/>
          <a:srcRect/>
          <a:stretch>
            <a:fillRect/>
          </a:stretch>
        </p:blipFill>
        <p:spPr bwMode="auto">
          <a:xfrm>
            <a:off x="10390647" y="5070798"/>
            <a:ext cx="1799766" cy="1721041"/>
          </a:xfrm>
          <a:prstGeom prst="rect">
            <a:avLst/>
          </a:prstGeom>
          <a:noFill/>
        </p:spPr>
      </p:pic>
      <p:sp>
        <p:nvSpPr>
          <p:cNvPr id="2" name="Title Placeholder 1"/>
          <p:cNvSpPr>
            <a:spLocks noGrp="1"/>
          </p:cNvSpPr>
          <p:nvPr>
            <p:ph type="title"/>
          </p:nvPr>
        </p:nvSpPr>
        <p:spPr>
          <a:xfrm>
            <a:off x="587298" y="225478"/>
            <a:ext cx="11015817" cy="819392"/>
          </a:xfrm>
          <a:prstGeom prst="rect">
            <a:avLst/>
          </a:prstGeom>
        </p:spPr>
        <p:txBody>
          <a:bodyPr vert="horz" lIns="0" tIns="45704" rIns="91408" bIns="45704" rtlCol="0" anchor="b">
            <a:noAutofit/>
          </a:bodyPr>
          <a:lstStyle/>
          <a:p>
            <a:r>
              <a:rPr lang="de-DE" dirty="0" smtClean="0"/>
              <a:t>Titelmasterformat durch Klicken bearbeiten</a:t>
            </a:r>
            <a:endParaRPr lang="en-US" dirty="0"/>
          </a:p>
        </p:txBody>
      </p:sp>
      <p:sp>
        <p:nvSpPr>
          <p:cNvPr id="3" name="Text Placeholder 2"/>
          <p:cNvSpPr>
            <a:spLocks noGrp="1"/>
          </p:cNvSpPr>
          <p:nvPr>
            <p:ph type="body" idx="1"/>
          </p:nvPr>
        </p:nvSpPr>
        <p:spPr>
          <a:xfrm>
            <a:off x="587303" y="1341753"/>
            <a:ext cx="11015815" cy="4825529"/>
          </a:xfrm>
          <a:prstGeom prst="rect">
            <a:avLst/>
          </a:prstGeom>
        </p:spPr>
        <p:txBody>
          <a:bodyPr vert="horz" lIns="0" tIns="45704" rIns="91408" bIns="45704" rtlCol="0">
            <a:no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6" name="Slide Number Placeholder 5"/>
          <p:cNvSpPr>
            <a:spLocks noGrp="1"/>
          </p:cNvSpPr>
          <p:nvPr>
            <p:ph type="sldNum" sz="quarter" idx="4"/>
          </p:nvPr>
        </p:nvSpPr>
        <p:spPr>
          <a:xfrm>
            <a:off x="11603115" y="6599100"/>
            <a:ext cx="282758" cy="150506"/>
          </a:xfrm>
          <a:prstGeom prst="rect">
            <a:avLst/>
          </a:prstGeom>
        </p:spPr>
        <p:txBody>
          <a:bodyPr vert="horz" lIns="0" tIns="0" rIns="0" bIns="0" rtlCol="0" anchor="ctr"/>
          <a:lstStyle>
            <a:lvl1pPr algn="r">
              <a:defRPr sz="700">
                <a:solidFill>
                  <a:schemeClr val="tx1">
                    <a:tint val="75000"/>
                  </a:schemeClr>
                </a:solidFill>
              </a:defRPr>
            </a:lvl1pPr>
          </a:lstStyle>
          <a:p>
            <a:fld id="{8F35CB8A-22DD-4279-9E9E-A49CDB5FBE56}" type="slidenum">
              <a:rPr lang="en-US" smtClean="0"/>
              <a:pPr/>
              <a:t>‹Nr.›</a:t>
            </a:fld>
            <a:endParaRPr lang="en-US"/>
          </a:p>
        </p:txBody>
      </p:sp>
    </p:spTree>
    <p:extLst>
      <p:ext uri="{BB962C8B-B14F-4D97-AF65-F5344CB8AC3E}">
        <p14:creationId xmlns:p14="http://schemas.microsoft.com/office/powerpoint/2010/main" val="2930355369"/>
      </p:ext>
    </p:extLst>
  </p:cSld>
  <p:clrMap bg1="lt1" tx1="dk1" bg2="lt2" tx2="dk2" accent1="accent1" accent2="accent2" accent3="accent3" accent4="accent4" accent5="accent5" accent6="accent6" hlink="hlink" folHlink="folHlink"/>
  <p:sldLayoutIdLst>
    <p:sldLayoutId id="2147484691" r:id="rId1"/>
    <p:sldLayoutId id="2147484692" r:id="rId2"/>
    <p:sldLayoutId id="2147484693" r:id="rId3"/>
    <p:sldLayoutId id="2147484694" r:id="rId4"/>
    <p:sldLayoutId id="2147484695" r:id="rId5"/>
    <p:sldLayoutId id="2147484696" r:id="rId6"/>
    <p:sldLayoutId id="2147484697" r:id="rId7"/>
    <p:sldLayoutId id="2147484698" r:id="rId8"/>
    <p:sldLayoutId id="2147484699" r:id="rId9"/>
    <p:sldLayoutId id="2147484700" r:id="rId10"/>
    <p:sldLayoutId id="2147484701" r:id="rId11"/>
    <p:sldLayoutId id="2147484702" r:id="rId12"/>
    <p:sldLayoutId id="2147484703" r:id="rId13"/>
    <p:sldLayoutId id="2147484704" r:id="rId14"/>
    <p:sldLayoutId id="2147484705" r:id="rId15"/>
    <p:sldLayoutId id="2147484706" r:id="rId16"/>
    <p:sldLayoutId id="2147484707" r:id="rId17"/>
  </p:sldLayoutIdLst>
  <p:hf hdr="0" ftr="0" dt="0"/>
  <p:txStyles>
    <p:titleStyle>
      <a:lvl1pPr algn="l" defTabSz="914332" rtl="0" eaLnBrk="1" latinLnBrk="0" hangingPunct="1">
        <a:lnSpc>
          <a:spcPct val="90000"/>
        </a:lnSpc>
        <a:spcBef>
          <a:spcPct val="0"/>
        </a:spcBef>
        <a:buNone/>
        <a:defRPr sz="2400" kern="1200" cap="all" baseline="0">
          <a:solidFill>
            <a:schemeClr val="tx1"/>
          </a:solidFill>
          <a:latin typeface="+mj-lt"/>
          <a:ea typeface="+mj-ea"/>
          <a:cs typeface="+mj-cs"/>
        </a:defRPr>
      </a:lvl1pPr>
    </p:titleStyle>
    <p:bodyStyle>
      <a:lvl1pPr marL="173026" indent="-173026" algn="l" defTabSz="914332" rtl="0" eaLnBrk="1" latinLnBrk="0" hangingPunct="1">
        <a:lnSpc>
          <a:spcPct val="100000"/>
        </a:lnSpc>
        <a:spcBef>
          <a:spcPts val="600"/>
        </a:spcBef>
        <a:buClr>
          <a:schemeClr val="bg2"/>
        </a:buClr>
        <a:buFont typeface="Arial" panose="020B0604020202020204" pitchFamily="34" charset="0"/>
        <a:buChar char="•"/>
        <a:defRPr sz="1800" kern="1200">
          <a:solidFill>
            <a:schemeClr val="accent3"/>
          </a:solidFill>
          <a:latin typeface="+mn-lt"/>
          <a:ea typeface="+mn-ea"/>
          <a:cs typeface="+mn-cs"/>
        </a:defRPr>
      </a:lvl1pPr>
      <a:lvl2pPr marL="685750" indent="-228584" algn="l" defTabSz="914332" rtl="0" eaLnBrk="1" latinLnBrk="0" hangingPunct="1">
        <a:lnSpc>
          <a:spcPct val="100000"/>
        </a:lnSpc>
        <a:spcBef>
          <a:spcPts val="300"/>
        </a:spcBef>
        <a:buFont typeface="Trebuchet MS" panose="020B0603020202020204" pitchFamily="34" charset="0"/>
        <a:buChar char="−"/>
        <a:defRPr sz="1600" kern="1200">
          <a:solidFill>
            <a:schemeClr val="accent3"/>
          </a:solidFill>
          <a:latin typeface="+mn-lt"/>
          <a:ea typeface="+mn-ea"/>
          <a:cs typeface="+mn-cs"/>
        </a:defRPr>
      </a:lvl2pPr>
      <a:lvl3pPr marL="1142914" indent="-228584" algn="l" defTabSz="914332" rtl="0" eaLnBrk="1" latinLnBrk="0" hangingPunct="1">
        <a:lnSpc>
          <a:spcPct val="100000"/>
        </a:lnSpc>
        <a:spcBef>
          <a:spcPts val="300"/>
        </a:spcBef>
        <a:buFont typeface="Trebuchet MS" panose="020B0603020202020204" pitchFamily="34" charset="0"/>
        <a:buChar char="−"/>
        <a:defRPr sz="1400" kern="1200">
          <a:solidFill>
            <a:schemeClr val="accent3"/>
          </a:solidFill>
          <a:latin typeface="+mn-lt"/>
          <a:ea typeface="+mn-ea"/>
          <a:cs typeface="+mn-cs"/>
        </a:defRPr>
      </a:lvl3pPr>
      <a:lvl4pPr marL="1600080" indent="-228584" algn="l" defTabSz="914332" rtl="0" eaLnBrk="1" latinLnBrk="0" hangingPunct="1">
        <a:lnSpc>
          <a:spcPct val="100000"/>
        </a:lnSpc>
        <a:spcBef>
          <a:spcPts val="300"/>
        </a:spcBef>
        <a:buFont typeface="Trebuchet MS" panose="020B0603020202020204" pitchFamily="34" charset="0"/>
        <a:buChar char="−"/>
        <a:defRPr sz="1200" kern="1200">
          <a:solidFill>
            <a:schemeClr val="accent3"/>
          </a:solidFill>
          <a:latin typeface="+mn-lt"/>
          <a:ea typeface="+mn-ea"/>
          <a:cs typeface="+mn-cs"/>
        </a:defRPr>
      </a:lvl4pPr>
      <a:lvl5pPr marL="2057247" indent="-228584" algn="l" defTabSz="914332" rtl="0" eaLnBrk="1" latinLnBrk="0" hangingPunct="1">
        <a:lnSpc>
          <a:spcPct val="100000"/>
        </a:lnSpc>
        <a:spcBef>
          <a:spcPts val="300"/>
        </a:spcBef>
        <a:buFont typeface="Trebuchet MS" panose="020B0603020202020204" pitchFamily="34" charset="0"/>
        <a:buChar char="−"/>
        <a:defRPr sz="1050" kern="1200">
          <a:solidFill>
            <a:schemeClr val="accent3"/>
          </a:solidFill>
          <a:latin typeface="+mn-lt"/>
          <a:ea typeface="+mn-ea"/>
          <a:cs typeface="+mn-cs"/>
        </a:defRPr>
      </a:lvl5pPr>
      <a:lvl6pPr marL="2514412" indent="-228584" algn="l" defTabSz="9143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578" indent="-228584" algn="l" defTabSz="9143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8744" indent="-228584" algn="l" defTabSz="9143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910" indent="-228584" algn="l" defTabSz="9143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en-US"/>
      </a:defPPr>
      <a:lvl1pPr marL="0" algn="l" defTabSz="914332" rtl="0" eaLnBrk="1" latinLnBrk="0" hangingPunct="1">
        <a:defRPr sz="1900" kern="1200">
          <a:solidFill>
            <a:schemeClr val="tx1"/>
          </a:solidFill>
          <a:latin typeface="+mn-lt"/>
          <a:ea typeface="+mn-ea"/>
          <a:cs typeface="+mn-cs"/>
        </a:defRPr>
      </a:lvl1pPr>
      <a:lvl2pPr marL="457167" algn="l" defTabSz="914332" rtl="0" eaLnBrk="1" latinLnBrk="0" hangingPunct="1">
        <a:defRPr sz="1900" kern="1200">
          <a:solidFill>
            <a:schemeClr val="tx1"/>
          </a:solidFill>
          <a:latin typeface="+mn-lt"/>
          <a:ea typeface="+mn-ea"/>
          <a:cs typeface="+mn-cs"/>
        </a:defRPr>
      </a:lvl2pPr>
      <a:lvl3pPr marL="914332" algn="l" defTabSz="914332" rtl="0" eaLnBrk="1" latinLnBrk="0" hangingPunct="1">
        <a:defRPr sz="1900" kern="1200">
          <a:solidFill>
            <a:schemeClr val="tx1"/>
          </a:solidFill>
          <a:latin typeface="+mn-lt"/>
          <a:ea typeface="+mn-ea"/>
          <a:cs typeface="+mn-cs"/>
        </a:defRPr>
      </a:lvl3pPr>
      <a:lvl4pPr marL="1371498" algn="l" defTabSz="914332" rtl="0" eaLnBrk="1" latinLnBrk="0" hangingPunct="1">
        <a:defRPr sz="1900" kern="1200">
          <a:solidFill>
            <a:schemeClr val="tx1"/>
          </a:solidFill>
          <a:latin typeface="+mn-lt"/>
          <a:ea typeface="+mn-ea"/>
          <a:cs typeface="+mn-cs"/>
        </a:defRPr>
      </a:lvl4pPr>
      <a:lvl5pPr marL="1828664" algn="l" defTabSz="914332" rtl="0" eaLnBrk="1" latinLnBrk="0" hangingPunct="1">
        <a:defRPr sz="1900" kern="1200">
          <a:solidFill>
            <a:schemeClr val="tx1"/>
          </a:solidFill>
          <a:latin typeface="+mn-lt"/>
          <a:ea typeface="+mn-ea"/>
          <a:cs typeface="+mn-cs"/>
        </a:defRPr>
      </a:lvl5pPr>
      <a:lvl6pPr marL="2285830" algn="l" defTabSz="914332" rtl="0" eaLnBrk="1" latinLnBrk="0" hangingPunct="1">
        <a:defRPr sz="1900" kern="1200">
          <a:solidFill>
            <a:schemeClr val="tx1"/>
          </a:solidFill>
          <a:latin typeface="+mn-lt"/>
          <a:ea typeface="+mn-ea"/>
          <a:cs typeface="+mn-cs"/>
        </a:defRPr>
      </a:lvl6pPr>
      <a:lvl7pPr marL="2742994" algn="l" defTabSz="914332" rtl="0" eaLnBrk="1" latinLnBrk="0" hangingPunct="1">
        <a:defRPr sz="1900" kern="1200">
          <a:solidFill>
            <a:schemeClr val="tx1"/>
          </a:solidFill>
          <a:latin typeface="+mn-lt"/>
          <a:ea typeface="+mn-ea"/>
          <a:cs typeface="+mn-cs"/>
        </a:defRPr>
      </a:lvl7pPr>
      <a:lvl8pPr marL="3200160" algn="l" defTabSz="914332" rtl="0" eaLnBrk="1" latinLnBrk="0" hangingPunct="1">
        <a:defRPr sz="1900" kern="1200">
          <a:solidFill>
            <a:schemeClr val="tx1"/>
          </a:solidFill>
          <a:latin typeface="+mn-lt"/>
          <a:ea typeface="+mn-ea"/>
          <a:cs typeface="+mn-cs"/>
        </a:defRPr>
      </a:lvl8pPr>
      <a:lvl9pPr marL="3657327" algn="l" defTabSz="914332" rtl="0" eaLnBrk="1" latinLnBrk="0" hangingPunct="1">
        <a:defRPr sz="19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70" userDrawn="1">
          <p15:clr>
            <a:srgbClr val="F26B43"/>
          </p15:clr>
        </p15:guide>
        <p15:guide id="2" pos="7310" userDrawn="1">
          <p15:clr>
            <a:srgbClr val="F26B43"/>
          </p15:clr>
        </p15:guide>
        <p15:guide id="3" orient="horz" pos="142" userDrawn="1">
          <p15:clr>
            <a:srgbClr val="F26B43"/>
          </p15:clr>
        </p15:guide>
        <p15:guide id="5" orient="horz" pos="845"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txBox="1">
            <a:spLocks noGrp="1"/>
          </p:cNvSpPr>
          <p:nvPr>
            <p:ph type="ctrTitle"/>
          </p:nvPr>
        </p:nvSpPr>
        <p:spPr>
          <a:xfrm>
            <a:off x="587299" y="584335"/>
            <a:ext cx="7565040" cy="480099"/>
          </a:xfrm>
          <a:prstGeom prst="rect">
            <a:avLst/>
          </a:prstGeom>
          <a:noFill/>
        </p:spPr>
        <p:txBody>
          <a:bodyPr wrap="square" rtlCol="0">
            <a:spAutoFit/>
          </a:bodyPr>
          <a:lstStyle/>
          <a:p>
            <a:r>
              <a:rPr lang="de-DE" sz="2800" dirty="0" smtClean="0"/>
              <a:t>.NET Jump Start</a:t>
            </a:r>
            <a:endParaRPr lang="de-DE" sz="2800" dirty="0"/>
          </a:p>
        </p:txBody>
      </p:sp>
      <p:sp>
        <p:nvSpPr>
          <p:cNvPr id="3" name="Untertitel 2"/>
          <p:cNvSpPr>
            <a:spLocks noGrp="1"/>
          </p:cNvSpPr>
          <p:nvPr>
            <p:ph type="subTitle" idx="1"/>
          </p:nvPr>
        </p:nvSpPr>
        <p:spPr/>
        <p:txBody>
          <a:bodyPr/>
          <a:lstStyle/>
          <a:p>
            <a:r>
              <a:rPr lang="de-DE" dirty="0" smtClean="0"/>
              <a:t>Hands-on-Workshop</a:t>
            </a:r>
            <a:endParaRPr lang="de-DE"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Annotations</a:t>
            </a:r>
            <a:endParaRPr lang="en-US" dirty="0"/>
          </a:p>
        </p:txBody>
      </p:sp>
      <p:sp>
        <p:nvSpPr>
          <p:cNvPr id="4" name="Rectangle 3"/>
          <p:cNvSpPr/>
          <p:nvPr/>
        </p:nvSpPr>
        <p:spPr>
          <a:xfrm>
            <a:off x="587298" y="1341438"/>
            <a:ext cx="8341965" cy="4093428"/>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a:solidFill>
                  <a:srgbClr val="0033CC"/>
                </a:solidFill>
                <a:highlight>
                  <a:srgbClr val="FFFFFF"/>
                </a:highlight>
                <a:latin typeface="Consolas" panose="020B0609020204030204" pitchFamily="49" charset="0"/>
                <a:cs typeface="Consolas" panose="020B0609020204030204" pitchFamily="49" charset="0"/>
              </a:rPr>
              <a:t>public class </a:t>
            </a:r>
            <a:r>
              <a:rPr lang="en-GB" sz="2000" b="0" dirty="0">
                <a:highlight>
                  <a:srgbClr val="FFFFFF"/>
                </a:highlight>
                <a:latin typeface="Consolas" panose="020B0609020204030204" pitchFamily="49" charset="0"/>
                <a:cs typeface="Consolas" panose="020B0609020204030204" pitchFamily="49" charset="0"/>
              </a:rPr>
              <a:t>Photo</a:t>
            </a:r>
          </a:p>
          <a:p>
            <a:r>
              <a:rPr lang="en-GB" sz="2000" b="0" dirty="0" smtClean="0">
                <a:highlight>
                  <a:srgbClr val="FFFFFF"/>
                </a:highlight>
                <a:latin typeface="Consolas" panose="020B0609020204030204" pitchFamily="49" charset="0"/>
                <a:cs typeface="Consolas" panose="020B0609020204030204" pitchFamily="49" charset="0"/>
              </a:rPr>
              <a:t>{</a:t>
            </a:r>
          </a:p>
          <a:p>
            <a:r>
              <a:rPr lang="en-GB" sz="2000" b="0" dirty="0" smtClean="0">
                <a:highlight>
                  <a:srgbClr val="FFFFFF"/>
                </a:highlight>
                <a:latin typeface="Consolas" panose="020B0609020204030204" pitchFamily="49" charset="0"/>
                <a:cs typeface="Consolas" panose="020B0609020204030204" pitchFamily="49" charset="0"/>
              </a:rPr>
              <a:t>   [</a:t>
            </a:r>
            <a:r>
              <a:rPr lang="en-GB" sz="2000" b="0" dirty="0" err="1">
                <a:solidFill>
                  <a:srgbClr val="009900"/>
                </a:solidFill>
                <a:highlight>
                  <a:srgbClr val="FFFFFF"/>
                </a:highlight>
                <a:latin typeface="Consolas" panose="020B0609020204030204" pitchFamily="49" charset="0"/>
                <a:cs typeface="Consolas" panose="020B0609020204030204" pitchFamily="49" charset="0"/>
              </a:rPr>
              <a:t>DisplayName</a:t>
            </a:r>
            <a:r>
              <a:rPr lang="en-GB" sz="2000" b="0" dirty="0">
                <a:highlight>
                  <a:srgbClr val="FFFFFF"/>
                </a:highlight>
                <a:latin typeface="Consolas" panose="020B0609020204030204" pitchFamily="49" charset="0"/>
                <a:cs typeface="Consolas" panose="020B0609020204030204" pitchFamily="49" charset="0"/>
              </a:rPr>
              <a:t>(</a:t>
            </a:r>
            <a:r>
              <a:rPr lang="en-GB" sz="2000" b="0" dirty="0">
                <a:solidFill>
                  <a:srgbClr val="C00000"/>
                </a:solidFill>
                <a:highlight>
                  <a:srgbClr val="FFFFFF"/>
                </a:highlight>
                <a:latin typeface="Consolas" panose="020B0609020204030204" pitchFamily="49" charset="0"/>
                <a:cs typeface="Consolas" panose="020B0609020204030204" pitchFamily="49" charset="0"/>
              </a:rPr>
              <a:t>"Picture"</a:t>
            </a:r>
            <a:r>
              <a:rPr lang="en-GB" sz="2000" b="0" dirty="0">
                <a:highlight>
                  <a:srgbClr val="FFFFFF"/>
                </a:highlight>
                <a:latin typeface="Consolas" panose="020B0609020204030204" pitchFamily="49" charset="0"/>
                <a:cs typeface="Consolas" panose="020B0609020204030204" pitchFamily="49" charset="0"/>
              </a:rPr>
              <a:t>)]</a:t>
            </a:r>
          </a:p>
          <a:p>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public</a:t>
            </a:r>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byte</a:t>
            </a:r>
            <a:r>
              <a:rPr lang="en-GB" sz="2000" b="0" dirty="0">
                <a:highlight>
                  <a:srgbClr val="FFFFFF"/>
                </a:highlight>
                <a:latin typeface="Consolas" panose="020B0609020204030204" pitchFamily="49" charset="0"/>
                <a:cs typeface="Consolas" panose="020B0609020204030204" pitchFamily="49" charset="0"/>
              </a:rPr>
              <a:t>[] </a:t>
            </a:r>
            <a:r>
              <a:rPr lang="en-GB" sz="2000" b="0" dirty="0" err="1">
                <a:highlight>
                  <a:srgbClr val="FFFFFF"/>
                </a:highlight>
                <a:latin typeface="Consolas" panose="020B0609020204030204" pitchFamily="49" charset="0"/>
                <a:cs typeface="Consolas" panose="020B0609020204030204" pitchFamily="49" charset="0"/>
              </a:rPr>
              <a:t>PhotoFile</a:t>
            </a:r>
            <a:r>
              <a:rPr lang="en-GB" sz="2000" b="0" dirty="0">
                <a:highlight>
                  <a:srgbClr val="FFFFFF"/>
                </a:highlight>
                <a:latin typeface="Consolas" panose="020B0609020204030204" pitchFamily="49" charset="0"/>
                <a:cs typeface="Consolas" panose="020B0609020204030204" pitchFamily="49" charset="0"/>
              </a:rPr>
              <a:t> { </a:t>
            </a:r>
            <a:r>
              <a:rPr lang="en-GB" sz="2000" b="0" dirty="0">
                <a:solidFill>
                  <a:srgbClr val="0033CC"/>
                </a:solidFill>
                <a:highlight>
                  <a:srgbClr val="FFFFFF"/>
                </a:highlight>
                <a:latin typeface="Consolas" panose="020B0609020204030204" pitchFamily="49" charset="0"/>
                <a:cs typeface="Consolas" panose="020B0609020204030204" pitchFamily="49" charset="0"/>
              </a:rPr>
              <a:t>get</a:t>
            </a:r>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set</a:t>
            </a:r>
            <a:r>
              <a:rPr lang="en-GB" sz="2000" b="0" dirty="0">
                <a:highlight>
                  <a:srgbClr val="FFFFFF"/>
                </a:highlight>
                <a:latin typeface="Consolas" panose="020B0609020204030204" pitchFamily="49" charset="0"/>
                <a:cs typeface="Consolas" panose="020B0609020204030204" pitchFamily="49" charset="0"/>
              </a:rPr>
              <a:t>; }</a:t>
            </a:r>
          </a:p>
          <a:p>
            <a:endParaRPr lang="en-GB" sz="2000" b="0" dirty="0">
              <a:highlight>
                <a:srgbClr val="FFFFFF"/>
              </a:highlight>
              <a:latin typeface="Consolas" panose="020B0609020204030204" pitchFamily="49" charset="0"/>
              <a:cs typeface="Consolas" panose="020B0609020204030204" pitchFamily="49" charset="0"/>
            </a:endParaRPr>
          </a:p>
          <a:p>
            <a:r>
              <a:rPr lang="en-GB" sz="2000" b="0" dirty="0">
                <a:highlight>
                  <a:srgbClr val="FFFFFF"/>
                </a:highlight>
                <a:latin typeface="Consolas" panose="020B0609020204030204" pitchFamily="49" charset="0"/>
                <a:cs typeface="Consolas" panose="020B0609020204030204" pitchFamily="49" charset="0"/>
              </a:rPr>
              <a:t>   [</a:t>
            </a:r>
            <a:r>
              <a:rPr lang="en-GB" sz="2000" b="0" dirty="0" err="1">
                <a:solidFill>
                  <a:srgbClr val="009900"/>
                </a:solidFill>
                <a:highlight>
                  <a:srgbClr val="FFFFFF"/>
                </a:highlight>
                <a:latin typeface="Consolas" panose="020B0609020204030204" pitchFamily="49" charset="0"/>
                <a:cs typeface="Consolas" panose="020B0609020204030204" pitchFamily="49" charset="0"/>
              </a:rPr>
              <a:t>DataType</a:t>
            </a:r>
            <a:r>
              <a:rPr lang="en-GB" sz="2000" b="0" dirty="0">
                <a:highlight>
                  <a:srgbClr val="FFFFFF"/>
                </a:highlight>
                <a:latin typeface="Consolas" panose="020B0609020204030204" pitchFamily="49" charset="0"/>
                <a:cs typeface="Consolas" panose="020B0609020204030204" pitchFamily="49" charset="0"/>
              </a:rPr>
              <a:t>(</a:t>
            </a:r>
            <a:r>
              <a:rPr lang="en-GB" sz="2000" b="0" dirty="0" err="1">
                <a:solidFill>
                  <a:srgbClr val="009900"/>
                </a:solidFill>
                <a:highlight>
                  <a:srgbClr val="FFFFFF"/>
                </a:highlight>
                <a:latin typeface="Consolas" panose="020B0609020204030204" pitchFamily="49" charset="0"/>
                <a:cs typeface="Consolas" panose="020B0609020204030204" pitchFamily="49" charset="0"/>
              </a:rPr>
              <a:t>DataType</a:t>
            </a:r>
            <a:r>
              <a:rPr lang="en-GB" sz="2000" b="0" dirty="0" err="1">
                <a:highlight>
                  <a:srgbClr val="FFFFFF"/>
                </a:highlight>
                <a:latin typeface="Consolas" panose="020B0609020204030204" pitchFamily="49" charset="0"/>
                <a:cs typeface="Consolas" panose="020B0609020204030204" pitchFamily="49" charset="0"/>
              </a:rPr>
              <a:t>.MultilineText</a:t>
            </a:r>
            <a:r>
              <a:rPr lang="en-GB" sz="2000" b="0" dirty="0">
                <a:highlight>
                  <a:srgbClr val="FFFFFF"/>
                </a:highlight>
                <a:latin typeface="Consolas" panose="020B0609020204030204" pitchFamily="49" charset="0"/>
                <a:cs typeface="Consolas" panose="020B0609020204030204" pitchFamily="49" charset="0"/>
              </a:rPr>
              <a:t>)]</a:t>
            </a:r>
          </a:p>
          <a:p>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public</a:t>
            </a:r>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string</a:t>
            </a:r>
            <a:r>
              <a:rPr lang="en-GB" sz="2000" b="0" dirty="0">
                <a:highlight>
                  <a:srgbClr val="FFFFFF"/>
                </a:highlight>
                <a:latin typeface="Consolas" panose="020B0609020204030204" pitchFamily="49" charset="0"/>
                <a:cs typeface="Consolas" panose="020B0609020204030204" pitchFamily="49" charset="0"/>
              </a:rPr>
              <a:t> Description { </a:t>
            </a:r>
            <a:r>
              <a:rPr lang="en-GB" sz="2000" b="0" dirty="0">
                <a:solidFill>
                  <a:srgbClr val="0033CC"/>
                </a:solidFill>
                <a:highlight>
                  <a:srgbClr val="FFFFFF"/>
                </a:highlight>
                <a:latin typeface="Consolas" panose="020B0609020204030204" pitchFamily="49" charset="0"/>
                <a:cs typeface="Consolas" panose="020B0609020204030204" pitchFamily="49" charset="0"/>
              </a:rPr>
              <a:t>get</a:t>
            </a:r>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set</a:t>
            </a:r>
            <a:r>
              <a:rPr lang="en-GB" sz="2000" b="0" dirty="0">
                <a:highlight>
                  <a:srgbClr val="FFFFFF"/>
                </a:highlight>
                <a:latin typeface="Consolas" panose="020B0609020204030204" pitchFamily="49" charset="0"/>
                <a:cs typeface="Consolas" panose="020B0609020204030204" pitchFamily="49" charset="0"/>
              </a:rPr>
              <a:t>; }</a:t>
            </a:r>
          </a:p>
          <a:p>
            <a:endParaRPr lang="en-GB" sz="2000" b="0" dirty="0">
              <a:highlight>
                <a:srgbClr val="FFFFFF"/>
              </a:highlight>
              <a:latin typeface="Consolas" panose="020B0609020204030204" pitchFamily="49" charset="0"/>
              <a:cs typeface="Consolas" panose="020B0609020204030204" pitchFamily="49" charset="0"/>
            </a:endParaRPr>
          </a:p>
          <a:p>
            <a:r>
              <a:rPr lang="en-GB" sz="2000" b="0" dirty="0">
                <a:highlight>
                  <a:srgbClr val="FFFFFF"/>
                </a:highlight>
                <a:latin typeface="Consolas" panose="020B0609020204030204" pitchFamily="49" charset="0"/>
                <a:cs typeface="Consolas" panose="020B0609020204030204" pitchFamily="49" charset="0"/>
              </a:rPr>
              <a:t>   [</a:t>
            </a:r>
            <a:r>
              <a:rPr lang="en-GB" sz="2000" b="0" dirty="0" err="1">
                <a:solidFill>
                  <a:srgbClr val="009900"/>
                </a:solidFill>
                <a:highlight>
                  <a:srgbClr val="FFFFFF"/>
                </a:highlight>
                <a:latin typeface="Consolas" panose="020B0609020204030204" pitchFamily="49" charset="0"/>
                <a:cs typeface="Consolas" panose="020B0609020204030204" pitchFamily="49" charset="0"/>
              </a:rPr>
              <a:t>DataType</a:t>
            </a:r>
            <a:r>
              <a:rPr lang="en-GB" sz="2000" b="0" dirty="0">
                <a:highlight>
                  <a:srgbClr val="FFFFFF"/>
                </a:highlight>
                <a:latin typeface="Consolas" panose="020B0609020204030204" pitchFamily="49" charset="0"/>
                <a:cs typeface="Consolas" panose="020B0609020204030204" pitchFamily="49" charset="0"/>
              </a:rPr>
              <a:t>(</a:t>
            </a:r>
            <a:r>
              <a:rPr lang="en-GB" sz="2000" b="0" dirty="0" err="1">
                <a:solidFill>
                  <a:srgbClr val="009900"/>
                </a:solidFill>
                <a:highlight>
                  <a:srgbClr val="FFFFFF"/>
                </a:highlight>
                <a:latin typeface="Consolas" panose="020B0609020204030204" pitchFamily="49" charset="0"/>
                <a:cs typeface="Consolas" panose="020B0609020204030204" pitchFamily="49" charset="0"/>
              </a:rPr>
              <a:t>DataType</a:t>
            </a:r>
            <a:r>
              <a:rPr lang="en-GB" sz="2000" b="0" dirty="0" err="1">
                <a:highlight>
                  <a:srgbClr val="FFFFFF"/>
                </a:highlight>
                <a:latin typeface="Consolas" panose="020B0609020204030204" pitchFamily="49" charset="0"/>
                <a:cs typeface="Consolas" panose="020B0609020204030204" pitchFamily="49" charset="0"/>
              </a:rPr>
              <a:t>.DateTime</a:t>
            </a:r>
            <a:r>
              <a:rPr lang="en-GB" sz="2000" b="0" dirty="0">
                <a:highlight>
                  <a:srgbClr val="FFFFFF"/>
                </a:highlight>
                <a:latin typeface="Consolas" panose="020B0609020204030204" pitchFamily="49" charset="0"/>
                <a:cs typeface="Consolas" panose="020B0609020204030204" pitchFamily="49" charset="0"/>
              </a:rPr>
              <a:t>)]</a:t>
            </a:r>
          </a:p>
          <a:p>
            <a:r>
              <a:rPr lang="en-GB" sz="2000" b="0" dirty="0">
                <a:highlight>
                  <a:srgbClr val="FFFFFF"/>
                </a:highlight>
                <a:latin typeface="Consolas" panose="020B0609020204030204" pitchFamily="49" charset="0"/>
                <a:cs typeface="Consolas" panose="020B0609020204030204" pitchFamily="49" charset="0"/>
              </a:rPr>
              <a:t>   [</a:t>
            </a:r>
            <a:r>
              <a:rPr lang="en-GB" sz="2000" b="0" dirty="0" err="1">
                <a:solidFill>
                  <a:srgbClr val="009900"/>
                </a:solidFill>
                <a:highlight>
                  <a:srgbClr val="FFFFFF"/>
                </a:highlight>
                <a:latin typeface="Consolas" panose="020B0609020204030204" pitchFamily="49" charset="0"/>
                <a:cs typeface="Consolas" panose="020B0609020204030204" pitchFamily="49" charset="0"/>
              </a:rPr>
              <a:t>DisplayName</a:t>
            </a:r>
            <a:r>
              <a:rPr lang="en-GB" sz="2000" b="0" dirty="0">
                <a:highlight>
                  <a:srgbClr val="FFFFFF"/>
                </a:highlight>
                <a:latin typeface="Consolas" panose="020B0609020204030204" pitchFamily="49" charset="0"/>
                <a:cs typeface="Consolas" panose="020B0609020204030204" pitchFamily="49" charset="0"/>
              </a:rPr>
              <a:t>("Created Date")]</a:t>
            </a:r>
          </a:p>
          <a:p>
            <a:r>
              <a:rPr lang="en-GB" sz="2000" b="0" dirty="0">
                <a:highlight>
                  <a:srgbClr val="FFFFFF"/>
                </a:highlight>
                <a:latin typeface="Consolas" panose="020B0609020204030204" pitchFamily="49" charset="0"/>
                <a:cs typeface="Consolas" panose="020B0609020204030204" pitchFamily="49" charset="0"/>
              </a:rPr>
              <a:t>   [</a:t>
            </a:r>
            <a:r>
              <a:rPr lang="en-GB" sz="2000" b="0" dirty="0" err="1">
                <a:solidFill>
                  <a:srgbClr val="009900"/>
                </a:solidFill>
                <a:highlight>
                  <a:srgbClr val="FFFFFF"/>
                </a:highlight>
                <a:latin typeface="Consolas" panose="020B0609020204030204" pitchFamily="49" charset="0"/>
                <a:cs typeface="Consolas" panose="020B0609020204030204" pitchFamily="49" charset="0"/>
              </a:rPr>
              <a:t>DisplayFormat</a:t>
            </a:r>
            <a:r>
              <a:rPr lang="en-GB" sz="2000" b="0" dirty="0">
                <a:highlight>
                  <a:srgbClr val="FFFFFF"/>
                </a:highlight>
                <a:latin typeface="Consolas" panose="020B0609020204030204" pitchFamily="49" charset="0"/>
                <a:cs typeface="Consolas" panose="020B0609020204030204" pitchFamily="49" charset="0"/>
              </a:rPr>
              <a:t>(</a:t>
            </a:r>
            <a:r>
              <a:rPr lang="en-GB" sz="2000" b="0" dirty="0" err="1">
                <a:highlight>
                  <a:srgbClr val="FFFFFF"/>
                </a:highlight>
                <a:latin typeface="Consolas" panose="020B0609020204030204" pitchFamily="49" charset="0"/>
                <a:cs typeface="Consolas" panose="020B0609020204030204" pitchFamily="49" charset="0"/>
              </a:rPr>
              <a:t>DataFormatString</a:t>
            </a:r>
            <a:r>
              <a:rPr lang="en-GB" sz="2000" b="0" dirty="0">
                <a:highlight>
                  <a:srgbClr val="FFFFFF"/>
                </a:highlight>
                <a:latin typeface="Consolas" panose="020B0609020204030204" pitchFamily="49" charset="0"/>
                <a:cs typeface="Consolas" panose="020B0609020204030204" pitchFamily="49" charset="0"/>
              </a:rPr>
              <a:t> = </a:t>
            </a:r>
            <a:r>
              <a:rPr lang="en-GB" sz="2000" b="0" dirty="0">
                <a:solidFill>
                  <a:srgbClr val="C00000"/>
                </a:solidFill>
                <a:highlight>
                  <a:srgbClr val="FFFFFF"/>
                </a:highlight>
                <a:latin typeface="Consolas" panose="020B0609020204030204" pitchFamily="49" charset="0"/>
                <a:cs typeface="Consolas" panose="020B0609020204030204" pitchFamily="49" charset="0"/>
              </a:rPr>
              <a:t>"{0:dd/MM/</a:t>
            </a:r>
            <a:r>
              <a:rPr lang="en-GB" sz="2000" b="0" dirty="0" err="1">
                <a:solidFill>
                  <a:srgbClr val="C00000"/>
                </a:solidFill>
                <a:highlight>
                  <a:srgbClr val="FFFFFF"/>
                </a:highlight>
                <a:latin typeface="Consolas" panose="020B0609020204030204" pitchFamily="49" charset="0"/>
                <a:cs typeface="Consolas" panose="020B0609020204030204" pitchFamily="49" charset="0"/>
              </a:rPr>
              <a:t>yy</a:t>
            </a:r>
            <a:r>
              <a:rPr lang="en-GB" sz="2000" b="0" dirty="0">
                <a:solidFill>
                  <a:srgbClr val="C00000"/>
                </a:solidFill>
                <a:highlight>
                  <a:srgbClr val="FFFFFF"/>
                </a:highlight>
                <a:latin typeface="Consolas" panose="020B0609020204030204" pitchFamily="49" charset="0"/>
                <a:cs typeface="Consolas" panose="020B0609020204030204" pitchFamily="49" charset="0"/>
              </a:rPr>
              <a:t>}"</a:t>
            </a:r>
            <a:r>
              <a:rPr lang="en-GB" sz="2000" b="0" dirty="0">
                <a:highlight>
                  <a:srgbClr val="FFFFFF"/>
                </a:highlight>
                <a:latin typeface="Consolas" panose="020B0609020204030204" pitchFamily="49" charset="0"/>
                <a:cs typeface="Consolas" panose="020B0609020204030204" pitchFamily="49" charset="0"/>
              </a:rPr>
              <a:t>]</a:t>
            </a:r>
          </a:p>
          <a:p>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public</a:t>
            </a:r>
            <a:r>
              <a:rPr lang="en-GB" sz="2000" b="0" dirty="0">
                <a:highlight>
                  <a:srgbClr val="FFFFFF"/>
                </a:highlight>
                <a:latin typeface="Consolas" panose="020B0609020204030204" pitchFamily="49" charset="0"/>
                <a:cs typeface="Consolas" panose="020B0609020204030204" pitchFamily="49" charset="0"/>
              </a:rPr>
              <a:t> </a:t>
            </a:r>
            <a:r>
              <a:rPr lang="en-GB" sz="2000" b="0" dirty="0" err="1">
                <a:solidFill>
                  <a:srgbClr val="009900"/>
                </a:solidFill>
                <a:highlight>
                  <a:srgbClr val="FFFFFF"/>
                </a:highlight>
                <a:latin typeface="Consolas" panose="020B0609020204030204" pitchFamily="49" charset="0"/>
                <a:cs typeface="Consolas" panose="020B0609020204030204" pitchFamily="49" charset="0"/>
              </a:rPr>
              <a:t>DateTime</a:t>
            </a:r>
            <a:r>
              <a:rPr lang="en-GB" sz="2000" b="0" dirty="0">
                <a:highlight>
                  <a:srgbClr val="FFFFFF"/>
                </a:highlight>
                <a:latin typeface="Consolas" panose="020B0609020204030204" pitchFamily="49" charset="0"/>
                <a:cs typeface="Consolas" panose="020B0609020204030204" pitchFamily="49" charset="0"/>
              </a:rPr>
              <a:t> </a:t>
            </a:r>
            <a:r>
              <a:rPr lang="en-GB" sz="2000" b="0" dirty="0" err="1">
                <a:highlight>
                  <a:srgbClr val="FFFFFF"/>
                </a:highlight>
                <a:latin typeface="Consolas" panose="020B0609020204030204" pitchFamily="49" charset="0"/>
                <a:cs typeface="Consolas" panose="020B0609020204030204" pitchFamily="49" charset="0"/>
              </a:rPr>
              <a:t>CreatedDate</a:t>
            </a:r>
            <a:r>
              <a:rPr lang="en-GB" sz="2000" b="0" dirty="0">
                <a:highlight>
                  <a:srgbClr val="FFFFFF"/>
                </a:highlight>
                <a:latin typeface="Consolas" panose="020B0609020204030204" pitchFamily="49" charset="0"/>
                <a:cs typeface="Consolas" panose="020B0609020204030204" pitchFamily="49" charset="0"/>
              </a:rPr>
              <a:t> { </a:t>
            </a:r>
            <a:r>
              <a:rPr lang="en-GB" sz="2000" b="0" dirty="0">
                <a:solidFill>
                  <a:srgbClr val="0033CC"/>
                </a:solidFill>
                <a:highlight>
                  <a:srgbClr val="FFFFFF"/>
                </a:highlight>
                <a:latin typeface="Consolas" panose="020B0609020204030204" pitchFamily="49" charset="0"/>
                <a:cs typeface="Consolas" panose="020B0609020204030204" pitchFamily="49" charset="0"/>
              </a:rPr>
              <a:t>get</a:t>
            </a:r>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set</a:t>
            </a:r>
            <a:r>
              <a:rPr lang="en-GB" sz="2000" b="0" dirty="0">
                <a:highlight>
                  <a:srgbClr val="FFFFFF"/>
                </a:highlight>
                <a:latin typeface="Consolas" panose="020B0609020204030204" pitchFamily="49" charset="0"/>
                <a:cs typeface="Consolas" panose="020B0609020204030204" pitchFamily="49" charset="0"/>
              </a:rPr>
              <a:t>; }</a:t>
            </a:r>
          </a:p>
          <a:p>
            <a:r>
              <a:rPr lang="en-GB" sz="2000" b="0" dirty="0">
                <a:highlight>
                  <a:srgbClr val="FFFFFF"/>
                </a:highlight>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151386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VALIDIERUNG VON BENUTZEREINGABEN MIT Data Annotations</a:t>
            </a:r>
            <a:endParaRPr lang="en-US" dirty="0"/>
          </a:p>
        </p:txBody>
      </p:sp>
      <p:sp>
        <p:nvSpPr>
          <p:cNvPr id="4" name="Rectangle 3"/>
          <p:cNvSpPr/>
          <p:nvPr/>
        </p:nvSpPr>
        <p:spPr>
          <a:xfrm>
            <a:off x="587298" y="1341438"/>
            <a:ext cx="7416276" cy="4400632"/>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a:solidFill>
                  <a:srgbClr val="0033CC"/>
                </a:solidFill>
                <a:highlight>
                  <a:srgbClr val="FFFFFF"/>
                </a:highlight>
                <a:latin typeface="Consolas" panose="020B0609020204030204" pitchFamily="49" charset="0"/>
                <a:cs typeface="Consolas" panose="020B0609020204030204" pitchFamily="49" charset="0"/>
              </a:rPr>
              <a:t>public class </a:t>
            </a:r>
            <a:r>
              <a:rPr lang="en-GB" sz="2000" b="0" dirty="0">
                <a:highlight>
                  <a:srgbClr val="FFFFFF"/>
                </a:highlight>
                <a:latin typeface="Consolas" panose="020B0609020204030204" pitchFamily="49" charset="0"/>
                <a:cs typeface="Consolas" panose="020B0609020204030204" pitchFamily="49" charset="0"/>
              </a:rPr>
              <a:t>Person</a:t>
            </a:r>
          </a:p>
          <a:p>
            <a:r>
              <a:rPr lang="en-GB" sz="2000" b="0" dirty="0">
                <a:highlight>
                  <a:srgbClr val="FFFFFF"/>
                </a:highlight>
                <a:latin typeface="Consolas" panose="020B0609020204030204" pitchFamily="49" charset="0"/>
                <a:cs typeface="Consolas" panose="020B0609020204030204" pitchFamily="49" charset="0"/>
              </a:rPr>
              <a:t>{</a:t>
            </a:r>
          </a:p>
          <a:p>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public </a:t>
            </a:r>
            <a:r>
              <a:rPr lang="en-GB" sz="2000" b="0" dirty="0" err="1">
                <a:solidFill>
                  <a:srgbClr val="0033CC"/>
                </a:solidFill>
                <a:highlight>
                  <a:srgbClr val="FFFFFF"/>
                </a:highlight>
                <a:latin typeface="Consolas" panose="020B0609020204030204" pitchFamily="49" charset="0"/>
                <a:cs typeface="Consolas" panose="020B0609020204030204" pitchFamily="49" charset="0"/>
              </a:rPr>
              <a:t>int</a:t>
            </a:r>
            <a:r>
              <a:rPr lang="en-GB" sz="2000" b="0" dirty="0">
                <a:solidFill>
                  <a:srgbClr val="0033CC"/>
                </a:solidFill>
                <a:highlight>
                  <a:srgbClr val="FFFFFF"/>
                </a:highlight>
                <a:latin typeface="Consolas" panose="020B0609020204030204" pitchFamily="49" charset="0"/>
                <a:cs typeface="Consolas" panose="020B0609020204030204" pitchFamily="49" charset="0"/>
              </a:rPr>
              <a:t> </a:t>
            </a:r>
            <a:r>
              <a:rPr lang="en-GB" sz="2000" b="0" dirty="0" err="1">
                <a:highlight>
                  <a:srgbClr val="FFFFFF"/>
                </a:highlight>
                <a:latin typeface="Consolas" panose="020B0609020204030204" pitchFamily="49" charset="0"/>
                <a:cs typeface="Consolas" panose="020B0609020204030204" pitchFamily="49" charset="0"/>
              </a:rPr>
              <a:t>PersonID</a:t>
            </a:r>
            <a:r>
              <a:rPr lang="en-GB" sz="2000" b="0" dirty="0">
                <a:highlight>
                  <a:srgbClr val="FFFFFF"/>
                </a:highlight>
                <a:latin typeface="Consolas" panose="020B0609020204030204" pitchFamily="49" charset="0"/>
                <a:cs typeface="Consolas" panose="020B0609020204030204" pitchFamily="49" charset="0"/>
              </a:rPr>
              <a:t> { </a:t>
            </a:r>
            <a:r>
              <a:rPr lang="en-GB" sz="2000" b="0" dirty="0">
                <a:solidFill>
                  <a:srgbClr val="0033CC"/>
                </a:solidFill>
                <a:highlight>
                  <a:srgbClr val="FFFFFF"/>
                </a:highlight>
                <a:latin typeface="Consolas" panose="020B0609020204030204" pitchFamily="49" charset="0"/>
                <a:cs typeface="Consolas" panose="020B0609020204030204" pitchFamily="49" charset="0"/>
              </a:rPr>
              <a:t>get</a:t>
            </a:r>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set</a:t>
            </a:r>
            <a:r>
              <a:rPr lang="en-GB" sz="2000" b="0" dirty="0">
                <a:highlight>
                  <a:srgbClr val="FFFFFF"/>
                </a:highlight>
                <a:latin typeface="Consolas" panose="020B0609020204030204" pitchFamily="49" charset="0"/>
                <a:cs typeface="Consolas" panose="020B0609020204030204" pitchFamily="49" charset="0"/>
              </a:rPr>
              <a:t>; }</a:t>
            </a:r>
          </a:p>
          <a:p>
            <a:endParaRPr lang="en-GB" sz="2000" b="0" dirty="0">
              <a:highlight>
                <a:srgbClr val="FFFFFF"/>
              </a:highlight>
              <a:latin typeface="Consolas" panose="020B0609020204030204" pitchFamily="49" charset="0"/>
              <a:cs typeface="Consolas" panose="020B0609020204030204" pitchFamily="49" charset="0"/>
            </a:endParaRPr>
          </a:p>
          <a:p>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9900"/>
                </a:solidFill>
                <a:highlight>
                  <a:srgbClr val="FFFFFF"/>
                </a:highlight>
                <a:latin typeface="Consolas" panose="020B0609020204030204" pitchFamily="49" charset="0"/>
                <a:cs typeface="Consolas" panose="020B0609020204030204" pitchFamily="49" charset="0"/>
              </a:rPr>
              <a:t>Required</a:t>
            </a:r>
            <a:r>
              <a:rPr lang="en-GB" sz="2000" b="0" dirty="0">
                <a:highlight>
                  <a:srgbClr val="FFFFFF"/>
                </a:highlight>
                <a:latin typeface="Consolas" panose="020B0609020204030204" pitchFamily="49" charset="0"/>
                <a:cs typeface="Consolas" panose="020B0609020204030204" pitchFamily="49" charset="0"/>
              </a:rPr>
              <a:t>(</a:t>
            </a:r>
            <a:r>
              <a:rPr lang="en-GB" sz="2000" b="0" dirty="0" err="1">
                <a:highlight>
                  <a:srgbClr val="FFFFFF"/>
                </a:highlight>
                <a:latin typeface="Consolas" panose="020B0609020204030204" pitchFamily="49" charset="0"/>
                <a:cs typeface="Consolas" panose="020B0609020204030204" pitchFamily="49" charset="0"/>
              </a:rPr>
              <a:t>ErrorMessage</a:t>
            </a:r>
            <a:r>
              <a:rPr lang="en-GB" sz="2000" b="0" dirty="0">
                <a:highlight>
                  <a:srgbClr val="FFFFFF"/>
                </a:highlight>
                <a:latin typeface="Consolas" panose="020B0609020204030204" pitchFamily="49" charset="0"/>
                <a:cs typeface="Consolas" panose="020B0609020204030204" pitchFamily="49" charset="0"/>
              </a:rPr>
              <a:t>=</a:t>
            </a:r>
            <a:r>
              <a:rPr lang="en-GB" sz="2000" b="0" dirty="0">
                <a:solidFill>
                  <a:srgbClr val="C00000"/>
                </a:solidFill>
                <a:highlight>
                  <a:srgbClr val="FFFFFF"/>
                </a:highlight>
                <a:latin typeface="Consolas" panose="020B0609020204030204" pitchFamily="49" charset="0"/>
                <a:cs typeface="Consolas" panose="020B0609020204030204" pitchFamily="49" charset="0"/>
              </a:rPr>
              <a:t>"Please enter a name."</a:t>
            </a:r>
            <a:r>
              <a:rPr lang="en-GB" sz="2000" b="0" dirty="0">
                <a:highlight>
                  <a:srgbClr val="FFFFFF"/>
                </a:highlight>
                <a:latin typeface="Consolas" panose="020B0609020204030204" pitchFamily="49" charset="0"/>
                <a:cs typeface="Consolas" panose="020B0609020204030204" pitchFamily="49" charset="0"/>
              </a:rPr>
              <a:t>)]</a:t>
            </a:r>
          </a:p>
          <a:p>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public string </a:t>
            </a:r>
            <a:r>
              <a:rPr lang="en-GB" sz="2000" b="0" dirty="0">
                <a:highlight>
                  <a:srgbClr val="FFFFFF"/>
                </a:highlight>
                <a:latin typeface="Consolas" panose="020B0609020204030204" pitchFamily="49" charset="0"/>
                <a:cs typeface="Consolas" panose="020B0609020204030204" pitchFamily="49" charset="0"/>
              </a:rPr>
              <a:t>Name { </a:t>
            </a:r>
            <a:r>
              <a:rPr lang="en-GB" sz="2000" b="0" dirty="0">
                <a:solidFill>
                  <a:srgbClr val="0033CC"/>
                </a:solidFill>
                <a:highlight>
                  <a:srgbClr val="FFFFFF"/>
                </a:highlight>
                <a:latin typeface="Consolas" panose="020B0609020204030204" pitchFamily="49" charset="0"/>
                <a:cs typeface="Consolas" panose="020B0609020204030204" pitchFamily="49" charset="0"/>
              </a:rPr>
              <a:t>get</a:t>
            </a:r>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set</a:t>
            </a:r>
            <a:r>
              <a:rPr lang="en-GB" sz="2000" b="0" dirty="0">
                <a:highlight>
                  <a:srgbClr val="FFFFFF"/>
                </a:highlight>
                <a:latin typeface="Consolas" panose="020B0609020204030204" pitchFamily="49" charset="0"/>
                <a:cs typeface="Consolas" panose="020B0609020204030204" pitchFamily="49" charset="0"/>
              </a:rPr>
              <a:t>; }</a:t>
            </a:r>
          </a:p>
          <a:p>
            <a:endParaRPr lang="en-GB" sz="2000" b="0" dirty="0">
              <a:highlight>
                <a:srgbClr val="FFFFFF"/>
              </a:highlight>
              <a:latin typeface="Consolas" panose="020B0609020204030204" pitchFamily="49" charset="0"/>
              <a:cs typeface="Consolas" panose="020B0609020204030204" pitchFamily="49" charset="0"/>
            </a:endParaRPr>
          </a:p>
          <a:p>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9900"/>
                </a:solidFill>
                <a:highlight>
                  <a:srgbClr val="FFFFFF"/>
                </a:highlight>
                <a:latin typeface="Consolas" panose="020B0609020204030204" pitchFamily="49" charset="0"/>
                <a:cs typeface="Consolas" panose="020B0609020204030204" pitchFamily="49" charset="0"/>
              </a:rPr>
              <a:t>Range</a:t>
            </a:r>
            <a:r>
              <a:rPr lang="en-GB" sz="2000" b="0" dirty="0">
                <a:highlight>
                  <a:srgbClr val="FFFFFF"/>
                </a:highlight>
                <a:latin typeface="Consolas" panose="020B0609020204030204" pitchFamily="49" charset="0"/>
                <a:cs typeface="Consolas" panose="020B0609020204030204" pitchFamily="49" charset="0"/>
              </a:rPr>
              <a:t>(0, 400)]</a:t>
            </a:r>
          </a:p>
          <a:p>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public </a:t>
            </a:r>
            <a:r>
              <a:rPr lang="en-GB" sz="2000" b="0" dirty="0" err="1">
                <a:solidFill>
                  <a:srgbClr val="0033CC"/>
                </a:solidFill>
                <a:highlight>
                  <a:srgbClr val="FFFFFF"/>
                </a:highlight>
                <a:latin typeface="Consolas" panose="020B0609020204030204" pitchFamily="49" charset="0"/>
                <a:cs typeface="Consolas" panose="020B0609020204030204" pitchFamily="49" charset="0"/>
              </a:rPr>
              <a:t>int</a:t>
            </a:r>
            <a:r>
              <a:rPr lang="en-GB" sz="2000" b="0" dirty="0">
                <a:solidFill>
                  <a:srgbClr val="0033CC"/>
                </a:solidFill>
                <a:highlight>
                  <a:srgbClr val="FFFFFF"/>
                </a:highlight>
                <a:latin typeface="Consolas" panose="020B0609020204030204" pitchFamily="49" charset="0"/>
                <a:cs typeface="Consolas" panose="020B0609020204030204" pitchFamily="49" charset="0"/>
              </a:rPr>
              <a:t> </a:t>
            </a:r>
            <a:r>
              <a:rPr lang="en-GB" sz="2000" b="0" dirty="0">
                <a:highlight>
                  <a:srgbClr val="FFFFFF"/>
                </a:highlight>
                <a:latin typeface="Consolas" panose="020B0609020204030204" pitchFamily="49" charset="0"/>
                <a:cs typeface="Consolas" panose="020B0609020204030204" pitchFamily="49" charset="0"/>
              </a:rPr>
              <a:t>Height { </a:t>
            </a:r>
            <a:r>
              <a:rPr lang="en-GB" sz="2000" b="0" dirty="0">
                <a:solidFill>
                  <a:srgbClr val="0033CC"/>
                </a:solidFill>
                <a:highlight>
                  <a:srgbClr val="FFFFFF"/>
                </a:highlight>
                <a:latin typeface="Consolas" panose="020B0609020204030204" pitchFamily="49" charset="0"/>
                <a:cs typeface="Consolas" panose="020B0609020204030204" pitchFamily="49" charset="0"/>
              </a:rPr>
              <a:t>get</a:t>
            </a:r>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set</a:t>
            </a:r>
            <a:r>
              <a:rPr lang="en-GB" sz="2000" b="0" dirty="0">
                <a:highlight>
                  <a:srgbClr val="FFFFFF"/>
                </a:highlight>
                <a:latin typeface="Consolas" panose="020B0609020204030204" pitchFamily="49" charset="0"/>
                <a:cs typeface="Consolas" panose="020B0609020204030204" pitchFamily="49" charset="0"/>
              </a:rPr>
              <a:t>; }</a:t>
            </a:r>
          </a:p>
          <a:p>
            <a:endParaRPr lang="en-GB" sz="2000" b="0" dirty="0">
              <a:highlight>
                <a:srgbClr val="FFFFFF"/>
              </a:highlight>
              <a:latin typeface="Consolas" panose="020B0609020204030204" pitchFamily="49" charset="0"/>
              <a:cs typeface="Consolas" panose="020B0609020204030204" pitchFamily="49" charset="0"/>
            </a:endParaRPr>
          </a:p>
          <a:p>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9900"/>
                </a:solidFill>
                <a:highlight>
                  <a:srgbClr val="FFFFFF"/>
                </a:highlight>
                <a:latin typeface="Consolas" panose="020B0609020204030204" pitchFamily="49" charset="0"/>
                <a:cs typeface="Consolas" panose="020B0609020204030204" pitchFamily="49" charset="0"/>
              </a:rPr>
              <a:t>Required</a:t>
            </a:r>
            <a:r>
              <a:rPr lang="en-GB" sz="2000" b="0" dirty="0">
                <a:highlight>
                  <a:srgbClr val="FFFFFF"/>
                </a:highlight>
                <a:latin typeface="Consolas" panose="020B0609020204030204" pitchFamily="49" charset="0"/>
                <a:cs typeface="Consolas" panose="020B0609020204030204" pitchFamily="49" charset="0"/>
              </a:rPr>
              <a:t>]</a:t>
            </a:r>
          </a:p>
          <a:p>
            <a:r>
              <a:rPr lang="en-GB" sz="2000" b="0" dirty="0">
                <a:highlight>
                  <a:srgbClr val="FFFFFF"/>
                </a:highlight>
                <a:latin typeface="Consolas" panose="020B0609020204030204" pitchFamily="49" charset="0"/>
                <a:cs typeface="Consolas" panose="020B0609020204030204" pitchFamily="49" charset="0"/>
              </a:rPr>
              <a:t>   [</a:t>
            </a:r>
            <a:r>
              <a:rPr lang="en-GB" sz="2000" b="0" dirty="0" err="1">
                <a:solidFill>
                  <a:srgbClr val="009900"/>
                </a:solidFill>
                <a:highlight>
                  <a:srgbClr val="FFFFFF"/>
                </a:highlight>
                <a:latin typeface="Consolas" panose="020B0609020204030204" pitchFamily="49" charset="0"/>
                <a:cs typeface="Consolas" panose="020B0609020204030204" pitchFamily="49" charset="0"/>
              </a:rPr>
              <a:t>DataType</a:t>
            </a:r>
            <a:r>
              <a:rPr lang="en-GB" sz="2000" b="0" dirty="0">
                <a:highlight>
                  <a:srgbClr val="FFFFFF"/>
                </a:highlight>
                <a:latin typeface="Consolas" panose="020B0609020204030204" pitchFamily="49" charset="0"/>
                <a:cs typeface="Consolas" panose="020B0609020204030204" pitchFamily="49" charset="0"/>
              </a:rPr>
              <a:t>(</a:t>
            </a:r>
            <a:r>
              <a:rPr lang="en-GB" sz="2000" b="0" dirty="0" err="1">
                <a:solidFill>
                  <a:srgbClr val="009900"/>
                </a:solidFill>
                <a:highlight>
                  <a:srgbClr val="FFFFFF"/>
                </a:highlight>
                <a:latin typeface="Consolas" panose="020B0609020204030204" pitchFamily="49" charset="0"/>
                <a:cs typeface="Consolas" panose="020B0609020204030204" pitchFamily="49" charset="0"/>
              </a:rPr>
              <a:t>DataType</a:t>
            </a:r>
            <a:r>
              <a:rPr lang="en-GB" sz="2000" b="0" dirty="0" err="1">
                <a:highlight>
                  <a:srgbClr val="FFFFFF"/>
                </a:highlight>
                <a:latin typeface="Consolas" panose="020B0609020204030204" pitchFamily="49" charset="0"/>
                <a:cs typeface="Consolas" panose="020B0609020204030204" pitchFamily="49" charset="0"/>
              </a:rPr>
              <a:t>.EmailAddress</a:t>
            </a:r>
            <a:r>
              <a:rPr lang="en-GB" sz="2000" b="0" dirty="0">
                <a:highlight>
                  <a:srgbClr val="FFFFFF"/>
                </a:highlight>
                <a:latin typeface="Consolas" panose="020B0609020204030204" pitchFamily="49" charset="0"/>
                <a:cs typeface="Consolas" panose="020B0609020204030204" pitchFamily="49" charset="0"/>
              </a:rPr>
              <a:t>)]</a:t>
            </a:r>
          </a:p>
          <a:p>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public string </a:t>
            </a:r>
            <a:r>
              <a:rPr lang="en-GB" sz="2000" b="0" dirty="0" err="1">
                <a:highlight>
                  <a:srgbClr val="FFFFFF"/>
                </a:highlight>
                <a:latin typeface="Consolas" panose="020B0609020204030204" pitchFamily="49" charset="0"/>
                <a:cs typeface="Consolas" panose="020B0609020204030204" pitchFamily="49" charset="0"/>
              </a:rPr>
              <a:t>EmailAddress</a:t>
            </a:r>
            <a:r>
              <a:rPr lang="en-GB" sz="2000" b="0" dirty="0">
                <a:highlight>
                  <a:srgbClr val="FFFFFF"/>
                </a:highlight>
                <a:latin typeface="Consolas" panose="020B0609020204030204" pitchFamily="49" charset="0"/>
                <a:cs typeface="Consolas" panose="020B0609020204030204" pitchFamily="49" charset="0"/>
              </a:rPr>
              <a:t> { </a:t>
            </a:r>
            <a:r>
              <a:rPr lang="en-GB" sz="2000" b="0" dirty="0">
                <a:solidFill>
                  <a:srgbClr val="0033CC"/>
                </a:solidFill>
                <a:highlight>
                  <a:srgbClr val="FFFFFF"/>
                </a:highlight>
                <a:latin typeface="Consolas" panose="020B0609020204030204" pitchFamily="49" charset="0"/>
                <a:cs typeface="Consolas" panose="020B0609020204030204" pitchFamily="49" charset="0"/>
              </a:rPr>
              <a:t>get</a:t>
            </a:r>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set</a:t>
            </a:r>
            <a:r>
              <a:rPr lang="en-GB" sz="2000" b="0" dirty="0">
                <a:highlight>
                  <a:srgbClr val="FFFFFF"/>
                </a:highlight>
                <a:latin typeface="Consolas" panose="020B0609020204030204" pitchFamily="49" charset="0"/>
                <a:cs typeface="Consolas" panose="020B0609020204030204" pitchFamily="49" charset="0"/>
              </a:rPr>
              <a:t>; }   </a:t>
            </a:r>
          </a:p>
          <a:p>
            <a:r>
              <a:rPr lang="en-GB" sz="2000" b="0" dirty="0">
                <a:highlight>
                  <a:srgbClr val="FFFFFF"/>
                </a:highlight>
                <a:latin typeface="Consolas" panose="020B0609020204030204" pitchFamily="49" charset="0"/>
                <a:cs typeface="Consolas" panose="020B0609020204030204" pitchFamily="49" charset="0"/>
              </a:rPr>
              <a:t>}</a:t>
            </a:r>
            <a:endParaRPr lang="en-GB" sz="2000" b="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9371546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Helpers</a:t>
            </a:r>
            <a:endParaRPr lang="en-US" dirty="0"/>
          </a:p>
        </p:txBody>
      </p:sp>
      <p:sp>
        <p:nvSpPr>
          <p:cNvPr id="4" name="Text Placeholder 3"/>
          <p:cNvSpPr>
            <a:spLocks noGrp="1"/>
          </p:cNvSpPr>
          <p:nvPr>
            <p:ph type="body" idx="1"/>
          </p:nvPr>
        </p:nvSpPr>
        <p:spPr>
          <a:xfrm>
            <a:off x="611639" y="1341437"/>
            <a:ext cx="10824132" cy="4828561"/>
          </a:xfrm>
        </p:spPr>
        <p:txBody>
          <a:bodyPr/>
          <a:lstStyle/>
          <a:p>
            <a:r>
              <a:rPr lang="de-DE" dirty="0"/>
              <a:t>Unterstützt das Rendern von HTML-Steuerelementen in </a:t>
            </a:r>
            <a:r>
              <a:rPr lang="de-DE"/>
              <a:t>einer </a:t>
            </a:r>
            <a:r>
              <a:rPr lang="de-DE" smtClean="0"/>
              <a:t>View</a:t>
            </a:r>
            <a:endParaRPr lang="en-US" b="0" dirty="0" smtClean="0"/>
          </a:p>
          <a:p>
            <a:pPr lvl="1"/>
            <a:r>
              <a:rPr lang="en-US" b="0" dirty="0" smtClean="0"/>
              <a:t>Action </a:t>
            </a:r>
            <a:r>
              <a:rPr lang="en-US" b="0" dirty="0"/>
              <a:t>Helpers
</a:t>
            </a:r>
            <a:r>
              <a:rPr lang="en-US" b="0" dirty="0" smtClean="0"/>
              <a:t>Display </a:t>
            </a:r>
            <a:r>
              <a:rPr lang="en-US" b="0" dirty="0"/>
              <a:t>Helpers
</a:t>
            </a:r>
            <a:r>
              <a:rPr lang="en-US" b="0" dirty="0" smtClean="0"/>
              <a:t>Begin </a:t>
            </a:r>
            <a:r>
              <a:rPr lang="en-US" b="0" dirty="0"/>
              <a:t>Form Helper
</a:t>
            </a:r>
            <a:r>
              <a:rPr lang="en-US" b="0" dirty="0" smtClean="0"/>
              <a:t>Editor </a:t>
            </a:r>
            <a:r>
              <a:rPr lang="en-US" b="0" dirty="0"/>
              <a:t>Helpers
</a:t>
            </a:r>
            <a:r>
              <a:rPr lang="en-US" b="0" dirty="0" smtClean="0"/>
              <a:t>Validation Helpers</a:t>
            </a:r>
          </a:p>
          <a:p>
            <a:pPr marL="0" indent="0">
              <a:buNone/>
            </a:pPr>
            <a:endParaRPr lang="en-US" b="0" dirty="0"/>
          </a:p>
        </p:txBody>
      </p:sp>
    </p:spTree>
    <p:extLst>
      <p:ext uri="{BB962C8B-B14F-4D97-AF65-F5344CB8AC3E}">
        <p14:creationId xmlns:p14="http://schemas.microsoft.com/office/powerpoint/2010/main" val="14251092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Action Helpers</a:t>
            </a:r>
            <a:endParaRPr lang="en-US"/>
          </a:p>
        </p:txBody>
      </p:sp>
      <p:sp>
        <p:nvSpPr>
          <p:cNvPr id="4" name="Content Placeholder 2"/>
          <p:cNvSpPr>
            <a:spLocks noGrp="1"/>
          </p:cNvSpPr>
          <p:nvPr/>
        </p:nvSpPr>
        <p:spPr bwMode="auto">
          <a:xfrm>
            <a:off x="595313" y="1341438"/>
            <a:ext cx="10960100" cy="47355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1" dirty="0" err="1"/>
              <a:t>Html.ActionLink</a:t>
            </a:r>
            <a:r>
              <a:rPr lang="en-US" b="1" dirty="0"/>
              <a:t>()</a:t>
            </a:r>
            <a:endParaRPr lang="en-US" dirty="0"/>
          </a:p>
          <a:p>
            <a:endParaRPr lang="en-US" b="1" dirty="0"/>
          </a:p>
          <a:p>
            <a:endParaRPr lang="en-US" b="1" dirty="0"/>
          </a:p>
          <a:p>
            <a:endParaRPr lang="en-US" b="1" dirty="0"/>
          </a:p>
          <a:p>
            <a:pPr marL="0" indent="0">
              <a:buNone/>
            </a:pPr>
            <a:r>
              <a:rPr lang="en-US" b="1" dirty="0"/>
              <a:t> </a:t>
            </a:r>
          </a:p>
          <a:p>
            <a:r>
              <a:rPr lang="en-US" b="1" dirty="0" err="1"/>
              <a:t>Url.Action</a:t>
            </a:r>
            <a:r>
              <a:rPr lang="en-US" b="1" dirty="0"/>
              <a:t>()</a:t>
            </a:r>
          </a:p>
        </p:txBody>
      </p:sp>
      <p:sp>
        <p:nvSpPr>
          <p:cNvPr id="5" name="Rectangle 4"/>
          <p:cNvSpPr/>
          <p:nvPr/>
        </p:nvSpPr>
        <p:spPr>
          <a:xfrm>
            <a:off x="855523" y="1949450"/>
            <a:ext cx="7197297" cy="64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Html.ActionLink</a:t>
            </a:r>
            <a:r>
              <a:rPr lang="en-US" b="0" dirty="0">
                <a:solidFill>
                  <a:schemeClr val="tx1"/>
                </a:solidFill>
                <a:latin typeface="Lucida Sans Unicode" pitchFamily="34" charset="0"/>
                <a:ea typeface="Times New Roman" panose="02020603050405020304" pitchFamily="18" charset="0"/>
                <a:cs typeface="Lucida Sans Unicode" pitchFamily="34" charset="0"/>
              </a:rPr>
              <a:t>("Click here to view photo 1",</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   "Display", new { id = 1 })</a:t>
            </a:r>
            <a:endParaRPr lang="en-GB" b="0" dirty="0">
              <a:solidFill>
                <a:schemeClr val="tx1"/>
              </a:solidFill>
              <a:latin typeface="Lucida Sans Unicode" pitchFamily="34" charset="0"/>
              <a:cs typeface="Lucida Sans Unicode" pitchFamily="34" charset="0"/>
            </a:endParaRPr>
          </a:p>
        </p:txBody>
      </p:sp>
      <p:sp>
        <p:nvSpPr>
          <p:cNvPr id="6" name="Rectangle 5"/>
          <p:cNvSpPr/>
          <p:nvPr/>
        </p:nvSpPr>
        <p:spPr>
          <a:xfrm>
            <a:off x="2345926" y="2728036"/>
            <a:ext cx="4636114" cy="923210"/>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ea typeface="Times New Roman" panose="02020603050405020304" pitchFamily="18" charset="0"/>
                <a:cs typeface="Lucida Sans Unicode" pitchFamily="34" charset="0"/>
              </a:rPr>
              <a:t>&lt;a </a:t>
            </a:r>
            <a:r>
              <a:rPr lang="en-US" b="0" dirty="0" err="1">
                <a:latin typeface="Lucida Sans Unicode" pitchFamily="34" charset="0"/>
                <a:ea typeface="Times New Roman" panose="02020603050405020304" pitchFamily="18" charset="0"/>
                <a:cs typeface="Lucida Sans Unicode" pitchFamily="34" charset="0"/>
              </a:rPr>
              <a:t>href</a:t>
            </a:r>
            <a:r>
              <a:rPr lang="en-US" b="0" dirty="0">
                <a:latin typeface="Lucida Sans Unicode" pitchFamily="34" charset="0"/>
                <a:ea typeface="Times New Roman" panose="02020603050405020304" pitchFamily="18" charset="0"/>
                <a:cs typeface="Lucida Sans Unicode" pitchFamily="34" charset="0"/>
              </a:rPr>
              <a:t>="/photo/display/1"&gt;</a:t>
            </a:r>
          </a:p>
          <a:p>
            <a:r>
              <a:rPr lang="en-US" b="0" dirty="0">
                <a:latin typeface="Lucida Sans Unicode" pitchFamily="34" charset="0"/>
                <a:ea typeface="Times New Roman" panose="02020603050405020304" pitchFamily="18" charset="0"/>
                <a:cs typeface="Lucida Sans Unicode" pitchFamily="34" charset="0"/>
              </a:rPr>
              <a:t>   Click here to view photo 1</a:t>
            </a:r>
          </a:p>
          <a:p>
            <a:r>
              <a:rPr lang="en-US" b="0" dirty="0">
                <a:latin typeface="Lucida Sans Unicode" pitchFamily="34" charset="0"/>
                <a:ea typeface="Times New Roman" panose="02020603050405020304" pitchFamily="18" charset="0"/>
                <a:cs typeface="Lucida Sans Unicode" pitchFamily="34" charset="0"/>
              </a:rPr>
              <a:t>&lt;/a&gt;</a:t>
            </a:r>
            <a:endParaRPr lang="en-GB" b="0" dirty="0">
              <a:latin typeface="Lucida Sans Unicode" pitchFamily="34" charset="0"/>
              <a:cs typeface="Lucida Sans Unicode" pitchFamily="34" charset="0"/>
            </a:endParaRPr>
          </a:p>
        </p:txBody>
      </p:sp>
      <p:sp>
        <p:nvSpPr>
          <p:cNvPr id="7" name="Bent Arrow 6"/>
          <p:cNvSpPr/>
          <p:nvPr/>
        </p:nvSpPr>
        <p:spPr bwMode="auto">
          <a:xfrm flipV="1">
            <a:off x="1397302" y="2728036"/>
            <a:ext cx="736504" cy="711107"/>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56" tIns="45714" rIns="182856" bIns="4571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GB"/>
          </a:p>
        </p:txBody>
      </p:sp>
      <p:sp>
        <p:nvSpPr>
          <p:cNvPr id="8" name="Rectangle 7"/>
          <p:cNvSpPr/>
          <p:nvPr/>
        </p:nvSpPr>
        <p:spPr>
          <a:xfrm>
            <a:off x="855523" y="4380390"/>
            <a:ext cx="7197298" cy="64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&lt;</a:t>
            </a:r>
            <a:r>
              <a:rPr lang="en-US" b="0" dirty="0" err="1">
                <a:solidFill>
                  <a:schemeClr val="tx1"/>
                </a:solidFill>
                <a:latin typeface="Lucida Sans Unicode" pitchFamily="34" charset="0"/>
                <a:ea typeface="Times New Roman" panose="02020603050405020304" pitchFamily="18" charset="0"/>
                <a:cs typeface="Lucida Sans Unicode" pitchFamily="34" charset="0"/>
              </a:rPr>
              <a:t>img</a:t>
            </a:r>
            <a:r>
              <a:rPr lang="en-US" b="0" dirty="0">
                <a:solidFill>
                  <a:schemeClr val="tx1"/>
                </a:solidFill>
                <a:latin typeface="Lucida Sans Unicode" pitchFamily="34" charset="0"/>
                <a:ea typeface="Times New Roman" panose="02020603050405020304" pitchFamily="18" charset="0"/>
                <a:cs typeface="Lucida Sans Unicode" pitchFamily="34" charset="0"/>
              </a:rPr>
              <a:t> alt="This image came from an action"  </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   </a:t>
            </a:r>
            <a:r>
              <a:rPr lang="en-US" b="0" dirty="0" err="1">
                <a:solidFill>
                  <a:schemeClr val="tx1"/>
                </a:solidFill>
                <a:latin typeface="Lucida Sans Unicode" pitchFamily="34" charset="0"/>
                <a:ea typeface="Times New Roman" panose="02020603050405020304" pitchFamily="18" charset="0"/>
                <a:cs typeface="Lucida Sans Unicode" pitchFamily="34" charset="0"/>
              </a:rPr>
              <a:t>src</a:t>
            </a:r>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Url.Action</a:t>
            </a:r>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GetImage</a:t>
            </a:r>
            <a:r>
              <a:rPr lang="en-US" b="0" dirty="0">
                <a:solidFill>
                  <a:schemeClr val="tx1"/>
                </a:solidFill>
                <a:latin typeface="Lucida Sans Unicode" pitchFamily="34" charset="0"/>
                <a:ea typeface="Times New Roman" panose="02020603050405020304" pitchFamily="18" charset="0"/>
                <a:cs typeface="Lucida Sans Unicode" pitchFamily="34" charset="0"/>
              </a:rPr>
              <a:t>", new { id = 1 })" /&gt;</a:t>
            </a:r>
            <a:endParaRPr lang="en-GB" b="0" dirty="0">
              <a:solidFill>
                <a:schemeClr val="tx1"/>
              </a:solidFill>
              <a:latin typeface="Lucida Sans Unicode" pitchFamily="34" charset="0"/>
              <a:cs typeface="Lucida Sans Unicode" pitchFamily="34" charset="0"/>
            </a:endParaRPr>
          </a:p>
        </p:txBody>
      </p:sp>
      <p:sp>
        <p:nvSpPr>
          <p:cNvPr id="9" name="Rectangle 8"/>
          <p:cNvSpPr/>
          <p:nvPr/>
        </p:nvSpPr>
        <p:spPr>
          <a:xfrm>
            <a:off x="2345927" y="5173345"/>
            <a:ext cx="6976977" cy="1200173"/>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&lt;</a:t>
            </a:r>
            <a:r>
              <a:rPr lang="en-US" b="0" dirty="0" err="1">
                <a:solidFill>
                  <a:schemeClr val="tx1"/>
                </a:solidFill>
                <a:latin typeface="Lucida Sans Unicode" pitchFamily="34" charset="0"/>
                <a:ea typeface="Times New Roman" panose="02020603050405020304" pitchFamily="18" charset="0"/>
                <a:cs typeface="Lucida Sans Unicode" pitchFamily="34" charset="0"/>
              </a:rPr>
              <a:t>img</a:t>
            </a:r>
            <a:r>
              <a:rPr lang="en-US" b="0" dirty="0">
                <a:solidFill>
                  <a:schemeClr val="tx1"/>
                </a:solidFill>
                <a:latin typeface="Lucida Sans Unicode" pitchFamily="34" charset="0"/>
                <a:ea typeface="Times New Roman" panose="02020603050405020304" pitchFamily="18" charset="0"/>
                <a:cs typeface="Lucida Sans Unicode" pitchFamily="34" charset="0"/>
              </a:rPr>
              <a:t> </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   alt="This image came from an action"  </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   </a:t>
            </a:r>
            <a:r>
              <a:rPr lang="en-US" b="0" dirty="0" err="1">
                <a:solidFill>
                  <a:schemeClr val="tx1"/>
                </a:solidFill>
                <a:latin typeface="Lucida Sans Unicode" pitchFamily="34" charset="0"/>
                <a:ea typeface="Times New Roman" panose="02020603050405020304" pitchFamily="18" charset="0"/>
                <a:cs typeface="Lucida Sans Unicode" pitchFamily="34" charset="0"/>
              </a:rPr>
              <a:t>src</a:t>
            </a:r>
            <a:r>
              <a:rPr lang="en-US" b="0" dirty="0">
                <a:solidFill>
                  <a:schemeClr val="tx1"/>
                </a:solidFill>
                <a:latin typeface="Lucida Sans Unicode" pitchFamily="34" charset="0"/>
                <a:ea typeface="Times New Roman" panose="02020603050405020304" pitchFamily="18" charset="0"/>
                <a:cs typeface="Lucida Sans Unicode" pitchFamily="34" charset="0"/>
              </a:rPr>
              <a:t>="/photo/</a:t>
            </a:r>
            <a:r>
              <a:rPr lang="en-US" b="0" dirty="0" err="1">
                <a:solidFill>
                  <a:schemeClr val="tx1"/>
                </a:solidFill>
                <a:latin typeface="Lucida Sans Unicode" pitchFamily="34" charset="0"/>
                <a:ea typeface="Times New Roman" panose="02020603050405020304" pitchFamily="18" charset="0"/>
                <a:cs typeface="Lucida Sans Unicode" pitchFamily="34" charset="0"/>
              </a:rPr>
              <a:t>getimage</a:t>
            </a:r>
            <a:r>
              <a:rPr lang="en-US" b="0" dirty="0">
                <a:solidFill>
                  <a:schemeClr val="tx1"/>
                </a:solidFill>
                <a:latin typeface="Lucida Sans Unicode" pitchFamily="34" charset="0"/>
                <a:ea typeface="Times New Roman" panose="02020603050405020304" pitchFamily="18" charset="0"/>
                <a:cs typeface="Lucida Sans Unicode" pitchFamily="34" charset="0"/>
              </a:rPr>
              <a:t>/1" })" </a:t>
            </a:r>
          </a:p>
          <a:p>
            <a:r>
              <a:rPr lang="en-US" b="0" dirty="0">
                <a:solidFill>
                  <a:schemeClr val="tx1"/>
                </a:solidFill>
                <a:latin typeface="Lucida Sans Unicode" pitchFamily="34" charset="0"/>
                <a:ea typeface="Times New Roman" panose="02020603050405020304" pitchFamily="18" charset="0"/>
                <a:cs typeface="Lucida Sans Unicode" pitchFamily="34" charset="0"/>
              </a:rPr>
              <a:t>/&gt;</a:t>
            </a:r>
            <a:endParaRPr lang="en-GB" b="0" dirty="0">
              <a:solidFill>
                <a:schemeClr val="tx1"/>
              </a:solidFill>
              <a:latin typeface="Lucida Sans Unicode" pitchFamily="34" charset="0"/>
              <a:cs typeface="Lucida Sans Unicode" pitchFamily="34" charset="0"/>
            </a:endParaRPr>
          </a:p>
        </p:txBody>
      </p:sp>
      <p:sp>
        <p:nvSpPr>
          <p:cNvPr id="10" name="Bent Arrow 9"/>
          <p:cNvSpPr/>
          <p:nvPr/>
        </p:nvSpPr>
        <p:spPr bwMode="auto">
          <a:xfrm flipV="1">
            <a:off x="1397301" y="5173344"/>
            <a:ext cx="736504" cy="711107"/>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56" tIns="45714" rIns="182856" bIns="4571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GB"/>
          </a:p>
        </p:txBody>
      </p:sp>
    </p:spTree>
    <p:extLst>
      <p:ext uri="{BB962C8B-B14F-4D97-AF65-F5344CB8AC3E}">
        <p14:creationId xmlns:p14="http://schemas.microsoft.com/office/powerpoint/2010/main" val="29703693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Display Helpers</a:t>
            </a:r>
            <a:endParaRPr lang="en-US"/>
          </a:p>
        </p:txBody>
      </p:sp>
      <p:sp>
        <p:nvSpPr>
          <p:cNvPr id="4" name="Content Placeholder 2"/>
          <p:cNvSpPr>
            <a:spLocks noGrp="1"/>
          </p:cNvSpPr>
          <p:nvPr/>
        </p:nvSpPr>
        <p:spPr bwMode="auto">
          <a:xfrm>
            <a:off x="587299" y="1341438"/>
            <a:ext cx="10968114" cy="47355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1" dirty="0" err="1"/>
              <a:t>Html.DisplayNameFor</a:t>
            </a:r>
            <a:r>
              <a:rPr lang="en-US" b="1" dirty="0"/>
              <a:t>()</a:t>
            </a:r>
          </a:p>
          <a:p>
            <a:endParaRPr lang="en-US" b="1" dirty="0"/>
          </a:p>
          <a:p>
            <a:endParaRPr lang="en-US" b="1" dirty="0"/>
          </a:p>
          <a:p>
            <a:endParaRPr lang="en-US" b="1" dirty="0"/>
          </a:p>
          <a:p>
            <a:endParaRPr lang="en-US" b="1" dirty="0"/>
          </a:p>
          <a:p>
            <a:endParaRPr lang="en-US" b="1" dirty="0"/>
          </a:p>
          <a:p>
            <a:r>
              <a:rPr lang="en-US" b="1" dirty="0" err="1"/>
              <a:t>Html.DisplayFor</a:t>
            </a:r>
            <a:r>
              <a:rPr lang="en-US" b="1" dirty="0"/>
              <a:t>()</a:t>
            </a:r>
          </a:p>
        </p:txBody>
      </p:sp>
      <p:sp>
        <p:nvSpPr>
          <p:cNvPr id="5" name="Rectangle 4"/>
          <p:cNvSpPr/>
          <p:nvPr/>
        </p:nvSpPr>
        <p:spPr>
          <a:xfrm>
            <a:off x="1073951" y="1949450"/>
            <a:ext cx="7345557" cy="36928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Html.DisplayNameFor</a:t>
            </a:r>
            <a:r>
              <a:rPr lang="en-US" b="0" dirty="0">
                <a:solidFill>
                  <a:schemeClr val="tx1"/>
                </a:solidFill>
                <a:latin typeface="Lucida Sans Unicode" pitchFamily="34" charset="0"/>
                <a:ea typeface="Times New Roman" panose="02020603050405020304" pitchFamily="18" charset="0"/>
                <a:cs typeface="Lucida Sans Unicode" pitchFamily="34" charset="0"/>
              </a:rPr>
              <a:t>(model =&gt; </a:t>
            </a:r>
            <a:r>
              <a:rPr lang="en-US" b="0" dirty="0" err="1">
                <a:solidFill>
                  <a:schemeClr val="tx1"/>
                </a:solidFill>
                <a:latin typeface="Lucida Sans Unicode" pitchFamily="34" charset="0"/>
                <a:ea typeface="Times New Roman" panose="02020603050405020304" pitchFamily="18" charset="0"/>
                <a:cs typeface="Lucida Sans Unicode" pitchFamily="34" charset="0"/>
              </a:rPr>
              <a:t>model.CreatedDate</a:t>
            </a:r>
            <a:r>
              <a:rPr lang="en-US" b="0" dirty="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6" name="Rectangle 5"/>
          <p:cNvSpPr/>
          <p:nvPr/>
        </p:nvSpPr>
        <p:spPr>
          <a:xfrm>
            <a:off x="1073951" y="4843103"/>
            <a:ext cx="7345557" cy="36928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Html.DisplayFor</a:t>
            </a:r>
            <a:r>
              <a:rPr lang="en-US" b="0" dirty="0">
                <a:solidFill>
                  <a:schemeClr val="tx1"/>
                </a:solidFill>
                <a:latin typeface="Lucida Sans Unicode" pitchFamily="34" charset="0"/>
                <a:ea typeface="Times New Roman" panose="02020603050405020304" pitchFamily="18" charset="0"/>
                <a:cs typeface="Lucida Sans Unicode" pitchFamily="34" charset="0"/>
              </a:rPr>
              <a:t>(model =&gt; </a:t>
            </a:r>
            <a:r>
              <a:rPr lang="en-US" b="0" dirty="0" err="1">
                <a:solidFill>
                  <a:schemeClr val="tx1"/>
                </a:solidFill>
                <a:latin typeface="Lucida Sans Unicode" pitchFamily="34" charset="0"/>
                <a:ea typeface="Times New Roman" panose="02020603050405020304" pitchFamily="18" charset="0"/>
                <a:cs typeface="Lucida Sans Unicode" pitchFamily="34" charset="0"/>
              </a:rPr>
              <a:t>model.CreatedDate</a:t>
            </a:r>
            <a:r>
              <a:rPr lang="en-US" b="0" dirty="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7" name="Rectangle 6"/>
          <p:cNvSpPr/>
          <p:nvPr/>
        </p:nvSpPr>
        <p:spPr>
          <a:xfrm>
            <a:off x="2896249" y="2817614"/>
            <a:ext cx="5683692" cy="36928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Created Date</a:t>
            </a:r>
            <a:endParaRPr lang="en-GB" b="0" dirty="0">
              <a:solidFill>
                <a:schemeClr val="tx1"/>
              </a:solidFill>
              <a:latin typeface="Lucida Sans Unicode" pitchFamily="34" charset="0"/>
              <a:cs typeface="Lucida Sans Unicode" pitchFamily="34" charset="0"/>
            </a:endParaRPr>
          </a:p>
        </p:txBody>
      </p:sp>
      <p:sp>
        <p:nvSpPr>
          <p:cNvPr id="8" name="Bent Arrow 7"/>
          <p:cNvSpPr/>
          <p:nvPr/>
        </p:nvSpPr>
        <p:spPr bwMode="auto">
          <a:xfrm flipV="1">
            <a:off x="1736742" y="2475791"/>
            <a:ext cx="736504" cy="711107"/>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56" tIns="45714" rIns="182856" bIns="4571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GB"/>
          </a:p>
        </p:txBody>
      </p:sp>
      <p:sp>
        <p:nvSpPr>
          <p:cNvPr id="9" name="Rectangle 8"/>
          <p:cNvSpPr/>
          <p:nvPr/>
        </p:nvSpPr>
        <p:spPr>
          <a:xfrm>
            <a:off x="2735816" y="5707666"/>
            <a:ext cx="5683692" cy="36928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smtClean="0">
                <a:solidFill>
                  <a:schemeClr val="tx1"/>
                </a:solidFill>
                <a:latin typeface="Lucida Sans Unicode" pitchFamily="34" charset="0"/>
                <a:ea typeface="Times New Roman" panose="02020603050405020304" pitchFamily="18" charset="0"/>
                <a:cs typeface="Lucida Sans Unicode" pitchFamily="34" charset="0"/>
              </a:rPr>
              <a:t>28.09.2015</a:t>
            </a:r>
            <a:endParaRPr lang="en-GB" b="0" dirty="0">
              <a:solidFill>
                <a:schemeClr val="tx1"/>
              </a:solidFill>
              <a:latin typeface="Lucida Sans Unicode" pitchFamily="34" charset="0"/>
              <a:cs typeface="Lucida Sans Unicode" pitchFamily="34" charset="0"/>
            </a:endParaRPr>
          </a:p>
        </p:txBody>
      </p:sp>
      <p:sp>
        <p:nvSpPr>
          <p:cNvPr id="10" name="Bent Arrow 9"/>
          <p:cNvSpPr/>
          <p:nvPr/>
        </p:nvSpPr>
        <p:spPr bwMode="auto">
          <a:xfrm flipV="1">
            <a:off x="1736742" y="5365843"/>
            <a:ext cx="736504" cy="711107"/>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56" tIns="45714" rIns="182856" bIns="4571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GB"/>
          </a:p>
        </p:txBody>
      </p:sp>
    </p:spTree>
    <p:extLst>
      <p:ext uri="{BB962C8B-B14F-4D97-AF65-F5344CB8AC3E}">
        <p14:creationId xmlns:p14="http://schemas.microsoft.com/office/powerpoint/2010/main" val="34634611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Begin Form Helper</a:t>
            </a:r>
            <a:endParaRPr lang="en-US"/>
          </a:p>
        </p:txBody>
      </p:sp>
      <p:sp>
        <p:nvSpPr>
          <p:cNvPr id="4" name="Content Placeholder 2"/>
          <p:cNvSpPr txBox="1">
            <a:spLocks/>
          </p:cNvSpPr>
          <p:nvPr/>
        </p:nvSpPr>
        <p:spPr bwMode="auto">
          <a:xfrm>
            <a:off x="1982529" y="1288989"/>
            <a:ext cx="8118099" cy="6284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buNone/>
            </a:pPr>
            <a:r>
              <a:rPr lang="en-US" kern="0" dirty="0" err="1"/>
              <a:t>Html.BeginForm</a:t>
            </a:r>
            <a:r>
              <a:rPr lang="en-US" kern="0" dirty="0"/>
              <a:t>()</a:t>
            </a:r>
          </a:p>
        </p:txBody>
      </p:sp>
      <p:sp>
        <p:nvSpPr>
          <p:cNvPr id="5" name="Rectangle 4"/>
          <p:cNvSpPr/>
          <p:nvPr/>
        </p:nvSpPr>
        <p:spPr>
          <a:xfrm>
            <a:off x="1982530" y="2115601"/>
            <a:ext cx="7345557" cy="1754098"/>
          </a:xfrm>
          <a:prstGeom prst="rect">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@using (</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Html.BeginForm</a:t>
            </a:r>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GB" b="0" dirty="0">
                <a:solidFill>
                  <a:schemeClr val="tx1"/>
                </a:solidFill>
                <a:latin typeface="Lucida Sans Unicode" pitchFamily="34" charset="0"/>
                <a:ea typeface="Times New Roman" panose="02020603050405020304" pitchFamily="18" charset="0"/>
                <a:cs typeface="Lucida Sans Unicode" pitchFamily="34" charset="0"/>
              </a:rPr>
              <a:t>"Create", "Photo", </a:t>
            </a:r>
            <a:br>
              <a:rPr lang="en-GB" b="0" dirty="0">
                <a:solidFill>
                  <a:schemeClr val="tx1"/>
                </a:solidFill>
                <a:latin typeface="Lucida Sans Unicode" pitchFamily="34" charset="0"/>
                <a:ea typeface="Times New Roman" panose="02020603050405020304" pitchFamily="18" charset="0"/>
                <a:cs typeface="Lucida Sans Unicode" pitchFamily="34" charset="0"/>
              </a:rPr>
            </a:br>
            <a:r>
              <a:rPr lang="en-GB" b="0" dirty="0">
                <a:solidFill>
                  <a:schemeClr val="tx1"/>
                </a:solidFill>
                <a:latin typeface="Lucida Sans Unicode" pitchFamily="34" charset="0"/>
                <a:ea typeface="Times New Roman" panose="02020603050405020304" pitchFamily="18" charset="0"/>
                <a:cs typeface="Lucida Sans Unicode" pitchFamily="34" charset="0"/>
              </a:rPr>
              <a:t>   </a:t>
            </a:r>
            <a:r>
              <a:rPr lang="en-GB" b="0" dirty="0" err="1">
                <a:solidFill>
                  <a:schemeClr val="tx1"/>
                </a:solidFill>
                <a:latin typeface="Lucida Sans Unicode" pitchFamily="34" charset="0"/>
                <a:ea typeface="Times New Roman" panose="02020603050405020304" pitchFamily="18" charset="0"/>
                <a:cs typeface="Lucida Sans Unicode" pitchFamily="34" charset="0"/>
              </a:rPr>
              <a:t>FormMethod.Post</a:t>
            </a:r>
            <a:r>
              <a:rPr lang="en-GB" b="0" dirty="0">
                <a:solidFill>
                  <a:schemeClr val="tx1"/>
                </a:solidFill>
                <a:latin typeface="Lucida Sans Unicode" pitchFamily="34" charset="0"/>
                <a:ea typeface="Times New Roman" panose="02020603050405020304" pitchFamily="18" charset="0"/>
                <a:cs typeface="Lucida Sans Unicode" pitchFamily="34" charset="0"/>
              </a:rPr>
              <a:t>, </a:t>
            </a:r>
            <a:br>
              <a:rPr lang="en-GB" b="0" dirty="0">
                <a:solidFill>
                  <a:schemeClr val="tx1"/>
                </a:solidFill>
                <a:latin typeface="Lucida Sans Unicode" pitchFamily="34" charset="0"/>
                <a:ea typeface="Times New Roman" panose="02020603050405020304" pitchFamily="18" charset="0"/>
                <a:cs typeface="Lucida Sans Unicode" pitchFamily="34" charset="0"/>
              </a:rPr>
            </a:br>
            <a:r>
              <a:rPr lang="en-GB" b="0" dirty="0">
                <a:solidFill>
                  <a:schemeClr val="tx1"/>
                </a:solidFill>
                <a:latin typeface="Lucida Sans Unicode" pitchFamily="34" charset="0"/>
                <a:ea typeface="Times New Roman" panose="02020603050405020304" pitchFamily="18" charset="0"/>
                <a:cs typeface="Lucida Sans Unicode" pitchFamily="34" charset="0"/>
              </a:rPr>
              <a:t>   new { </a:t>
            </a:r>
            <a:r>
              <a:rPr lang="en-GB" b="0" dirty="0" err="1">
                <a:solidFill>
                  <a:schemeClr val="tx1"/>
                </a:solidFill>
                <a:latin typeface="Lucida Sans Unicode" pitchFamily="34" charset="0"/>
                <a:ea typeface="Times New Roman" panose="02020603050405020304" pitchFamily="18" charset="0"/>
                <a:cs typeface="Lucida Sans Unicode" pitchFamily="34" charset="0"/>
              </a:rPr>
              <a:t>enctype</a:t>
            </a:r>
            <a:r>
              <a:rPr lang="en-GB" b="0" dirty="0">
                <a:solidFill>
                  <a:schemeClr val="tx1"/>
                </a:solidFill>
                <a:latin typeface="Lucida Sans Unicode" pitchFamily="34" charset="0"/>
                <a:ea typeface="Times New Roman" panose="02020603050405020304" pitchFamily="18" charset="0"/>
                <a:cs typeface="Lucida Sans Unicode" pitchFamily="34" charset="0"/>
              </a:rPr>
              <a:t> = "multipart/form-data" }</a:t>
            </a:r>
            <a:r>
              <a:rPr lang="en-US" b="0" dirty="0">
                <a:solidFill>
                  <a:schemeClr val="tx1"/>
                </a:solidFill>
                <a:latin typeface="Lucida Sans Unicode" pitchFamily="34" charset="0"/>
                <a:ea typeface="Times New Roman" panose="02020603050405020304" pitchFamily="18" charset="0"/>
                <a:cs typeface="Lucida Sans Unicode" pitchFamily="34" charset="0"/>
              </a:rPr>
              <a:t>))</a:t>
            </a:r>
          </a:p>
          <a:p>
            <a:r>
              <a:rPr lang="en-US" b="0" dirty="0">
                <a:solidFill>
                  <a:schemeClr val="tx1"/>
                </a:solidFill>
                <a:latin typeface="Lucida Sans Unicode" pitchFamily="34" charset="0"/>
                <a:cs typeface="Lucida Sans Unicode" pitchFamily="34" charset="0"/>
              </a:rPr>
              <a:t>{</a:t>
            </a:r>
          </a:p>
          <a:p>
            <a:r>
              <a:rPr lang="en-US" b="0" dirty="0">
                <a:solidFill>
                  <a:schemeClr val="tx1"/>
                </a:solidFill>
                <a:latin typeface="Lucida Sans Unicode" pitchFamily="34" charset="0"/>
                <a:cs typeface="Lucida Sans Unicode" pitchFamily="34" charset="0"/>
              </a:rPr>
              <a:t>   @* Place input controls here *@</a:t>
            </a:r>
          </a:p>
          <a:p>
            <a:r>
              <a:rPr lang="en-US" b="0" dirty="0">
                <a:solidFill>
                  <a:schemeClr val="tx1"/>
                </a:solidFill>
                <a:latin typeface="Lucida Sans Unicode" pitchFamily="34"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6" name="Rectangle 5"/>
          <p:cNvSpPr/>
          <p:nvPr/>
        </p:nvSpPr>
        <p:spPr>
          <a:xfrm>
            <a:off x="3364889" y="4582890"/>
            <a:ext cx="6186406" cy="120017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solidFill>
                  <a:schemeClr val="tx1"/>
                </a:solidFill>
                <a:latin typeface="Lucida Sans Unicode" pitchFamily="34" charset="0"/>
                <a:cs typeface="Lucida Sans Unicode" pitchFamily="34" charset="0"/>
              </a:rPr>
              <a:t>&lt;form action="/Photo/Create" method="post“</a:t>
            </a:r>
          </a:p>
          <a:p>
            <a:r>
              <a:rPr lang="en-US" b="0" dirty="0">
                <a:solidFill>
                  <a:schemeClr val="tx1"/>
                </a:solidFill>
                <a:latin typeface="Lucida Sans Unicode" pitchFamily="34" charset="0"/>
                <a:cs typeface="Lucida Sans Unicode" pitchFamily="34" charset="0"/>
              </a:rPr>
              <a:t>   </a:t>
            </a:r>
            <a:r>
              <a:rPr lang="en-US" b="0" dirty="0" err="1">
                <a:solidFill>
                  <a:schemeClr val="tx1"/>
                </a:solidFill>
                <a:latin typeface="Lucida Sans Unicode" pitchFamily="34" charset="0"/>
                <a:cs typeface="Lucida Sans Unicode" pitchFamily="34" charset="0"/>
              </a:rPr>
              <a:t>enctype</a:t>
            </a:r>
            <a:r>
              <a:rPr lang="en-US" b="0" dirty="0">
                <a:solidFill>
                  <a:schemeClr val="tx1"/>
                </a:solidFill>
                <a:latin typeface="Lucida Sans Unicode" pitchFamily="34" charset="0"/>
                <a:cs typeface="Lucida Sans Unicode" pitchFamily="34" charset="0"/>
              </a:rPr>
              <a:t>="multipart/form-data"&gt;</a:t>
            </a:r>
          </a:p>
          <a:p>
            <a:endParaRPr lang="en-US" b="0" dirty="0">
              <a:solidFill>
                <a:schemeClr val="tx1"/>
              </a:solidFill>
              <a:latin typeface="Lucida Sans Unicode" pitchFamily="34" charset="0"/>
              <a:cs typeface="Lucida Sans Unicode" pitchFamily="34" charset="0"/>
            </a:endParaRPr>
          </a:p>
          <a:p>
            <a:r>
              <a:rPr lang="en-US" b="0" dirty="0">
                <a:solidFill>
                  <a:schemeClr val="tx1"/>
                </a:solidFill>
                <a:latin typeface="Lucida Sans Unicode" pitchFamily="34" charset="0"/>
                <a:cs typeface="Lucida Sans Unicode" pitchFamily="34" charset="0"/>
              </a:rPr>
              <a:t>&lt;/form&gt;</a:t>
            </a:r>
            <a:endParaRPr lang="en-GB" b="0" dirty="0">
              <a:solidFill>
                <a:schemeClr val="tx1"/>
              </a:solidFill>
              <a:latin typeface="Lucida Sans Unicode" pitchFamily="34" charset="0"/>
              <a:cs typeface="Lucida Sans Unicode" pitchFamily="34" charset="0"/>
            </a:endParaRPr>
          </a:p>
        </p:txBody>
      </p:sp>
      <p:sp>
        <p:nvSpPr>
          <p:cNvPr id="7" name="Bent Arrow 6"/>
          <p:cNvSpPr/>
          <p:nvPr/>
        </p:nvSpPr>
        <p:spPr bwMode="auto">
          <a:xfrm flipV="1">
            <a:off x="2354976" y="4241066"/>
            <a:ext cx="736504" cy="711107"/>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56" tIns="45714" rIns="182856" bIns="4571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GB"/>
          </a:p>
        </p:txBody>
      </p:sp>
    </p:spTree>
    <p:extLst>
      <p:ext uri="{BB962C8B-B14F-4D97-AF65-F5344CB8AC3E}">
        <p14:creationId xmlns:p14="http://schemas.microsoft.com/office/powerpoint/2010/main" val="18842412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Editor Helpers</a:t>
            </a:r>
            <a:endParaRPr lang="en-US" dirty="0"/>
          </a:p>
        </p:txBody>
      </p:sp>
      <p:sp>
        <p:nvSpPr>
          <p:cNvPr id="4" name="Content Placeholder 2"/>
          <p:cNvSpPr>
            <a:spLocks noGrp="1"/>
          </p:cNvSpPr>
          <p:nvPr/>
        </p:nvSpPr>
        <p:spPr bwMode="auto">
          <a:xfrm>
            <a:off x="595313" y="1341438"/>
            <a:ext cx="10960100" cy="47355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b="1" dirty="0" err="1"/>
              <a:t>Html.LabelFor</a:t>
            </a:r>
            <a:r>
              <a:rPr lang="en-US" b="1" dirty="0"/>
              <a:t>()</a:t>
            </a:r>
          </a:p>
          <a:p>
            <a:endParaRPr lang="en-US" b="1" dirty="0"/>
          </a:p>
          <a:p>
            <a:endParaRPr lang="en-US" b="1" dirty="0"/>
          </a:p>
          <a:p>
            <a:endParaRPr lang="en-US" b="1" dirty="0"/>
          </a:p>
          <a:p>
            <a:endParaRPr lang="en-US" b="1" dirty="0"/>
          </a:p>
          <a:p>
            <a:endParaRPr lang="en-US" b="1" dirty="0"/>
          </a:p>
          <a:p>
            <a:pPr>
              <a:buNone/>
            </a:pPr>
            <a:r>
              <a:rPr lang="en-US" b="1" dirty="0" err="1"/>
              <a:t>Html.EditorFor</a:t>
            </a:r>
            <a:r>
              <a:rPr lang="en-US" b="1" dirty="0"/>
              <a:t>()</a:t>
            </a:r>
          </a:p>
        </p:txBody>
      </p:sp>
      <p:sp>
        <p:nvSpPr>
          <p:cNvPr id="5" name="Rectangle 4"/>
          <p:cNvSpPr/>
          <p:nvPr/>
        </p:nvSpPr>
        <p:spPr>
          <a:xfrm>
            <a:off x="1034195" y="1949450"/>
            <a:ext cx="7345557" cy="36928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Html.LabelFor</a:t>
            </a:r>
            <a:r>
              <a:rPr lang="en-US" b="0" dirty="0">
                <a:solidFill>
                  <a:schemeClr val="tx1"/>
                </a:solidFill>
                <a:latin typeface="Lucida Sans Unicode" pitchFamily="34" charset="0"/>
                <a:ea typeface="Times New Roman" panose="02020603050405020304" pitchFamily="18" charset="0"/>
                <a:cs typeface="Lucida Sans Unicode" pitchFamily="34" charset="0"/>
              </a:rPr>
              <a:t>(model =&gt; </a:t>
            </a:r>
            <a:r>
              <a:rPr lang="en-US" b="0" dirty="0" err="1">
                <a:solidFill>
                  <a:schemeClr val="tx1"/>
                </a:solidFill>
                <a:latin typeface="Lucida Sans Unicode" pitchFamily="34" charset="0"/>
                <a:ea typeface="Times New Roman" panose="02020603050405020304" pitchFamily="18" charset="0"/>
                <a:cs typeface="Lucida Sans Unicode" pitchFamily="34" charset="0"/>
              </a:rPr>
              <a:t>model.ContactMe</a:t>
            </a:r>
            <a:r>
              <a:rPr lang="en-US" b="0" dirty="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6" name="Rectangle 5"/>
          <p:cNvSpPr/>
          <p:nvPr/>
        </p:nvSpPr>
        <p:spPr>
          <a:xfrm>
            <a:off x="1034195" y="4843103"/>
            <a:ext cx="7345557" cy="36928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Html.EditorFor</a:t>
            </a:r>
            <a:r>
              <a:rPr lang="en-US" b="0" dirty="0">
                <a:solidFill>
                  <a:schemeClr val="tx1"/>
                </a:solidFill>
                <a:latin typeface="Lucida Sans Unicode" pitchFamily="34" charset="0"/>
                <a:ea typeface="Times New Roman" panose="02020603050405020304" pitchFamily="18" charset="0"/>
                <a:cs typeface="Lucida Sans Unicode" pitchFamily="34" charset="0"/>
              </a:rPr>
              <a:t>(model =&gt; </a:t>
            </a:r>
            <a:r>
              <a:rPr lang="en-US" b="0" dirty="0" err="1">
                <a:solidFill>
                  <a:schemeClr val="tx1"/>
                </a:solidFill>
                <a:latin typeface="Lucida Sans Unicode" pitchFamily="34" charset="0"/>
                <a:ea typeface="Times New Roman" panose="02020603050405020304" pitchFamily="18" charset="0"/>
                <a:cs typeface="Lucida Sans Unicode" pitchFamily="34" charset="0"/>
              </a:rPr>
              <a:t>model.ContactMe</a:t>
            </a:r>
            <a:r>
              <a:rPr lang="en-US" b="0" dirty="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7" name="Rectangle 6"/>
          <p:cNvSpPr/>
          <p:nvPr/>
        </p:nvSpPr>
        <p:spPr>
          <a:xfrm>
            <a:off x="2856493" y="2817614"/>
            <a:ext cx="5683692" cy="92321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&lt;label for="</a:t>
            </a:r>
            <a:r>
              <a:rPr lang="en-US" b="0" dirty="0" err="1">
                <a:solidFill>
                  <a:schemeClr val="tx1"/>
                </a:solidFill>
                <a:latin typeface="Lucida Sans Unicode" pitchFamily="34" charset="0"/>
                <a:ea typeface="Times New Roman" panose="02020603050405020304" pitchFamily="18" charset="0"/>
                <a:cs typeface="Lucida Sans Unicode" pitchFamily="34" charset="0"/>
              </a:rPr>
              <a:t>ContactMe</a:t>
            </a:r>
            <a:r>
              <a:rPr lang="en-US" b="0" dirty="0">
                <a:solidFill>
                  <a:schemeClr val="tx1"/>
                </a:solidFill>
                <a:latin typeface="Lucida Sans Unicode" pitchFamily="34" charset="0"/>
                <a:ea typeface="Times New Roman" panose="02020603050405020304" pitchFamily="18" charset="0"/>
                <a:cs typeface="Lucida Sans Unicode" pitchFamily="34" charset="0"/>
              </a:rPr>
              <a:t>"&gt;</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  Contact Me</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&lt;/label&gt;</a:t>
            </a:r>
            <a:endParaRPr lang="en-GB" b="0" dirty="0">
              <a:solidFill>
                <a:schemeClr val="tx1"/>
              </a:solidFill>
              <a:latin typeface="Lucida Sans Unicode" pitchFamily="34" charset="0"/>
              <a:cs typeface="Lucida Sans Unicode" pitchFamily="34" charset="0"/>
            </a:endParaRPr>
          </a:p>
        </p:txBody>
      </p:sp>
      <p:sp>
        <p:nvSpPr>
          <p:cNvPr id="8" name="Bent Arrow 7"/>
          <p:cNvSpPr/>
          <p:nvPr/>
        </p:nvSpPr>
        <p:spPr bwMode="auto">
          <a:xfrm flipV="1">
            <a:off x="1696986" y="2475791"/>
            <a:ext cx="736504" cy="711107"/>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56" tIns="45714" rIns="182856" bIns="4571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GB"/>
          </a:p>
        </p:txBody>
      </p:sp>
      <p:sp>
        <p:nvSpPr>
          <p:cNvPr id="9" name="Rectangle 8"/>
          <p:cNvSpPr/>
          <p:nvPr/>
        </p:nvSpPr>
        <p:spPr>
          <a:xfrm>
            <a:off x="2856493" y="5430703"/>
            <a:ext cx="5683692" cy="64624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&lt;input type="checkbox"</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   name="Description"&gt;</a:t>
            </a:r>
            <a:endParaRPr lang="en-GB" b="0" dirty="0">
              <a:solidFill>
                <a:schemeClr val="tx1"/>
              </a:solidFill>
              <a:latin typeface="Lucida Sans Unicode" pitchFamily="34" charset="0"/>
              <a:cs typeface="Lucida Sans Unicode" pitchFamily="34" charset="0"/>
            </a:endParaRPr>
          </a:p>
        </p:txBody>
      </p:sp>
      <p:sp>
        <p:nvSpPr>
          <p:cNvPr id="10" name="Bent Arrow 9"/>
          <p:cNvSpPr/>
          <p:nvPr/>
        </p:nvSpPr>
        <p:spPr bwMode="auto">
          <a:xfrm flipV="1">
            <a:off x="1696986" y="5365843"/>
            <a:ext cx="736504" cy="711107"/>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56" tIns="45714" rIns="182856" bIns="4571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GB"/>
          </a:p>
        </p:txBody>
      </p:sp>
    </p:spTree>
    <p:extLst>
      <p:ext uri="{BB962C8B-B14F-4D97-AF65-F5344CB8AC3E}">
        <p14:creationId xmlns:p14="http://schemas.microsoft.com/office/powerpoint/2010/main" val="5777127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Validation Helpers</a:t>
            </a:r>
            <a:endParaRPr lang="en-US"/>
          </a:p>
        </p:txBody>
      </p:sp>
      <p:sp>
        <p:nvSpPr>
          <p:cNvPr id="4" name="Content Placeholder 2"/>
          <p:cNvSpPr>
            <a:spLocks noGrp="1"/>
          </p:cNvSpPr>
          <p:nvPr/>
        </p:nvSpPr>
        <p:spPr bwMode="auto">
          <a:xfrm>
            <a:off x="595313" y="1341438"/>
            <a:ext cx="9505315" cy="482757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b="1" dirty="0" err="1"/>
              <a:t>Html.ValidationSummary</a:t>
            </a:r>
            <a:r>
              <a:rPr lang="en-US" b="1" dirty="0"/>
              <a:t>()</a:t>
            </a:r>
          </a:p>
          <a:p>
            <a:endParaRPr lang="en-US" b="1" dirty="0"/>
          </a:p>
          <a:p>
            <a:endParaRPr lang="en-US" b="1" dirty="0"/>
          </a:p>
          <a:p>
            <a:endParaRPr lang="en-US" b="1" dirty="0"/>
          </a:p>
          <a:p>
            <a:endParaRPr lang="en-US" b="1" dirty="0"/>
          </a:p>
          <a:p>
            <a:endParaRPr lang="en-US" b="1" dirty="0"/>
          </a:p>
          <a:p>
            <a:pPr>
              <a:buNone/>
            </a:pPr>
            <a:r>
              <a:rPr lang="en-US" b="1" dirty="0" err="1"/>
              <a:t>Html.ValidationMessageFor</a:t>
            </a:r>
            <a:r>
              <a:rPr lang="en-US" b="1" dirty="0"/>
              <a:t>()</a:t>
            </a:r>
          </a:p>
        </p:txBody>
      </p:sp>
      <p:sp>
        <p:nvSpPr>
          <p:cNvPr id="5" name="Rectangle 4"/>
          <p:cNvSpPr/>
          <p:nvPr/>
        </p:nvSpPr>
        <p:spPr>
          <a:xfrm>
            <a:off x="1044134" y="1853593"/>
            <a:ext cx="7345557" cy="36928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Html.ValidationSummary</a:t>
            </a:r>
            <a:r>
              <a:rPr lang="en-US" b="0" dirty="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6" name="Rectangle 5"/>
          <p:cNvSpPr/>
          <p:nvPr/>
        </p:nvSpPr>
        <p:spPr>
          <a:xfrm>
            <a:off x="1044134" y="4961882"/>
            <a:ext cx="7345557" cy="36928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Html.ValidationMessageFor</a:t>
            </a:r>
            <a:r>
              <a:rPr lang="en-US" b="0" dirty="0">
                <a:solidFill>
                  <a:schemeClr val="tx1"/>
                </a:solidFill>
                <a:latin typeface="Lucida Sans Unicode" pitchFamily="34" charset="0"/>
                <a:ea typeface="Times New Roman" panose="02020603050405020304" pitchFamily="18" charset="0"/>
                <a:cs typeface="Lucida Sans Unicode" pitchFamily="34" charset="0"/>
              </a:rPr>
              <a:t>(model =&gt; </a:t>
            </a:r>
            <a:r>
              <a:rPr lang="en-US" b="0" dirty="0" err="1">
                <a:solidFill>
                  <a:schemeClr val="tx1"/>
                </a:solidFill>
                <a:latin typeface="Lucida Sans Unicode" pitchFamily="34" charset="0"/>
                <a:ea typeface="Times New Roman" panose="02020603050405020304" pitchFamily="18" charset="0"/>
                <a:cs typeface="Lucida Sans Unicode" pitchFamily="34" charset="0"/>
              </a:rPr>
              <a:t>model.Email</a:t>
            </a:r>
            <a:r>
              <a:rPr lang="en-US" b="0" dirty="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7" name="Rectangle 6"/>
          <p:cNvSpPr/>
          <p:nvPr/>
        </p:nvSpPr>
        <p:spPr>
          <a:xfrm>
            <a:off x="2309815" y="2549109"/>
            <a:ext cx="6397357" cy="120017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&lt;</a:t>
            </a:r>
            <a:r>
              <a:rPr lang="en-US" b="0" dirty="0" err="1">
                <a:solidFill>
                  <a:schemeClr val="tx1"/>
                </a:solidFill>
                <a:latin typeface="Lucida Sans Unicode" pitchFamily="34" charset="0"/>
                <a:ea typeface="Times New Roman" panose="02020603050405020304" pitchFamily="18" charset="0"/>
                <a:cs typeface="Lucida Sans Unicode" pitchFamily="34" charset="0"/>
              </a:rPr>
              <a:t>ul</a:t>
            </a:r>
            <a:r>
              <a:rPr lang="en-US" b="0" dirty="0">
                <a:solidFill>
                  <a:schemeClr val="tx1"/>
                </a:solidFill>
                <a:latin typeface="Lucida Sans Unicode" pitchFamily="34" charset="0"/>
                <a:ea typeface="Times New Roman" panose="02020603050405020304" pitchFamily="18" charset="0"/>
                <a:cs typeface="Lucida Sans Unicode" pitchFamily="34" charset="0"/>
              </a:rPr>
              <a:t>&gt;</a:t>
            </a:r>
          </a:p>
          <a:p>
            <a:r>
              <a:rPr lang="en-US" b="0" dirty="0">
                <a:solidFill>
                  <a:schemeClr val="tx1"/>
                </a:solidFill>
                <a:latin typeface="Lucida Sans Unicode" pitchFamily="34" charset="0"/>
                <a:ea typeface="Times New Roman" panose="02020603050405020304" pitchFamily="18" charset="0"/>
                <a:cs typeface="Lucida Sans Unicode" pitchFamily="34" charset="0"/>
              </a:rPr>
              <a:t>  &lt;</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li&gt;Please enter your last name&lt;/</a:t>
            </a:r>
            <a:r>
              <a:rPr lang="en-US" b="0" dirty="0">
                <a:solidFill>
                  <a:schemeClr val="tx1"/>
                </a:solidFill>
                <a:latin typeface="Lucida Sans Unicode" pitchFamily="34" charset="0"/>
                <a:ea typeface="Times New Roman" panose="02020603050405020304" pitchFamily="18" charset="0"/>
                <a:cs typeface="Lucida Sans Unicode" pitchFamily="34" charset="0"/>
              </a:rPr>
              <a:t>li&gt;</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  &lt;</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li&gt;Please enter a valid email address&lt;/</a:t>
            </a:r>
            <a:r>
              <a:rPr lang="en-US" b="0" dirty="0">
                <a:solidFill>
                  <a:schemeClr val="tx1"/>
                </a:solidFill>
                <a:latin typeface="Lucida Sans Unicode" pitchFamily="34" charset="0"/>
                <a:ea typeface="Times New Roman" panose="02020603050405020304" pitchFamily="18" charset="0"/>
                <a:cs typeface="Lucida Sans Unicode" pitchFamily="34" charset="0"/>
              </a:rPr>
              <a:t>li&gt;</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&lt;/</a:t>
            </a:r>
            <a:r>
              <a:rPr lang="en-US" b="0" dirty="0" err="1">
                <a:solidFill>
                  <a:schemeClr val="tx1"/>
                </a:solidFill>
                <a:latin typeface="Lucida Sans Unicode" pitchFamily="34" charset="0"/>
                <a:ea typeface="Times New Roman" panose="02020603050405020304" pitchFamily="18" charset="0"/>
                <a:cs typeface="Lucida Sans Unicode" pitchFamily="34" charset="0"/>
              </a:rPr>
              <a:t>ul</a:t>
            </a:r>
            <a:r>
              <a:rPr lang="en-US" b="0" dirty="0">
                <a:solidFill>
                  <a:schemeClr val="tx1"/>
                </a:solidFill>
                <a:latin typeface="Lucida Sans Unicode" pitchFamily="34" charset="0"/>
                <a:ea typeface="Times New Roman" panose="02020603050405020304" pitchFamily="18" charset="0"/>
                <a:cs typeface="Lucida Sans Unicode" pitchFamily="34" charset="0"/>
              </a:rPr>
              <a:t>&gt;</a:t>
            </a:r>
            <a:endParaRPr lang="en-GB" b="0" dirty="0">
              <a:solidFill>
                <a:schemeClr val="tx1"/>
              </a:solidFill>
              <a:latin typeface="Lucida Sans Unicode" pitchFamily="34" charset="0"/>
              <a:cs typeface="Lucida Sans Unicode" pitchFamily="34" charset="0"/>
            </a:endParaRPr>
          </a:p>
        </p:txBody>
      </p:sp>
      <p:sp>
        <p:nvSpPr>
          <p:cNvPr id="8" name="Bent Arrow 7"/>
          <p:cNvSpPr/>
          <p:nvPr/>
        </p:nvSpPr>
        <p:spPr bwMode="auto">
          <a:xfrm flipV="1">
            <a:off x="1338673" y="2379662"/>
            <a:ext cx="736504" cy="711107"/>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56" tIns="45714" rIns="182856" bIns="4571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GB"/>
          </a:p>
        </p:txBody>
      </p:sp>
      <p:sp>
        <p:nvSpPr>
          <p:cNvPr id="9" name="Rectangle 8"/>
          <p:cNvSpPr/>
          <p:nvPr/>
        </p:nvSpPr>
        <p:spPr>
          <a:xfrm>
            <a:off x="2866432" y="5826445"/>
            <a:ext cx="5683692" cy="36928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smtClean="0">
                <a:solidFill>
                  <a:schemeClr val="tx1"/>
                </a:solidFill>
                <a:latin typeface="Lucida Sans Unicode" pitchFamily="34" charset="0"/>
                <a:cs typeface="Lucida Sans Unicode" pitchFamily="34" charset="0"/>
              </a:rPr>
              <a:t>Please</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 enter a valid email address</a:t>
            </a:r>
            <a:endParaRPr lang="en-GB" b="0" dirty="0">
              <a:solidFill>
                <a:schemeClr val="tx1"/>
              </a:solidFill>
              <a:latin typeface="Lucida Sans Unicode" pitchFamily="34" charset="0"/>
              <a:cs typeface="Lucida Sans Unicode" pitchFamily="34" charset="0"/>
            </a:endParaRPr>
          </a:p>
        </p:txBody>
      </p:sp>
      <p:sp>
        <p:nvSpPr>
          <p:cNvPr id="10" name="Bent Arrow 9"/>
          <p:cNvSpPr/>
          <p:nvPr/>
        </p:nvSpPr>
        <p:spPr bwMode="auto">
          <a:xfrm flipV="1">
            <a:off x="1706925" y="5484622"/>
            <a:ext cx="736504" cy="711107"/>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56" tIns="45714" rIns="182856" bIns="4571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GB"/>
          </a:p>
        </p:txBody>
      </p:sp>
    </p:spTree>
    <p:extLst>
      <p:ext uri="{BB962C8B-B14F-4D97-AF65-F5344CB8AC3E}">
        <p14:creationId xmlns:p14="http://schemas.microsoft.com/office/powerpoint/2010/main" val="19600181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smtClean="0"/>
              <a:t>HANDS-ON</a:t>
            </a:r>
            <a:endParaRPr lang="de-DE" dirty="0"/>
          </a:p>
        </p:txBody>
      </p:sp>
      <p:sp>
        <p:nvSpPr>
          <p:cNvPr id="7" name="Untertitel 6"/>
          <p:cNvSpPr>
            <a:spLocks noGrp="1"/>
          </p:cNvSpPr>
          <p:nvPr>
            <p:ph type="subTitle" idx="1"/>
          </p:nvPr>
        </p:nvSpPr>
        <p:spPr/>
        <p:txBody>
          <a:bodyPr/>
          <a:lstStyle/>
          <a:p>
            <a:r>
              <a:rPr lang="de-DE" dirty="0"/>
              <a:t>04. Aufbau einer Webapplikation mit ASP.NET MVC</a:t>
            </a:r>
          </a:p>
        </p:txBody>
      </p:sp>
      <p:sp>
        <p:nvSpPr>
          <p:cNvPr id="4" name="Foliennummernplatzhalter 3"/>
          <p:cNvSpPr>
            <a:spLocks noGrp="1"/>
          </p:cNvSpPr>
          <p:nvPr>
            <p:ph type="sldNum" sz="quarter" idx="10"/>
          </p:nvPr>
        </p:nvSpPr>
        <p:spPr/>
        <p:txBody>
          <a:bodyPr/>
          <a:lstStyle/>
          <a:p>
            <a:fld id="{8F35CB8A-22DD-4279-9E9E-A49CDB5FBE56}" type="slidenum">
              <a:rPr lang="en-US" smtClean="0"/>
              <a:pPr/>
              <a:t>18</a:t>
            </a:fld>
            <a:endParaRPr lang="en-US" dirty="0"/>
          </a:p>
        </p:txBody>
      </p:sp>
    </p:spTree>
    <p:extLst>
      <p:ext uri="{BB962C8B-B14F-4D97-AF65-F5344CB8AC3E}">
        <p14:creationId xmlns:p14="http://schemas.microsoft.com/office/powerpoint/2010/main" val="23360426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liennummernplatzhalter 11"/>
          <p:cNvSpPr>
            <a:spLocks noGrp="1"/>
          </p:cNvSpPr>
          <p:nvPr>
            <p:ph type="sldNum" sz="quarter" idx="10"/>
          </p:nvPr>
        </p:nvSpPr>
        <p:spPr/>
        <p:txBody>
          <a:bodyPr/>
          <a:lstStyle/>
          <a:p>
            <a:pPr>
              <a:defRPr/>
            </a:pPr>
            <a:fld id="{447D8812-7F1A-4985-9D5E-D7E4ED464A4E}" type="slidenum">
              <a:rPr lang="sv-SE" smtClean="0"/>
              <a:pPr>
                <a:defRPr/>
              </a:pPr>
              <a:t>19</a:t>
            </a:fld>
            <a:endParaRPr lang="sv-SE"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el 1"/>
          <p:cNvSpPr>
            <a:spLocks noGrp="1"/>
          </p:cNvSpPr>
          <p:nvPr>
            <p:ph type="title"/>
          </p:nvPr>
        </p:nvSpPr>
        <p:spPr/>
        <p:txBody>
          <a:bodyPr/>
          <a:lstStyle/>
          <a:p>
            <a:pPr eaLnBrk="1" hangingPunct="1"/>
            <a:r>
              <a:rPr lang="de-DE" dirty="0" smtClean="0"/>
              <a:t>Kursinhalte</a:t>
            </a:r>
          </a:p>
        </p:txBody>
      </p:sp>
      <p:sp>
        <p:nvSpPr>
          <p:cNvPr id="11" name="Foliennummernplatzhalter 10"/>
          <p:cNvSpPr>
            <a:spLocks noGrp="1"/>
          </p:cNvSpPr>
          <p:nvPr>
            <p:ph type="sldNum" sz="quarter" idx="12"/>
          </p:nvPr>
        </p:nvSpPr>
        <p:spPr/>
        <p:txBody>
          <a:bodyPr/>
          <a:lstStyle/>
          <a:p>
            <a:pPr>
              <a:defRPr/>
            </a:pPr>
            <a:fld id="{167059F5-D541-4CCE-9C94-CDD37FCFF25E}" type="slidenum">
              <a:rPr lang="sv-SE" smtClean="0"/>
              <a:pPr>
                <a:defRPr/>
              </a:pPr>
              <a:t>2</a:t>
            </a:fld>
            <a:endParaRPr lang="sv-SE" dirty="0"/>
          </a:p>
        </p:txBody>
      </p:sp>
      <p:graphicFrame>
        <p:nvGraphicFramePr>
          <p:cNvPr id="3" name="Tabelle 2"/>
          <p:cNvGraphicFramePr>
            <a:graphicFrameLocks noGrp="1"/>
          </p:cNvGraphicFramePr>
          <p:nvPr>
            <p:extLst>
              <p:ext uri="{D42A27DB-BD31-4B8C-83A1-F6EECF244321}">
                <p14:modId xmlns:p14="http://schemas.microsoft.com/office/powerpoint/2010/main" val="3980651537"/>
              </p:ext>
            </p:extLst>
          </p:nvPr>
        </p:nvGraphicFramePr>
        <p:xfrm>
          <a:off x="587298" y="1444713"/>
          <a:ext cx="8928177" cy="2746287"/>
        </p:xfrm>
        <a:graphic>
          <a:graphicData uri="http://schemas.openxmlformats.org/drawingml/2006/table">
            <a:tbl>
              <a:tblPr firstRow="1" bandRow="1">
                <a:tableStyleId>{B301B821-A1FF-4177-AEE7-76D212191A09}</a:tableStyleId>
              </a:tblPr>
              <a:tblGrid>
                <a:gridCol w="1357132">
                  <a:extLst>
                    <a:ext uri="{9D8B030D-6E8A-4147-A177-3AD203B41FA5}">
                      <a16:colId xmlns:a16="http://schemas.microsoft.com/office/drawing/2014/main" val="20000"/>
                    </a:ext>
                  </a:extLst>
                </a:gridCol>
                <a:gridCol w="7571045">
                  <a:extLst>
                    <a:ext uri="{9D8B030D-6E8A-4147-A177-3AD203B41FA5}">
                      <a16:colId xmlns:a16="http://schemas.microsoft.com/office/drawing/2014/main" val="20001"/>
                    </a:ext>
                  </a:extLst>
                </a:gridCol>
              </a:tblGrid>
              <a:tr h="460287">
                <a:tc gridSpan="2">
                  <a:txBody>
                    <a:bodyPr/>
                    <a:lstStyle/>
                    <a:p>
                      <a:pPr marL="0" marR="0" indent="0" algn="l" defTabSz="914332" rtl="0" eaLnBrk="1" fontAlgn="auto" latinLnBrk="0" hangingPunct="1">
                        <a:lnSpc>
                          <a:spcPct val="100000"/>
                        </a:lnSpc>
                        <a:spcBef>
                          <a:spcPts val="0"/>
                        </a:spcBef>
                        <a:spcAft>
                          <a:spcPts val="0"/>
                        </a:spcAft>
                        <a:buClrTx/>
                        <a:buSzTx/>
                        <a:buFontTx/>
                        <a:buNone/>
                        <a:tabLst/>
                        <a:defRPr/>
                      </a:pPr>
                      <a:r>
                        <a:rPr lang="de-DE" b="1" dirty="0" smtClean="0">
                          <a:solidFill>
                            <a:schemeClr val="tx1"/>
                          </a:solidFill>
                        </a:rPr>
                        <a:t>.NET Jump Start</a:t>
                      </a:r>
                    </a:p>
                  </a:txBody>
                  <a:tcPr/>
                </a:tc>
                <a:tc hMerge="1">
                  <a:txBody>
                    <a:bodyPr/>
                    <a:lstStyle/>
                    <a:p>
                      <a:endParaRPr lang="de-DE" dirty="0"/>
                    </a:p>
                  </a:txBody>
                  <a:tcPr/>
                </a:tc>
                <a:extLst>
                  <a:ext uri="{0D108BD9-81ED-4DB2-BD59-A6C34878D82A}">
                    <a16:rowId xmlns:a16="http://schemas.microsoft.com/office/drawing/2014/main" val="10000"/>
                  </a:ext>
                </a:extLst>
              </a:tr>
              <a:tr h="370840">
                <a:tc>
                  <a:txBody>
                    <a:bodyPr/>
                    <a:lstStyle/>
                    <a:p>
                      <a:r>
                        <a:rPr lang="de-DE" dirty="0" smtClean="0"/>
                        <a:t>Tag 1</a:t>
                      </a:r>
                      <a:endParaRPr lang="de-DE" dirty="0"/>
                    </a:p>
                  </a:txBody>
                  <a:tcPr/>
                </a:tc>
                <a:tc>
                  <a:txBody>
                    <a:bodyPr/>
                    <a:lstStyle/>
                    <a:p>
                      <a:r>
                        <a:rPr lang="de-DE" b="0" dirty="0" smtClean="0"/>
                        <a:t>01 | Überblick</a:t>
                      </a:r>
                      <a:endParaRPr lang="de-DE" b="0" dirty="0"/>
                    </a:p>
                  </a:txBody>
                  <a:tcPr/>
                </a:tc>
                <a:extLst>
                  <a:ext uri="{0D108BD9-81ED-4DB2-BD59-A6C34878D82A}">
                    <a16:rowId xmlns:a16="http://schemas.microsoft.com/office/drawing/2014/main" val="10001"/>
                  </a:ext>
                </a:extLst>
              </a:tr>
              <a:tr h="370840">
                <a:tc>
                  <a:txBody>
                    <a:bodyPr/>
                    <a:lstStyle/>
                    <a:p>
                      <a:endParaRPr lang="de-DE" b="1" dirty="0"/>
                    </a:p>
                  </a:txBody>
                  <a:tcPr/>
                </a:tc>
                <a:tc>
                  <a:txBody>
                    <a:bodyPr/>
                    <a:lstStyle/>
                    <a:p>
                      <a:r>
                        <a:rPr lang="de-DE" b="0" dirty="0" smtClean="0"/>
                        <a:t>02 | Vorbereitung und Projektsetup</a:t>
                      </a:r>
                      <a:endParaRPr lang="de-DE" b="0" dirty="0"/>
                    </a:p>
                  </a:txBody>
                  <a:tcPr/>
                </a:tc>
                <a:extLst>
                  <a:ext uri="{0D108BD9-81ED-4DB2-BD59-A6C34878D82A}">
                    <a16:rowId xmlns:a16="http://schemas.microsoft.com/office/drawing/2014/main" val="10002"/>
                  </a:ext>
                </a:extLst>
              </a:tr>
              <a:tr h="370840">
                <a:tc>
                  <a:txBody>
                    <a:bodyPr/>
                    <a:lstStyle/>
                    <a:p>
                      <a:endParaRPr lang="de-DE" dirty="0"/>
                    </a:p>
                  </a:txBody>
                  <a:tcPr/>
                </a:tc>
                <a:tc>
                  <a:txBody>
                    <a:bodyPr/>
                    <a:lstStyle/>
                    <a:p>
                      <a:r>
                        <a:rPr lang="de-DE" b="0" dirty="0" smtClean="0"/>
                        <a:t>03 | Datenmodellierung und -abfrage mit dem Entity Framework</a:t>
                      </a:r>
                      <a:endParaRPr lang="de-DE" b="0" dirty="0"/>
                    </a:p>
                  </a:txBody>
                  <a:tcPr/>
                </a:tc>
                <a:extLst>
                  <a:ext uri="{0D108BD9-81ED-4DB2-BD59-A6C34878D82A}">
                    <a16:rowId xmlns:a16="http://schemas.microsoft.com/office/drawing/2014/main" val="10003"/>
                  </a:ext>
                </a:extLst>
              </a:tr>
              <a:tr h="370840">
                <a:tc>
                  <a:txBody>
                    <a:bodyPr/>
                    <a:lstStyle/>
                    <a:p>
                      <a:endParaRPr lang="de-DE" dirty="0"/>
                    </a:p>
                  </a:txBody>
                  <a:tcPr/>
                </a:tc>
                <a:tc>
                  <a:txBody>
                    <a:bodyPr/>
                    <a:lstStyle/>
                    <a:p>
                      <a:r>
                        <a:rPr lang="de-DE" b="1" dirty="0" smtClean="0"/>
                        <a:t>04 | Aufbau einer Webapplikation mit ASP.NET MVC</a:t>
                      </a:r>
                      <a:endParaRPr lang="de-DE" b="1" dirty="0"/>
                    </a:p>
                  </a:txBody>
                  <a:tcPr/>
                </a:tc>
                <a:extLst>
                  <a:ext uri="{0D108BD9-81ED-4DB2-BD59-A6C34878D82A}">
                    <a16:rowId xmlns:a16="http://schemas.microsoft.com/office/drawing/2014/main" val="10004"/>
                  </a:ext>
                </a:extLst>
              </a:tr>
              <a:tr h="370840">
                <a:tc>
                  <a:txBody>
                    <a:bodyPr/>
                    <a:lstStyle/>
                    <a:p>
                      <a:pPr marL="0" marR="0" lvl="0" indent="0" algn="l" defTabSz="914332" rtl="0" eaLnBrk="1" fontAlgn="auto" latinLnBrk="0" hangingPunct="1">
                        <a:lnSpc>
                          <a:spcPct val="100000"/>
                        </a:lnSpc>
                        <a:spcBef>
                          <a:spcPts val="0"/>
                        </a:spcBef>
                        <a:spcAft>
                          <a:spcPts val="0"/>
                        </a:spcAft>
                        <a:buClrTx/>
                        <a:buSzTx/>
                        <a:buFontTx/>
                        <a:buNone/>
                        <a:tabLst/>
                        <a:defRPr/>
                      </a:pPr>
                      <a:r>
                        <a:rPr lang="de-DE" dirty="0" smtClean="0"/>
                        <a:t>Tag 2</a:t>
                      </a:r>
                    </a:p>
                  </a:txBody>
                  <a:tcPr/>
                </a:tc>
                <a:tc>
                  <a:txBody>
                    <a:bodyPr/>
                    <a:lstStyle/>
                    <a:p>
                      <a:r>
                        <a:rPr lang="de-DE" b="0" dirty="0" smtClean="0"/>
                        <a:t>05</a:t>
                      </a:r>
                      <a:r>
                        <a:rPr lang="de-DE" b="0" baseline="0" dirty="0" smtClean="0"/>
                        <a:t> | Entwicklung einer Schnittstelle mit ASP.NET Web API</a:t>
                      </a:r>
                      <a:endParaRPr lang="de-DE" b="0" dirty="0"/>
                    </a:p>
                  </a:txBody>
                  <a:tcPr/>
                </a:tc>
                <a:extLst>
                  <a:ext uri="{0D108BD9-81ED-4DB2-BD59-A6C34878D82A}">
                    <a16:rowId xmlns:a16="http://schemas.microsoft.com/office/drawing/2014/main" val="10005"/>
                  </a:ext>
                </a:extLst>
              </a:tr>
              <a:tr h="370840">
                <a:tc>
                  <a:txBody>
                    <a:bodyPr/>
                    <a:lstStyle/>
                    <a:p>
                      <a:endParaRPr lang="de-DE" dirty="0"/>
                    </a:p>
                  </a:txBody>
                  <a:tcPr/>
                </a:tc>
                <a:tc>
                  <a:txBody>
                    <a:bodyPr/>
                    <a:lstStyle/>
                    <a:p>
                      <a:r>
                        <a:rPr lang="de-DE" b="0" dirty="0" smtClean="0"/>
                        <a:t>06</a:t>
                      </a:r>
                      <a:r>
                        <a:rPr lang="de-DE" b="0" baseline="0" dirty="0" smtClean="0"/>
                        <a:t> | Entwicklung einer App für die universelle Windows Plattform</a:t>
                      </a:r>
                      <a:endParaRPr lang="de-DE" b="0" dirty="0"/>
                    </a:p>
                  </a:txBody>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04 | Aufbau </a:t>
            </a:r>
            <a:r>
              <a:rPr lang="de-DE" dirty="0"/>
              <a:t>einer Webapplikation mit ASP.NET MVC</a:t>
            </a:r>
          </a:p>
        </p:txBody>
      </p:sp>
      <p:pic>
        <p:nvPicPr>
          <p:cNvPr id="3" name="Grafik 2"/>
          <p:cNvPicPr>
            <a:picLocks noChangeAspect="1"/>
          </p:cNvPicPr>
          <p:nvPr/>
        </p:nvPicPr>
        <p:blipFill>
          <a:blip r:embed="rId2"/>
          <a:stretch>
            <a:fillRect/>
          </a:stretch>
        </p:blipFill>
        <p:spPr>
          <a:xfrm>
            <a:off x="587299" y="1341748"/>
            <a:ext cx="8028594" cy="5008252"/>
          </a:xfrm>
          <a:prstGeom prst="rect">
            <a:avLst/>
          </a:prstGeom>
        </p:spPr>
      </p:pic>
    </p:spTree>
    <p:extLst>
      <p:ext uri="{BB962C8B-B14F-4D97-AF65-F5344CB8AC3E}">
        <p14:creationId xmlns:p14="http://schemas.microsoft.com/office/powerpoint/2010/main" val="30753122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p:cNvSpPr>
            <a:spLocks noGrp="1"/>
          </p:cNvSpPr>
          <p:nvPr>
            <p:ph type="title"/>
          </p:nvPr>
        </p:nvSpPr>
        <p:spPr/>
        <p:txBody>
          <a:bodyPr/>
          <a:lstStyle/>
          <a:p>
            <a:pPr>
              <a:lnSpc>
                <a:spcPct val="150000"/>
              </a:lnSpc>
            </a:pPr>
            <a:r>
              <a:rPr lang="de-DE" dirty="0" smtClean="0"/>
              <a:t>Agenda</a:t>
            </a:r>
            <a:endParaRPr lang="de-DE" dirty="0"/>
          </a:p>
        </p:txBody>
      </p:sp>
      <p:sp>
        <p:nvSpPr>
          <p:cNvPr id="5" name="Inhaltsplatzhalter 4"/>
          <p:cNvSpPr>
            <a:spLocks noGrp="1"/>
          </p:cNvSpPr>
          <p:nvPr>
            <p:ph idx="1"/>
          </p:nvPr>
        </p:nvSpPr>
        <p:spPr/>
        <p:txBody>
          <a:bodyPr/>
          <a:lstStyle/>
          <a:p>
            <a:pPr marL="342900" indent="-342900">
              <a:lnSpc>
                <a:spcPct val="150000"/>
              </a:lnSpc>
              <a:buFont typeface="+mj-lt"/>
              <a:buAutoNum type="arabicPeriod"/>
            </a:pPr>
            <a:r>
              <a:rPr lang="de-DE" dirty="0" smtClean="0"/>
              <a:t>MVC</a:t>
            </a:r>
          </a:p>
          <a:p>
            <a:pPr marL="342900" indent="-342900">
              <a:lnSpc>
                <a:spcPct val="150000"/>
              </a:lnSpc>
              <a:buFont typeface="+mj-lt"/>
              <a:buAutoNum type="arabicPeriod"/>
            </a:pPr>
            <a:r>
              <a:rPr lang="de-DE" dirty="0" err="1" smtClean="0"/>
              <a:t>Razor</a:t>
            </a:r>
            <a:r>
              <a:rPr lang="de-DE" dirty="0" smtClean="0"/>
              <a:t> Syntax</a:t>
            </a:r>
          </a:p>
          <a:p>
            <a:pPr marL="342900" indent="-342900">
              <a:lnSpc>
                <a:spcPct val="150000"/>
              </a:lnSpc>
              <a:buFont typeface="+mj-lt"/>
              <a:buAutoNum type="arabicPeriod"/>
            </a:pPr>
            <a:r>
              <a:rPr lang="de-DE" dirty="0" smtClean="0"/>
              <a:t>Data </a:t>
            </a:r>
            <a:r>
              <a:rPr lang="de-DE" dirty="0" err="1" smtClean="0"/>
              <a:t>Annotations</a:t>
            </a:r>
            <a:endParaRPr lang="de-DE" dirty="0" smtClean="0"/>
          </a:p>
          <a:p>
            <a:pPr marL="342900" indent="-342900">
              <a:lnSpc>
                <a:spcPct val="150000"/>
              </a:lnSpc>
              <a:buFont typeface="+mj-lt"/>
              <a:buAutoNum type="arabicPeriod"/>
            </a:pPr>
            <a:r>
              <a:rPr lang="de-DE" dirty="0" smtClean="0"/>
              <a:t>HTML Helpers</a:t>
            </a:r>
          </a:p>
          <a:p>
            <a:pPr marL="342900" indent="-342900">
              <a:lnSpc>
                <a:spcPct val="150000"/>
              </a:lnSpc>
              <a:buFont typeface="+mj-lt"/>
              <a:buAutoNum type="arabicPeriod"/>
            </a:pPr>
            <a:r>
              <a:rPr lang="de-DE" dirty="0" smtClean="0"/>
              <a:t>Hands-On</a:t>
            </a:r>
          </a:p>
          <a:p>
            <a:pPr marL="342900" indent="-342900">
              <a:lnSpc>
                <a:spcPct val="150000"/>
              </a:lnSpc>
              <a:buFont typeface="+mj-lt"/>
              <a:buAutoNum type="arabicPeriod"/>
            </a:pPr>
            <a:endParaRPr lang="de-DE" dirty="0" smtClean="0"/>
          </a:p>
        </p:txBody>
      </p:sp>
    </p:spTree>
    <p:extLst>
      <p:ext uri="{BB962C8B-B14F-4D97-AF65-F5344CB8AC3E}">
        <p14:creationId xmlns:p14="http://schemas.microsoft.com/office/powerpoint/2010/main" val="17560055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a:t>
            </a:r>
            <a:endParaRPr lang="en-US" dirty="0"/>
          </a:p>
        </p:txBody>
      </p:sp>
      <p:sp>
        <p:nvSpPr>
          <p:cNvPr id="5" name="Text Placeholder 4"/>
          <p:cNvSpPr>
            <a:spLocks noGrp="1"/>
          </p:cNvSpPr>
          <p:nvPr>
            <p:ph type="body" idx="1"/>
          </p:nvPr>
        </p:nvSpPr>
        <p:spPr>
          <a:xfrm>
            <a:off x="595313" y="1341437"/>
            <a:ext cx="11007802" cy="4735513"/>
          </a:xfrm>
        </p:spPr>
        <p:txBody>
          <a:bodyPr/>
          <a:lstStyle/>
          <a:p>
            <a:r>
              <a:rPr lang="de-DE" dirty="0"/>
              <a:t>Trennung von Geschäftslogik, Präsentation und relevanten </a:t>
            </a:r>
            <a:r>
              <a:rPr lang="de-DE" dirty="0" smtClean="0"/>
              <a:t>Daten</a:t>
            </a:r>
          </a:p>
          <a:p>
            <a:r>
              <a:rPr lang="de-DE" b="0" dirty="0" err="1" smtClean="0"/>
              <a:t>Seperation</a:t>
            </a:r>
            <a:r>
              <a:rPr lang="de-DE" b="0" dirty="0" smtClean="0"/>
              <a:t> </a:t>
            </a:r>
            <a:r>
              <a:rPr lang="de-DE" b="0" dirty="0" err="1" smtClean="0"/>
              <a:t>of</a:t>
            </a:r>
            <a:r>
              <a:rPr lang="de-DE" b="0" dirty="0" smtClean="0"/>
              <a:t> </a:t>
            </a:r>
            <a:r>
              <a:rPr lang="de-DE" b="0" dirty="0" err="1" smtClean="0"/>
              <a:t>concern</a:t>
            </a:r>
            <a:endParaRPr lang="en-US" b="0" dirty="0" smtClean="0"/>
          </a:p>
          <a:p>
            <a:r>
              <a:rPr lang="en-US" b="0" dirty="0" smtClean="0"/>
              <a:t>“Models” </a:t>
            </a:r>
            <a:r>
              <a:rPr lang="en-US" b="0" dirty="0" err="1" smtClean="0"/>
              <a:t>kapseln</a:t>
            </a:r>
            <a:r>
              <a:rPr lang="en-US" b="0" dirty="0" smtClean="0"/>
              <a:t> </a:t>
            </a:r>
            <a:r>
              <a:rPr lang="en-US" b="0" dirty="0" err="1" smtClean="0"/>
              <a:t>Objekte</a:t>
            </a:r>
            <a:r>
              <a:rPr lang="en-US" b="0" dirty="0" smtClean="0"/>
              <a:t> und </a:t>
            </a:r>
            <a:r>
              <a:rPr lang="en-US" b="0" dirty="0" err="1" smtClean="0"/>
              <a:t>Daten</a:t>
            </a:r>
            <a:endParaRPr lang="en-US" b="0" dirty="0"/>
          </a:p>
          <a:p>
            <a:r>
              <a:rPr lang="en-US" b="0" dirty="0" smtClean="0"/>
              <a:t>“Views” </a:t>
            </a:r>
            <a:r>
              <a:rPr lang="en-US" b="0" dirty="0" err="1" smtClean="0"/>
              <a:t>generieren</a:t>
            </a:r>
            <a:r>
              <a:rPr lang="en-US" b="0" dirty="0" smtClean="0"/>
              <a:t> </a:t>
            </a:r>
            <a:r>
              <a:rPr lang="en-US" b="0" dirty="0" smtClean="0"/>
              <a:t>die </a:t>
            </a:r>
            <a:r>
              <a:rPr lang="en-US" b="0" dirty="0" err="1" smtClean="0"/>
              <a:t>Benutzeroberfläche</a:t>
            </a:r>
            <a:endParaRPr lang="en-US" b="0" dirty="0"/>
          </a:p>
          <a:p>
            <a:r>
              <a:rPr lang="en-US" b="0" dirty="0" smtClean="0"/>
              <a:t>“Controllers” </a:t>
            </a:r>
            <a:r>
              <a:rPr lang="en-US" b="0" dirty="0" err="1" smtClean="0"/>
              <a:t>interagieren</a:t>
            </a:r>
            <a:r>
              <a:rPr lang="en-US" b="0" dirty="0" smtClean="0"/>
              <a:t> </a:t>
            </a:r>
            <a:r>
              <a:rPr lang="en-US" b="0" dirty="0" err="1" smtClean="0"/>
              <a:t>mit</a:t>
            </a:r>
            <a:r>
              <a:rPr lang="en-US" b="0" dirty="0" smtClean="0"/>
              <a:t> </a:t>
            </a:r>
            <a:r>
              <a:rPr lang="en-US" b="0" dirty="0" err="1" smtClean="0"/>
              <a:t>Benutzeraktionen</a:t>
            </a:r>
            <a:endParaRPr lang="en-US" b="0" dirty="0"/>
          </a:p>
          <a:p>
            <a:r>
              <a:rPr lang="en-US" b="0" dirty="0" smtClean="0"/>
              <a:t>Code </a:t>
            </a:r>
            <a:r>
              <a:rPr lang="en-US" b="0" dirty="0"/>
              <a:t>in .</a:t>
            </a:r>
            <a:r>
              <a:rPr lang="en-US" b="0" dirty="0" err="1"/>
              <a:t>cshtml</a:t>
            </a:r>
            <a:r>
              <a:rPr lang="en-US" b="0" dirty="0"/>
              <a:t> </a:t>
            </a:r>
            <a:r>
              <a:rPr lang="en-US" b="0" dirty="0" smtClean="0"/>
              <a:t>und .</a:t>
            </a:r>
            <a:r>
              <a:rPr lang="en-US" b="0" dirty="0" err="1" smtClean="0"/>
              <a:t>cs</a:t>
            </a:r>
            <a:r>
              <a:rPr lang="en-US" b="0" dirty="0" smtClean="0"/>
              <a:t> </a:t>
            </a:r>
            <a:r>
              <a:rPr lang="en-US" b="0" dirty="0" err="1" smtClean="0"/>
              <a:t>Dateien</a:t>
            </a:r>
            <a:endParaRPr lang="en-US" b="0" dirty="0"/>
          </a:p>
        </p:txBody>
      </p:sp>
      <p:pic>
        <p:nvPicPr>
          <p:cNvPr id="4" name="Picture 2" descr="http://howtodoinjava.com/wp-content/uploads/2015/02/mvc-architecture.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206" y="2209087"/>
            <a:ext cx="4191000" cy="3305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19018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Razor Syntax</a:t>
            </a:r>
            <a:endParaRPr lang="en-US" dirty="0"/>
          </a:p>
        </p:txBody>
      </p:sp>
      <p:sp>
        <p:nvSpPr>
          <p:cNvPr id="4" name="Rectangle 3"/>
          <p:cNvSpPr/>
          <p:nvPr/>
        </p:nvSpPr>
        <p:spPr>
          <a:xfrm>
            <a:off x="595313" y="1341438"/>
            <a:ext cx="8410480" cy="5077652"/>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smtClean="0">
                <a:solidFill>
                  <a:srgbClr val="000000"/>
                </a:solidFill>
                <a:highlight>
                  <a:srgbClr val="FFFF00"/>
                </a:highlight>
                <a:latin typeface="Consolas" panose="020B0609020204030204" pitchFamily="49" charset="0"/>
              </a:rPr>
              <a:t>@*</a:t>
            </a:r>
            <a:r>
              <a:rPr lang="en-US" dirty="0" smtClean="0">
                <a:solidFill>
                  <a:srgbClr val="006400"/>
                </a:solidFill>
                <a:highlight>
                  <a:srgbClr val="FFFFFF"/>
                </a:highlight>
                <a:latin typeface="Consolas" panose="020B0609020204030204" pitchFamily="49" charset="0"/>
              </a:rPr>
              <a:t> Some more Razor examples </a:t>
            </a:r>
            <a:r>
              <a:rPr lang="en-US" dirty="0" smtClean="0">
                <a:solidFill>
                  <a:srgbClr val="000000"/>
                </a:solidFill>
                <a:highlight>
                  <a:srgbClr val="FFFF00"/>
                </a:highlight>
                <a:latin typeface="Consolas" panose="020B0609020204030204" pitchFamily="49" charset="0"/>
              </a:rPr>
              <a:t>*@</a:t>
            </a:r>
            <a:endParaRPr lang="en-US" dirty="0" smtClean="0">
              <a:solidFill>
                <a:srgbClr val="000000"/>
              </a:solidFill>
              <a:highlight>
                <a:srgbClr val="FFFFFF"/>
              </a:highlight>
              <a:latin typeface="Consolas" panose="020B0609020204030204" pitchFamily="49" charset="0"/>
            </a:endParaRPr>
          </a:p>
          <a:p>
            <a:endParaRPr lang="en-US" dirty="0" smtClean="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span</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Price including Sale Tax: </a:t>
            </a:r>
            <a:r>
              <a:rPr lang="en-US" dirty="0">
                <a:solidFill>
                  <a:srgbClr val="000000"/>
                </a:solidFill>
                <a:highlight>
                  <a:srgbClr val="FFFF00"/>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Model.Price</a:t>
            </a:r>
            <a:r>
              <a:rPr lang="en-US" dirty="0">
                <a:solidFill>
                  <a:srgbClr val="000000"/>
                </a:solidFill>
                <a:highlight>
                  <a:srgbClr val="FFFFFF"/>
                </a:highlight>
                <a:latin typeface="Consolas" panose="020B0609020204030204" pitchFamily="49" charset="0"/>
              </a:rPr>
              <a:t> * 1.2 </a:t>
            </a:r>
          </a:p>
          <a:p>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span</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span</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Price including Sale Tax: </a:t>
            </a:r>
            <a:r>
              <a:rPr lang="en-US" dirty="0">
                <a:solidFill>
                  <a:srgbClr val="000000"/>
                </a:solidFill>
                <a:highlight>
                  <a:srgbClr val="FFFF00"/>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Model.Price</a:t>
            </a:r>
            <a:r>
              <a:rPr lang="en-US" dirty="0">
                <a:solidFill>
                  <a:srgbClr val="000000"/>
                </a:solidFill>
                <a:highlight>
                  <a:srgbClr val="FFFFFF"/>
                </a:highlight>
                <a:latin typeface="Consolas" panose="020B0609020204030204" pitchFamily="49" charset="0"/>
              </a:rPr>
              <a:t> * 1.2</a:t>
            </a:r>
            <a:r>
              <a:rPr lang="en-US" dirty="0">
                <a:solidFill>
                  <a:srgbClr val="000000"/>
                </a:solidFill>
                <a:highlight>
                  <a:srgbClr val="FFFF00"/>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p>
          <a:p>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span</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00"/>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Model.Count</a:t>
            </a:r>
            <a:r>
              <a:rPr lang="en-US" dirty="0">
                <a:solidFill>
                  <a:srgbClr val="000000"/>
                </a:solidFill>
                <a:highlight>
                  <a:srgbClr val="FFFFFF"/>
                </a:highlight>
                <a:latin typeface="Consolas" panose="020B0609020204030204" pitchFamily="49" charset="0"/>
              </a:rPr>
              <a:t> &gt; 5)</a:t>
            </a:r>
          </a:p>
          <a:p>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&lt;</a:t>
            </a:r>
            <a:r>
              <a:rPr lang="en-US" dirty="0" err="1">
                <a:solidFill>
                  <a:srgbClr val="800000"/>
                </a:solidFill>
                <a:highlight>
                  <a:srgbClr val="FFFFFF"/>
                </a:highlight>
                <a:latin typeface="Consolas" panose="020B0609020204030204" pitchFamily="49" charset="0"/>
              </a:rPr>
              <a:t>ol</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00"/>
                </a:solidFill>
                <a:highlight>
                  <a:srgbClr val="FFFF00"/>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foreach</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item </a:t>
            </a:r>
            <a:r>
              <a:rPr lang="en-US" dirty="0">
                <a:solidFill>
                  <a:srgbClr val="0000FF"/>
                </a:solidFill>
                <a:highlight>
                  <a:srgbClr val="FFFFFF"/>
                </a:highlight>
                <a:latin typeface="Consolas" panose="020B0609020204030204" pitchFamily="49" charset="0"/>
              </a:rPr>
              <a:t>in</a:t>
            </a:r>
            <a:r>
              <a:rPr lang="en-US" dirty="0">
                <a:solidFill>
                  <a:srgbClr val="000000"/>
                </a:solidFill>
                <a:highlight>
                  <a:srgbClr val="FFFFFF"/>
                </a:highlight>
                <a:latin typeface="Consolas" panose="020B0609020204030204" pitchFamily="49" charset="0"/>
              </a:rPr>
              <a:t> Model)</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li</a:t>
            </a:r>
            <a:r>
              <a:rPr lang="en-US" dirty="0">
                <a:solidFill>
                  <a:srgbClr val="0000FF"/>
                </a:solidFill>
                <a:highlight>
                  <a:srgbClr val="FFFFFF"/>
                </a:highlight>
                <a:latin typeface="Consolas" panose="020B0609020204030204" pitchFamily="49" charset="0"/>
              </a:rPr>
              <a:t>&gt;</a:t>
            </a:r>
            <a:r>
              <a:rPr lang="en-US" dirty="0">
                <a:solidFill>
                  <a:srgbClr val="000000"/>
                </a:solidFill>
                <a:highlight>
                  <a:srgbClr val="FFFF00"/>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item.Name</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li</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&lt;/</a:t>
            </a:r>
            <a:r>
              <a:rPr lang="en-US" dirty="0" err="1">
                <a:solidFill>
                  <a:srgbClr val="800000"/>
                </a:solidFill>
                <a:highlight>
                  <a:srgbClr val="FFFFFF"/>
                </a:highlight>
                <a:latin typeface="Consolas" panose="020B0609020204030204" pitchFamily="49" charset="0"/>
              </a:rPr>
              <a:t>ol</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9223528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VIEWS AN DATEN BINDEN UND EIGENSCHAFTEN ANZEIGEN</a:t>
            </a:r>
            <a:endParaRPr lang="en-US" dirty="0"/>
          </a:p>
        </p:txBody>
      </p:sp>
      <p:sp>
        <p:nvSpPr>
          <p:cNvPr id="4" name="Content Placeholder 2"/>
          <p:cNvSpPr>
            <a:spLocks noGrp="1"/>
          </p:cNvSpPr>
          <p:nvPr/>
        </p:nvSpPr>
        <p:spPr bwMode="auto">
          <a:xfrm>
            <a:off x="595313" y="1341438"/>
            <a:ext cx="11009312" cy="47355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200" dirty="0" smtClean="0"/>
              <a:t>Man </a:t>
            </a:r>
            <a:r>
              <a:rPr lang="de-DE" sz="2200" dirty="0" smtClean="0"/>
              <a:t>kann</a:t>
            </a:r>
            <a:r>
              <a:rPr lang="en-US" sz="2200" dirty="0" smtClean="0"/>
              <a:t> Views stark typisieren und </a:t>
            </a:r>
            <a:r>
              <a:rPr lang="de-DE" sz="2200" dirty="0" smtClean="0"/>
              <a:t>eine</a:t>
            </a:r>
            <a:r>
              <a:rPr lang="en-US" sz="2200" dirty="0" smtClean="0"/>
              <a:t> </a:t>
            </a:r>
            <a:r>
              <a:rPr lang="en-US" sz="2200" dirty="0" err="1" smtClean="0"/>
              <a:t>Deklaration</a:t>
            </a:r>
            <a:r>
              <a:rPr lang="en-US" sz="2200" dirty="0" smtClean="0"/>
              <a:t> </a:t>
            </a:r>
            <a:r>
              <a:rPr lang="en-US" sz="2200" dirty="0" err="1" smtClean="0"/>
              <a:t>eines</a:t>
            </a:r>
            <a:r>
              <a:rPr lang="en-US" sz="2200" dirty="0" smtClean="0"/>
              <a:t> Models </a:t>
            </a:r>
            <a:r>
              <a:rPr lang="en-US" sz="2200" dirty="0" err="1" smtClean="0"/>
              <a:t>einschließen</a:t>
            </a:r>
            <a:r>
              <a:rPr lang="en-US" sz="2200" dirty="0" smtClean="0"/>
              <a:t>. Visual Studio </a:t>
            </a:r>
            <a:r>
              <a:rPr lang="en-US" sz="2200" dirty="0" err="1" smtClean="0"/>
              <a:t>erkennt</a:t>
            </a:r>
            <a:r>
              <a:rPr lang="en-US" sz="2200" dirty="0" smtClean="0"/>
              <a:t> dies und </a:t>
            </a:r>
            <a:r>
              <a:rPr lang="en-US" sz="2200" dirty="0" err="1" smtClean="0"/>
              <a:t>unterstützt</a:t>
            </a:r>
            <a:r>
              <a:rPr lang="en-US" sz="2200" dirty="0" smtClean="0"/>
              <a:t> </a:t>
            </a:r>
            <a:r>
              <a:rPr lang="en-US" sz="2200" dirty="0" err="1" smtClean="0"/>
              <a:t>u.a</a:t>
            </a:r>
            <a:r>
              <a:rPr lang="en-US" sz="2200" dirty="0" smtClean="0"/>
              <a:t>. </a:t>
            </a:r>
            <a:r>
              <a:rPr lang="en-US" sz="2200" dirty="0" err="1" smtClean="0"/>
              <a:t>mit</a:t>
            </a:r>
            <a:r>
              <a:rPr lang="en-US" sz="2200" dirty="0" smtClean="0"/>
              <a:t> IntelliSense Feedback und Error-Handling</a:t>
            </a:r>
          </a:p>
          <a:p>
            <a:endParaRPr lang="en-US" sz="2200" dirty="0"/>
          </a:p>
          <a:p>
            <a:endParaRPr lang="en-US" sz="2200" dirty="0"/>
          </a:p>
          <a:p>
            <a:endParaRPr lang="en-US" dirty="0"/>
          </a:p>
          <a:p>
            <a:endParaRPr lang="en-US" dirty="0"/>
          </a:p>
          <a:p>
            <a:pPr marL="0" indent="0">
              <a:buNone/>
            </a:pPr>
            <a:endParaRPr lang="en-US" dirty="0"/>
          </a:p>
        </p:txBody>
      </p:sp>
      <p:sp>
        <p:nvSpPr>
          <p:cNvPr id="5" name="Rectangle 4"/>
          <p:cNvSpPr/>
          <p:nvPr/>
        </p:nvSpPr>
        <p:spPr>
          <a:xfrm>
            <a:off x="595313" y="2238896"/>
            <a:ext cx="7865322" cy="2420861"/>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1000"/>
              </a:spcAft>
            </a:pPr>
            <a:endParaRPr lang="en-US" sz="2000" b="0" dirty="0">
              <a:latin typeface="Courier New" panose="02070309020205020404" pitchFamily="49" charset="0"/>
              <a:ea typeface="Times New Roman" panose="02020603050405020304" pitchFamily="18" charset="0"/>
              <a:cs typeface="Courier New" panose="02070309020205020404" pitchFamily="49" charset="0"/>
            </a:endParaRPr>
          </a:p>
          <a:p>
            <a:r>
              <a:rPr lang="en-US" sz="2000" dirty="0">
                <a:solidFill>
                  <a:srgbClr val="000000"/>
                </a:solidFill>
                <a:highlight>
                  <a:srgbClr val="FFFF00"/>
                </a:highlight>
                <a:latin typeface="Consolas" panose="020B0609020204030204" pitchFamily="49" charset="0"/>
              </a:rPr>
              <a:t>@model </a:t>
            </a:r>
            <a:r>
              <a:rPr lang="en-US" sz="2000" dirty="0" err="1">
                <a:solidFill>
                  <a:srgbClr val="2B91AF"/>
                </a:solidFill>
                <a:highlight>
                  <a:srgbClr val="FFFFFF"/>
                </a:highlight>
                <a:latin typeface="Consolas" panose="020B0609020204030204" pitchFamily="49" charset="0"/>
              </a:rPr>
              <a:t>IEnumerable</a:t>
            </a:r>
            <a:r>
              <a:rPr lang="en-US" sz="2000" dirty="0">
                <a:solidFill>
                  <a:srgbClr val="000000"/>
                </a:solidFill>
                <a:highlight>
                  <a:srgbClr val="FFFFFF"/>
                </a:highlight>
                <a:latin typeface="Consolas" panose="020B0609020204030204" pitchFamily="49" charset="0"/>
              </a:rPr>
              <a:t>&lt;</a:t>
            </a:r>
            <a:r>
              <a:rPr lang="en-US" sz="2000" dirty="0" err="1">
                <a:solidFill>
                  <a:srgbClr val="000000"/>
                </a:solidFill>
                <a:highlight>
                  <a:srgbClr val="FFFFFF"/>
                </a:highlight>
                <a:latin typeface="Consolas" panose="020B0609020204030204" pitchFamily="49" charset="0"/>
              </a:rPr>
              <a:t>MyWebSite.Models.Product</a:t>
            </a:r>
            <a:r>
              <a:rPr lang="en-US" sz="2000" dirty="0">
                <a:solidFill>
                  <a:srgbClr val="000000"/>
                </a:solidFill>
                <a:highlight>
                  <a:srgbClr val="FFFFFF"/>
                </a:highlight>
                <a:latin typeface="Consolas" panose="020B0609020204030204" pitchFamily="49" charset="0"/>
              </a:rPr>
              <a:t>&gt;</a:t>
            </a:r>
          </a:p>
          <a:p>
            <a:r>
              <a:rPr lang="en-US" sz="2000" dirty="0">
                <a:solidFill>
                  <a:srgbClr val="0000FF"/>
                </a:solidFill>
                <a:highlight>
                  <a:srgbClr val="FFFFFF"/>
                </a:highlight>
                <a:latin typeface="Consolas" panose="020B0609020204030204" pitchFamily="49" charset="0"/>
              </a:rPr>
              <a:t>&lt;</a:t>
            </a:r>
            <a:r>
              <a:rPr lang="en-US" sz="2000" dirty="0">
                <a:solidFill>
                  <a:srgbClr val="800000"/>
                </a:solidFill>
                <a:highlight>
                  <a:srgbClr val="FFFFFF"/>
                </a:highlight>
                <a:latin typeface="Consolas" panose="020B0609020204030204" pitchFamily="49" charset="0"/>
              </a:rPr>
              <a:t>h1</a:t>
            </a:r>
            <a:r>
              <a:rPr lang="en-US" sz="2000" dirty="0">
                <a:solidFill>
                  <a:srgbClr val="0000FF"/>
                </a:solidFill>
                <a:highlight>
                  <a:srgbClr val="FFFFFF"/>
                </a:highlight>
                <a:latin typeface="Consolas" panose="020B0609020204030204" pitchFamily="49" charset="0"/>
              </a:rPr>
              <a:t>&gt;</a:t>
            </a:r>
            <a:r>
              <a:rPr lang="en-US" sz="2000" dirty="0">
                <a:solidFill>
                  <a:srgbClr val="000000"/>
                </a:solidFill>
                <a:highlight>
                  <a:srgbClr val="FFFFFF"/>
                </a:highlight>
                <a:latin typeface="Consolas" panose="020B0609020204030204" pitchFamily="49" charset="0"/>
              </a:rPr>
              <a:t>Product Catalog</a:t>
            </a:r>
            <a:r>
              <a:rPr lang="en-US" sz="2000" dirty="0">
                <a:solidFill>
                  <a:srgbClr val="0000FF"/>
                </a:solidFill>
                <a:highlight>
                  <a:srgbClr val="FFFFFF"/>
                </a:highlight>
                <a:latin typeface="Consolas" panose="020B0609020204030204" pitchFamily="49" charset="0"/>
              </a:rPr>
              <a:t>&lt;/</a:t>
            </a:r>
            <a:r>
              <a:rPr lang="en-US" sz="2000" dirty="0">
                <a:solidFill>
                  <a:srgbClr val="800000"/>
                </a:solidFill>
                <a:highlight>
                  <a:srgbClr val="FFFFFF"/>
                </a:highlight>
                <a:latin typeface="Consolas" panose="020B0609020204030204" pitchFamily="49" charset="0"/>
              </a:rPr>
              <a:t>h1</a:t>
            </a:r>
            <a:r>
              <a:rPr lang="en-US" sz="2000" dirty="0">
                <a:solidFill>
                  <a:srgbClr val="0000FF"/>
                </a:solidFill>
                <a:highlight>
                  <a:srgbClr val="FFFFFF"/>
                </a:highlight>
                <a:latin typeface="Consolas" panose="020B0609020204030204" pitchFamily="49" charset="0"/>
              </a:rPr>
              <a:t>&gt;</a:t>
            </a:r>
            <a:endParaRPr lang="en-US" sz="2000" dirty="0">
              <a:solidFill>
                <a:srgbClr val="000000"/>
              </a:solidFill>
              <a:highlight>
                <a:srgbClr val="FFFFFF"/>
              </a:highlight>
              <a:latin typeface="Consolas" panose="020B0609020204030204" pitchFamily="49" charset="0"/>
            </a:endParaRPr>
          </a:p>
          <a:p>
            <a:r>
              <a:rPr lang="en-US" sz="2000" dirty="0">
                <a:solidFill>
                  <a:srgbClr val="000000"/>
                </a:solidFill>
                <a:highlight>
                  <a:srgbClr val="FFFF00"/>
                </a:highlight>
                <a:latin typeface="Consolas" panose="020B0609020204030204" pitchFamily="49" charset="0"/>
              </a:rPr>
              <a:t>@</a:t>
            </a:r>
            <a:r>
              <a:rPr lang="en-US" sz="2000" dirty="0" err="1">
                <a:solidFill>
                  <a:srgbClr val="0000FF"/>
                </a:solidFill>
                <a:highlight>
                  <a:srgbClr val="FFFFFF"/>
                </a:highlight>
                <a:latin typeface="Consolas" panose="020B0609020204030204" pitchFamily="49" charset="0"/>
              </a:rPr>
              <a:t>foreach</a:t>
            </a:r>
            <a:r>
              <a:rPr lang="en-US" sz="2000" dirty="0">
                <a:solidFill>
                  <a:srgbClr val="000000"/>
                </a:solidFill>
                <a:highlight>
                  <a:srgbClr val="FFFFFF"/>
                </a:highlight>
                <a:latin typeface="Consolas" panose="020B0609020204030204" pitchFamily="49" charset="0"/>
              </a:rPr>
              <a:t> (</a:t>
            </a:r>
            <a:r>
              <a:rPr lang="en-US" sz="2000" dirty="0" err="1">
                <a:solidFill>
                  <a:srgbClr val="0000FF"/>
                </a:solidFill>
                <a:highlight>
                  <a:srgbClr val="FFFFFF"/>
                </a:highlight>
                <a:latin typeface="Consolas" panose="020B0609020204030204" pitchFamily="49" charset="0"/>
              </a:rPr>
              <a:t>var</a:t>
            </a:r>
            <a:r>
              <a:rPr lang="en-US" sz="2000" dirty="0">
                <a:solidFill>
                  <a:srgbClr val="000000"/>
                </a:solidFill>
                <a:highlight>
                  <a:srgbClr val="FFFFFF"/>
                </a:highlight>
                <a:latin typeface="Consolas" panose="020B0609020204030204" pitchFamily="49" charset="0"/>
              </a:rPr>
              <a:t> Product </a:t>
            </a:r>
            <a:r>
              <a:rPr lang="en-US" sz="2000" dirty="0">
                <a:solidFill>
                  <a:srgbClr val="0000FF"/>
                </a:solidFill>
                <a:highlight>
                  <a:srgbClr val="FFFFFF"/>
                </a:highlight>
                <a:latin typeface="Consolas" panose="020B0609020204030204" pitchFamily="49" charset="0"/>
              </a:rPr>
              <a:t>in</a:t>
            </a:r>
            <a:r>
              <a:rPr lang="en-US" sz="2000" dirty="0">
                <a:solidFill>
                  <a:srgbClr val="000000"/>
                </a:solidFill>
                <a:highlight>
                  <a:srgbClr val="FFFFFF"/>
                </a:highlight>
                <a:latin typeface="Consolas" panose="020B0609020204030204" pitchFamily="49" charset="0"/>
              </a:rPr>
              <a:t> Model)</a:t>
            </a:r>
          </a:p>
          <a:p>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&lt;</a:t>
            </a:r>
            <a:r>
              <a:rPr lang="en-US" sz="2000" dirty="0">
                <a:solidFill>
                  <a:srgbClr val="800000"/>
                </a:solidFill>
                <a:highlight>
                  <a:srgbClr val="FFFFFF"/>
                </a:highlight>
                <a:latin typeface="Consolas" panose="020B0609020204030204" pitchFamily="49" charset="0"/>
              </a:rPr>
              <a:t>div</a:t>
            </a:r>
            <a:r>
              <a:rPr lang="en-US" sz="2000" dirty="0">
                <a:solidFill>
                  <a:srgbClr val="0000FF"/>
                </a:solidFill>
                <a:highlight>
                  <a:srgbClr val="FFFFFF"/>
                </a:highlight>
                <a:latin typeface="Consolas" panose="020B0609020204030204" pitchFamily="49" charset="0"/>
              </a:rPr>
              <a:t>&gt;</a:t>
            </a:r>
            <a:r>
              <a:rPr lang="en-US" sz="2000" dirty="0">
                <a:solidFill>
                  <a:srgbClr val="000000"/>
                </a:solidFill>
                <a:highlight>
                  <a:srgbClr val="FFFFFF"/>
                </a:highlight>
                <a:latin typeface="Consolas" panose="020B0609020204030204" pitchFamily="49" charset="0"/>
              </a:rPr>
              <a:t>Name: </a:t>
            </a:r>
            <a:r>
              <a:rPr lang="en-US" sz="2000" dirty="0">
                <a:solidFill>
                  <a:srgbClr val="000000"/>
                </a:solidFill>
                <a:highlight>
                  <a:srgbClr val="FFFF00"/>
                </a:highlight>
                <a:latin typeface="Consolas" panose="020B0609020204030204" pitchFamily="49" charset="0"/>
              </a:rPr>
              <a:t>@</a:t>
            </a:r>
            <a:r>
              <a:rPr lang="en-US" sz="2000" dirty="0" err="1">
                <a:solidFill>
                  <a:srgbClr val="000000"/>
                </a:solidFill>
                <a:highlight>
                  <a:srgbClr val="FFFFFF"/>
                </a:highlight>
                <a:latin typeface="Consolas" panose="020B0609020204030204" pitchFamily="49" charset="0"/>
              </a:rPr>
              <a:t>Product.Name</a:t>
            </a:r>
            <a:r>
              <a:rPr lang="en-US" sz="2000" dirty="0">
                <a:solidFill>
                  <a:srgbClr val="0000FF"/>
                </a:solidFill>
                <a:highlight>
                  <a:srgbClr val="FFFFFF"/>
                </a:highlight>
                <a:latin typeface="Consolas" panose="020B0609020204030204" pitchFamily="49" charset="0"/>
              </a:rPr>
              <a:t>&lt;/</a:t>
            </a:r>
            <a:r>
              <a:rPr lang="en-US" sz="2000" dirty="0">
                <a:solidFill>
                  <a:srgbClr val="800000"/>
                </a:solidFill>
                <a:highlight>
                  <a:srgbClr val="FFFFFF"/>
                </a:highlight>
                <a:latin typeface="Consolas" panose="020B0609020204030204" pitchFamily="49" charset="0"/>
              </a:rPr>
              <a:t>div</a:t>
            </a:r>
            <a:r>
              <a:rPr lang="en-US" sz="2000" dirty="0">
                <a:solidFill>
                  <a:srgbClr val="0000FF"/>
                </a:solidFill>
                <a:highlight>
                  <a:srgbClr val="FFFFFF"/>
                </a:highlight>
                <a:latin typeface="Consolas" panose="020B0609020204030204" pitchFamily="49" charset="0"/>
              </a:rPr>
              <a:t>&gt;</a:t>
            </a:r>
            <a:endParaRPr lang="en-US" sz="2000" dirty="0">
              <a:solidFill>
                <a:srgbClr val="000000"/>
              </a:solidFill>
              <a:highlight>
                <a:srgbClr val="FFFFFF"/>
              </a:highlight>
              <a:latin typeface="Consolas" panose="020B0609020204030204" pitchFamily="49" charset="0"/>
            </a:endParaRPr>
          </a:p>
          <a:p>
            <a:r>
              <a:rPr lang="en-US" sz="2000"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21715836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Wie</a:t>
            </a:r>
            <a:r>
              <a:rPr lang="en-US" dirty="0" smtClean="0"/>
              <a:t> </a:t>
            </a:r>
            <a:r>
              <a:rPr lang="en-US" dirty="0" err="1" smtClean="0"/>
              <a:t>kommen</a:t>
            </a:r>
            <a:r>
              <a:rPr lang="en-US" dirty="0" smtClean="0"/>
              <a:t> die </a:t>
            </a:r>
            <a:r>
              <a:rPr lang="en-US" dirty="0" err="1" smtClean="0"/>
              <a:t>Daten</a:t>
            </a:r>
            <a:r>
              <a:rPr lang="en-US" dirty="0" smtClean="0"/>
              <a:t> in die VIEW?</a:t>
            </a:r>
            <a:endParaRPr lang="en-US" dirty="0"/>
          </a:p>
        </p:txBody>
      </p:sp>
      <p:sp>
        <p:nvSpPr>
          <p:cNvPr id="4" name="Content Placeholder 3"/>
          <p:cNvSpPr>
            <a:spLocks noGrp="1"/>
          </p:cNvSpPr>
          <p:nvPr>
            <p:ph sz="quarter" idx="10"/>
          </p:nvPr>
        </p:nvSpPr>
        <p:spPr/>
        <p:txBody>
          <a:bodyPr/>
          <a:lstStyle/>
          <a:p>
            <a:r>
              <a:rPr lang="en-US" sz="2400" dirty="0"/>
              <a:t>Model</a:t>
            </a:r>
          </a:p>
          <a:p>
            <a:pPr lvl="1"/>
            <a:r>
              <a:rPr lang="en-US" sz="2000" dirty="0" err="1" smtClean="0"/>
              <a:t>Aufruf</a:t>
            </a:r>
            <a:r>
              <a:rPr lang="en-US" sz="2000" dirty="0" smtClean="0"/>
              <a:t> </a:t>
            </a:r>
            <a:r>
              <a:rPr lang="en-US" sz="2000" dirty="0" err="1" smtClean="0"/>
              <a:t>über</a:t>
            </a:r>
            <a:r>
              <a:rPr lang="en-US" sz="2000" dirty="0" smtClean="0"/>
              <a:t> View(data</a:t>
            </a:r>
            <a:r>
              <a:rPr lang="en-US" sz="2000" dirty="0"/>
              <a:t>)</a:t>
            </a:r>
          </a:p>
          <a:p>
            <a:pPr lvl="1"/>
            <a:r>
              <a:rPr lang="en-US" sz="2000" dirty="0" smtClean="0"/>
              <a:t>Stark </a:t>
            </a:r>
            <a:r>
              <a:rPr lang="en-US" sz="2000" dirty="0" err="1" smtClean="0"/>
              <a:t>typisiert</a:t>
            </a:r>
            <a:endParaRPr lang="en-US" sz="2000" dirty="0"/>
          </a:p>
          <a:p>
            <a:pPr lvl="1"/>
            <a:r>
              <a:rPr lang="en-US" sz="2000" dirty="0" err="1" smtClean="0"/>
              <a:t>Komplexer</a:t>
            </a:r>
            <a:endParaRPr lang="en-US" sz="2000" dirty="0"/>
          </a:p>
          <a:p>
            <a:r>
              <a:rPr lang="en-US" sz="2400" dirty="0" err="1"/>
              <a:t>ViewBag</a:t>
            </a:r>
            <a:endParaRPr lang="en-US" sz="2400" dirty="0"/>
          </a:p>
          <a:p>
            <a:pPr lvl="1"/>
            <a:r>
              <a:rPr lang="en-US" sz="2000" dirty="0" err="1" smtClean="0"/>
              <a:t>Dynamisch</a:t>
            </a:r>
            <a:endParaRPr lang="en-US" sz="2000" dirty="0"/>
          </a:p>
          <a:p>
            <a:pPr lvl="2"/>
            <a:r>
              <a:rPr lang="en-US" sz="1800" dirty="0"/>
              <a:t>Alias </a:t>
            </a:r>
            <a:r>
              <a:rPr lang="en-US" sz="1800" dirty="0" err="1" smtClean="0"/>
              <a:t>für</a:t>
            </a:r>
            <a:r>
              <a:rPr lang="en-US" sz="1800" dirty="0" smtClean="0"/>
              <a:t> </a:t>
            </a:r>
            <a:r>
              <a:rPr lang="en-US" sz="1800" dirty="0" err="1" smtClean="0"/>
              <a:t>ViewData</a:t>
            </a:r>
            <a:endParaRPr lang="en-US" sz="1800" dirty="0"/>
          </a:p>
          <a:p>
            <a:pPr lvl="1"/>
            <a:r>
              <a:rPr lang="en-US" sz="2000" dirty="0" err="1" smtClean="0"/>
              <a:t>Perfekt</a:t>
            </a:r>
            <a:r>
              <a:rPr lang="en-US" sz="2000" dirty="0" smtClean="0"/>
              <a:t>, um </a:t>
            </a:r>
            <a:r>
              <a:rPr lang="en-US" sz="2000" dirty="0" err="1" smtClean="0"/>
              <a:t>einfache</a:t>
            </a:r>
            <a:r>
              <a:rPr lang="en-US" sz="2000" dirty="0" smtClean="0"/>
              <a:t> </a:t>
            </a:r>
            <a:r>
              <a:rPr lang="en-US" sz="2000" dirty="0" err="1" smtClean="0"/>
              <a:t>Nachrichten</a:t>
            </a:r>
            <a:r>
              <a:rPr lang="en-US" sz="2000" dirty="0" smtClean="0"/>
              <a:t> an </a:t>
            </a:r>
            <a:r>
              <a:rPr lang="en-US" sz="2000" dirty="0" err="1" smtClean="0"/>
              <a:t>eine</a:t>
            </a:r>
            <a:r>
              <a:rPr lang="en-US" sz="2000" dirty="0" smtClean="0"/>
              <a:t> View </a:t>
            </a:r>
            <a:r>
              <a:rPr lang="en-US" sz="2000" dirty="0" err="1" smtClean="0"/>
              <a:t>zu</a:t>
            </a:r>
            <a:r>
              <a:rPr lang="en-US" sz="2000" dirty="0" smtClean="0"/>
              <a:t> </a:t>
            </a:r>
            <a:r>
              <a:rPr lang="en-US" sz="2000" dirty="0" err="1" smtClean="0"/>
              <a:t>senden</a:t>
            </a:r>
            <a:endParaRPr lang="en-US" sz="2000" dirty="0"/>
          </a:p>
          <a:p>
            <a:pPr lvl="1"/>
            <a:r>
              <a:rPr lang="en-US" sz="2000" dirty="0" err="1" smtClean="0"/>
              <a:t>Nur</a:t>
            </a:r>
            <a:r>
              <a:rPr lang="en-US" sz="2000" dirty="0" smtClean="0"/>
              <a:t> </a:t>
            </a:r>
            <a:r>
              <a:rPr lang="en-US" sz="2000" dirty="0" err="1" smtClean="0"/>
              <a:t>für</a:t>
            </a:r>
            <a:r>
              <a:rPr lang="en-US" sz="2000" dirty="0" smtClean="0"/>
              <a:t> die </a:t>
            </a:r>
            <a:r>
              <a:rPr lang="en-US" sz="2000" dirty="0" err="1" smtClean="0"/>
              <a:t>aktuelle</a:t>
            </a:r>
            <a:r>
              <a:rPr lang="en-US" sz="2000" dirty="0" smtClean="0"/>
              <a:t> Action </a:t>
            </a:r>
            <a:r>
              <a:rPr lang="en-US" sz="2000" dirty="0" err="1" smtClean="0"/>
              <a:t>verfügbar</a:t>
            </a:r>
            <a:endParaRPr lang="en-US" sz="2000" dirty="0"/>
          </a:p>
          <a:p>
            <a:pPr lvl="2"/>
            <a:r>
              <a:rPr lang="en-US" sz="1800" dirty="0" err="1" smtClean="0"/>
              <a:t>Weiterleitungen</a:t>
            </a:r>
            <a:r>
              <a:rPr lang="en-US" sz="1800" dirty="0" smtClean="0"/>
              <a:t> </a:t>
            </a:r>
            <a:r>
              <a:rPr lang="en-US" sz="1800" dirty="0" err="1" smtClean="0"/>
              <a:t>leeren</a:t>
            </a:r>
            <a:r>
              <a:rPr lang="en-US" sz="1800" dirty="0" smtClean="0"/>
              <a:t> die </a:t>
            </a:r>
            <a:r>
              <a:rPr lang="en-US" sz="1800" dirty="0" err="1" smtClean="0"/>
              <a:t>ViewBag</a:t>
            </a:r>
            <a:endParaRPr lang="en-US" sz="1800" dirty="0"/>
          </a:p>
          <a:p>
            <a:r>
              <a:rPr lang="en-US" sz="2400" dirty="0" err="1"/>
              <a:t>TempData</a:t>
            </a:r>
            <a:endParaRPr lang="en-US" sz="2400" dirty="0"/>
          </a:p>
          <a:p>
            <a:pPr lvl="1"/>
            <a:r>
              <a:rPr lang="en-US" sz="2000" dirty="0" smtClean="0"/>
              <a:t>So </a:t>
            </a:r>
            <a:r>
              <a:rPr lang="en-US" sz="2000" dirty="0" err="1" smtClean="0"/>
              <a:t>wie</a:t>
            </a:r>
            <a:r>
              <a:rPr lang="en-US" sz="2000" dirty="0" smtClean="0"/>
              <a:t> die </a:t>
            </a:r>
            <a:r>
              <a:rPr lang="en-US" sz="2000" dirty="0" err="1" smtClean="0"/>
              <a:t>ViewBag</a:t>
            </a:r>
            <a:r>
              <a:rPr lang="en-US" sz="2000" dirty="0" smtClean="0"/>
              <a:t>, </a:t>
            </a:r>
            <a:r>
              <a:rPr lang="en-US" sz="2000" dirty="0" err="1" smtClean="0"/>
              <a:t>allerdings</a:t>
            </a:r>
            <a:r>
              <a:rPr lang="en-US" sz="2000" dirty="0" smtClean="0"/>
              <a:t> </a:t>
            </a:r>
            <a:r>
              <a:rPr lang="en-US" sz="2000" dirty="0" err="1" smtClean="0"/>
              <a:t>bleiben</a:t>
            </a:r>
            <a:r>
              <a:rPr lang="en-US" sz="2000" dirty="0" smtClean="0"/>
              <a:t> die </a:t>
            </a:r>
            <a:r>
              <a:rPr lang="en-US" sz="2000" dirty="0" err="1" smtClean="0"/>
              <a:t>Daten</a:t>
            </a:r>
            <a:r>
              <a:rPr lang="en-US" sz="2000" dirty="0" smtClean="0"/>
              <a:t> </a:t>
            </a:r>
            <a:r>
              <a:rPr lang="en-US" sz="2000" dirty="0" err="1" smtClean="0"/>
              <a:t>nach</a:t>
            </a:r>
            <a:r>
              <a:rPr lang="en-US" sz="2000" dirty="0" smtClean="0"/>
              <a:t> </a:t>
            </a:r>
            <a:r>
              <a:rPr lang="en-US" sz="2000" dirty="0" err="1" smtClean="0"/>
              <a:t>Weiterleitung</a:t>
            </a:r>
            <a:r>
              <a:rPr lang="en-US" sz="2000" dirty="0" smtClean="0"/>
              <a:t> </a:t>
            </a:r>
            <a:r>
              <a:rPr lang="en-US" sz="2000" dirty="0" err="1" smtClean="0"/>
              <a:t>erhalten</a:t>
            </a:r>
            <a:endParaRPr lang="en-US" sz="2000" dirty="0"/>
          </a:p>
        </p:txBody>
      </p:sp>
    </p:spTree>
    <p:extLst>
      <p:ext uri="{BB962C8B-B14F-4D97-AF65-F5344CB8AC3E}">
        <p14:creationId xmlns:p14="http://schemas.microsoft.com/office/powerpoint/2010/main" val="42345816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UNTERSCHEIDEN ZWISCHEN SERVERSEITIGEM CODE UND HTML</a:t>
            </a:r>
            <a:endParaRPr lang="en-US" dirty="0"/>
          </a:p>
        </p:txBody>
      </p:sp>
      <p:sp>
        <p:nvSpPr>
          <p:cNvPr id="3" name="Content Placeholder 2"/>
          <p:cNvSpPr>
            <a:spLocks noGrp="1"/>
          </p:cNvSpPr>
          <p:nvPr>
            <p:ph sz="quarter" idx="10"/>
          </p:nvPr>
        </p:nvSpPr>
        <p:spPr>
          <a:xfrm>
            <a:off x="587298" y="1341439"/>
            <a:ext cx="10968115" cy="4735512"/>
          </a:xfrm>
        </p:spPr>
        <p:txBody>
          <a:bodyPr/>
          <a:lstStyle/>
          <a:p>
            <a:r>
              <a:rPr lang="en-US" dirty="0"/>
              <a:t>Razor </a:t>
            </a:r>
            <a:r>
              <a:rPr lang="en-US" dirty="0" err="1"/>
              <a:t>identifiziert</a:t>
            </a:r>
            <a:r>
              <a:rPr lang="en-US" dirty="0"/>
              <a:t> </a:t>
            </a:r>
            <a:r>
              <a:rPr lang="en-US" dirty="0" err="1"/>
              <a:t>serverseitigen</a:t>
            </a:r>
            <a:r>
              <a:rPr lang="en-US" dirty="0"/>
              <a:t> Code, </a:t>
            </a:r>
            <a:r>
              <a:rPr lang="en-US" dirty="0" err="1"/>
              <a:t>indem</a:t>
            </a:r>
            <a:r>
              <a:rPr lang="en-US" dirty="0"/>
              <a:t> </a:t>
            </a:r>
            <a:r>
              <a:rPr lang="en-US" dirty="0" err="1"/>
              <a:t>es</a:t>
            </a:r>
            <a:r>
              <a:rPr lang="en-US" dirty="0"/>
              <a:t> </a:t>
            </a:r>
            <a:r>
              <a:rPr lang="en-US" dirty="0" err="1"/>
              <a:t>nach</a:t>
            </a:r>
            <a:r>
              <a:rPr lang="en-US" dirty="0"/>
              <a:t> </a:t>
            </a:r>
            <a:r>
              <a:rPr lang="en-US" dirty="0" err="1"/>
              <a:t>dem</a:t>
            </a:r>
            <a:r>
              <a:rPr lang="en-US" dirty="0"/>
              <a:t> @ -System </a:t>
            </a:r>
            <a:r>
              <a:rPr lang="en-US" dirty="0" err="1"/>
              <a:t>Ausschau</a:t>
            </a:r>
            <a:r>
              <a:rPr lang="en-US" dirty="0"/>
              <a:t> </a:t>
            </a:r>
            <a:r>
              <a:rPr lang="en-US" dirty="0" err="1"/>
              <a:t>hält</a:t>
            </a:r>
            <a:endParaRPr lang="en-US" dirty="0"/>
          </a:p>
          <a:p>
            <a:r>
              <a:rPr lang="en-US" dirty="0" err="1"/>
              <a:t>Unterschiedliche</a:t>
            </a:r>
            <a:r>
              <a:rPr lang="en-US" dirty="0"/>
              <a:t> </a:t>
            </a:r>
            <a:r>
              <a:rPr lang="en-US" dirty="0" err="1"/>
              <a:t>Varianten</a:t>
            </a:r>
            <a:r>
              <a:rPr lang="en-US" dirty="0"/>
              <a:t> des @-Symbols</a:t>
            </a:r>
          </a:p>
          <a:p>
            <a:pPr lvl="1"/>
            <a:r>
              <a:rPr lang="en-US" sz="2000" dirty="0" err="1"/>
              <a:t>Einfaches</a:t>
            </a:r>
            <a:r>
              <a:rPr lang="en-US" sz="2000" dirty="0"/>
              <a:t> @, um </a:t>
            </a:r>
            <a:r>
              <a:rPr lang="en-US" sz="2000" dirty="0" err="1"/>
              <a:t>serverseitigen</a:t>
            </a:r>
            <a:r>
              <a:rPr lang="en-US" sz="2000" dirty="0"/>
              <a:t> Code </a:t>
            </a:r>
            <a:r>
              <a:rPr lang="en-US" sz="2000" dirty="0" err="1"/>
              <a:t>einzuleiten</a:t>
            </a:r>
            <a:endParaRPr lang="en-US" sz="2000" dirty="0"/>
          </a:p>
          <a:p>
            <a:pPr lvl="1"/>
            <a:r>
              <a:rPr lang="en-US" sz="2000" dirty="0"/>
              <a:t>@@, um </a:t>
            </a:r>
            <a:r>
              <a:rPr lang="en-US" sz="2000" dirty="0" err="1"/>
              <a:t>ein</a:t>
            </a:r>
            <a:r>
              <a:rPr lang="en-US" sz="2000" dirty="0"/>
              <a:t> @ auf </a:t>
            </a:r>
            <a:r>
              <a:rPr lang="en-US" sz="2000" dirty="0" err="1"/>
              <a:t>einer</a:t>
            </a:r>
            <a:r>
              <a:rPr lang="en-US" sz="2000" dirty="0"/>
              <a:t> HTML-</a:t>
            </a:r>
            <a:r>
              <a:rPr lang="en-US" sz="2000" dirty="0" err="1"/>
              <a:t>Seite</a:t>
            </a:r>
            <a:r>
              <a:rPr lang="en-US" sz="2000" dirty="0"/>
              <a:t> </a:t>
            </a:r>
            <a:r>
              <a:rPr lang="en-US" sz="2000" dirty="0" err="1"/>
              <a:t>zu</a:t>
            </a:r>
            <a:r>
              <a:rPr lang="en-US" sz="2000" dirty="0"/>
              <a:t> </a:t>
            </a:r>
            <a:r>
              <a:rPr lang="en-US" sz="2000" dirty="0" err="1"/>
              <a:t>rendern</a:t>
            </a:r>
            <a:endParaRPr lang="en-US" sz="2000" dirty="0"/>
          </a:p>
          <a:p>
            <a:pPr lvl="1"/>
            <a:r>
              <a:rPr lang="en-US" sz="2000" dirty="0"/>
              <a:t>@: um </a:t>
            </a:r>
            <a:r>
              <a:rPr lang="en-US" sz="2000" dirty="0" err="1"/>
              <a:t>explizit</a:t>
            </a:r>
            <a:r>
              <a:rPr lang="en-US" sz="2000" dirty="0"/>
              <a:t> </a:t>
            </a:r>
            <a:r>
              <a:rPr lang="en-US" sz="2000" dirty="0" err="1"/>
              <a:t>etwas</a:t>
            </a:r>
            <a:r>
              <a:rPr lang="en-US" sz="2000" dirty="0"/>
              <a:t> </a:t>
            </a:r>
            <a:r>
              <a:rPr lang="en-US" sz="2000" dirty="0" err="1"/>
              <a:t>als</a:t>
            </a:r>
            <a:r>
              <a:rPr lang="en-US" sz="2000" dirty="0"/>
              <a:t> Text und </a:t>
            </a:r>
            <a:r>
              <a:rPr lang="en-US" sz="2000" dirty="0" err="1"/>
              <a:t>nicht</a:t>
            </a:r>
            <a:r>
              <a:rPr lang="en-US" sz="2000" dirty="0"/>
              <a:t> </a:t>
            </a:r>
            <a:r>
              <a:rPr lang="en-US" sz="2000" dirty="0" err="1"/>
              <a:t>als</a:t>
            </a:r>
            <a:r>
              <a:rPr lang="en-US" sz="2000" dirty="0"/>
              <a:t> Code </a:t>
            </a:r>
            <a:r>
              <a:rPr lang="en-US" sz="2000" dirty="0" err="1"/>
              <a:t>zu</a:t>
            </a:r>
            <a:r>
              <a:rPr lang="en-US" sz="2000" dirty="0"/>
              <a:t> </a:t>
            </a:r>
            <a:r>
              <a:rPr lang="en-US" sz="2000" dirty="0" err="1"/>
              <a:t>markieren</a:t>
            </a:r>
            <a:endParaRPr lang="en-US" sz="2000" dirty="0"/>
          </a:p>
          <a:p>
            <a:pPr lvl="1"/>
            <a:r>
              <a:rPr lang="en-US" sz="2000" dirty="0"/>
              <a:t>&lt;text&gt; um </a:t>
            </a:r>
            <a:r>
              <a:rPr lang="en-US" sz="2000" dirty="0" err="1"/>
              <a:t>explizit</a:t>
            </a:r>
            <a:r>
              <a:rPr lang="en-US" sz="2000" dirty="0"/>
              <a:t> </a:t>
            </a:r>
            <a:r>
              <a:rPr lang="en-US" sz="2000" dirty="0" err="1"/>
              <a:t>mehrere</a:t>
            </a:r>
            <a:r>
              <a:rPr lang="en-US" sz="2000" dirty="0"/>
              <a:t> </a:t>
            </a:r>
            <a:r>
              <a:rPr lang="en-US" sz="2000" dirty="0" err="1"/>
              <a:t>Zeilen</a:t>
            </a:r>
            <a:r>
              <a:rPr lang="en-US" sz="2000" dirty="0"/>
              <a:t> </a:t>
            </a:r>
            <a:r>
              <a:rPr lang="en-US" sz="2000" dirty="0" err="1"/>
              <a:t>als</a:t>
            </a:r>
            <a:r>
              <a:rPr lang="en-US" sz="2000" dirty="0"/>
              <a:t> Text und </a:t>
            </a:r>
            <a:r>
              <a:rPr lang="en-US" sz="2000" dirty="0" err="1"/>
              <a:t>nicht</a:t>
            </a:r>
            <a:r>
              <a:rPr lang="en-US" sz="2000" dirty="0"/>
              <a:t> </a:t>
            </a:r>
            <a:r>
              <a:rPr lang="en-US" sz="2000" dirty="0" err="1"/>
              <a:t>als</a:t>
            </a:r>
            <a:r>
              <a:rPr lang="en-US" sz="2000" dirty="0"/>
              <a:t> Code </a:t>
            </a:r>
            <a:r>
              <a:rPr lang="en-US" sz="2000" dirty="0" err="1"/>
              <a:t>zu</a:t>
            </a:r>
            <a:r>
              <a:rPr lang="en-US" sz="2000" dirty="0"/>
              <a:t> </a:t>
            </a:r>
            <a:r>
              <a:rPr lang="en-US" sz="2000" dirty="0" err="1"/>
              <a:t>markieren</a:t>
            </a:r>
            <a:endParaRPr lang="en-US" sz="2000" dirty="0"/>
          </a:p>
        </p:txBody>
      </p:sp>
    </p:spTree>
    <p:extLst>
      <p:ext uri="{BB962C8B-B14F-4D97-AF65-F5344CB8AC3E}">
        <p14:creationId xmlns:p14="http://schemas.microsoft.com/office/powerpoint/2010/main" val="3632085244"/>
      </p:ext>
    </p:extLst>
  </p:cSld>
  <p:clrMapOvr>
    <a:masterClrMapping/>
  </p:clrMapOvr>
  <p:timing>
    <p:tnLst>
      <p:par>
        <p:cTn id="1" dur="indefinite" restart="never" nodeType="tmRoot"/>
      </p:par>
    </p:tnLst>
  </p:timing>
</p:sld>
</file>

<file path=ppt/theme/theme1.xml><?xml version="1.0" encoding="utf-8"?>
<a:theme xmlns:a="http://schemas.openxmlformats.org/drawingml/2006/main" name="Folienmaster_1502">
  <a:themeElements>
    <a:clrScheme name="Acando">
      <a:dk1>
        <a:sysClr val="windowText" lastClr="000000"/>
      </a:dk1>
      <a:lt1>
        <a:sysClr val="window" lastClr="FFFFFF"/>
      </a:lt1>
      <a:dk2>
        <a:srgbClr val="385988"/>
      </a:dk2>
      <a:lt2>
        <a:srgbClr val="FF6C2F"/>
      </a:lt2>
      <a:accent1>
        <a:srgbClr val="EAE3DB"/>
      </a:accent1>
      <a:accent2>
        <a:srgbClr val="3C3C3C"/>
      </a:accent2>
      <a:accent3>
        <a:srgbClr val="6E6E6E"/>
      </a:accent3>
      <a:accent4>
        <a:srgbClr val="9B9B9B"/>
      </a:accent4>
      <a:accent5>
        <a:srgbClr val="C8C8C8"/>
      </a:accent5>
      <a:accent6>
        <a:srgbClr val="C8C8C8"/>
      </a:accent6>
      <a:hlink>
        <a:srgbClr val="0563C1"/>
      </a:hlink>
      <a:folHlink>
        <a:srgbClr val="954F72"/>
      </a:folHlink>
    </a:clrScheme>
    <a:fontScheme name="Acando">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400" dirty="0" err="1" smtClean="0">
            <a:solidFill>
              <a:schemeClr val="accent3"/>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1400" dirty="0" err="1" smtClean="0">
            <a:solidFill>
              <a:schemeClr val="accent3"/>
            </a:solidFill>
          </a:defRPr>
        </a:defPPr>
      </a:lstStyle>
    </a:txDef>
  </a:objectDefaults>
  <a:extraClrSchemeLst/>
  <a:extLst>
    <a:ext uri="{05A4C25C-085E-4340-85A3-A5531E510DB2}">
      <thm15:themeFamily xmlns:thm15="http://schemas.microsoft.com/office/thememl/2012/main" name="Acando.pptx" id="{15167AD2-81A5-4CAE-BF1E-95096CAC6CDF}" vid="{FDA091C7-DD11-4961-B1C4-A9FD2EFD58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1731</Words>
  <Application>Microsoft Office PowerPoint</Application>
  <PresentationFormat>Benutzerdefiniert</PresentationFormat>
  <Paragraphs>245</Paragraphs>
  <Slides>19</Slides>
  <Notes>15</Notes>
  <HiddenSlides>0</HiddenSlides>
  <MMClips>0</MMClips>
  <ScaleCrop>false</ScaleCrop>
  <HeadingPairs>
    <vt:vector size="6" baseType="variant">
      <vt:variant>
        <vt:lpstr>Verwendete Schriftarten</vt:lpstr>
      </vt:variant>
      <vt:variant>
        <vt:i4>9</vt:i4>
      </vt:variant>
      <vt:variant>
        <vt:lpstr>Design</vt:lpstr>
      </vt:variant>
      <vt:variant>
        <vt:i4>1</vt:i4>
      </vt:variant>
      <vt:variant>
        <vt:lpstr>Folientitel</vt:lpstr>
      </vt:variant>
      <vt:variant>
        <vt:i4>19</vt:i4>
      </vt:variant>
    </vt:vector>
  </HeadingPairs>
  <TitlesOfParts>
    <vt:vector size="29" baseType="lpstr">
      <vt:lpstr>Arial</vt:lpstr>
      <vt:lpstr>Calibri</vt:lpstr>
      <vt:lpstr>Consolas</vt:lpstr>
      <vt:lpstr>Courier New</vt:lpstr>
      <vt:lpstr>Lucida Sans Unicode</vt:lpstr>
      <vt:lpstr>Segoe UI</vt:lpstr>
      <vt:lpstr>Times New Roman</vt:lpstr>
      <vt:lpstr>Trebuchet MS</vt:lpstr>
      <vt:lpstr>Verdana</vt:lpstr>
      <vt:lpstr>Folienmaster_1502</vt:lpstr>
      <vt:lpstr>.NET Jump Start</vt:lpstr>
      <vt:lpstr>Kursinhalte</vt:lpstr>
      <vt:lpstr>04 | Aufbau einer Webapplikation mit ASP.NET MVC</vt:lpstr>
      <vt:lpstr>Agenda</vt:lpstr>
      <vt:lpstr>MVC</vt:lpstr>
      <vt:lpstr>Razor Syntax</vt:lpstr>
      <vt:lpstr>VIEWS AN DATEN BINDEN UND EIGENSCHAFTEN ANZEIGEN</vt:lpstr>
      <vt:lpstr>Wie kommen die Daten in die VIEW?</vt:lpstr>
      <vt:lpstr>UNTERSCHEIDEN ZWISCHEN SERVERSEITIGEM CODE UND HTML</vt:lpstr>
      <vt:lpstr>Data Annotations</vt:lpstr>
      <vt:lpstr>VALIDIERUNG VON BENUTZEREINGABEN MIT Data Annotations</vt:lpstr>
      <vt:lpstr>HTML Helpers</vt:lpstr>
      <vt:lpstr>Using Action Helpers</vt:lpstr>
      <vt:lpstr>Using Display Helpers</vt:lpstr>
      <vt:lpstr>The Begin Form Helper</vt:lpstr>
      <vt:lpstr>Using Editor Helpers</vt:lpstr>
      <vt:lpstr>Using Validation Helpers</vt:lpstr>
      <vt:lpstr>HANDS-ON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Firmenpräsentation Acando GmbH</dc:title>
  <dc:creator>Nicole Segerer</dc:creator>
  <cp:lastModifiedBy>Sadeq Abu Hantash</cp:lastModifiedBy>
  <cp:revision>898</cp:revision>
  <dcterms:created xsi:type="dcterms:W3CDTF">2009-09-23T11:03:35Z</dcterms:created>
  <dcterms:modified xsi:type="dcterms:W3CDTF">2017-09-27T13:16:45Z</dcterms:modified>
  <cp:contentStatus>R3</cp:contentStatus>
</cp:coreProperties>
</file>