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90" r:id="rId1"/>
  </p:sldMasterIdLst>
  <p:notesMasterIdLst>
    <p:notesMasterId r:id="rId40"/>
  </p:notesMasterIdLst>
  <p:handoutMasterIdLst>
    <p:handoutMasterId r:id="rId41"/>
  </p:handoutMasterIdLst>
  <p:sldIdLst>
    <p:sldId id="332" r:id="rId2"/>
    <p:sldId id="342" r:id="rId3"/>
    <p:sldId id="358" r:id="rId4"/>
    <p:sldId id="359" r:id="rId5"/>
    <p:sldId id="299" r:id="rId6"/>
    <p:sldId id="360" r:id="rId7"/>
    <p:sldId id="384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94" r:id="rId18"/>
    <p:sldId id="395" r:id="rId19"/>
    <p:sldId id="396" r:id="rId20"/>
    <p:sldId id="397" r:id="rId21"/>
    <p:sldId id="398" r:id="rId22"/>
    <p:sldId id="399" r:id="rId23"/>
    <p:sldId id="400" r:id="rId24"/>
    <p:sldId id="361" r:id="rId25"/>
    <p:sldId id="362" r:id="rId26"/>
    <p:sldId id="369" r:id="rId27"/>
    <p:sldId id="377" r:id="rId28"/>
    <p:sldId id="370" r:id="rId29"/>
    <p:sldId id="371" r:id="rId30"/>
    <p:sldId id="372" r:id="rId31"/>
    <p:sldId id="376" r:id="rId32"/>
    <p:sldId id="379" r:id="rId33"/>
    <p:sldId id="380" r:id="rId34"/>
    <p:sldId id="381" r:id="rId35"/>
    <p:sldId id="382" r:id="rId36"/>
    <p:sldId id="378" r:id="rId37"/>
    <p:sldId id="383" r:id="rId38"/>
    <p:sldId id="290" r:id="rId39"/>
  </p:sldIdLst>
  <p:sldSz cx="12190413" cy="6859588"/>
  <p:notesSz cx="7099300" cy="10234613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28">
          <p15:clr>
            <a:srgbClr val="A4A3A4"/>
          </p15:clr>
        </p15:guide>
        <p15:guide id="2" orient="horz" pos="1228">
          <p15:clr>
            <a:srgbClr val="A4A3A4"/>
          </p15:clr>
        </p15:guide>
        <p15:guide id="3" pos="2412">
          <p15:clr>
            <a:srgbClr val="A4A3A4"/>
          </p15:clr>
        </p15:guide>
        <p15:guide id="4" pos="375">
          <p15:clr>
            <a:srgbClr val="A4A3A4"/>
          </p15:clr>
        </p15:guide>
        <p15:guide id="5" pos="5103">
          <p15:clr>
            <a:srgbClr val="A4A3A4"/>
          </p15:clr>
        </p15:guide>
        <p15:guide id="6" pos="72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8FB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3" autoAdjust="0"/>
    <p:restoredTop sz="85986" autoAdjust="0"/>
  </p:normalViewPr>
  <p:slideViewPr>
    <p:cSldViewPr snapToGrid="0" showGuides="1">
      <p:cViewPr varScale="1">
        <p:scale>
          <a:sx n="101" d="100"/>
          <a:sy n="101" d="100"/>
        </p:scale>
        <p:origin x="846" y="108"/>
      </p:cViewPr>
      <p:guideLst>
        <p:guide orient="horz" pos="3828"/>
        <p:guide orient="horz" pos="1228"/>
        <p:guide pos="2412"/>
        <p:guide pos="375"/>
        <p:guide pos="5103"/>
        <p:guide pos="72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-3144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bg2"/>
            </a:solidFill>
            <a:effectLst/>
          </c:spPr>
          <c:invertIfNegative val="0"/>
          <c:dLbls>
            <c:dLbl>
              <c:idx val="3"/>
              <c:tx>
                <c:rich>
                  <a:bodyPr/>
                  <a:lstStyle/>
                  <a:p>
                    <a:r>
                      <a:rPr lang="en-US" smtClean="0"/>
                      <a:t>273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/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Tabelle1!$A$2:$A$5</c:f>
              <c:numCache>
                <c:formatCode>General</c:formatCode>
                <c:ptCount val="4"/>
                <c:pt idx="0">
                  <c:v>2000</c:v>
                </c:pt>
                <c:pt idx="1">
                  <c:v>2005</c:v>
                </c:pt>
                <c:pt idx="2">
                  <c:v>2007</c:v>
                </c:pt>
                <c:pt idx="3">
                  <c:v>2014</c:v>
                </c:pt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45</c:v>
                </c:pt>
                <c:pt idx="1">
                  <c:v>100</c:v>
                </c:pt>
                <c:pt idx="2">
                  <c:v>200</c:v>
                </c:pt>
                <c:pt idx="3">
                  <c:v>273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"/>
        <c:overlap val="100"/>
        <c:axId val="291504584"/>
        <c:axId val="291504976"/>
      </c:barChart>
      <c:catAx>
        <c:axId val="2915045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de-DE"/>
          </a:p>
        </c:txPr>
        <c:crossAx val="291504976"/>
        <c:crosses val="autoZero"/>
        <c:auto val="1"/>
        <c:lblAlgn val="ctr"/>
        <c:lblOffset val="100"/>
        <c:noMultiLvlLbl val="0"/>
      </c:catAx>
      <c:valAx>
        <c:axId val="29150497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29150458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 smtClean="0"/>
            </a:lvl1pPr>
          </a:lstStyle>
          <a:p>
            <a:pPr>
              <a:defRPr/>
            </a:pPr>
            <a:fld id="{1A05F8BD-BCC0-434C-B4C7-04D664C6FFAB}" type="datetimeFigureOut">
              <a:rPr lang="de-DE"/>
              <a:pPr>
                <a:defRPr/>
              </a:pPr>
              <a:t>25.09.2015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 smtClean="0"/>
            </a:lvl1pPr>
          </a:lstStyle>
          <a:p>
            <a:pPr>
              <a:defRPr/>
            </a:pPr>
            <a:fld id="{ADBE0E87-8AE5-4915-919C-5B95D20809E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785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D4AE3D83-1FBF-43C4-ADDC-4C5B4B2D2F54}" type="datetimeFigureOut">
              <a:rPr lang="sv-SE"/>
              <a:pPr>
                <a:defRPr/>
              </a:pPr>
              <a:t>2015-09-25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sv-S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9FD97EF8-451C-4BD4-A577-78C919C344DB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6760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4196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025" y="741363"/>
            <a:ext cx="6572250" cy="36988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9395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3025" y="741363"/>
            <a:ext cx="6572250" cy="36988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r>
              <a:rPr lang="de-DE" b="1" dirty="0" smtClean="0"/>
              <a:t>FAQ:</a:t>
            </a:r>
          </a:p>
          <a:p>
            <a:endParaRPr lang="de-DE" b="1" dirty="0" smtClean="0"/>
          </a:p>
          <a:p>
            <a:pPr defTabSz="874898">
              <a:defRPr/>
            </a:pPr>
            <a:r>
              <a:rPr lang="de-DE" baseline="0" dirty="0" smtClean="0"/>
              <a:t>Zum Portfolio auf der Acando-Website:</a:t>
            </a:r>
          </a:p>
          <a:p>
            <a:endParaRPr lang="de-DE" baseline="0" dirty="0" smtClean="0"/>
          </a:p>
          <a:p>
            <a:r>
              <a:rPr lang="de-DE" i="1" dirty="0" smtClean="0"/>
              <a:t>„Unser Portfolio konzentriert sich auf die </a:t>
            </a:r>
            <a:r>
              <a:rPr lang="de-DE" b="1" i="1" dirty="0" smtClean="0"/>
              <a:t>Themen</a:t>
            </a:r>
            <a:r>
              <a:rPr lang="de-DE" i="1" dirty="0" smtClean="0"/>
              <a:t>, in denen wir aufgrund jahrelanger Erfahrung und </a:t>
            </a:r>
            <a:r>
              <a:rPr lang="de-DE" b="1" i="1" dirty="0" smtClean="0"/>
              <a:t>besonderer Expertise </a:t>
            </a:r>
            <a:r>
              <a:rPr lang="de-DE" i="1" dirty="0" smtClean="0"/>
              <a:t>die größte Wertschöpfung für unsere Kunden erzielen </a:t>
            </a:r>
            <a:r>
              <a:rPr lang="de-DE" b="1" i="1" dirty="0" smtClean="0"/>
              <a:t>[orange]. </a:t>
            </a:r>
            <a:r>
              <a:rPr lang="de-DE" i="1" dirty="0" smtClean="0"/>
              <a:t>Dabei verzahnen wir die Sicht von Business und IT und schaffen damit Integration auf allen Ebenen – technisch sowie prozessual.</a:t>
            </a:r>
          </a:p>
          <a:p>
            <a:pPr defTabSz="874898">
              <a:defRPr/>
            </a:pPr>
            <a:r>
              <a:rPr lang="de-DE" i="1" dirty="0" smtClean="0"/>
              <a:t>Unsere ausgewählten Portfoliothemen begleiten wir mit unseren </a:t>
            </a:r>
            <a:r>
              <a:rPr lang="de-DE" b="1" i="1" dirty="0" smtClean="0"/>
              <a:t>Kompetenzen</a:t>
            </a:r>
            <a:r>
              <a:rPr lang="de-DE" i="1" dirty="0" smtClean="0"/>
              <a:t> </a:t>
            </a:r>
            <a:r>
              <a:rPr lang="de-DE" b="1" i="1" dirty="0" smtClean="0"/>
              <a:t>im Business Consulting </a:t>
            </a:r>
            <a:r>
              <a:rPr lang="de-DE" i="1" dirty="0" smtClean="0"/>
              <a:t>(Project Management, Business Analysis, Testmanagement) </a:t>
            </a:r>
            <a:r>
              <a:rPr lang="de-DE" b="1" i="1" dirty="0" smtClean="0"/>
              <a:t>[grau] </a:t>
            </a:r>
            <a:r>
              <a:rPr lang="de-DE" i="1" dirty="0" smtClean="0"/>
              <a:t>und der </a:t>
            </a:r>
            <a:r>
              <a:rPr lang="de-DE" b="1" i="1" dirty="0" smtClean="0"/>
              <a:t>IT-Technologie</a:t>
            </a:r>
            <a:r>
              <a:rPr lang="de-DE" i="1" dirty="0" smtClean="0"/>
              <a:t> (</a:t>
            </a:r>
            <a:r>
              <a:rPr lang="de-DE" i="1" dirty="0" err="1" smtClean="0"/>
              <a:t>Application</a:t>
            </a:r>
            <a:r>
              <a:rPr lang="de-DE" i="1" dirty="0" smtClean="0"/>
              <a:t> Development, Integration </a:t>
            </a:r>
            <a:r>
              <a:rPr lang="de-DE" i="1" dirty="0" err="1" smtClean="0"/>
              <a:t>and</a:t>
            </a:r>
            <a:r>
              <a:rPr lang="de-DE" i="1" dirty="0" smtClean="0"/>
              <a:t> Business </a:t>
            </a:r>
            <a:r>
              <a:rPr lang="de-DE" i="1" dirty="0" err="1" smtClean="0"/>
              <a:t>Process</a:t>
            </a:r>
            <a:r>
              <a:rPr lang="de-DE" i="1" dirty="0" smtClean="0"/>
              <a:t> Management, Service Management) </a:t>
            </a:r>
            <a:r>
              <a:rPr lang="de-DE" b="1" i="1" dirty="0" smtClean="0"/>
              <a:t>[blau]</a:t>
            </a:r>
            <a:r>
              <a:rPr lang="de-DE" i="1" dirty="0" smtClean="0"/>
              <a:t>.“</a:t>
            </a:r>
          </a:p>
          <a:p>
            <a:endParaRPr lang="de-DE" b="1" i="1" dirty="0" smtClean="0"/>
          </a:p>
          <a:p>
            <a:pPr>
              <a:buFont typeface="Arial" pitchFamily="34" charset="0"/>
              <a:buChar char="•"/>
            </a:pPr>
            <a:r>
              <a:rPr lang="de-DE" b="1" dirty="0" smtClean="0"/>
              <a:t> Orange: </a:t>
            </a:r>
            <a:r>
              <a:rPr lang="de-DE" dirty="0" smtClean="0"/>
              <a:t>unsere Portfoliothemen, die sich auf Unternehmensprozesse beziehen –</a:t>
            </a:r>
            <a:r>
              <a:rPr lang="de-DE" baseline="0" dirty="0" smtClean="0"/>
              <a:t> </a:t>
            </a:r>
            <a:r>
              <a:rPr lang="de-DE" dirty="0" smtClean="0"/>
              <a:t>in Zusammenarbeit von GF, </a:t>
            </a:r>
            <a:r>
              <a:rPr lang="de-DE" dirty="0" err="1" smtClean="0"/>
              <a:t>Mgmt</a:t>
            </a:r>
            <a:r>
              <a:rPr lang="de-DE" dirty="0" smtClean="0"/>
              <a:t>. und Expert Groups entwickelt. </a:t>
            </a:r>
          </a:p>
          <a:p>
            <a:pPr>
              <a:buFont typeface="Arial" pitchFamily="34" charset="0"/>
              <a:buNone/>
            </a:pPr>
            <a:r>
              <a:rPr lang="de-DE" baseline="0" dirty="0" smtClean="0">
                <a:sym typeface="Wingdings" panose="05000000000000000000" pitchFamily="2" charset="2"/>
              </a:rPr>
              <a:t>  </a:t>
            </a:r>
            <a:r>
              <a:rPr lang="de-DE" baseline="0" dirty="0" smtClean="0"/>
              <a:t>Die 6 Pfeile auf der </a:t>
            </a:r>
            <a:r>
              <a:rPr lang="de-DE" b="1" baseline="0" dirty="0" smtClean="0"/>
              <a:t>animierten </a:t>
            </a:r>
            <a:r>
              <a:rPr lang="de-DE" baseline="0" dirty="0" smtClean="0"/>
              <a:t>Folie verweisen auf die </a:t>
            </a:r>
            <a:r>
              <a:rPr lang="de-DE" b="1" baseline="0" dirty="0" smtClean="0"/>
              <a:t>Zielgruppen</a:t>
            </a:r>
            <a:r>
              <a:rPr lang="de-DE" baseline="0" dirty="0" smtClean="0"/>
              <a:t> im Unternehmen. Die eingetragenen Zielgruppen sind Beispiele und sollten jeweils angepasst werden.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b="1" dirty="0" smtClean="0"/>
              <a:t> Grau: </a:t>
            </a:r>
            <a:r>
              <a:rPr lang="de-DE" dirty="0" smtClean="0"/>
              <a:t>unsere Methodenkompetenz – </a:t>
            </a:r>
            <a:r>
              <a:rPr lang="de-DE" baseline="0" dirty="0" err="1" smtClean="0"/>
              <a:t>Querschnittsthemen</a:t>
            </a:r>
            <a:r>
              <a:rPr lang="de-DE" baseline="0" dirty="0" smtClean="0"/>
              <a:t> im </a:t>
            </a:r>
            <a:r>
              <a:rPr lang="de-DE" dirty="0" smtClean="0"/>
              <a:t>Business Consulting</a:t>
            </a:r>
          </a:p>
          <a:p>
            <a:pPr>
              <a:buFont typeface="Arial" pitchFamily="34" charset="0"/>
              <a:buChar char="•"/>
            </a:pPr>
            <a:r>
              <a:rPr lang="de-DE" b="1" dirty="0" smtClean="0"/>
              <a:t> Blau: </a:t>
            </a:r>
            <a:r>
              <a:rPr lang="de-DE" dirty="0" smtClean="0"/>
              <a:t>unsere Technologiekompetenz –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Querschnittsthemen</a:t>
            </a:r>
            <a:r>
              <a:rPr lang="de-DE" baseline="0" dirty="0" smtClean="0"/>
              <a:t> im </a:t>
            </a:r>
            <a:r>
              <a:rPr lang="de-DE" dirty="0" smtClean="0"/>
              <a:t>IT Consulting</a:t>
            </a:r>
          </a:p>
          <a:p>
            <a:pPr defTabSz="874898">
              <a:buFont typeface="Arial" pitchFamily="34" charset="0"/>
              <a:buChar char="•"/>
              <a:defRPr/>
            </a:pPr>
            <a:r>
              <a:rPr lang="de-DE" dirty="0" smtClean="0"/>
              <a:t> </a:t>
            </a:r>
            <a:r>
              <a:rPr lang="de-DE" baseline="0" dirty="0" smtClean="0"/>
              <a:t>Das Thema </a:t>
            </a:r>
            <a:r>
              <a:rPr lang="de-DE" b="1" baseline="0" dirty="0" smtClean="0"/>
              <a:t>Mobility</a:t>
            </a:r>
            <a:r>
              <a:rPr lang="de-DE" baseline="0" dirty="0" smtClean="0"/>
              <a:t> ist kein eigenes Fokusthema, sondern kreist um alle (orangen, grauen und blauen) </a:t>
            </a:r>
            <a:r>
              <a:rPr lang="de-DE" baseline="0" dirty="0" err="1" smtClean="0"/>
              <a:t>Portfoliothemen</a:t>
            </a:r>
            <a:endParaRPr lang="de-DE" baseline="0" dirty="0" smtClean="0"/>
          </a:p>
          <a:p>
            <a:pPr defTabSz="874898">
              <a:defRPr/>
            </a:pPr>
            <a:endParaRPr lang="de-DE" baseline="0" dirty="0" smtClean="0"/>
          </a:p>
          <a:p>
            <a:pPr>
              <a:buFont typeface="Arial" pitchFamily="34" charset="0"/>
              <a:buNone/>
            </a:pPr>
            <a:r>
              <a:rPr lang="de-DE" dirty="0" smtClean="0"/>
              <a:t>Die Darstellung unseres</a:t>
            </a:r>
            <a:r>
              <a:rPr lang="de-DE" baseline="0" dirty="0" smtClean="0"/>
              <a:t> Portfolios lehnt sich an der aktuellen Mobile-Optik an (z.B. Windows 8-Kachelkonzept)</a:t>
            </a:r>
            <a:r>
              <a:rPr lang="de-DE" b="1" dirty="0" smtClean="0"/>
              <a:t> – </a:t>
            </a:r>
            <a:r>
              <a:rPr lang="de-DE" b="0" dirty="0" smtClean="0"/>
              <a:t>die Lücken </a:t>
            </a:r>
            <a:r>
              <a:rPr lang="de-DE" dirty="0" smtClean="0"/>
              <a:t>symbolisieren Offenheit</a:t>
            </a:r>
            <a:r>
              <a:rPr lang="de-DE" baseline="0" dirty="0" smtClean="0"/>
              <a:t> </a:t>
            </a:r>
            <a:r>
              <a:rPr lang="de-DE" dirty="0" smtClean="0"/>
              <a:t>für mögliche neue Themen</a:t>
            </a:r>
            <a:r>
              <a:rPr lang="de-DE" baseline="0" dirty="0" smtClean="0"/>
              <a:t> und Freiräume in einem dynamischen Umfeld (Innovationsthemen)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7B47A1-B1DA-4328-AB52-90B8293E3E68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1593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3025" y="741363"/>
            <a:ext cx="6572250" cy="36988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44498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3025" y="741363"/>
            <a:ext cx="6572250" cy="36988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F8A791-B683-439B-92AB-50B69005A237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20059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3025" y="741363"/>
            <a:ext cx="6572250" cy="36988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F12229-EF3E-428D-9973-B7060ADB496C}" type="slidenum">
              <a:rPr lang="sv-SE" smtClean="0"/>
              <a:pPr>
                <a:defRPr/>
              </a:pPr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73137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025" y="741363"/>
            <a:ext cx="6572250" cy="36988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476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025" y="741363"/>
            <a:ext cx="6572250" cy="36988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18880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025" y="741363"/>
            <a:ext cx="6572250" cy="36988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0F726-5A66-4CBE-AEC8-523F9C9BA976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86008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025" y="741363"/>
            <a:ext cx="6572250" cy="36988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0F726-5A66-4CBE-AEC8-523F9C9BA976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0187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025" y="741363"/>
            <a:ext cx="6572250" cy="36988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0F726-5A66-4CBE-AEC8-523F9C9BA976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596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6167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025" y="741363"/>
            <a:ext cx="6572250" cy="36988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96009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26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00632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B22351-C0A7-44C9-AD1C-4123D43CDD3F}" type="slidenum">
              <a:rPr lang="sv-SE" smtClean="0"/>
              <a:pPr>
                <a:defRPr/>
              </a:pPr>
              <a:t>38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8157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2577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6997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Vermeidung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Boilerplate</a:t>
            </a:r>
            <a:r>
              <a:rPr lang="de-DE" baseline="0" dirty="0" smtClean="0"/>
              <a:t>-Code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4204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Vermeidung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Boilerplate</a:t>
            </a:r>
            <a:r>
              <a:rPr lang="de-DE" baseline="0" dirty="0" smtClean="0"/>
              <a:t>-Code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35371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3025" y="741363"/>
            <a:ext cx="6572250" cy="36988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C7B831-005A-4824-B5C8-3E79909E6279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470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3025" y="741363"/>
            <a:ext cx="6572250" cy="36988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7052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3025" y="741363"/>
            <a:ext cx="6572250" cy="36988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A9E8D-CFBB-448B-BFBB-F5EBB619AAB7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2132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590836" y="1949451"/>
            <a:ext cx="10964578" cy="4127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5"/>
            <a:ext cx="7565040" cy="59448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2050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6190" y="538292"/>
            <a:ext cx="2519672" cy="8183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508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5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ei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bg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34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la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37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bg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00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etzt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1028" name="Picture 4" descr="M:\2_Arbeitsmaterial\Acando-Logo\2015 Neue Logos\Office\Office_Pattern\Pattern_blo_Detail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128959"/>
            <a:ext cx="12188828" cy="45534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21089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sv-SE"/>
          </a:p>
        </p:txBody>
      </p:sp>
      <p:sp>
        <p:nvSpPr>
          <p:cNvPr id="13" name="Content Placeholder 9"/>
          <p:cNvSpPr>
            <a:spLocks noGrp="1"/>
          </p:cNvSpPr>
          <p:nvPr>
            <p:ph sz="quarter" idx="15"/>
          </p:nvPr>
        </p:nvSpPr>
        <p:spPr>
          <a:xfrm>
            <a:off x="334392" y="1557705"/>
            <a:ext cx="11521633" cy="468103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059F5-D541-4CCE-9C94-CDD37FCFF25E}" type="slidenum">
              <a:rPr lang="sv-SE"/>
              <a:pPr>
                <a:defRPr/>
              </a:pPr>
              <a:t>‹Nr.›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02871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Start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0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4"/>
            <a:ext cx="7565040" cy="797249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8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2969" y="538292"/>
            <a:ext cx="2519672" cy="818385"/>
          </a:xfrm>
          <a:prstGeom prst="rect">
            <a:avLst/>
          </a:prstGeom>
          <a:noFill/>
        </p:spPr>
      </p:pic>
      <p:pic>
        <p:nvPicPr>
          <p:cNvPr id="1026" name="Picture 2" descr="M:\2_Arbeitsmaterial\Acando-Logo\2015 Neue Logos\Office\Office_Pattern\Pattern_Beige_RGB_Web_angeschnitten.w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731918"/>
            <a:ext cx="12188827" cy="4127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72285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0968115" cy="81939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304" y="1341753"/>
            <a:ext cx="10968110" cy="473519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2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203819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0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87298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78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ink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51893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recht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3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42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23311" y="584825"/>
            <a:ext cx="1909698" cy="4509971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r>
              <a:rPr lang="en-US" sz="28700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“</a:t>
            </a:r>
            <a:endParaRPr lang="en-US" sz="28700" dirty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063487" y="2593899"/>
            <a:ext cx="8026943" cy="1589795"/>
          </a:xfrm>
        </p:spPr>
        <p:txBody>
          <a:bodyPr/>
          <a:lstStyle>
            <a:lvl1pPr marL="0" indent="0" algn="ctr">
              <a:buNone/>
              <a:defRPr sz="3200" i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4909" y="4330688"/>
            <a:ext cx="3615516" cy="407302"/>
          </a:xfrm>
        </p:spPr>
        <p:txBody>
          <a:bodyPr/>
          <a:lstStyle>
            <a:lvl1pPr marL="0" indent="0" algn="r">
              <a:buNone/>
              <a:defRPr sz="1900" b="1" i="0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052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:\2_Arbeitsmaterial\Acando-Logo\2015 Neue Logos\Office\Office_Pattern\Acando-A_beige.wmf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0390647" y="5070798"/>
            <a:ext cx="1799766" cy="172104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1015817" cy="819392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303" y="1341753"/>
            <a:ext cx="11015815" cy="4825529"/>
          </a:xfrm>
          <a:prstGeom prst="rect">
            <a:avLst/>
          </a:prstGeom>
        </p:spPr>
        <p:txBody>
          <a:bodyPr vert="horz" lIns="0" tIns="45704" rIns="91408" bIns="45704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3115" y="6599100"/>
            <a:ext cx="282758" cy="1505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5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92" r:id="rId2"/>
    <p:sldLayoutId id="2147484693" r:id="rId3"/>
    <p:sldLayoutId id="2147484694" r:id="rId4"/>
    <p:sldLayoutId id="2147484695" r:id="rId5"/>
    <p:sldLayoutId id="2147484696" r:id="rId6"/>
    <p:sldLayoutId id="2147484697" r:id="rId7"/>
    <p:sldLayoutId id="2147484698" r:id="rId8"/>
    <p:sldLayoutId id="2147484699" r:id="rId9"/>
    <p:sldLayoutId id="2147484700" r:id="rId10"/>
    <p:sldLayoutId id="2147484701" r:id="rId11"/>
    <p:sldLayoutId id="2147484702" r:id="rId12"/>
    <p:sldLayoutId id="2147484703" r:id="rId13"/>
    <p:sldLayoutId id="2147484704" r:id="rId14"/>
    <p:sldLayoutId id="2147484705" r:id="rId15"/>
  </p:sldLayoutIdLst>
  <p:hf hdr="0" ft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026" indent="-173026" algn="l" defTabSz="914332" rtl="0" eaLnBrk="1" latinLnBrk="0" hangingPunct="1">
        <a:lnSpc>
          <a:spcPct val="100000"/>
        </a:lnSpc>
        <a:spcBef>
          <a:spcPts val="6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6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2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05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0" userDrawn="1">
          <p15:clr>
            <a:srgbClr val="F26B43"/>
          </p15:clr>
        </p15:guide>
        <p15:guide id="2" pos="7310" userDrawn="1">
          <p15:clr>
            <a:srgbClr val="F26B43"/>
          </p15:clr>
        </p15:guide>
        <p15:guide id="3" orient="horz" pos="142" userDrawn="1">
          <p15:clr>
            <a:srgbClr val="F26B43"/>
          </p15:clr>
        </p15:guide>
        <p15:guide id="5" orient="horz" pos="8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gif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gif"/><Relationship Id="rId11" Type="http://schemas.openxmlformats.org/officeDocument/2006/relationships/image" Target="../media/image23.png"/><Relationship Id="rId5" Type="http://schemas.openxmlformats.org/officeDocument/2006/relationships/image" Target="../media/image17.jpe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jpeg"/><Relationship Id="rId9" Type="http://schemas.openxmlformats.org/officeDocument/2006/relationships/image" Target="../media/image21.png"/><Relationship Id="rId14" Type="http://schemas.openxmlformats.org/officeDocument/2006/relationships/image" Target="../media/image26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13" Type="http://schemas.openxmlformats.org/officeDocument/2006/relationships/image" Target="../media/image40.jpeg"/><Relationship Id="rId18" Type="http://schemas.openxmlformats.org/officeDocument/2006/relationships/image" Target="../media/image45.jpeg"/><Relationship Id="rId26" Type="http://schemas.openxmlformats.org/officeDocument/2006/relationships/image" Target="../media/image53.png"/><Relationship Id="rId3" Type="http://schemas.openxmlformats.org/officeDocument/2006/relationships/image" Target="../media/image30.jpeg"/><Relationship Id="rId21" Type="http://schemas.openxmlformats.org/officeDocument/2006/relationships/image" Target="../media/image48.png"/><Relationship Id="rId7" Type="http://schemas.openxmlformats.org/officeDocument/2006/relationships/image" Target="../media/image34.jpe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3.jpeg"/><Relationship Id="rId20" Type="http://schemas.openxmlformats.org/officeDocument/2006/relationships/image" Target="../media/image47.png"/><Relationship Id="rId29" Type="http://schemas.openxmlformats.org/officeDocument/2006/relationships/image" Target="../media/image5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image" Target="../media/image51.png"/><Relationship Id="rId5" Type="http://schemas.openxmlformats.org/officeDocument/2006/relationships/image" Target="../media/image32.png"/><Relationship Id="rId15" Type="http://schemas.openxmlformats.org/officeDocument/2006/relationships/image" Target="../media/image42.jpeg"/><Relationship Id="rId23" Type="http://schemas.openxmlformats.org/officeDocument/2006/relationships/image" Target="../media/image50.png"/><Relationship Id="rId28" Type="http://schemas.openxmlformats.org/officeDocument/2006/relationships/image" Target="../media/image55.png"/><Relationship Id="rId10" Type="http://schemas.openxmlformats.org/officeDocument/2006/relationships/image" Target="../media/image37.jpe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jpeg"/><Relationship Id="rId14" Type="http://schemas.openxmlformats.org/officeDocument/2006/relationships/image" Target="../media/image41.jpeg"/><Relationship Id="rId22" Type="http://schemas.openxmlformats.org/officeDocument/2006/relationships/image" Target="../media/image49.png"/><Relationship Id="rId27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jpeg"/><Relationship Id="rId3" Type="http://schemas.openxmlformats.org/officeDocument/2006/relationships/image" Target="../media/image57.gif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0.png"/><Relationship Id="rId5" Type="http://schemas.openxmlformats.org/officeDocument/2006/relationships/image" Target="../media/image59.gif"/><Relationship Id="rId4" Type="http://schemas.openxmlformats.org/officeDocument/2006/relationships/image" Target="../media/image5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1.jpeg"/><Relationship Id="rId5" Type="http://schemas.openxmlformats.org/officeDocument/2006/relationships/image" Target="../media/image70.jpeg"/><Relationship Id="rId4" Type="http://schemas.openxmlformats.org/officeDocument/2006/relationships/image" Target="../media/image6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hyperlink" Target="http://goo.gl/gsDkBA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 txBox="1">
            <a:spLocks noGrp="1"/>
          </p:cNvSpPr>
          <p:nvPr>
            <p:ph type="ctrTitle"/>
          </p:nvPr>
        </p:nvSpPr>
        <p:spPr>
          <a:xfrm>
            <a:off x="587299" y="584335"/>
            <a:ext cx="7565040" cy="48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.NET Jump Start</a:t>
            </a: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Hands-on-Workshop 28.–30.09. an der FH München</a:t>
            </a:r>
            <a:endParaRPr lang="de-DE" dirty="0"/>
          </a:p>
        </p:txBody>
      </p:sp>
      <p:sp>
        <p:nvSpPr>
          <p:cNvPr id="4" name="Inhaltsplatzhalter 11"/>
          <p:cNvSpPr txBox="1">
            <a:spLocks/>
          </p:cNvSpPr>
          <p:nvPr/>
        </p:nvSpPr>
        <p:spPr>
          <a:xfrm>
            <a:off x="587299" y="6000750"/>
            <a:ext cx="8956753" cy="495299"/>
          </a:xfrm>
          <a:prstGeom prst="rect">
            <a:avLst/>
          </a:prstGeom>
        </p:spPr>
        <p:txBody>
          <a:bodyPr vert="horz" lIns="0" tIns="45704" rIns="91408" bIns="45704" rtlCol="0" anchor="t">
            <a:noAutofit/>
          </a:bodyPr>
          <a:lstStyle>
            <a:lvl1pPr marL="0" indent="0" algn="l" defTabSz="914332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5" indent="0" algn="ctr" defTabSz="914332" rtl="0" eaLnBrk="1" latinLnBrk="0" hangingPunct="1">
              <a:lnSpc>
                <a:spcPct val="100000"/>
              </a:lnSpc>
              <a:spcBef>
                <a:spcPts val="300"/>
              </a:spcBef>
              <a:buFont typeface="Trebuchet MS" panose="020B0603020202020204" pitchFamily="34" charset="0"/>
              <a:buNone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309" indent="0" algn="ctr" defTabSz="914332" rtl="0" eaLnBrk="1" latinLnBrk="0" hangingPunct="1">
              <a:lnSpc>
                <a:spcPct val="100000"/>
              </a:lnSpc>
              <a:spcBef>
                <a:spcPts val="300"/>
              </a:spcBef>
              <a:buFont typeface="Trebuchet MS" panose="020B0603020202020204" pitchFamily="34" charset="0"/>
              <a:buNone/>
              <a:defRPr sz="19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464" indent="0" algn="ctr" defTabSz="914332" rtl="0" eaLnBrk="1" latinLnBrk="0" hangingPunct="1">
              <a:lnSpc>
                <a:spcPct val="100000"/>
              </a:lnSpc>
              <a:spcBef>
                <a:spcPts val="300"/>
              </a:spcBef>
              <a:buFont typeface="Trebuchet MS" panose="020B0603020202020204" pitchFamily="34" charset="0"/>
              <a:buNone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618" indent="0" algn="ctr" defTabSz="914332" rtl="0" eaLnBrk="1" latinLnBrk="0" hangingPunct="1">
              <a:lnSpc>
                <a:spcPct val="100000"/>
              </a:lnSpc>
              <a:spcBef>
                <a:spcPts val="300"/>
              </a:spcBef>
              <a:buFont typeface="Trebuchet MS" panose="020B0603020202020204" pitchFamily="34" charset="0"/>
              <a:buNone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5774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26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80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35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</a:pPr>
            <a:r>
              <a:rPr lang="de-DE" dirty="0" smtClean="0"/>
              <a:t>Constantin Petsch, Felix Radzanowski, Daniel Beckmann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M:\3_Bilderpool\5 Illustration_Grafik\Acando\Landkarten Präsenz\Präsenz in Europa\1501 Europa\1501_Europa_rgb.png"/>
          <p:cNvPicPr>
            <a:picLocks noChangeAspect="1" noChangeArrowheads="1"/>
          </p:cNvPicPr>
          <p:nvPr/>
        </p:nvPicPr>
        <p:blipFill>
          <a:blip r:embed="rId3" cstate="print"/>
          <a:srcRect b="-7570"/>
          <a:stretch>
            <a:fillRect/>
          </a:stretch>
        </p:blipFill>
        <p:spPr bwMode="auto">
          <a:xfrm>
            <a:off x="7027043" y="797"/>
            <a:ext cx="5181564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229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Acando Group</a:t>
            </a:r>
            <a:endParaRPr lang="de-DE" dirty="0"/>
          </a:p>
        </p:txBody>
      </p:sp>
      <p:sp>
        <p:nvSpPr>
          <p:cNvPr id="12292" name="Inhaltsplatzhalter 7"/>
          <p:cNvSpPr>
            <a:spLocks noGrp="1"/>
          </p:cNvSpPr>
          <p:nvPr>
            <p:ph idx="1"/>
          </p:nvPr>
        </p:nvSpPr>
        <p:spPr>
          <a:xfrm>
            <a:off x="594708" y="1950246"/>
            <a:ext cx="5399297" cy="3710521"/>
          </a:xfrm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de-DE" dirty="0"/>
              <a:t>Die Acando-Gruppe beschäftigt  rund </a:t>
            </a:r>
            <a:r>
              <a:rPr lang="de-DE" b="1" dirty="0">
                <a:solidFill>
                  <a:schemeClr val="tx2"/>
                </a:solidFill>
              </a:rPr>
              <a:t>1800 Mitarbeiter </a:t>
            </a:r>
            <a:r>
              <a:rPr lang="de-DE" dirty="0"/>
              <a:t>in fünf europäischen Ländern und Indien.</a:t>
            </a:r>
          </a:p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de-DE" dirty="0"/>
              <a:t>Der jährliche Umsatz beträgt etwa</a:t>
            </a:r>
            <a:br>
              <a:rPr lang="de-DE" dirty="0"/>
            </a:br>
            <a:r>
              <a:rPr lang="de-DE" b="1" dirty="0">
                <a:solidFill>
                  <a:schemeClr val="tx2"/>
                </a:solidFill>
              </a:rPr>
              <a:t>235 Millionen Euro</a:t>
            </a:r>
            <a:r>
              <a:rPr lang="de-DE" dirty="0"/>
              <a:t>.</a:t>
            </a:r>
          </a:p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de-DE" dirty="0"/>
              <a:t>Acando AB ist an der </a:t>
            </a:r>
            <a:r>
              <a:rPr lang="de-DE" b="1" dirty="0">
                <a:solidFill>
                  <a:schemeClr val="tx2"/>
                </a:solidFill>
              </a:rPr>
              <a:t>NASDAQ OMX Nordic</a:t>
            </a:r>
            <a:r>
              <a:rPr lang="de-DE" dirty="0"/>
              <a:t> gelistet.</a:t>
            </a:r>
          </a:p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de-DE" dirty="0"/>
              <a:t>Die Wurzeln von Acando reichen zurück bis ins Jahr </a:t>
            </a:r>
            <a:r>
              <a:rPr lang="de-DE" b="1" dirty="0">
                <a:solidFill>
                  <a:schemeClr val="tx2"/>
                </a:solidFill>
              </a:rPr>
              <a:t>1982</a:t>
            </a:r>
            <a:r>
              <a:rPr lang="de-DE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D9689-5E11-428A-B226-64D3BA0ADF42}" type="slidenum">
              <a:rPr lang="sv-SE" smtClean="0"/>
              <a:pPr>
                <a:defRPr/>
              </a:pPr>
              <a:t>10</a:t>
            </a:fld>
            <a:endParaRPr lang="sv-SE" dirty="0"/>
          </a:p>
        </p:txBody>
      </p:sp>
      <p:sp>
        <p:nvSpPr>
          <p:cNvPr id="12297" name="Line 63"/>
          <p:cNvSpPr>
            <a:spLocks noChangeShapeType="1"/>
          </p:cNvSpPr>
          <p:nvPr/>
        </p:nvSpPr>
        <p:spPr bwMode="gray">
          <a:xfrm flipH="1">
            <a:off x="8687312" y="1650405"/>
            <a:ext cx="1297348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oval" w="med" len="med"/>
            <a:tailEnd/>
          </a:ln>
        </p:spPr>
        <p:txBody>
          <a:bodyPr wrap="none" lIns="119997" tIns="62398" rIns="119997" bIns="62398" anchor="ctr"/>
          <a:lstStyle/>
          <a:p>
            <a:endParaRPr lang="de-DE" sz="1200"/>
          </a:p>
        </p:txBody>
      </p:sp>
      <p:sp>
        <p:nvSpPr>
          <p:cNvPr id="12298" name="Rectangle 46"/>
          <p:cNvSpPr>
            <a:spLocks noChangeArrowheads="1"/>
          </p:cNvSpPr>
          <p:nvPr/>
        </p:nvSpPr>
        <p:spPr bwMode="gray">
          <a:xfrm>
            <a:off x="7447549" y="1413867"/>
            <a:ext cx="2725223" cy="46831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0" tIns="62398" rIns="0" bIns="62398" anchor="ctr"/>
          <a:lstStyle/>
          <a:p>
            <a:r>
              <a:rPr lang="de-DE" sz="1200" b="1" dirty="0"/>
              <a:t>Schweden</a:t>
            </a:r>
            <a:br>
              <a:rPr lang="de-DE" sz="1200" b="1" dirty="0"/>
            </a:br>
            <a:r>
              <a:rPr lang="de-DE" sz="1200" b="1" dirty="0"/>
              <a:t>(Headquarter)</a:t>
            </a:r>
          </a:p>
        </p:txBody>
      </p:sp>
      <p:sp>
        <p:nvSpPr>
          <p:cNvPr id="12300" name="Rectangle 62"/>
          <p:cNvSpPr>
            <a:spLocks noChangeArrowheads="1"/>
          </p:cNvSpPr>
          <p:nvPr/>
        </p:nvSpPr>
        <p:spPr bwMode="gray">
          <a:xfrm>
            <a:off x="5970077" y="3498924"/>
            <a:ext cx="2389405" cy="4683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62398" rIns="0" bIns="62398" anchor="ctr"/>
          <a:lstStyle/>
          <a:p>
            <a:pPr algn="ctr"/>
            <a:r>
              <a:rPr lang="de-DE" sz="1200" b="1" dirty="0"/>
              <a:t>Deutschland</a:t>
            </a:r>
          </a:p>
        </p:txBody>
      </p:sp>
      <p:sp>
        <p:nvSpPr>
          <p:cNvPr id="12303" name="Line 63"/>
          <p:cNvSpPr>
            <a:spLocks noChangeShapeType="1"/>
          </p:cNvSpPr>
          <p:nvPr/>
        </p:nvSpPr>
        <p:spPr bwMode="gray">
          <a:xfrm flipH="1">
            <a:off x="8269467" y="2229662"/>
            <a:ext cx="1111389" cy="264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oval" w="med" len="med"/>
            <a:tailEnd/>
          </a:ln>
        </p:spPr>
        <p:txBody>
          <a:bodyPr wrap="none" lIns="119997" tIns="62398" rIns="119997" bIns="62398" anchor="ctr"/>
          <a:lstStyle/>
          <a:p>
            <a:endParaRPr lang="de-DE" sz="1200"/>
          </a:p>
        </p:txBody>
      </p:sp>
      <p:sp>
        <p:nvSpPr>
          <p:cNvPr id="12304" name="Rectangle 98"/>
          <p:cNvSpPr>
            <a:spLocks noChangeArrowheads="1"/>
          </p:cNvSpPr>
          <p:nvPr/>
        </p:nvSpPr>
        <p:spPr bwMode="gray">
          <a:xfrm>
            <a:off x="7298469" y="2005825"/>
            <a:ext cx="2289935" cy="4667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0" tIns="62398" rIns="0" bIns="62398" anchor="ctr"/>
          <a:lstStyle/>
          <a:p>
            <a:r>
              <a:rPr lang="de-DE" sz="1200" b="1" dirty="0"/>
              <a:t>Norwegen</a:t>
            </a:r>
          </a:p>
        </p:txBody>
      </p:sp>
      <p:sp>
        <p:nvSpPr>
          <p:cNvPr id="12299" name="Rectangle 48"/>
          <p:cNvSpPr>
            <a:spLocks noChangeArrowheads="1"/>
          </p:cNvSpPr>
          <p:nvPr/>
        </p:nvSpPr>
        <p:spPr bwMode="gray">
          <a:xfrm>
            <a:off x="8063207" y="925908"/>
            <a:ext cx="1684647" cy="4683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119997" tIns="62398" rIns="0" bIns="62398" anchor="ctr"/>
          <a:lstStyle/>
          <a:p>
            <a:r>
              <a:rPr lang="de-DE" sz="1200" b="1" dirty="0"/>
              <a:t>Finnland</a:t>
            </a:r>
          </a:p>
        </p:txBody>
      </p:sp>
      <p:sp>
        <p:nvSpPr>
          <p:cNvPr id="12306" name="Freeform 84"/>
          <p:cNvSpPr>
            <a:spLocks/>
          </p:cNvSpPr>
          <p:nvPr/>
        </p:nvSpPr>
        <p:spPr bwMode="auto">
          <a:xfrm rot="5400000" flipV="1">
            <a:off x="9610162" y="608524"/>
            <a:ext cx="647700" cy="1777769"/>
          </a:xfrm>
          <a:custGeom>
            <a:avLst/>
            <a:gdLst>
              <a:gd name="T0" fmla="*/ 0 w 226"/>
              <a:gd name="T1" fmla="*/ 0 h 181"/>
              <a:gd name="T2" fmla="*/ 0 w 226"/>
              <a:gd name="T3" fmla="*/ 2147483647 h 181"/>
              <a:gd name="T4" fmla="*/ 2147483647 w 226"/>
              <a:gd name="T5" fmla="*/ 2147483647 h 181"/>
              <a:gd name="T6" fmla="*/ 0 60000 65536"/>
              <a:gd name="T7" fmla="*/ 0 60000 65536"/>
              <a:gd name="T8" fmla="*/ 0 60000 65536"/>
              <a:gd name="T9" fmla="*/ 0 w 226"/>
              <a:gd name="T10" fmla="*/ 0 h 181"/>
              <a:gd name="T11" fmla="*/ 226 w 226"/>
              <a:gd name="T12" fmla="*/ 181 h 1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6" h="181">
                <a:moveTo>
                  <a:pt x="0" y="0"/>
                </a:moveTo>
                <a:lnTo>
                  <a:pt x="0" y="181"/>
                </a:lnTo>
                <a:lnTo>
                  <a:pt x="226" y="181"/>
                </a:lnTo>
              </a:path>
            </a:pathLst>
          </a:custGeom>
          <a:noFill/>
          <a:ln w="6350">
            <a:solidFill>
              <a:schemeClr val="tx1"/>
            </a:solidFill>
            <a:round/>
            <a:headEnd/>
            <a:tailEnd type="oval" w="med" len="med"/>
          </a:ln>
        </p:spPr>
        <p:txBody>
          <a:bodyPr wrap="none" lIns="119997" tIns="62398" rIns="119997" bIns="62398" anchor="ctr"/>
          <a:lstStyle/>
          <a:p>
            <a:endParaRPr lang="de-DE" sz="1200"/>
          </a:p>
        </p:txBody>
      </p:sp>
      <p:sp>
        <p:nvSpPr>
          <p:cNvPr id="12309" name="Line 63"/>
          <p:cNvSpPr>
            <a:spLocks noChangeShapeType="1"/>
          </p:cNvSpPr>
          <p:nvPr/>
        </p:nvSpPr>
        <p:spPr bwMode="gray">
          <a:xfrm flipH="1">
            <a:off x="7833714" y="3731348"/>
            <a:ext cx="1746110" cy="5446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oval" w="med" len="med"/>
            <a:tailEnd/>
          </a:ln>
        </p:spPr>
        <p:txBody>
          <a:bodyPr wrap="none" lIns="119997" tIns="62398" rIns="119997" bIns="62398" anchor="ctr"/>
          <a:lstStyle/>
          <a:p>
            <a:endParaRPr lang="de-DE"/>
          </a:p>
        </p:txBody>
      </p:sp>
      <p:sp>
        <p:nvSpPr>
          <p:cNvPr id="29" name="Freeform 84"/>
          <p:cNvSpPr>
            <a:spLocks/>
          </p:cNvSpPr>
          <p:nvPr/>
        </p:nvSpPr>
        <p:spPr bwMode="auto">
          <a:xfrm flipV="1">
            <a:off x="9017875" y="2686756"/>
            <a:ext cx="2015738" cy="180000"/>
          </a:xfrm>
          <a:custGeom>
            <a:avLst/>
            <a:gdLst>
              <a:gd name="T0" fmla="*/ 0 w 226"/>
              <a:gd name="T1" fmla="*/ 0 h 181"/>
              <a:gd name="T2" fmla="*/ 0 w 226"/>
              <a:gd name="T3" fmla="*/ 2147483647 h 181"/>
              <a:gd name="T4" fmla="*/ 2147483647 w 226"/>
              <a:gd name="T5" fmla="*/ 2147483647 h 181"/>
              <a:gd name="T6" fmla="*/ 0 60000 65536"/>
              <a:gd name="T7" fmla="*/ 0 60000 65536"/>
              <a:gd name="T8" fmla="*/ 0 60000 65536"/>
              <a:gd name="T9" fmla="*/ 0 w 226"/>
              <a:gd name="T10" fmla="*/ 0 h 181"/>
              <a:gd name="T11" fmla="*/ 226 w 226"/>
              <a:gd name="T12" fmla="*/ 181 h 1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6" h="181">
                <a:moveTo>
                  <a:pt x="0" y="0"/>
                </a:moveTo>
                <a:lnTo>
                  <a:pt x="0" y="181"/>
                </a:lnTo>
                <a:lnTo>
                  <a:pt x="226" y="181"/>
                </a:lnTo>
              </a:path>
            </a:pathLst>
          </a:custGeom>
          <a:noFill/>
          <a:ln w="6350">
            <a:solidFill>
              <a:schemeClr val="tx1"/>
            </a:solidFill>
            <a:round/>
            <a:headEnd/>
            <a:tailEnd type="oval" w="med" len="med"/>
          </a:ln>
        </p:spPr>
        <p:txBody>
          <a:bodyPr wrap="none" lIns="119997" tIns="62398" rIns="119997" bIns="62398" anchor="ctr"/>
          <a:lstStyle/>
          <a:p>
            <a:endParaRPr lang="de-DE"/>
          </a:p>
        </p:txBody>
      </p:sp>
      <p:sp>
        <p:nvSpPr>
          <p:cNvPr id="31" name="Rectangle 62"/>
          <p:cNvSpPr>
            <a:spLocks noChangeArrowheads="1"/>
          </p:cNvSpPr>
          <p:nvPr/>
        </p:nvSpPr>
        <p:spPr bwMode="gray">
          <a:xfrm>
            <a:off x="8294699" y="2865816"/>
            <a:ext cx="1220158" cy="28337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62398" rIns="0" bIns="62398" anchor="ctr"/>
          <a:lstStyle/>
          <a:p>
            <a:pPr algn="ctr"/>
            <a:r>
              <a:rPr lang="de-DE" sz="1200" b="1" dirty="0"/>
              <a:t>Lettland</a:t>
            </a:r>
          </a:p>
        </p:txBody>
      </p:sp>
    </p:spTree>
    <p:extLst>
      <p:ext uri="{BB962C8B-B14F-4D97-AF65-F5344CB8AC3E}">
        <p14:creationId xmlns:p14="http://schemas.microsoft.com/office/powerpoint/2010/main" val="198330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Acando DEUTSCHLAND</a:t>
            </a:r>
            <a:endParaRPr lang="de-DE" dirty="0"/>
          </a:p>
        </p:txBody>
      </p:sp>
      <p:sp>
        <p:nvSpPr>
          <p:cNvPr id="11" name="Inhaltsplatzhalter 7"/>
          <p:cNvSpPr>
            <a:spLocks noGrp="1"/>
          </p:cNvSpPr>
          <p:nvPr>
            <p:ph idx="1"/>
          </p:nvPr>
        </p:nvSpPr>
        <p:spPr>
          <a:xfrm>
            <a:off x="587300" y="1393033"/>
            <a:ext cx="5399297" cy="23542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de-DE" dirty="0"/>
              <a:t>Nähe zum Kunden: Standorte in allen wichtigen Wirtschaftszentren Deutschlands </a:t>
            </a:r>
          </a:p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de-DE" dirty="0"/>
              <a:t>Gründung im Jahr </a:t>
            </a:r>
            <a:r>
              <a:rPr lang="de-DE" b="1" dirty="0"/>
              <a:t>2000</a:t>
            </a:r>
            <a:r>
              <a:rPr lang="de-DE" dirty="0"/>
              <a:t>, seitdem </a:t>
            </a:r>
            <a:r>
              <a:rPr lang="de-DE" b="1" dirty="0">
                <a:solidFill>
                  <a:schemeClr val="tx2"/>
                </a:solidFill>
              </a:rPr>
              <a:t>kontinuierliches Wachstum</a:t>
            </a:r>
            <a:endParaRPr lang="de-DE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de-DE" b="1" dirty="0">
                <a:solidFill>
                  <a:schemeClr val="tx2"/>
                </a:solidFill>
              </a:rPr>
              <a:t>32,4 Mio. € Net Sales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/>
              <a:t>in 2014</a:t>
            </a:r>
          </a:p>
          <a:p>
            <a:pPr>
              <a:lnSpc>
                <a:spcPct val="120000"/>
              </a:lnSpc>
              <a:spcBef>
                <a:spcPts val="1600"/>
              </a:spcBef>
            </a:pPr>
            <a:endParaRPr lang="de-DE" sz="210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D9689-5E11-428A-B226-64D3BA0ADF42}" type="slidenum">
              <a:rPr lang="sv-SE" smtClean="0"/>
              <a:pPr>
                <a:defRPr/>
              </a:pPr>
              <a:t>11</a:t>
            </a:fld>
            <a:endParaRPr lang="sv-SE" dirty="0"/>
          </a:p>
        </p:txBody>
      </p:sp>
      <p:sp>
        <p:nvSpPr>
          <p:cNvPr id="3" name="Abgerundetes Rechteck 2"/>
          <p:cNvSpPr/>
          <p:nvPr/>
        </p:nvSpPr>
        <p:spPr>
          <a:xfrm>
            <a:off x="594707" y="3916051"/>
            <a:ext cx="4025376" cy="2375479"/>
          </a:xfrm>
          <a:prstGeom prst="roundRect">
            <a:avLst>
              <a:gd name="adj" fmla="val 744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de-DE" sz="1900" dirty="0" err="1">
              <a:solidFill>
                <a:schemeClr val="accent3"/>
              </a:solidFill>
            </a:endParaRPr>
          </a:p>
        </p:txBody>
      </p:sp>
      <p:graphicFrame>
        <p:nvGraphicFramePr>
          <p:cNvPr id="16" name="Diagramm 15"/>
          <p:cNvGraphicFramePr/>
          <p:nvPr>
            <p:extLst/>
          </p:nvPr>
        </p:nvGraphicFramePr>
        <p:xfrm>
          <a:off x="594708" y="4026083"/>
          <a:ext cx="3910771" cy="2189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806686" y="4006511"/>
            <a:ext cx="2651243" cy="61555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de-DE" sz="1600" b="1" dirty="0">
                <a:solidFill>
                  <a:schemeClr val="tx2"/>
                </a:solidFill>
              </a:rPr>
              <a:t>Mitarbeiter der </a:t>
            </a:r>
          </a:p>
          <a:p>
            <a:r>
              <a:rPr lang="de-DE" sz="1600" b="1" dirty="0">
                <a:solidFill>
                  <a:schemeClr val="tx2"/>
                </a:solidFill>
              </a:rPr>
              <a:t>Acando</a:t>
            </a:r>
          </a:p>
        </p:txBody>
      </p:sp>
      <p:pic>
        <p:nvPicPr>
          <p:cNvPr id="3075" name="Picture 3" descr="M:\3_Bilderpool\5 Illustration_Grafik\Acando\Landkarten Präsenz\Präsenz in Deutschland\Standorte_1502_RGB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061493" y="477466"/>
            <a:ext cx="4122167" cy="55918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602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527314" y="1269555"/>
            <a:ext cx="9119925" cy="16409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600" b="1" dirty="0">
                <a:solidFill>
                  <a:schemeClr val="tx1"/>
                </a:solidFill>
              </a:rPr>
              <a:t>Management Board</a:t>
            </a:r>
          </a:p>
        </p:txBody>
      </p:sp>
      <p:cxnSp>
        <p:nvCxnSpPr>
          <p:cNvPr id="21" name="Gerade Verbindung 20"/>
          <p:cNvCxnSpPr>
            <a:endCxn id="7" idx="2"/>
          </p:cNvCxnSpPr>
          <p:nvPr/>
        </p:nvCxnSpPr>
        <p:spPr>
          <a:xfrm flipV="1">
            <a:off x="5068900" y="2356437"/>
            <a:ext cx="18194" cy="1144796"/>
          </a:xfrm>
          <a:prstGeom prst="line">
            <a:avLst/>
          </a:prstGeom>
          <a:ln w="1016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527314" y="3285778"/>
            <a:ext cx="2975943" cy="15121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ysClr val="windowText" lastClr="000000"/>
                </a:solidFill>
              </a:rPr>
              <a:t>Client Relations</a:t>
            </a:r>
          </a:p>
        </p:txBody>
      </p:sp>
      <p:sp>
        <p:nvSpPr>
          <p:cNvPr id="13" name="Rechteck 12"/>
          <p:cNvSpPr/>
          <p:nvPr/>
        </p:nvSpPr>
        <p:spPr>
          <a:xfrm>
            <a:off x="6655664" y="3285778"/>
            <a:ext cx="2975943" cy="1512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err="1">
                <a:solidFill>
                  <a:sysClr val="windowText" lastClr="000000"/>
                </a:solidFill>
              </a:rPr>
              <a:t>Shared</a:t>
            </a:r>
            <a:r>
              <a:rPr lang="de-DE" sz="1600" b="1" dirty="0">
                <a:solidFill>
                  <a:sysClr val="windowText" lastClr="000000"/>
                </a:solidFill>
              </a:rPr>
              <a:t> Service Center</a:t>
            </a:r>
          </a:p>
        </p:txBody>
      </p:sp>
      <p:sp>
        <p:nvSpPr>
          <p:cNvPr id="14" name="Rechteck 13"/>
          <p:cNvSpPr/>
          <p:nvPr/>
        </p:nvSpPr>
        <p:spPr>
          <a:xfrm>
            <a:off x="3476552" y="3285778"/>
            <a:ext cx="3194719" cy="15121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Business Areas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Acando </a:t>
            </a:r>
            <a:r>
              <a:rPr lang="de-DE" dirty="0" err="1"/>
              <a:t>deutschland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12</a:t>
            </a:fld>
            <a:endParaRPr lang="sv-SE" dirty="0"/>
          </a:p>
        </p:txBody>
      </p:sp>
      <p:cxnSp>
        <p:nvCxnSpPr>
          <p:cNvPr id="19" name="Gerade Verbindung 18"/>
          <p:cNvCxnSpPr>
            <a:stCxn id="12" idx="0"/>
          </p:cNvCxnSpPr>
          <p:nvPr/>
        </p:nvCxnSpPr>
        <p:spPr>
          <a:xfrm flipV="1">
            <a:off x="2015285" y="2649982"/>
            <a:ext cx="0" cy="635796"/>
          </a:xfrm>
          <a:prstGeom prst="line">
            <a:avLst/>
          </a:prstGeom>
          <a:ln w="1016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V="1">
            <a:off x="8085110" y="2356437"/>
            <a:ext cx="0" cy="1068452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bgerundetes Rechteck 6"/>
          <p:cNvSpPr/>
          <p:nvPr/>
        </p:nvSpPr>
        <p:spPr>
          <a:xfrm>
            <a:off x="3665128" y="1463687"/>
            <a:ext cx="2843932" cy="892751"/>
          </a:xfrm>
          <a:prstGeom prst="roundRect">
            <a:avLst/>
          </a:prstGeom>
          <a:solidFill>
            <a:schemeClr val="bg1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ysClr val="windowText" lastClr="000000"/>
                </a:solidFill>
              </a:rPr>
              <a:t>Guido Ahle</a:t>
            </a:r>
          </a:p>
          <a:p>
            <a:pPr algn="ctr"/>
            <a:r>
              <a:rPr lang="de-DE" sz="1400" dirty="0">
                <a:solidFill>
                  <a:sysClr val="windowText" lastClr="000000"/>
                </a:solidFill>
              </a:rPr>
              <a:t>Managing </a:t>
            </a:r>
            <a:r>
              <a:rPr lang="de-DE" sz="1400" dirty="0" err="1">
                <a:solidFill>
                  <a:sysClr val="windowText" lastClr="000000"/>
                </a:solidFill>
              </a:rPr>
              <a:t>Director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6671271" y="1757231"/>
            <a:ext cx="2827681" cy="892751"/>
          </a:xfrm>
          <a:prstGeom prst="roundRect">
            <a:avLst/>
          </a:prstGeom>
          <a:solidFill>
            <a:schemeClr val="bg1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ysClr val="windowText" lastClr="000000"/>
                </a:solidFill>
              </a:rPr>
              <a:t>Daniel Winkler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Member of Management Board Germany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641442" y="1764581"/>
            <a:ext cx="2861477" cy="892751"/>
          </a:xfrm>
          <a:prstGeom prst="roundRect">
            <a:avLst/>
          </a:prstGeom>
          <a:solidFill>
            <a:schemeClr val="bg1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ysClr val="windowText" lastClr="000000"/>
                </a:solidFill>
              </a:rPr>
              <a:t>Peter Ostrop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Member of Management Board Germany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Gerade Verbindung 26"/>
          <p:cNvCxnSpPr/>
          <p:nvPr/>
        </p:nvCxnSpPr>
        <p:spPr>
          <a:xfrm flipV="1">
            <a:off x="4051241" y="4652131"/>
            <a:ext cx="0" cy="635796"/>
          </a:xfrm>
          <a:prstGeom prst="line">
            <a:avLst/>
          </a:prstGeom>
          <a:ln w="1016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flipV="1">
            <a:off x="6040689" y="4697104"/>
            <a:ext cx="0" cy="635796"/>
          </a:xfrm>
          <a:prstGeom prst="line">
            <a:avLst/>
          </a:prstGeom>
          <a:ln w="1016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V="1">
            <a:off x="5029585" y="4797947"/>
            <a:ext cx="0" cy="547997"/>
          </a:xfrm>
          <a:prstGeom prst="line">
            <a:avLst/>
          </a:prstGeom>
          <a:ln w="1016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568185" y="5015002"/>
            <a:ext cx="9104293" cy="11161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1116523" y="5273275"/>
            <a:ext cx="1632568" cy="5995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Business</a:t>
            </a: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Consulting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3178604" y="5302545"/>
            <a:ext cx="1632568" cy="5995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SAP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5240685" y="5287927"/>
            <a:ext cx="1632568" cy="5995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Java /IT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7302767" y="5287927"/>
            <a:ext cx="1632568" cy="5995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Microsoft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3611952" y="3717826"/>
            <a:ext cx="899079" cy="7900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ysClr val="windowText" lastClr="000000"/>
                </a:solidFill>
              </a:rPr>
              <a:t>BA Nord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4601552" y="3717826"/>
            <a:ext cx="899079" cy="7900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ysClr val="windowText" lastClr="000000"/>
                </a:solidFill>
              </a:rPr>
              <a:t>BA West</a:t>
            </a:r>
          </a:p>
        </p:txBody>
      </p:sp>
      <p:sp>
        <p:nvSpPr>
          <p:cNvPr id="34" name="Abgerundetes Rechteck 33"/>
          <p:cNvSpPr/>
          <p:nvPr/>
        </p:nvSpPr>
        <p:spPr>
          <a:xfrm>
            <a:off x="5591151" y="3717826"/>
            <a:ext cx="899079" cy="7900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ysClr val="windowText" lastClr="000000"/>
                </a:solidFill>
              </a:rPr>
              <a:t>BA Süd</a:t>
            </a:r>
          </a:p>
        </p:txBody>
      </p:sp>
    </p:spTree>
    <p:extLst>
      <p:ext uri="{BB962C8B-B14F-4D97-AF65-F5344CB8AC3E}">
        <p14:creationId xmlns:p14="http://schemas.microsoft.com/office/powerpoint/2010/main" val="33401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Management Board – Acando </a:t>
            </a:r>
            <a:r>
              <a:rPr lang="de-DE" dirty="0" err="1"/>
              <a:t>deutschland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13</a:t>
            </a:fld>
            <a:endParaRPr lang="sv-SE" dirty="0"/>
          </a:p>
        </p:txBody>
      </p:sp>
      <p:sp>
        <p:nvSpPr>
          <p:cNvPr id="9" name="Textfeld 8"/>
          <p:cNvSpPr txBox="1"/>
          <p:nvPr/>
        </p:nvSpPr>
        <p:spPr>
          <a:xfrm>
            <a:off x="1967285" y="5689337"/>
            <a:ext cx="9888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38200"/>
            <a:r>
              <a:rPr lang="de-DE" sz="1400" b="1" dirty="0"/>
              <a:t>Peter Ostrop</a:t>
            </a:r>
            <a:r>
              <a:rPr lang="de-DE" sz="1400" dirty="0"/>
              <a:t>		</a:t>
            </a:r>
            <a:r>
              <a:rPr lang="de-DE" sz="1400" b="1" dirty="0"/>
              <a:t>Guido Ahle</a:t>
            </a:r>
            <a:r>
              <a:rPr lang="de-DE" sz="1400" dirty="0"/>
              <a:t> 	</a:t>
            </a:r>
            <a:r>
              <a:rPr lang="de-DE" sz="1400" b="1" dirty="0"/>
              <a:t>Daniel Winkler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Mitglied der Geschäftsleitung	Geschäftsführer	Mitglied der Geschäftsleitung</a:t>
            </a:r>
          </a:p>
        </p:txBody>
      </p:sp>
      <p:pic>
        <p:nvPicPr>
          <p:cNvPr id="1026" name="Picture 2" descr="V:\Administration\Marketing\3_Bilderpool\4 Bilderpool_PPT\os_ah_wi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6695" y="845656"/>
            <a:ext cx="7034427" cy="46923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5608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/>
              <a:t>Unser Portfolio</a:t>
            </a:r>
          </a:p>
        </p:txBody>
      </p:sp>
      <p:sp>
        <p:nvSpPr>
          <p:cNvPr id="67" name="Foliennummernplatzhalter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D9689-5E11-428A-B226-64D3BA0ADF42}" type="slidenum">
              <a:rPr lang="sv-SE" smtClean="0"/>
              <a:pPr>
                <a:defRPr/>
              </a:pPr>
              <a:t>14</a:t>
            </a:fld>
            <a:endParaRPr lang="sv-SE" dirty="0"/>
          </a:p>
        </p:txBody>
      </p:sp>
      <p:sp>
        <p:nvSpPr>
          <p:cNvPr id="37" name="Rechteck 36"/>
          <p:cNvSpPr/>
          <p:nvPr/>
        </p:nvSpPr>
        <p:spPr>
          <a:xfrm>
            <a:off x="893016" y="5349099"/>
            <a:ext cx="10819718" cy="45140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GB" sz="21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GB" sz="2100" dirty="0" err="1">
                <a:solidFill>
                  <a:schemeClr val="accent3"/>
                </a:solidFill>
                <a:latin typeface="+mn-lt"/>
              </a:rPr>
              <a:t>Fokusthemen</a:t>
            </a:r>
            <a:r>
              <a:rPr lang="en-GB" sz="2100" dirty="0">
                <a:solidFill>
                  <a:schemeClr val="accent3"/>
                </a:solidFill>
                <a:latin typeface="+mn-lt"/>
              </a:rPr>
              <a:t>   </a:t>
            </a:r>
            <a:r>
              <a:rPr lang="en-GB" sz="2100" dirty="0">
                <a:solidFill>
                  <a:schemeClr val="accent3"/>
                </a:solidFill>
              </a:rPr>
              <a:t>                 </a:t>
            </a:r>
            <a:r>
              <a:rPr lang="en-GB" sz="2100" dirty="0">
                <a:solidFill>
                  <a:schemeClr val="accent3"/>
                </a:solidFill>
                <a:latin typeface="+mn-lt"/>
              </a:rPr>
              <a:t>Business</a:t>
            </a:r>
            <a:r>
              <a:rPr lang="en-GB" sz="2100" dirty="0">
                <a:solidFill>
                  <a:schemeClr val="accent3"/>
                </a:solidFill>
              </a:rPr>
              <a:t> Consulting                      IT Consulting</a:t>
            </a:r>
          </a:p>
        </p:txBody>
      </p:sp>
      <p:pic>
        <p:nvPicPr>
          <p:cNvPr id="4098" name="Picture 2" descr="M:\3_Bilderpool\5 Illustration_Grafik\Pixel_gemischt\Zielscheibe2_RGB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27050" y="5377301"/>
            <a:ext cx="431944" cy="4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9" name="Picture 3" descr="M:\3_Bilderpool\5 Illustration_Grafik\Pixel_gemischt\zahnrad_dunkelblau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588781" y="5358800"/>
            <a:ext cx="431944" cy="4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Abgerundetes Rechteck 20"/>
          <p:cNvSpPr/>
          <p:nvPr/>
        </p:nvSpPr>
        <p:spPr>
          <a:xfrm>
            <a:off x="8568256" y="1754422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de-DE" sz="1200" b="1" cap="all" dirty="0"/>
              <a:t>Customer </a:t>
            </a:r>
            <a:r>
              <a:rPr lang="de-DE" sz="1200" b="1" cap="all" dirty="0" err="1"/>
              <a:t>Relationship</a:t>
            </a:r>
            <a:r>
              <a:rPr lang="de-DE" sz="1200" b="1" cap="all" dirty="0"/>
              <a:t> Management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2094344" y="3379340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chemeClr val="accent2">
                    <a:lumMod val="75000"/>
                  </a:schemeClr>
                </a:solidFill>
              </a:rPr>
              <a:t>Business</a:t>
            </a:r>
            <a:br>
              <a:rPr lang="de-DE" sz="1200" b="1" cap="all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de-DE" sz="1200" b="1" cap="all" dirty="0">
                <a:solidFill>
                  <a:schemeClr val="accent2">
                    <a:lumMod val="75000"/>
                  </a:schemeClr>
                </a:solidFill>
              </a:rPr>
              <a:t>Analysis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5325864" y="3379340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 err="1">
                <a:solidFill>
                  <a:srgbClr val="FFFFFF"/>
                </a:solidFill>
              </a:rPr>
              <a:t>Application</a:t>
            </a:r>
            <a:r>
              <a:rPr lang="de-DE" sz="1200" b="1" cap="all" dirty="0">
                <a:solidFill>
                  <a:srgbClr val="FFFFFF"/>
                </a:solidFill>
              </a:rPr>
              <a:t/>
            </a:r>
            <a:br>
              <a:rPr lang="de-DE" sz="1200" b="1" cap="all" dirty="0">
                <a:solidFill>
                  <a:srgbClr val="FFFFFF"/>
                </a:solidFill>
              </a:rPr>
            </a:br>
            <a:r>
              <a:rPr lang="de-DE" sz="1200" b="1" cap="all" dirty="0">
                <a:solidFill>
                  <a:srgbClr val="FFFFFF"/>
                </a:solidFill>
              </a:rPr>
              <a:t>Development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6941625" y="3379340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rgbClr val="FFFFFF"/>
                </a:solidFill>
              </a:rPr>
              <a:t>Integration </a:t>
            </a:r>
            <a:r>
              <a:rPr lang="de-DE" sz="1200" b="1" cap="all" dirty="0" err="1">
                <a:solidFill>
                  <a:srgbClr val="FFFFFF"/>
                </a:solidFill>
              </a:rPr>
              <a:t>and</a:t>
            </a:r>
            <a:r>
              <a:rPr lang="de-DE" sz="1200" b="1" cap="all" dirty="0">
                <a:solidFill>
                  <a:srgbClr val="FFFFFF"/>
                </a:solidFill>
              </a:rPr>
              <a:t> Business </a:t>
            </a:r>
            <a:r>
              <a:rPr lang="de-DE" sz="1200" b="1" cap="all" dirty="0" err="1">
                <a:solidFill>
                  <a:srgbClr val="FFFFFF"/>
                </a:solidFill>
              </a:rPr>
              <a:t>Process</a:t>
            </a:r>
            <a:r>
              <a:rPr lang="de-DE" sz="1200" b="1" cap="all" dirty="0">
                <a:solidFill>
                  <a:srgbClr val="FFFFFF"/>
                </a:solidFill>
              </a:rPr>
              <a:t> Management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2100565" y="1754422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rgbClr val="FFFFFF"/>
                </a:solidFill>
              </a:rPr>
              <a:t>Finance, Controlling </a:t>
            </a:r>
            <a:r>
              <a:rPr lang="de-DE" sz="1200" b="1" cap="all" dirty="0" err="1">
                <a:solidFill>
                  <a:srgbClr val="FFFFFF"/>
                </a:solidFill>
              </a:rPr>
              <a:t>And</a:t>
            </a:r>
            <a:r>
              <a:rPr lang="de-DE" sz="1200" b="1" cap="all" dirty="0">
                <a:solidFill>
                  <a:srgbClr val="FFFFFF"/>
                </a:solidFill>
              </a:rPr>
              <a:t> Compliance</a:t>
            </a:r>
          </a:p>
        </p:txBody>
      </p:sp>
      <p:sp>
        <p:nvSpPr>
          <p:cNvPr id="38" name="Abgerundetes Rechteck 37"/>
          <p:cNvSpPr/>
          <p:nvPr/>
        </p:nvSpPr>
        <p:spPr>
          <a:xfrm>
            <a:off x="6951332" y="1754422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rgbClr val="FFFFFF"/>
                </a:solidFill>
              </a:rPr>
              <a:t>Supply </a:t>
            </a:r>
            <a:r>
              <a:rPr lang="de-DE" sz="1200" b="1" cap="all" dirty="0" err="1">
                <a:solidFill>
                  <a:srgbClr val="FFFFFF"/>
                </a:solidFill>
              </a:rPr>
              <a:t>chain</a:t>
            </a:r>
            <a:r>
              <a:rPr lang="de-DE" sz="1200" b="1" cap="all" dirty="0">
                <a:solidFill>
                  <a:srgbClr val="FFFFFF"/>
                </a:solidFill>
              </a:rPr>
              <a:t> Management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483642" y="1754422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rgbClr val="FFFFFF"/>
                </a:solidFill>
              </a:rPr>
              <a:t>Portals </a:t>
            </a:r>
            <a:r>
              <a:rPr lang="de-DE" sz="1200" b="1" cap="all" dirty="0" err="1">
                <a:solidFill>
                  <a:srgbClr val="FFFFFF"/>
                </a:solidFill>
              </a:rPr>
              <a:t>and</a:t>
            </a:r>
            <a:r>
              <a:rPr lang="de-DE" sz="1200" b="1" cap="all" dirty="0">
                <a:solidFill>
                  <a:srgbClr val="FFFFFF"/>
                </a:solidFill>
              </a:rPr>
              <a:t> Content Management</a:t>
            </a:r>
          </a:p>
        </p:txBody>
      </p:sp>
      <p:sp>
        <p:nvSpPr>
          <p:cNvPr id="40" name="Abgerundetes Rechteck 39"/>
          <p:cNvSpPr/>
          <p:nvPr/>
        </p:nvSpPr>
        <p:spPr>
          <a:xfrm>
            <a:off x="3710104" y="3379340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chemeClr val="accent2">
                    <a:lumMod val="75000"/>
                  </a:schemeClr>
                </a:solidFill>
              </a:rPr>
              <a:t>Test Management</a:t>
            </a:r>
          </a:p>
        </p:txBody>
      </p:sp>
      <p:sp>
        <p:nvSpPr>
          <p:cNvPr id="41" name="Abgerundetes Rechteck 40"/>
          <p:cNvSpPr/>
          <p:nvPr/>
        </p:nvSpPr>
        <p:spPr>
          <a:xfrm>
            <a:off x="5334411" y="1754422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0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rgbClr val="FFFFFF"/>
                </a:solidFill>
              </a:rPr>
              <a:t>IT </a:t>
            </a:r>
            <a:r>
              <a:rPr lang="de-DE" sz="1200" b="1" cap="all" dirty="0" err="1">
                <a:solidFill>
                  <a:srgbClr val="FFFFFF"/>
                </a:solidFill>
              </a:rPr>
              <a:t>Architecture</a:t>
            </a:r>
            <a:endParaRPr lang="de-DE" sz="1200" b="1" cap="all" dirty="0">
              <a:solidFill>
                <a:srgbClr val="FFFFFF"/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8557386" y="3379340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rgbClr val="FFFFFF"/>
                </a:solidFill>
              </a:rPr>
              <a:t>IT Service Management</a:t>
            </a:r>
          </a:p>
        </p:txBody>
      </p:sp>
      <p:sp>
        <p:nvSpPr>
          <p:cNvPr id="43" name="Abgerundetes Rechteck 42"/>
          <p:cNvSpPr/>
          <p:nvPr/>
        </p:nvSpPr>
        <p:spPr>
          <a:xfrm>
            <a:off x="3717488" y="1754422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rgbClr val="FFFFFF"/>
                </a:solidFill>
              </a:rPr>
              <a:t>Business </a:t>
            </a:r>
            <a:r>
              <a:rPr lang="de-DE" sz="1200" b="1" cap="all" dirty="0" err="1">
                <a:solidFill>
                  <a:srgbClr val="FFFFFF"/>
                </a:solidFill>
              </a:rPr>
              <a:t>Intelligence</a:t>
            </a:r>
            <a:endParaRPr lang="de-DE" sz="1200" b="1" cap="all" dirty="0">
              <a:solidFill>
                <a:srgbClr val="FFFFFF"/>
              </a:solidFill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478583" y="3379340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chemeClr val="accent2">
                    <a:lumMod val="75000"/>
                  </a:schemeClr>
                </a:solidFill>
              </a:rPr>
              <a:t>Project Management</a:t>
            </a:r>
          </a:p>
        </p:txBody>
      </p:sp>
      <p:pic>
        <p:nvPicPr>
          <p:cNvPr id="2" name="Picture 5" descr="M:\3_Bilderpool\5 Illustration_Grafik\Pixel_gemischt\Lupe_beige_rg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9216574">
            <a:off x="3564936" y="5307252"/>
            <a:ext cx="509954" cy="8275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22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/>
              <a:t>Ganzheitliche Beratung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15</a:t>
            </a:fld>
            <a:endParaRPr lang="sv-SE" dirty="0"/>
          </a:p>
        </p:txBody>
      </p:sp>
      <p:sp>
        <p:nvSpPr>
          <p:cNvPr id="16" name="Rechteck 15"/>
          <p:cNvSpPr/>
          <p:nvPr/>
        </p:nvSpPr>
        <p:spPr>
          <a:xfrm>
            <a:off x="5078046" y="3589682"/>
            <a:ext cx="5039161" cy="949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9994" tIns="239994" rIns="121917" bIns="60958" rtlCol="0" anchor="t"/>
          <a:lstStyle/>
          <a:p>
            <a:r>
              <a:rPr lang="de-DE" sz="2700" cap="all" dirty="0">
                <a:solidFill>
                  <a:schemeClr val="accent4"/>
                </a:solidFill>
              </a:rPr>
              <a:t>Architektur </a:t>
            </a:r>
            <a:br>
              <a:rPr lang="de-DE" sz="2700" cap="all" dirty="0">
                <a:solidFill>
                  <a:schemeClr val="accent4"/>
                </a:solidFill>
              </a:rPr>
            </a:br>
            <a:r>
              <a:rPr lang="de-DE" sz="2700" cap="all" dirty="0">
                <a:solidFill>
                  <a:schemeClr val="accent4"/>
                </a:solidFill>
              </a:rPr>
              <a:t>und Anwendungen</a:t>
            </a:r>
          </a:p>
        </p:txBody>
      </p:sp>
      <p:sp>
        <p:nvSpPr>
          <p:cNvPr id="17" name="Rechteck 16"/>
          <p:cNvSpPr/>
          <p:nvPr/>
        </p:nvSpPr>
        <p:spPr>
          <a:xfrm>
            <a:off x="7734104" y="3159798"/>
            <a:ext cx="3050840" cy="7106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9994" tIns="239994" rIns="121917" bIns="60958" rtlCol="0" anchor="t"/>
          <a:lstStyle/>
          <a:p>
            <a:r>
              <a:rPr lang="de-DE" sz="2700" cap="all" dirty="0">
                <a:solidFill>
                  <a:schemeClr val="accent3"/>
                </a:solidFill>
              </a:rPr>
              <a:t>Synergien</a:t>
            </a:r>
          </a:p>
        </p:txBody>
      </p:sp>
      <p:sp>
        <p:nvSpPr>
          <p:cNvPr id="24" name="Rechteck 23"/>
          <p:cNvSpPr/>
          <p:nvPr/>
        </p:nvSpPr>
        <p:spPr>
          <a:xfrm>
            <a:off x="5882692" y="4744420"/>
            <a:ext cx="6031880" cy="6280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9994" tIns="239994" rIns="121917" bIns="60958" rtlCol="0" anchor="t"/>
          <a:lstStyle/>
          <a:p>
            <a:r>
              <a:rPr lang="de-DE" sz="2700" cap="all" dirty="0">
                <a:solidFill>
                  <a:schemeClr val="accent3"/>
                </a:solidFill>
              </a:rPr>
              <a:t>Trends und </a:t>
            </a:r>
            <a:r>
              <a:rPr lang="de-DE" sz="2700" cap="all" dirty="0" err="1">
                <a:solidFill>
                  <a:schemeClr val="accent3"/>
                </a:solidFill>
              </a:rPr>
              <a:t>AnalyseN</a:t>
            </a:r>
            <a:endParaRPr lang="de-DE" sz="2700" cap="all" dirty="0">
              <a:solidFill>
                <a:schemeClr val="accent3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5676411" y="2133815"/>
            <a:ext cx="4343701" cy="949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9994" tIns="239994" rIns="121917" bIns="60958" rtlCol="0" anchor="t"/>
          <a:lstStyle/>
          <a:p>
            <a:r>
              <a:rPr lang="de-DE" sz="2700" cap="all" dirty="0">
                <a:solidFill>
                  <a:schemeClr val="accent3">
                    <a:lumMod val="75000"/>
                  </a:schemeClr>
                </a:solidFill>
              </a:rPr>
              <a:t>Branchen- und Technologieexperten</a:t>
            </a:r>
          </a:p>
        </p:txBody>
      </p:sp>
      <p:sp>
        <p:nvSpPr>
          <p:cNvPr id="26" name="Rechteck 25"/>
          <p:cNvSpPr/>
          <p:nvPr/>
        </p:nvSpPr>
        <p:spPr>
          <a:xfrm>
            <a:off x="4496950" y="5435959"/>
            <a:ext cx="3980233" cy="839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9994" tIns="239994" rIns="121917" bIns="60958" rtlCol="0" anchor="t"/>
          <a:lstStyle/>
          <a:p>
            <a:r>
              <a:rPr lang="de-DE" sz="3200" cap="all" dirty="0">
                <a:solidFill>
                  <a:schemeClr val="accent3">
                    <a:lumMod val="75000"/>
                  </a:schemeClr>
                </a:solidFill>
              </a:rPr>
              <a:t>Integration</a:t>
            </a:r>
          </a:p>
        </p:txBody>
      </p:sp>
      <p:sp>
        <p:nvSpPr>
          <p:cNvPr id="27" name="Rechteck 26"/>
          <p:cNvSpPr/>
          <p:nvPr/>
        </p:nvSpPr>
        <p:spPr>
          <a:xfrm>
            <a:off x="4150990" y="1279260"/>
            <a:ext cx="6101680" cy="949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9994" tIns="239994" rIns="121917" bIns="60958" rtlCol="0" anchor="t"/>
          <a:lstStyle/>
          <a:p>
            <a:r>
              <a:rPr lang="de-DE" sz="3200" cap="all" dirty="0">
                <a:solidFill>
                  <a:schemeClr val="accent4"/>
                </a:solidFill>
              </a:rPr>
              <a:t>Prozessberatung</a:t>
            </a:r>
          </a:p>
        </p:txBody>
      </p:sp>
      <p:pic>
        <p:nvPicPr>
          <p:cNvPr id="5122" name="Picture 2" descr="M:\3_Bilderpool\5 Illustration_Grafik\Acando\Acando Deutschland\Rad_RGB_2015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94707" y="1708944"/>
            <a:ext cx="4129614" cy="41253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825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Unsere</a:t>
            </a:r>
            <a:r>
              <a:rPr lang="en-US" dirty="0"/>
              <a:t> Partner</a:t>
            </a:r>
            <a:endParaRPr lang="de-DE" sz="1800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D9689-5E11-428A-B226-64D3BA0ADF42}" type="slidenum">
              <a:rPr lang="sv-SE" smtClean="0"/>
              <a:pPr>
                <a:defRPr/>
              </a:pPr>
              <a:t>16</a:t>
            </a:fld>
            <a:endParaRPr lang="sv-SE" dirty="0"/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258974" y="5616902"/>
            <a:ext cx="2782842" cy="438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 descr="V:\Administration\Marketing\2_Arbeitsmaterial\Fremdlogos\Partner\K2identity_dunkelgrau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849" y="5546736"/>
            <a:ext cx="960328" cy="550797"/>
          </a:xfrm>
          <a:prstGeom prst="rect">
            <a:avLst/>
          </a:prstGeom>
          <a:noFill/>
        </p:spPr>
      </p:pic>
      <p:pic>
        <p:nvPicPr>
          <p:cNvPr id="25" name="Picture 4" descr="Neptune Softwar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849" y="2210086"/>
            <a:ext cx="2515554" cy="157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V:\Administration\Marketing\2_Arbeitsmaterial\Fremdlogos\Partner\Abbyy\ABBYYLogo-200x58px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36772" y="3863626"/>
            <a:ext cx="959156" cy="278193"/>
          </a:xfrm>
          <a:prstGeom prst="rect">
            <a:avLst/>
          </a:prstGeom>
          <a:noFill/>
        </p:spPr>
      </p:pic>
      <p:pic>
        <p:nvPicPr>
          <p:cNvPr id="27" name="Picture 2" descr="V:\Administration\Marketing\2_Arbeitsmaterial\Fremdlogos\Partner\Informatica\InformaticaLOGO-POS-Tagline-CMYK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06190" y="4401160"/>
            <a:ext cx="1603295" cy="594557"/>
          </a:xfrm>
          <a:prstGeom prst="rect">
            <a:avLst/>
          </a:prstGeom>
          <a:noFill/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92" y="1733408"/>
            <a:ext cx="2354238" cy="503017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609" y="2597476"/>
            <a:ext cx="2109321" cy="610924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189" y="3026133"/>
            <a:ext cx="1835657" cy="257025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762" y="1781531"/>
            <a:ext cx="1137082" cy="454893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178" y="4362846"/>
            <a:ext cx="1223185" cy="815563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402" y="4508901"/>
            <a:ext cx="2641256" cy="726440"/>
          </a:xfrm>
          <a:prstGeom prst="rect">
            <a:avLst/>
          </a:prstGeom>
        </p:spPr>
      </p:pic>
      <p:pic>
        <p:nvPicPr>
          <p:cNvPr id="34" name="Grafik 3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7" y="3455531"/>
            <a:ext cx="1948988" cy="448325"/>
          </a:xfrm>
          <a:prstGeom prst="rect">
            <a:avLst/>
          </a:prstGeom>
        </p:spPr>
      </p:pic>
      <p:pic>
        <p:nvPicPr>
          <p:cNvPr id="35" name="Picture 2" descr="V:\Administration\Marketing\2_Arbeitsmaterial\Fremdlogos\Partner\QlikView\Qlik.png"/>
          <p:cNvPicPr>
            <a:picLocks noChangeAspect="1" noChangeArrowheads="1"/>
          </p:cNvPicPr>
          <p:nvPr/>
        </p:nvPicPr>
        <p:blipFill>
          <a:blip r:embed="rId15" cstate="print"/>
          <a:srcRect l="6532" t="17464" r="13223" b="29959"/>
          <a:stretch>
            <a:fillRect/>
          </a:stretch>
        </p:blipFill>
        <p:spPr bwMode="auto">
          <a:xfrm>
            <a:off x="642423" y="5430530"/>
            <a:ext cx="1601416" cy="550921"/>
          </a:xfrm>
          <a:prstGeom prst="rect">
            <a:avLst/>
          </a:prstGeom>
          <a:noFill/>
        </p:spPr>
      </p:pic>
      <p:pic>
        <p:nvPicPr>
          <p:cNvPr id="36" name="Picture 2" descr="V:\Administration\Marketing\2_Arbeitsmaterial\Fremdlogos\Partner\SAP\SAP-Logo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936647" y="1663802"/>
            <a:ext cx="1274291" cy="630686"/>
          </a:xfrm>
          <a:prstGeom prst="rect">
            <a:avLst/>
          </a:prstGeom>
          <a:noFill/>
        </p:spPr>
      </p:pic>
      <p:pic>
        <p:nvPicPr>
          <p:cNvPr id="22" name="Picture 5" descr="V:\Administration\Marketing\2_Arbeitsmaterial\Fremdlogos\Partner\Psinova\psinova-logo.gif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803345" y="3633294"/>
            <a:ext cx="2008704" cy="5077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851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Referenzen</a:t>
            </a:r>
            <a:endParaRPr lang="de-DE" dirty="0"/>
          </a:p>
        </p:txBody>
      </p:sp>
      <p:sp>
        <p:nvSpPr>
          <p:cNvPr id="28" name="Foliennummernplatzhalt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D9689-5E11-428A-B226-64D3BA0ADF42}" type="slidenum">
              <a:rPr lang="sv-SE" smtClean="0"/>
              <a:pPr>
                <a:defRPr/>
              </a:pPr>
              <a:t>17</a:t>
            </a:fld>
            <a:endParaRPr lang="sv-SE" dirty="0"/>
          </a:p>
        </p:txBody>
      </p:sp>
      <p:sp>
        <p:nvSpPr>
          <p:cNvPr id="61" name="Textfeld 60"/>
          <p:cNvSpPr txBox="1"/>
          <p:nvPr/>
        </p:nvSpPr>
        <p:spPr>
          <a:xfrm>
            <a:off x="8183439" y="5062025"/>
            <a:ext cx="1983985" cy="1000038"/>
          </a:xfrm>
          <a:prstGeom prst="rect">
            <a:avLst/>
          </a:prstGeom>
          <a:noFill/>
        </p:spPr>
        <p:txBody>
          <a:bodyPr wrap="square" lIns="121917" tIns="60958" rIns="121917" bIns="60958" rtlCol="0" anchor="ctr">
            <a:spAutoFit/>
          </a:bodyPr>
          <a:lstStyle/>
          <a:p>
            <a:r>
              <a:rPr lang="de-DE" sz="1900" dirty="0">
                <a:solidFill>
                  <a:schemeClr val="accent3"/>
                </a:solidFill>
              </a:rPr>
              <a:t>Retail </a:t>
            </a:r>
            <a:br>
              <a:rPr lang="de-DE" sz="1900" dirty="0">
                <a:solidFill>
                  <a:schemeClr val="accent3"/>
                </a:solidFill>
              </a:rPr>
            </a:br>
            <a:r>
              <a:rPr lang="de-DE" sz="1900" dirty="0" err="1">
                <a:solidFill>
                  <a:schemeClr val="accent3"/>
                </a:solidFill>
              </a:rPr>
              <a:t>Wholesale</a:t>
            </a:r>
            <a:r>
              <a:rPr lang="de-DE" sz="1900" dirty="0">
                <a:solidFill>
                  <a:schemeClr val="accent3"/>
                </a:solidFill>
              </a:rPr>
              <a:t/>
            </a:r>
            <a:br>
              <a:rPr lang="de-DE" sz="1900" dirty="0">
                <a:solidFill>
                  <a:schemeClr val="accent3"/>
                </a:solidFill>
              </a:rPr>
            </a:br>
            <a:r>
              <a:rPr lang="de-DE" sz="1900" dirty="0">
                <a:solidFill>
                  <a:schemeClr val="accent3"/>
                </a:solidFill>
              </a:rPr>
              <a:t>E-Commerce</a:t>
            </a:r>
          </a:p>
        </p:txBody>
      </p:sp>
      <p:cxnSp>
        <p:nvCxnSpPr>
          <p:cNvPr id="38" name="Gerade Verbindung 37"/>
          <p:cNvCxnSpPr/>
          <p:nvPr/>
        </p:nvCxnSpPr>
        <p:spPr>
          <a:xfrm>
            <a:off x="321694" y="2648745"/>
            <a:ext cx="8244051" cy="0"/>
          </a:xfrm>
          <a:prstGeom prst="line">
            <a:avLst/>
          </a:prstGeom>
          <a:ln>
            <a:solidFill>
              <a:schemeClr val="accent1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321692" y="3629820"/>
            <a:ext cx="8244050" cy="0"/>
          </a:xfrm>
          <a:prstGeom prst="line">
            <a:avLst/>
          </a:prstGeom>
          <a:ln>
            <a:solidFill>
              <a:schemeClr val="accent1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348988" y="5010945"/>
            <a:ext cx="8216754" cy="51080"/>
          </a:xfrm>
          <a:prstGeom prst="line">
            <a:avLst/>
          </a:prstGeom>
          <a:ln>
            <a:solidFill>
              <a:schemeClr val="accent1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8183440" y="1630487"/>
            <a:ext cx="1983985" cy="707718"/>
          </a:xfrm>
          <a:prstGeom prst="rect">
            <a:avLst/>
          </a:prstGeom>
          <a:noFill/>
        </p:spPr>
        <p:txBody>
          <a:bodyPr wrap="square" lIns="121917" tIns="60958" rIns="121917" bIns="60958" rtlCol="0" anchor="ctr">
            <a:spAutoFit/>
          </a:bodyPr>
          <a:lstStyle/>
          <a:p>
            <a:r>
              <a:rPr lang="de-DE" sz="1900" dirty="0">
                <a:solidFill>
                  <a:schemeClr val="accent3"/>
                </a:solidFill>
              </a:rPr>
              <a:t>Manufacturing Logistics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8183440" y="2759447"/>
            <a:ext cx="1983985" cy="707718"/>
          </a:xfrm>
          <a:prstGeom prst="rect">
            <a:avLst/>
          </a:prstGeom>
          <a:noFill/>
        </p:spPr>
        <p:txBody>
          <a:bodyPr wrap="square" lIns="121917" tIns="60958" rIns="121917" bIns="60958" rtlCol="0" anchor="ctr">
            <a:spAutoFit/>
          </a:bodyPr>
          <a:lstStyle/>
          <a:p>
            <a:r>
              <a:rPr lang="de-DE" sz="1900" dirty="0">
                <a:solidFill>
                  <a:schemeClr val="accent3"/>
                </a:solidFill>
              </a:rPr>
              <a:t>Utilities</a:t>
            </a:r>
            <a:br>
              <a:rPr lang="de-DE" sz="1900" dirty="0">
                <a:solidFill>
                  <a:schemeClr val="accent3"/>
                </a:solidFill>
              </a:rPr>
            </a:br>
            <a:r>
              <a:rPr lang="de-DE" sz="1900" dirty="0" err="1">
                <a:solidFill>
                  <a:schemeClr val="accent3"/>
                </a:solidFill>
              </a:rPr>
              <a:t>Telco</a:t>
            </a:r>
            <a:endParaRPr lang="de-DE" sz="1900" dirty="0">
              <a:solidFill>
                <a:schemeClr val="accent3"/>
              </a:solidFill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8183440" y="3827959"/>
            <a:ext cx="1983985" cy="1000038"/>
          </a:xfrm>
          <a:prstGeom prst="rect">
            <a:avLst/>
          </a:prstGeom>
          <a:noFill/>
        </p:spPr>
        <p:txBody>
          <a:bodyPr wrap="square" lIns="121917" tIns="60958" rIns="121917" bIns="60958" rtlCol="0" anchor="ctr">
            <a:spAutoFit/>
          </a:bodyPr>
          <a:lstStyle/>
          <a:p>
            <a:r>
              <a:rPr lang="de-DE" sz="1900" dirty="0">
                <a:solidFill>
                  <a:schemeClr val="accent3"/>
                </a:solidFill>
              </a:rPr>
              <a:t>Financial </a:t>
            </a:r>
            <a:br>
              <a:rPr lang="de-DE" sz="1900" dirty="0">
                <a:solidFill>
                  <a:schemeClr val="accent3"/>
                </a:solidFill>
              </a:rPr>
            </a:br>
            <a:r>
              <a:rPr lang="de-DE" sz="1900" dirty="0">
                <a:solidFill>
                  <a:schemeClr val="accent3"/>
                </a:solidFill>
              </a:rPr>
              <a:t>Services</a:t>
            </a:r>
            <a:br>
              <a:rPr lang="de-DE" sz="1900" dirty="0">
                <a:solidFill>
                  <a:schemeClr val="accent3"/>
                </a:solidFill>
              </a:rPr>
            </a:br>
            <a:r>
              <a:rPr lang="de-DE" sz="1900" dirty="0">
                <a:solidFill>
                  <a:schemeClr val="accent3"/>
                </a:solidFill>
              </a:rPr>
              <a:t>Media</a:t>
            </a:r>
          </a:p>
        </p:txBody>
      </p:sp>
      <p:pic>
        <p:nvPicPr>
          <p:cNvPr id="59" name="Picture 2" descr="http://www.unterwasserkamera.at/shop/catalog/images/manufacturers/Olympus_Logo___slogan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11731" y="2183559"/>
            <a:ext cx="1170701" cy="39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http://upload.wikimedia.org/wikipedia/de/thumb/4/48/Vattenfall_logo.svg/800px-Vattenfall_logo.svg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83017" y="2728802"/>
            <a:ext cx="1948699" cy="42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8" descr="http://www.telefonica.com/img/marcas/lgo_telefonica_at.pn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999" r="8442"/>
          <a:stretch/>
        </p:blipFill>
        <p:spPr bwMode="auto">
          <a:xfrm>
            <a:off x="1041882" y="2677893"/>
            <a:ext cx="1675670" cy="67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Grafik 66" descr="Xing_logo_svg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9623" y="5845135"/>
            <a:ext cx="1167529" cy="462404"/>
          </a:xfrm>
          <a:prstGeom prst="rect">
            <a:avLst/>
          </a:prstGeom>
        </p:spPr>
      </p:pic>
      <p:pic>
        <p:nvPicPr>
          <p:cNvPr id="68" name="Picture 2" descr="V:\Administration\Marketing\2_Arbeitsmaterial\Fremdlogos\Firmen\Logos_low_res\Hamburg-Süd-nachher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76366" y="1922545"/>
            <a:ext cx="1225486" cy="522032"/>
          </a:xfrm>
          <a:prstGeom prst="rect">
            <a:avLst/>
          </a:prstGeom>
          <a:noFill/>
        </p:spPr>
      </p:pic>
      <p:pic>
        <p:nvPicPr>
          <p:cNvPr id="69" name="Picture 2" descr="D:\Users\frst1de\Pictures\Airbus_logo_3D_Blue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57062" y="1392961"/>
            <a:ext cx="1358818" cy="303859"/>
          </a:xfrm>
          <a:prstGeom prst="rect">
            <a:avLst/>
          </a:prstGeom>
          <a:noFill/>
        </p:spPr>
      </p:pic>
      <p:pic>
        <p:nvPicPr>
          <p:cNvPr id="70" name="Picture 2" descr="V:\Administration\Marketing\2_Arbeitsmaterial\Fremdlogos\Firmen\BMW_Logo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0" r="12969"/>
          <a:stretch/>
        </p:blipFill>
        <p:spPr bwMode="auto">
          <a:xfrm>
            <a:off x="3785078" y="1182647"/>
            <a:ext cx="801332" cy="77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 descr="V:\Administration\Marketing\2_Arbeitsmaterial\Fremdlogos\Firmen\metro_group_logo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976523" y="5367967"/>
            <a:ext cx="1926613" cy="20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7" descr="V:\Administration\Marketing\2_Arbeitsmaterial\Fremdlogos\Firmen\Deutsche_Post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611" y="1338765"/>
            <a:ext cx="779768" cy="77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8" descr="V:\Administration\Marketing\2_Arbeitsmaterial\Fremdlogos\Firmen\Deutsche_Telekom-Logo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626" y="3164231"/>
            <a:ext cx="1523891" cy="37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9" descr="V:\Administration\Marketing\2_Arbeitsmaterial\Fremdlogos\Firmen\logo_eha_rot_4c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502" y="3252723"/>
            <a:ext cx="852589" cy="23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11" descr="D:\Users\anga2de\Desktop\CBR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583" y="5194006"/>
            <a:ext cx="743869" cy="58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3" descr="D:\Users\anga2de\Desktop\thGNJFUSN7.jp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83" t="22807" r="10976" b="13551"/>
          <a:stretch/>
        </p:blipFill>
        <p:spPr bwMode="auto">
          <a:xfrm>
            <a:off x="477188" y="3101670"/>
            <a:ext cx="408324" cy="38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5" descr="D:\Users\anga2de\Desktop\thXKOVK70K.jp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04" b="30669"/>
          <a:stretch/>
        </p:blipFill>
        <p:spPr bwMode="auto">
          <a:xfrm>
            <a:off x="7117247" y="2773092"/>
            <a:ext cx="946901" cy="37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19" descr="D:\Users\anga2de\Desktop\lossless-page1-591px-8Eck_3D_4c_05cm_tif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57" y="5184055"/>
            <a:ext cx="879669" cy="87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0" descr="D:\Users\anga2de\Desktop\wenco-logo.jpg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90"/>
          <a:stretch/>
        </p:blipFill>
        <p:spPr bwMode="auto">
          <a:xfrm>
            <a:off x="2733307" y="5184056"/>
            <a:ext cx="913412" cy="57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2" descr="D:\Users\anga2de\Desktop\181px-Lufthansa_Technik_Logo_svg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93" y="1308866"/>
            <a:ext cx="2065002" cy="38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3" descr="D:\Users\anga2de\Desktop\567px-BR_Dachmarke_svg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482" y="4498040"/>
            <a:ext cx="522664" cy="36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4" descr="D:\Users\anga2de\Desktop\200px-Tchibo_Logo_svg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249" y="5562044"/>
            <a:ext cx="724490" cy="68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5" descr="D:\Users\anga2de\Desktop\880px-Logo_DB_Schenker_svg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241" y="2089889"/>
            <a:ext cx="1469679" cy="28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6" descr="D:\Users\anga2de\Desktop\602px-Tegut…_svg.png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788" y="5732453"/>
            <a:ext cx="1392585" cy="6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7" descr="D:\Users\anga2de\Desktop\1024px-SpringerSBMLogo_svg.png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229" y="3780475"/>
            <a:ext cx="1901362" cy="50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8" descr="D:\Users\anga2de\Desktop\512px-Logo_Hamburg_Port_Authority_svg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89" y="1952064"/>
            <a:ext cx="903137" cy="38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6" descr="http://upload.wikimedia.org/wikipedia/de/thumb/7/73/Comdirect-Logo.svg/602px-Comdirect-Logo.svg.png"/>
          <p:cNvPicPr>
            <a:picLocks noChangeAspect="1" noChangeArrowheads="1"/>
          </p:cNvPicPr>
          <p:nvPr/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5048" y="3782284"/>
            <a:ext cx="1464671" cy="32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D:\Users\anga2de\Desktop\vwsf_claim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235" y="3865802"/>
            <a:ext cx="3023670" cy="33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16" descr="D:\Users\anga2de\Desktop\1024px-Mercedes-Benz_Bank_logo_svg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844" y="4392405"/>
            <a:ext cx="1983727" cy="43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8" descr="D:\Users\anga2de\Desktop\Germany_Trade_and_Invest_Logo_svg.png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577" y="4402212"/>
            <a:ext cx="1737218" cy="45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64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Projektbeispiele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5634316" y="4694433"/>
            <a:ext cx="4380135" cy="1107996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r>
              <a:rPr lang="de-DE" sz="1600" b="1" dirty="0">
                <a:solidFill>
                  <a:schemeClr val="tx2"/>
                </a:solidFill>
                <a:latin typeface="+mn-lt"/>
              </a:rPr>
              <a:t>Springer </a:t>
            </a:r>
            <a:r>
              <a:rPr lang="de-DE" sz="1600" b="1" dirty="0" err="1">
                <a:solidFill>
                  <a:schemeClr val="tx2"/>
                </a:solidFill>
                <a:latin typeface="+mn-lt"/>
              </a:rPr>
              <a:t>Science+Business</a:t>
            </a:r>
            <a:r>
              <a:rPr lang="de-DE" sz="1600" b="1" dirty="0">
                <a:solidFill>
                  <a:schemeClr val="accent1"/>
                </a:solidFill>
                <a:latin typeface="+mn-lt"/>
              </a:rPr>
              <a:t/>
            </a:r>
            <a:br>
              <a:rPr lang="de-DE" sz="1600" b="1" dirty="0">
                <a:solidFill>
                  <a:schemeClr val="accent1"/>
                </a:solidFill>
                <a:latin typeface="+mn-lt"/>
              </a:rPr>
            </a:br>
            <a:r>
              <a:rPr lang="de-DE" sz="1600" dirty="0">
                <a:solidFill>
                  <a:schemeClr val="accent3"/>
                </a:solidFill>
                <a:latin typeface="+mn-lt"/>
              </a:rPr>
              <a:t>Zugriffsverwaltung für alle Online-Inhalte</a:t>
            </a: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auf Basis der Open-Source-Lösung</a:t>
            </a:r>
          </a:p>
          <a:p>
            <a:r>
              <a:rPr lang="de-DE" sz="1600" dirty="0" err="1">
                <a:solidFill>
                  <a:schemeClr val="accent3"/>
                </a:solidFill>
                <a:latin typeface="+mn-lt"/>
              </a:rPr>
              <a:t>OpenAM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unseres Partners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ForgeRock</a:t>
            </a:r>
            <a:endParaRPr lang="de-DE" sz="1600" dirty="0">
              <a:solidFill>
                <a:schemeClr val="accent3"/>
              </a:solidFill>
              <a:latin typeface="+mn-lt"/>
            </a:endParaRPr>
          </a:p>
        </p:txBody>
      </p:sp>
      <p:pic>
        <p:nvPicPr>
          <p:cNvPr id="3079" name="Picture 7" descr="V:\Administration\Marketing\2_Arbeitsmaterial\Fremdlogos\Firmen\Springer Science+Business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607375" y="5836934"/>
            <a:ext cx="1770591" cy="45160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feld 7"/>
          <p:cNvSpPr txBox="1"/>
          <p:nvPr/>
        </p:nvSpPr>
        <p:spPr>
          <a:xfrm>
            <a:off x="5999440" y="2916464"/>
            <a:ext cx="4580836" cy="1107996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r>
              <a:rPr lang="de-DE" sz="1600" b="1" dirty="0" err="1">
                <a:solidFill>
                  <a:schemeClr val="tx2"/>
                </a:solidFill>
                <a:latin typeface="+mn-lt"/>
              </a:rPr>
              <a:t>Sutor</a:t>
            </a:r>
            <a:r>
              <a:rPr lang="de-DE" sz="1600" b="1" dirty="0">
                <a:solidFill>
                  <a:schemeClr val="tx2"/>
                </a:solidFill>
                <a:latin typeface="+mn-lt"/>
              </a:rPr>
              <a:t> Bank</a:t>
            </a:r>
            <a:br>
              <a:rPr lang="de-DE" sz="1600" b="1" dirty="0">
                <a:solidFill>
                  <a:schemeClr val="tx2"/>
                </a:solidFill>
                <a:latin typeface="+mn-lt"/>
              </a:rPr>
            </a:br>
            <a:r>
              <a:rPr lang="de-DE" sz="1600" dirty="0">
                <a:solidFill>
                  <a:schemeClr val="accent3"/>
                </a:solidFill>
                <a:latin typeface="+mn-lt"/>
              </a:rPr>
              <a:t>Einführung von Microsoft Dynamics CRM</a:t>
            </a: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und Implementierung der Branchenlösung</a:t>
            </a: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Acando CRM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for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Banking in nur zwei Monaten </a:t>
            </a:r>
          </a:p>
        </p:txBody>
      </p:sp>
      <p:pic>
        <p:nvPicPr>
          <p:cNvPr id="3081" name="Picture 9" descr="V:\Administration\Marketing\2_Arbeitsmaterial\Fremdlogos\Firmen\Logos_low_res\Logo_Sutor_Bank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324358" y="4010763"/>
            <a:ext cx="1326039" cy="3529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feld 8"/>
          <p:cNvSpPr txBox="1"/>
          <p:nvPr/>
        </p:nvSpPr>
        <p:spPr>
          <a:xfrm>
            <a:off x="5645815" y="1372115"/>
            <a:ext cx="5305667" cy="1107996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r>
              <a:rPr lang="de-DE" sz="1600" b="1" dirty="0">
                <a:solidFill>
                  <a:schemeClr val="tx2"/>
                </a:solidFill>
                <a:latin typeface="+mn-lt"/>
              </a:rPr>
              <a:t>Evangelische Stiftung Alsterdorf</a:t>
            </a:r>
            <a:r>
              <a:rPr lang="de-DE" sz="1600" b="1" dirty="0">
                <a:solidFill>
                  <a:schemeClr val="accent1"/>
                </a:solidFill>
                <a:latin typeface="+mn-lt"/>
              </a:rPr>
              <a:t/>
            </a:r>
            <a:br>
              <a:rPr lang="de-DE" sz="1600" b="1" dirty="0">
                <a:solidFill>
                  <a:schemeClr val="accent1"/>
                </a:solidFill>
                <a:latin typeface="+mn-lt"/>
              </a:rPr>
            </a:br>
            <a:r>
              <a:rPr lang="de-DE" sz="1600" dirty="0">
                <a:solidFill>
                  <a:schemeClr val="accent3"/>
                </a:solidFill>
                <a:latin typeface="+mn-lt"/>
              </a:rPr>
              <a:t>Einführung von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RelaFund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– Acando CRM</a:t>
            </a: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für ein systematisches und</a:t>
            </a: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nachhaltiges Fundraising</a:t>
            </a:r>
          </a:p>
        </p:txBody>
      </p:sp>
      <p:pic>
        <p:nvPicPr>
          <p:cNvPr id="3082" name="Picture 10" descr="V:\Administration\Marketing\2_Arbeitsmaterial\Fremdlogos\Firmen\Logos_low_res\logoEvangelische_Stiftung_Alsterdorf_40637DE.gif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8392527" y="2057258"/>
            <a:ext cx="1366154" cy="68316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feld 12"/>
          <p:cNvSpPr txBox="1"/>
          <p:nvPr/>
        </p:nvSpPr>
        <p:spPr>
          <a:xfrm>
            <a:off x="814497" y="3225835"/>
            <a:ext cx="4319916" cy="1107996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r>
              <a:rPr lang="de-DE" sz="1600" b="1" dirty="0" err="1">
                <a:solidFill>
                  <a:schemeClr val="tx2"/>
                </a:solidFill>
                <a:latin typeface="+mn-lt"/>
              </a:rPr>
              <a:t>Logwin</a:t>
            </a:r>
            <a:r>
              <a:rPr lang="de-DE" sz="1600" b="1" dirty="0">
                <a:solidFill>
                  <a:schemeClr val="accent1"/>
                </a:solidFill>
                <a:latin typeface="+mn-lt"/>
              </a:rPr>
              <a:t/>
            </a:r>
            <a:br>
              <a:rPr lang="de-DE" sz="1600" b="1" dirty="0">
                <a:solidFill>
                  <a:schemeClr val="accent1"/>
                </a:solidFill>
                <a:latin typeface="+mn-lt"/>
              </a:rPr>
            </a:br>
            <a:r>
              <a:rPr lang="de-DE" sz="1600" dirty="0">
                <a:solidFill>
                  <a:schemeClr val="accent3"/>
                </a:solidFill>
                <a:latin typeface="+mn-lt"/>
              </a:rPr>
              <a:t>Über 10 Jahre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Application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Management für</a:t>
            </a: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die von Acando entwickelte Presselogistik-</a:t>
            </a: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Software Passat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145457" y="3184339"/>
            <a:ext cx="1839806" cy="186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518206" y="4797947"/>
            <a:ext cx="4297133" cy="1107996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r>
              <a:rPr lang="de-DE" sz="1600" b="1" dirty="0">
                <a:solidFill>
                  <a:schemeClr val="tx2"/>
                </a:solidFill>
                <a:latin typeface="+mn-lt"/>
              </a:rPr>
              <a:t>Braunschweig IT</a:t>
            </a:r>
            <a:r>
              <a:rPr lang="de-DE" sz="1600" b="1" dirty="0">
                <a:solidFill>
                  <a:schemeClr val="accent1"/>
                </a:solidFill>
                <a:latin typeface="+mn-lt"/>
              </a:rPr>
              <a:t/>
            </a:r>
            <a:br>
              <a:rPr lang="de-DE" sz="1600" b="1" dirty="0">
                <a:solidFill>
                  <a:schemeClr val="accent1"/>
                </a:solidFill>
                <a:latin typeface="+mn-lt"/>
              </a:rPr>
            </a:br>
            <a:r>
              <a:rPr lang="de-DE" sz="1600" dirty="0">
                <a:solidFill>
                  <a:schemeClr val="accent3"/>
                </a:solidFill>
                <a:latin typeface="+mn-lt"/>
              </a:rPr>
              <a:t>Einführung und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Outtasking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von SAP</a:t>
            </a:r>
          </a:p>
          <a:p>
            <a:r>
              <a:rPr lang="de-DE" sz="1600" dirty="0" err="1">
                <a:solidFill>
                  <a:schemeClr val="accent3"/>
                </a:solidFill>
                <a:latin typeface="+mn-lt"/>
              </a:rPr>
              <a:t>NetWeaver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Compliant</a:t>
            </a:r>
            <a:endParaRPr lang="de-DE" sz="1600" dirty="0">
              <a:solidFill>
                <a:schemeClr val="accent3"/>
              </a:solidFill>
              <a:latin typeface="+mn-lt"/>
            </a:endParaRP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Identity Management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847959" y="5510335"/>
            <a:ext cx="1967379" cy="395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 descr="V:\Administration\Marketing\2_Arbeitsmaterial\Fremdlogos\Firmen\Telefonica-Logo_300dpi.jp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459695" y="1372115"/>
            <a:ext cx="1355642" cy="38046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feld 26"/>
          <p:cNvSpPr txBox="1"/>
          <p:nvPr/>
        </p:nvSpPr>
        <p:spPr>
          <a:xfrm>
            <a:off x="518204" y="1570360"/>
            <a:ext cx="4319916" cy="1107996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r>
              <a:rPr lang="de-DE" sz="1600" b="1" dirty="0" err="1">
                <a:solidFill>
                  <a:schemeClr val="tx2"/>
                </a:solidFill>
                <a:latin typeface="+mn-lt"/>
              </a:rPr>
              <a:t>Telefónica</a:t>
            </a:r>
            <a:r>
              <a:rPr lang="de-DE" sz="1600" b="1" dirty="0">
                <a:solidFill>
                  <a:schemeClr val="accent1"/>
                </a:solidFill>
                <a:latin typeface="+mn-lt"/>
              </a:rPr>
              <a:t/>
            </a:r>
            <a:br>
              <a:rPr lang="de-DE" sz="1600" b="1" dirty="0">
                <a:solidFill>
                  <a:schemeClr val="accent1"/>
                </a:solidFill>
                <a:latin typeface="+mn-lt"/>
              </a:rPr>
            </a:br>
            <a:r>
              <a:rPr lang="de-DE" sz="1600" dirty="0">
                <a:solidFill>
                  <a:schemeClr val="accent3"/>
                </a:solidFill>
                <a:latin typeface="+mn-lt"/>
              </a:rPr>
              <a:t>Flexible Gestaltung von Online-Angeboten</a:t>
            </a: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durch die Verbindung des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CoreMedia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CMS</a:t>
            </a: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mit einem regelbasierten Frontend</a:t>
            </a:r>
          </a:p>
        </p:txBody>
      </p:sp>
    </p:spTree>
    <p:extLst>
      <p:ext uri="{BB962C8B-B14F-4D97-AF65-F5344CB8AC3E}">
        <p14:creationId xmlns:p14="http://schemas.microsoft.com/office/powerpoint/2010/main" val="211667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/>
    </mc:Choice>
    <mc:Fallback xmlns="">
      <p:transition spd="slow" advClick="0" advTm="7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77107" y="2542713"/>
            <a:ext cx="2266617" cy="22460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de-DE" b="1" dirty="0">
                <a:solidFill>
                  <a:schemeClr val="bg1"/>
                </a:solidFill>
              </a:rPr>
              <a:t>5 gute</a:t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>
                <a:solidFill>
                  <a:schemeClr val="bg1"/>
                </a:solidFill>
              </a:rPr>
              <a:t>Gründe</a:t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>
                <a:solidFill>
                  <a:schemeClr val="bg1"/>
                </a:solidFill>
              </a:rPr>
              <a:t>für</a:t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>
                <a:solidFill>
                  <a:schemeClr val="bg1"/>
                </a:solidFill>
              </a:rPr>
              <a:t>Acando</a:t>
            </a:r>
            <a:endParaRPr lang="de-DE" dirty="0">
              <a:noFill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5"/>
          </p:nvPr>
        </p:nvSpPr>
        <p:spPr>
          <a:xfrm>
            <a:off x="2430174" y="769072"/>
            <a:ext cx="2715137" cy="1503868"/>
          </a:xfrm>
        </p:spPr>
        <p:txBody>
          <a:bodyPr/>
          <a:lstStyle/>
          <a:p>
            <a:pPr marL="0" algn="ctr">
              <a:spcBef>
                <a:spcPts val="0"/>
              </a:spcBef>
              <a:buNone/>
            </a:pPr>
            <a:r>
              <a:rPr lang="de-DE" sz="1600" b="1" dirty="0">
                <a:solidFill>
                  <a:schemeClr val="tx2"/>
                </a:solidFill>
              </a:rPr>
              <a:t>Transparentes</a:t>
            </a:r>
          </a:p>
          <a:p>
            <a:pPr marL="0" algn="ctr">
              <a:spcBef>
                <a:spcPts val="0"/>
              </a:spcBef>
              <a:buNone/>
            </a:pPr>
            <a:r>
              <a:rPr lang="de-DE" sz="1600" b="1" dirty="0">
                <a:solidFill>
                  <a:schemeClr val="tx2"/>
                </a:solidFill>
              </a:rPr>
              <a:t>Karriere-Konzept</a:t>
            </a:r>
          </a:p>
          <a:p>
            <a:pPr marL="0" algn="ctr">
              <a:spcBef>
                <a:spcPts val="0"/>
              </a:spcBef>
              <a:buNone/>
            </a:pPr>
            <a:r>
              <a:rPr lang="de-DE" sz="1600" dirty="0"/>
              <a:t>Beraterlaufbahn, </a:t>
            </a:r>
          </a:p>
          <a:p>
            <a:pPr marL="0" algn="ctr">
              <a:spcBef>
                <a:spcPts val="0"/>
              </a:spcBef>
              <a:buNone/>
            </a:pPr>
            <a:r>
              <a:rPr lang="de-DE" sz="1600" dirty="0"/>
              <a:t>Entwicklungsplanung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994069" y="828549"/>
            <a:ext cx="1755362" cy="1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205814" y="3012763"/>
            <a:ext cx="1537686" cy="816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6068138" y="790961"/>
            <a:ext cx="1339675" cy="1069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7119190" y="2970243"/>
            <a:ext cx="1897913" cy="1025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2824438" y="5147907"/>
            <a:ext cx="1168636" cy="9785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1" y="3467245"/>
            <a:ext cx="3743499" cy="1334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7995" tIns="47995" rIns="47995" bIns="47995" numCol="1" anchor="t" anchorCtr="0" compatLnSpc="1">
            <a:prstTxWarp prst="textNoShape">
              <a:avLst/>
            </a:prstTxWarp>
          </a:bodyPr>
          <a:lstStyle/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b="1" dirty="0">
                <a:solidFill>
                  <a:schemeClr val="tx2"/>
                </a:solidFill>
                <a:latin typeface="+mn-lt"/>
              </a:rPr>
              <a:t>Aus- und</a:t>
            </a:r>
          </a:p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b="1" dirty="0">
                <a:solidFill>
                  <a:schemeClr val="tx2"/>
                </a:solidFill>
                <a:latin typeface="+mn-lt"/>
              </a:rPr>
              <a:t>Weiterbildung</a:t>
            </a:r>
          </a:p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dirty="0">
                <a:solidFill>
                  <a:schemeClr val="accent3"/>
                </a:solidFill>
                <a:latin typeface="+mn-lt"/>
              </a:rPr>
              <a:t>Schulungen, Zertifizierungen</a:t>
            </a:r>
          </a:p>
        </p:txBody>
      </p:sp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6640271" y="1167468"/>
            <a:ext cx="3071941" cy="14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7995" tIns="47995" rIns="47995" bIns="47995" numCol="1" anchor="t" anchorCtr="0" compatLnSpc="1">
            <a:prstTxWarp prst="textNoShape">
              <a:avLst/>
            </a:prstTxWarp>
          </a:bodyPr>
          <a:lstStyle/>
          <a:p>
            <a:pPr indent="-275139" algn="ctr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b="1" dirty="0">
                <a:solidFill>
                  <a:schemeClr val="tx2"/>
                </a:solidFill>
                <a:latin typeface="+mn-lt"/>
              </a:rPr>
              <a:t>Persönliches</a:t>
            </a:r>
          </a:p>
          <a:p>
            <a:pPr indent="-275139" algn="ctr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b="1" dirty="0">
                <a:solidFill>
                  <a:schemeClr val="tx2"/>
                </a:solidFill>
                <a:latin typeface="+mn-lt"/>
              </a:rPr>
              <a:t>Arbeitsumfeld</a:t>
            </a:r>
          </a:p>
          <a:p>
            <a:pPr indent="-275139" algn="ctr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dirty="0" err="1">
                <a:solidFill>
                  <a:schemeClr val="accent3"/>
                </a:solidFill>
                <a:latin typeface="+mn-lt"/>
              </a:rPr>
              <a:t>Mentoring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,</a:t>
            </a:r>
          </a:p>
          <a:p>
            <a:pPr indent="-275139" algn="ctr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dirty="0">
                <a:solidFill>
                  <a:schemeClr val="accent3"/>
                </a:solidFill>
                <a:latin typeface="+mn-lt"/>
              </a:rPr>
              <a:t>p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ersönliche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Begleitung</a:t>
            </a:r>
            <a:endParaRPr lang="de-DE" sz="1600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6959302" y="4002190"/>
            <a:ext cx="3540990" cy="1384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7995" tIns="47995" rIns="47995" bIns="47995" numCol="1" anchor="t" anchorCtr="0" compatLnSpc="1">
            <a:prstTxWarp prst="textNoShape">
              <a:avLst/>
            </a:prstTxWarp>
          </a:bodyPr>
          <a:lstStyle/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b="1" dirty="0">
                <a:solidFill>
                  <a:schemeClr val="tx2"/>
                </a:solidFill>
                <a:latin typeface="+mn-lt"/>
              </a:rPr>
              <a:t>Aktiv gelebter</a:t>
            </a:r>
          </a:p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b="1" dirty="0">
                <a:solidFill>
                  <a:schemeClr val="tx2"/>
                </a:solidFill>
                <a:latin typeface="+mn-lt"/>
              </a:rPr>
              <a:t>Teamgeist</a:t>
            </a:r>
          </a:p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dirty="0">
                <a:solidFill>
                  <a:schemeClr val="accent3"/>
                </a:solidFill>
                <a:latin typeface="+mn-lt"/>
              </a:rPr>
              <a:t>Teamevents, Betriebsausflüge,</a:t>
            </a:r>
          </a:p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dirty="0">
                <a:solidFill>
                  <a:schemeClr val="accent3"/>
                </a:solidFill>
                <a:latin typeface="+mn-lt"/>
              </a:rPr>
              <a:t>fachlicher Austausch </a:t>
            </a:r>
          </a:p>
        </p:txBody>
      </p:sp>
      <p:sp>
        <p:nvSpPr>
          <p:cNvPr id="10" name="Inhaltsplatzhalter 2"/>
          <p:cNvSpPr txBox="1">
            <a:spLocks/>
          </p:cNvSpPr>
          <p:nvPr/>
        </p:nvSpPr>
        <p:spPr bwMode="auto">
          <a:xfrm>
            <a:off x="3300393" y="5369707"/>
            <a:ext cx="5028179" cy="1097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7995" tIns="47995" rIns="47995" bIns="47995" numCol="1" anchor="t" anchorCtr="0" compatLnSpc="1">
            <a:prstTxWarp prst="textNoShape">
              <a:avLst/>
            </a:prstTxWarp>
          </a:bodyPr>
          <a:lstStyle/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b="1" dirty="0">
                <a:solidFill>
                  <a:schemeClr val="tx2"/>
                </a:solidFill>
                <a:latin typeface="+mn-lt"/>
              </a:rPr>
              <a:t>Zeit für Qualität</a:t>
            </a:r>
          </a:p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dirty="0">
                <a:solidFill>
                  <a:schemeClr val="accent3"/>
                </a:solidFill>
                <a:latin typeface="+mn-lt"/>
              </a:rPr>
              <a:t>Professionelle Projektgestaltung,</a:t>
            </a:r>
          </a:p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dirty="0">
                <a:solidFill>
                  <a:schemeClr val="accent3"/>
                </a:solidFill>
                <a:latin typeface="+mn-lt"/>
              </a:rPr>
              <a:t>verlässliche Standards, Nachhaltigkeit</a:t>
            </a:r>
            <a:endParaRPr lang="de-DE" sz="1600" b="1" dirty="0">
              <a:solidFill>
                <a:schemeClr val="accent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501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/>
    </mc:Choice>
    <mc:Fallback xmlns="">
      <p:transition spd="slow" advClick="0" advTm="7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Constantin Petsch</a:t>
            </a:r>
          </a:p>
        </p:txBody>
      </p:sp>
      <p:sp>
        <p:nvSpPr>
          <p:cNvPr id="15366" name="Inhaltsplatzhalter 11"/>
          <p:cNvSpPr>
            <a:spLocks noGrp="1"/>
          </p:cNvSpPr>
          <p:nvPr>
            <p:ph idx="1"/>
          </p:nvPr>
        </p:nvSpPr>
        <p:spPr>
          <a:xfrm>
            <a:off x="587297" y="1341750"/>
            <a:ext cx="8956753" cy="4173226"/>
          </a:xfrm>
        </p:spPr>
        <p:txBody>
          <a:bodyPr anchor="t">
            <a:noAutofit/>
          </a:bodyPr>
          <a:lstStyle/>
          <a:p>
            <a:pPr>
              <a:spcBef>
                <a:spcPts val="2400"/>
              </a:spcBef>
            </a:pPr>
            <a:endParaRPr lang="de-DE" sz="1800" dirty="0" smtClean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5441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4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Miteinander</a:t>
            </a:r>
          </a:p>
        </p:txBody>
      </p:sp>
      <p:sp>
        <p:nvSpPr>
          <p:cNvPr id="59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67BA4683-EF8F-4915-95E0-BDB90393368C}" type="slidenum">
              <a:rPr lang="sv-SE"/>
              <a:pPr>
                <a:defRPr/>
              </a:pPr>
              <a:t>20</a:t>
            </a:fld>
            <a:endParaRPr lang="sv-SE" dirty="0"/>
          </a:p>
        </p:txBody>
      </p:sp>
      <p:sp>
        <p:nvSpPr>
          <p:cNvPr id="55" name="Slide Number Placeholder 5"/>
          <p:cNvSpPr txBox="1">
            <a:spLocks noGrp="1"/>
          </p:cNvSpPr>
          <p:nvPr/>
        </p:nvSpPr>
        <p:spPr>
          <a:xfrm>
            <a:off x="334392" y="6519069"/>
            <a:ext cx="503701" cy="242888"/>
          </a:xfrm>
          <a:prstGeom prst="rect">
            <a:avLst/>
          </a:prstGeom>
          <a:noFill/>
        </p:spPr>
        <p:txBody>
          <a:bodyPr lIns="36000" tIns="36000" rIns="36000" bIns="3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F3E0AE1-0EAE-464A-8C87-C0DE4215D87B}" type="slidenum">
              <a:rPr lang="sv-SE" sz="800">
                <a:solidFill>
                  <a:schemeClr val="bg2">
                    <a:lumMod val="50000"/>
                  </a:schemeClr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</a:t>
            </a:fld>
            <a:endParaRPr lang="sv-SE" sz="8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02087" name="Text Box 7"/>
          <p:cNvSpPr txBox="1">
            <a:spLocks noChangeArrowheads="1"/>
          </p:cNvSpPr>
          <p:nvPr/>
        </p:nvSpPr>
        <p:spPr bwMode="auto">
          <a:xfrm>
            <a:off x="3934966" y="4396963"/>
            <a:ext cx="33286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dirty="0" err="1">
                <a:solidFill>
                  <a:schemeClr val="accent3"/>
                </a:solidFill>
              </a:rPr>
              <a:t>Social</a:t>
            </a:r>
            <a:r>
              <a:rPr lang="de-DE" sz="1400" dirty="0">
                <a:solidFill>
                  <a:schemeClr val="accent3"/>
                </a:solidFill>
              </a:rPr>
              <a:t> </a:t>
            </a:r>
            <a:r>
              <a:rPr lang="de-DE" sz="1400" dirty="0" err="1">
                <a:solidFill>
                  <a:schemeClr val="accent3"/>
                </a:solidFill>
              </a:rPr>
              <a:t>Collaboration</a:t>
            </a:r>
            <a:endParaRPr lang="de-DE" sz="1400" dirty="0">
              <a:solidFill>
                <a:schemeClr val="accent3"/>
              </a:solidFill>
            </a:endParaRPr>
          </a:p>
          <a:p>
            <a:r>
              <a:rPr lang="de-DE" sz="1400" dirty="0" err="1">
                <a:solidFill>
                  <a:schemeClr val="accent3"/>
                </a:solidFill>
              </a:rPr>
              <a:t>Calls</a:t>
            </a:r>
            <a:r>
              <a:rPr lang="de-DE" sz="1400" dirty="0">
                <a:solidFill>
                  <a:schemeClr val="accent3"/>
                </a:solidFill>
              </a:rPr>
              <a:t> und Konferenzen</a:t>
            </a:r>
          </a:p>
        </p:txBody>
      </p:sp>
      <p:sp>
        <p:nvSpPr>
          <p:cNvPr id="302093" name="Text Box 58"/>
          <p:cNvSpPr txBox="1">
            <a:spLocks noChangeArrowheads="1"/>
          </p:cNvSpPr>
          <p:nvPr/>
        </p:nvSpPr>
        <p:spPr bwMode="auto">
          <a:xfrm>
            <a:off x="4098810" y="2747140"/>
            <a:ext cx="293681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solidFill>
                  <a:schemeClr val="accent3"/>
                </a:solidFill>
              </a:rPr>
              <a:t>Roadshows</a:t>
            </a:r>
          </a:p>
          <a:p>
            <a:pPr algn="r"/>
            <a:r>
              <a:rPr lang="de-DE" sz="1400" dirty="0" err="1">
                <a:solidFill>
                  <a:schemeClr val="accent3"/>
                </a:solidFill>
              </a:rPr>
              <a:t>Webinare</a:t>
            </a:r>
            <a:endParaRPr lang="de-DE" sz="1400" dirty="0">
              <a:solidFill>
                <a:schemeClr val="accent3"/>
              </a:solidFill>
            </a:endParaRPr>
          </a:p>
          <a:p>
            <a:pPr algn="r"/>
            <a:r>
              <a:rPr lang="de-DE" sz="1400" dirty="0">
                <a:solidFill>
                  <a:schemeClr val="accent3"/>
                </a:solidFill>
              </a:rPr>
              <a:t>Colloquien</a:t>
            </a:r>
          </a:p>
        </p:txBody>
      </p:sp>
      <p:sp>
        <p:nvSpPr>
          <p:cNvPr id="302091" name="Text Box 54"/>
          <p:cNvSpPr txBox="1">
            <a:spLocks noChangeArrowheads="1"/>
          </p:cNvSpPr>
          <p:nvPr/>
        </p:nvSpPr>
        <p:spPr bwMode="auto">
          <a:xfrm>
            <a:off x="4201442" y="1158886"/>
            <a:ext cx="326191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de-DE" sz="1400" dirty="0">
                <a:solidFill>
                  <a:schemeClr val="accent3"/>
                </a:solidFill>
              </a:rPr>
              <a:t>Teamevents Betriebsausflüge</a:t>
            </a:r>
            <a:br>
              <a:rPr lang="de-DE" sz="1400" dirty="0">
                <a:solidFill>
                  <a:schemeClr val="accent3"/>
                </a:solidFill>
              </a:rPr>
            </a:br>
            <a:r>
              <a:rPr lang="de-DE" sz="1400" dirty="0">
                <a:solidFill>
                  <a:schemeClr val="accent3"/>
                </a:solidFill>
              </a:rPr>
              <a:t>Info-Meetings</a:t>
            </a:r>
            <a:br>
              <a:rPr lang="de-DE" sz="1400" dirty="0">
                <a:solidFill>
                  <a:schemeClr val="accent3"/>
                </a:solidFill>
              </a:rPr>
            </a:br>
            <a:r>
              <a:rPr lang="de-DE" sz="1400" dirty="0" err="1">
                <a:solidFill>
                  <a:schemeClr val="accent3"/>
                </a:solidFill>
              </a:rPr>
              <a:t>Get-together</a:t>
            </a:r>
            <a:endParaRPr lang="de-DE" sz="1400" dirty="0">
              <a:solidFill>
                <a:schemeClr val="accent3"/>
              </a:solidFill>
            </a:endParaRPr>
          </a:p>
          <a:p>
            <a:r>
              <a:rPr lang="de-DE" sz="1400" dirty="0">
                <a:solidFill>
                  <a:schemeClr val="accent3"/>
                </a:solidFill>
              </a:rPr>
              <a:t>Intranet</a:t>
            </a:r>
          </a:p>
          <a:p>
            <a:r>
              <a:rPr lang="de-DE" sz="1400" dirty="0">
                <a:solidFill>
                  <a:schemeClr val="accent3"/>
                </a:solidFill>
              </a:rPr>
              <a:t>Soziales Engagement</a:t>
            </a:r>
          </a:p>
          <a:p>
            <a:pPr algn="l"/>
            <a:endParaRPr lang="de-DE" sz="1400" dirty="0">
              <a:solidFill>
                <a:schemeClr val="accent3"/>
              </a:solidFill>
            </a:endParaRPr>
          </a:p>
        </p:txBody>
      </p:sp>
      <p:sp>
        <p:nvSpPr>
          <p:cNvPr id="302085" name="Text Box 5"/>
          <p:cNvSpPr txBox="1">
            <a:spLocks noChangeArrowheads="1"/>
          </p:cNvSpPr>
          <p:nvPr/>
        </p:nvSpPr>
        <p:spPr bwMode="auto">
          <a:xfrm>
            <a:off x="2423286" y="5662930"/>
            <a:ext cx="374392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solidFill>
                  <a:schemeClr val="accent3"/>
                </a:solidFill>
              </a:rPr>
              <a:t>Portfolio Management</a:t>
            </a:r>
          </a:p>
          <a:p>
            <a:pPr algn="r"/>
            <a:r>
              <a:rPr lang="de-DE" sz="1400" dirty="0">
                <a:solidFill>
                  <a:schemeClr val="accent3"/>
                </a:solidFill>
              </a:rPr>
              <a:t>Expert Groups</a:t>
            </a:r>
          </a:p>
          <a:p>
            <a:pPr algn="r"/>
            <a:r>
              <a:rPr lang="de-DE" sz="1400" dirty="0">
                <a:solidFill>
                  <a:schemeClr val="accent3"/>
                </a:solidFill>
              </a:rPr>
              <a:t>Themenpaten</a:t>
            </a:r>
          </a:p>
        </p:txBody>
      </p:sp>
      <p:pic>
        <p:nvPicPr>
          <p:cNvPr id="1026" name="Picture 2" descr="V:\Administration\Marketing\3_Bilderpool\4 Bilderpool_PPT\DSC_7868.jpg"/>
          <p:cNvPicPr>
            <a:picLocks noChangeAspect="1" noChangeArrowheads="1"/>
          </p:cNvPicPr>
          <p:nvPr/>
        </p:nvPicPr>
        <p:blipFill rotWithShape="1">
          <a:blip r:embed="rId3"/>
          <a:srcRect l="6623" t="12819" r="-6623" b="-12819"/>
          <a:stretch/>
        </p:blipFill>
        <p:spPr bwMode="auto">
          <a:xfrm>
            <a:off x="506556" y="1158885"/>
            <a:ext cx="3931047" cy="2622240"/>
          </a:xfrm>
          <a:prstGeom prst="rect">
            <a:avLst/>
          </a:prstGeom>
          <a:noFill/>
        </p:spPr>
      </p:pic>
      <p:pic>
        <p:nvPicPr>
          <p:cNvPr id="1027" name="Picture 3" descr="V:\Administration\Marketing\3_Bilderpool\4 Bilderpool_PPT\DSC_8495.jpg"/>
          <p:cNvPicPr>
            <a:picLocks noChangeAspect="1" noChangeArrowheads="1"/>
          </p:cNvPicPr>
          <p:nvPr/>
        </p:nvPicPr>
        <p:blipFill rotWithShape="1">
          <a:blip r:embed="rId4"/>
          <a:srcRect l="24516"/>
          <a:stretch/>
        </p:blipFill>
        <p:spPr bwMode="auto">
          <a:xfrm>
            <a:off x="7040884" y="1190006"/>
            <a:ext cx="2445982" cy="2344496"/>
          </a:xfrm>
          <a:prstGeom prst="rect">
            <a:avLst/>
          </a:prstGeom>
          <a:noFill/>
        </p:spPr>
      </p:pic>
      <p:pic>
        <p:nvPicPr>
          <p:cNvPr id="1028" name="Picture 4" descr="V:\Administration\Marketing\3_Bilderpool\4 Bilderpool_PPT\DSC_8581.jpg"/>
          <p:cNvPicPr>
            <a:picLocks noChangeAspect="1" noChangeArrowheads="1"/>
          </p:cNvPicPr>
          <p:nvPr/>
        </p:nvPicPr>
        <p:blipFill rotWithShape="1">
          <a:blip r:embed="rId5"/>
          <a:srcRect l="17161" t="9973" b="13293"/>
          <a:stretch/>
        </p:blipFill>
        <p:spPr bwMode="auto">
          <a:xfrm>
            <a:off x="694607" y="4396964"/>
            <a:ext cx="3247401" cy="2004631"/>
          </a:xfrm>
          <a:prstGeom prst="rect">
            <a:avLst/>
          </a:prstGeom>
          <a:noFill/>
        </p:spPr>
      </p:pic>
      <p:pic>
        <p:nvPicPr>
          <p:cNvPr id="1029" name="Picture 5" descr="V:\Administration\Marketing\3_Bilderpool\4 Bilderpool_PPT\DSC_7599.jpg"/>
          <p:cNvPicPr>
            <a:picLocks noChangeAspect="1" noChangeArrowheads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6211648" y="4141877"/>
            <a:ext cx="3275219" cy="21847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951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+mn-lt"/>
              </a:rPr>
              <a:t>Ihre Karrieremöglichkeiten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1CF17354-D98A-4788-989D-A0A59B9326C7}" type="slidenum">
              <a:rPr lang="sv-SE"/>
              <a:pPr>
                <a:defRPr/>
              </a:pPr>
              <a:t>21</a:t>
            </a:fld>
            <a:endParaRPr lang="sv-SE" dirty="0"/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>
          <a:xfrm>
            <a:off x="334392" y="6519069"/>
            <a:ext cx="503701" cy="242888"/>
          </a:xfrm>
          <a:prstGeom prst="rect">
            <a:avLst/>
          </a:prstGeom>
          <a:noFill/>
        </p:spPr>
        <p:txBody>
          <a:bodyPr lIns="36000" tIns="36000" rIns="36000" bIns="3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74A4B9D-16C7-48F1-A4D2-41E05AD19C1A}" type="slidenum">
              <a:rPr lang="sv-SE" sz="800">
                <a:solidFill>
                  <a:schemeClr val="bg2">
                    <a:lumMod val="50000"/>
                  </a:schemeClr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21</a:t>
            </a:fld>
            <a:endParaRPr lang="sv-SE" sz="8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682154" y="1845618"/>
            <a:ext cx="3468837" cy="1800000"/>
          </a:xfrm>
          <a:prstGeom prst="roundRect">
            <a:avLst>
              <a:gd name="adj" fmla="val 9419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Aft>
                <a:spcPts val="600"/>
              </a:spcAft>
              <a:buClr>
                <a:schemeClr val="accent3"/>
              </a:buClr>
            </a:pPr>
            <a:r>
              <a:rPr lang="de-DE" sz="1400" b="1" dirty="0">
                <a:solidFill>
                  <a:schemeClr val="accent3"/>
                </a:solidFill>
              </a:rPr>
              <a:t>Beurteilung und Weiterbildung in vier Kompetenzfeldern:</a:t>
            </a:r>
          </a:p>
          <a:p>
            <a:pPr marL="177800" indent="-177800"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>
                <a:solidFill>
                  <a:schemeClr val="accent3"/>
                </a:solidFill>
              </a:rPr>
              <a:t>Fachkompetenz</a:t>
            </a:r>
          </a:p>
          <a:p>
            <a:pPr marL="177800" indent="-177800"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>
                <a:solidFill>
                  <a:schemeClr val="accent3"/>
                </a:solidFill>
              </a:rPr>
              <a:t>Beratungskompetenz</a:t>
            </a:r>
          </a:p>
          <a:p>
            <a:pPr marL="177800" indent="-177800"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>
                <a:solidFill>
                  <a:schemeClr val="accent3"/>
                </a:solidFill>
              </a:rPr>
              <a:t>Vertriebskompetenz</a:t>
            </a:r>
          </a:p>
          <a:p>
            <a:pPr marL="177800" indent="-177800"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>
                <a:solidFill>
                  <a:schemeClr val="accent3"/>
                </a:solidFill>
              </a:rPr>
              <a:t>Managementkompetenz</a:t>
            </a:r>
          </a:p>
        </p:txBody>
      </p:sp>
      <p:sp>
        <p:nvSpPr>
          <p:cNvPr id="8" name="Rectangle 2"/>
          <p:cNvSpPr txBox="1">
            <a:spLocks/>
          </p:cNvSpPr>
          <p:nvPr/>
        </p:nvSpPr>
        <p:spPr bwMode="auto">
          <a:xfrm>
            <a:off x="669242" y="1264061"/>
            <a:ext cx="3409740" cy="50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de-DE" b="1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Potenzialkreise</a:t>
            </a:r>
          </a:p>
        </p:txBody>
      </p:sp>
      <p:pic>
        <p:nvPicPr>
          <p:cNvPr id="11" name="Picture 2" descr="V:\Administration\Marketing\7_Produktion\Recruiting_HR\inneo-fair-company.jp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06141" y="4869954"/>
            <a:ext cx="1674935" cy="1116623"/>
          </a:xfrm>
          <a:prstGeom prst="rect">
            <a:avLst/>
          </a:prstGeom>
          <a:noFill/>
        </p:spPr>
      </p:pic>
      <p:grpSp>
        <p:nvGrpSpPr>
          <p:cNvPr id="28" name="Gruppieren 27"/>
          <p:cNvGrpSpPr/>
          <p:nvPr/>
        </p:nvGrpSpPr>
        <p:grpSpPr>
          <a:xfrm>
            <a:off x="4258443" y="854085"/>
            <a:ext cx="6611544" cy="5329918"/>
            <a:chOff x="4258443" y="853291"/>
            <a:chExt cx="6611544" cy="5329918"/>
          </a:xfrm>
        </p:grpSpPr>
        <p:sp>
          <p:nvSpPr>
            <p:cNvPr id="10" name="Rechteck 9"/>
            <p:cNvSpPr/>
            <p:nvPr/>
          </p:nvSpPr>
          <p:spPr>
            <a:xfrm>
              <a:off x="4258443" y="4239065"/>
              <a:ext cx="1584000" cy="82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chemeClr val="bg1"/>
                  </a:solidFill>
                </a:rPr>
                <a:t>Consultant</a:t>
              </a:r>
            </a:p>
          </p:txBody>
        </p:sp>
        <p:sp>
          <p:nvSpPr>
            <p:cNvPr id="15" name="Rechteck 14"/>
            <p:cNvSpPr/>
            <p:nvPr/>
          </p:nvSpPr>
          <p:spPr>
            <a:xfrm>
              <a:off x="4258443" y="5355209"/>
              <a:ext cx="1584000" cy="82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de-DE" sz="1400" b="1" dirty="0">
                  <a:solidFill>
                    <a:schemeClr val="accent2"/>
                  </a:solidFill>
                </a:rPr>
                <a:t>Junior</a:t>
              </a:r>
            </a:p>
            <a:p>
              <a:pPr algn="ctr">
                <a:lnSpc>
                  <a:spcPct val="120000"/>
                </a:lnSpc>
              </a:pPr>
              <a:r>
                <a:rPr lang="de-DE" sz="1400" b="1" dirty="0">
                  <a:solidFill>
                    <a:schemeClr val="accent2"/>
                  </a:solidFill>
                </a:rPr>
                <a:t>Consultant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6326298" y="2553567"/>
              <a:ext cx="1584706" cy="82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de-DE" sz="1400" b="1" dirty="0">
                  <a:solidFill>
                    <a:schemeClr val="bg1"/>
                  </a:solidFill>
                </a:rPr>
                <a:t>Senior</a:t>
              </a:r>
            </a:p>
            <a:p>
              <a:pPr algn="ctr">
                <a:lnSpc>
                  <a:spcPct val="120000"/>
                </a:lnSpc>
              </a:pPr>
              <a:r>
                <a:rPr lang="de-DE" sz="1400" b="1" dirty="0">
                  <a:solidFill>
                    <a:schemeClr val="bg1"/>
                  </a:solidFill>
                </a:rPr>
                <a:t>Consultant</a:t>
              </a:r>
            </a:p>
          </p:txBody>
        </p:sp>
        <p:sp>
          <p:nvSpPr>
            <p:cNvPr id="17" name="Rechteck 16"/>
            <p:cNvSpPr/>
            <p:nvPr/>
          </p:nvSpPr>
          <p:spPr>
            <a:xfrm>
              <a:off x="7484551" y="853291"/>
              <a:ext cx="1584706" cy="82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de-DE" sz="1400" b="1" dirty="0">
                  <a:solidFill>
                    <a:schemeClr val="bg1"/>
                  </a:solidFill>
                </a:rPr>
                <a:t>Team Manager</a:t>
              </a:r>
            </a:p>
          </p:txBody>
        </p:sp>
        <p:sp>
          <p:nvSpPr>
            <p:cNvPr id="18" name="Rechteck 17"/>
            <p:cNvSpPr/>
            <p:nvPr/>
          </p:nvSpPr>
          <p:spPr>
            <a:xfrm>
              <a:off x="9285281" y="853291"/>
              <a:ext cx="1584706" cy="82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de-DE" sz="1400" b="1" dirty="0" err="1">
                  <a:solidFill>
                    <a:schemeClr val="bg1"/>
                  </a:solidFill>
                </a:rPr>
                <a:t>Principal</a:t>
              </a:r>
              <a:endParaRPr lang="de-DE" sz="1400" b="1" dirty="0">
                <a:solidFill>
                  <a:schemeClr val="bg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de-DE" sz="1400" b="1" dirty="0">
                  <a:solidFill>
                    <a:schemeClr val="bg1"/>
                  </a:solidFill>
                </a:rPr>
                <a:t>Consultant</a:t>
              </a:r>
            </a:p>
          </p:txBody>
        </p:sp>
        <p:sp>
          <p:nvSpPr>
            <p:cNvPr id="19" name="Pfeil nach rechts 18"/>
            <p:cNvSpPr/>
            <p:nvPr/>
          </p:nvSpPr>
          <p:spPr>
            <a:xfrm>
              <a:off x="5843254" y="4545053"/>
              <a:ext cx="684000" cy="216024"/>
            </a:xfrm>
            <a:prstGeom prst="right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>
                <a:solidFill>
                  <a:schemeClr val="accent3"/>
                </a:solidFill>
              </a:endParaRPr>
            </a:p>
          </p:txBody>
        </p:sp>
        <p:sp>
          <p:nvSpPr>
            <p:cNvPr id="20" name="Ellipse 19"/>
            <p:cNvSpPr/>
            <p:nvPr/>
          </p:nvSpPr>
          <p:spPr>
            <a:xfrm>
              <a:off x="6524651" y="4059065"/>
              <a:ext cx="1188000" cy="118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400" b="1" dirty="0">
                  <a:solidFill>
                    <a:schemeClr val="accent2"/>
                  </a:solidFill>
                </a:rPr>
                <a:t>Potenzial-kreis 1</a:t>
              </a:r>
            </a:p>
          </p:txBody>
        </p:sp>
        <p:sp>
          <p:nvSpPr>
            <p:cNvPr id="22" name="Pfeil nach rechts 21"/>
            <p:cNvSpPr/>
            <p:nvPr/>
          </p:nvSpPr>
          <p:spPr>
            <a:xfrm rot="16200000">
              <a:off x="6776651" y="3627060"/>
              <a:ext cx="684000" cy="216024"/>
            </a:xfrm>
            <a:prstGeom prst="right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>
                <a:solidFill>
                  <a:schemeClr val="accent3"/>
                </a:solidFill>
              </a:endParaRPr>
            </a:p>
          </p:txBody>
        </p:sp>
        <p:sp>
          <p:nvSpPr>
            <p:cNvPr id="23" name="Pfeil nach rechts 22"/>
            <p:cNvSpPr/>
            <p:nvPr/>
          </p:nvSpPr>
          <p:spPr>
            <a:xfrm>
              <a:off x="7895406" y="2859555"/>
              <a:ext cx="684000" cy="216024"/>
            </a:xfrm>
            <a:prstGeom prst="right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>
                <a:solidFill>
                  <a:schemeClr val="accent3"/>
                </a:solidFill>
              </a:endParaRPr>
            </a:p>
          </p:txBody>
        </p:sp>
        <p:sp>
          <p:nvSpPr>
            <p:cNvPr id="24" name="Ellipse 23"/>
            <p:cNvSpPr/>
            <p:nvPr/>
          </p:nvSpPr>
          <p:spPr>
            <a:xfrm>
              <a:off x="8583269" y="2373567"/>
              <a:ext cx="1188000" cy="118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400" b="1" dirty="0">
                  <a:solidFill>
                    <a:schemeClr val="accent2"/>
                  </a:solidFill>
                </a:rPr>
                <a:t>Potenzial-kreis 2</a:t>
              </a:r>
            </a:p>
          </p:txBody>
        </p:sp>
        <p:sp>
          <p:nvSpPr>
            <p:cNvPr id="25" name="Pfeil nach rechts 24"/>
            <p:cNvSpPr/>
            <p:nvPr/>
          </p:nvSpPr>
          <p:spPr>
            <a:xfrm rot="16200000">
              <a:off x="8835269" y="1934797"/>
              <a:ext cx="684000" cy="216024"/>
            </a:xfrm>
            <a:prstGeom prst="right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>
                <a:solidFill>
                  <a:schemeClr val="accent3"/>
                </a:solidFill>
              </a:endParaRPr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1677834" y="5231389"/>
            <a:ext cx="1897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Wir verpflichten uns</a:t>
            </a:r>
            <a:br>
              <a:rPr lang="de-DE" sz="1200" dirty="0"/>
            </a:br>
            <a:r>
              <a:rPr lang="de-DE" sz="1200" dirty="0"/>
              <a:t>den Regeln der Initiative Fair Company.</a:t>
            </a:r>
          </a:p>
        </p:txBody>
      </p:sp>
    </p:spTree>
    <p:extLst>
      <p:ext uri="{BB962C8B-B14F-4D97-AF65-F5344CB8AC3E}">
        <p14:creationId xmlns:p14="http://schemas.microsoft.com/office/powerpoint/2010/main" val="133675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Welcome Day bei Acando </a:t>
            </a:r>
          </a:p>
        </p:txBody>
      </p:sp>
      <p:sp>
        <p:nvSpPr>
          <p:cNvPr id="303106" name="Rectangle 3"/>
          <p:cNvSpPr>
            <a:spLocks noGrp="1"/>
          </p:cNvSpPr>
          <p:nvPr>
            <p:ph sz="quarter" idx="15"/>
          </p:nvPr>
        </p:nvSpPr>
        <p:spPr>
          <a:xfrm>
            <a:off x="169784" y="1585301"/>
            <a:ext cx="8448764" cy="337988"/>
          </a:xfrm>
        </p:spPr>
        <p:txBody>
          <a:bodyPr/>
          <a:lstStyle/>
          <a:p>
            <a:pPr marL="542925" indent="-276225" algn="ctr">
              <a:spcBef>
                <a:spcPts val="1200"/>
              </a:spcBef>
              <a:buNone/>
            </a:pPr>
            <a:r>
              <a:rPr lang="de-DE" sz="1600" b="1" dirty="0">
                <a:solidFill>
                  <a:schemeClr val="bg2"/>
                </a:solidFill>
              </a:rPr>
              <a:t>Abendessen mit Vertretern des Acando Managements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A86D2243-0BF0-45B4-A1B6-F0A5E921FCB4}" type="slidenum">
              <a:rPr lang="sv-SE"/>
              <a:pPr>
                <a:defRPr/>
              </a:pPr>
              <a:t>22</a:t>
            </a:fld>
            <a:endParaRPr lang="sv-SE" dirty="0"/>
          </a:p>
        </p:txBody>
      </p:sp>
      <p:sp>
        <p:nvSpPr>
          <p:cNvPr id="8" name="Textfeld 7"/>
          <p:cNvSpPr txBox="1"/>
          <p:nvPr/>
        </p:nvSpPr>
        <p:spPr>
          <a:xfrm>
            <a:off x="173736" y="2091260"/>
            <a:ext cx="75847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Vorstellung der Acando Group und der Acando GmbH sowie der Business Areas, des Bereichs Client Relations und unseres Portfolios</a:t>
            </a:r>
          </a:p>
          <a:p>
            <a:pPr algn="ctr"/>
            <a:endParaRPr lang="de-DE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427538" y="2935493"/>
            <a:ext cx="4439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2"/>
                </a:solidFill>
              </a:rPr>
              <a:t>Acando-Starter-Kit und Infomaterial</a:t>
            </a:r>
          </a:p>
          <a:p>
            <a:endParaRPr lang="de-DE" sz="1600" b="1" dirty="0">
              <a:solidFill>
                <a:schemeClr val="tx2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87299" y="3501233"/>
            <a:ext cx="4511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tx2"/>
                </a:solidFill>
              </a:rPr>
              <a:t>Übergabe Ihres Equipments</a:t>
            </a:r>
          </a:p>
          <a:p>
            <a:endParaRPr lang="de-DE" sz="1600" b="1" dirty="0">
              <a:solidFill>
                <a:schemeClr val="tx2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92254" y="4826142"/>
            <a:ext cx="63764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bg2"/>
                </a:solidFill>
              </a:rPr>
              <a:t>Kennenlernen der Vorgesetzten und  Kollegen bei einem Rundgang</a:t>
            </a:r>
          </a:p>
          <a:p>
            <a:endParaRPr lang="de-DE" sz="1600" b="1" dirty="0">
              <a:solidFill>
                <a:schemeClr val="bg2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562066" y="4197125"/>
            <a:ext cx="9359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Einweisung in unsere organisatorischen Abläufe und Tools</a:t>
            </a:r>
          </a:p>
          <a:p>
            <a:pPr algn="ctr"/>
            <a:endParaRPr lang="de-DE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127350" y="3672100"/>
            <a:ext cx="5039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2"/>
                </a:solidFill>
              </a:rPr>
              <a:t>Gemeinsames Mittagessen</a:t>
            </a:r>
          </a:p>
          <a:p>
            <a:endParaRPr lang="de-DE" sz="1600" b="1" dirty="0">
              <a:solidFill>
                <a:schemeClr val="bg2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790950" y="5657139"/>
            <a:ext cx="5567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2"/>
                </a:solidFill>
              </a:rPr>
              <a:t>Vorstellung des Human Resources Development-Konzepts</a:t>
            </a:r>
          </a:p>
          <a:p>
            <a:pPr algn="ctr"/>
            <a:endParaRPr lang="de-DE" sz="1600" b="1" dirty="0">
              <a:solidFill>
                <a:schemeClr val="tx2"/>
              </a:solidFill>
            </a:endParaRPr>
          </a:p>
        </p:txBody>
      </p:sp>
      <p:grpSp>
        <p:nvGrpSpPr>
          <p:cNvPr id="22" name="Gruppieren 21"/>
          <p:cNvGrpSpPr/>
          <p:nvPr/>
        </p:nvGrpSpPr>
        <p:grpSpPr>
          <a:xfrm rot="1778685">
            <a:off x="9454906" y="816926"/>
            <a:ext cx="1275665" cy="2834266"/>
            <a:chOff x="9811051" y="1556831"/>
            <a:chExt cx="1275665" cy="2834266"/>
          </a:xfrm>
        </p:grpSpPr>
        <p:sp>
          <p:nvSpPr>
            <p:cNvPr id="18" name="Gleichschenkliges Dreieck 17"/>
            <p:cNvSpPr/>
            <p:nvPr/>
          </p:nvSpPr>
          <p:spPr>
            <a:xfrm rot="10800000">
              <a:off x="9811051" y="2276870"/>
              <a:ext cx="1275665" cy="2114227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>
                <a:solidFill>
                  <a:schemeClr val="accent3"/>
                </a:solidFill>
              </a:endParaRPr>
            </a:p>
          </p:txBody>
        </p:sp>
        <p:sp>
          <p:nvSpPr>
            <p:cNvPr id="19" name="Gleichschenkliges Dreieck 18"/>
            <p:cNvSpPr/>
            <p:nvPr/>
          </p:nvSpPr>
          <p:spPr>
            <a:xfrm rot="10800000" flipV="1">
              <a:off x="9811051" y="1844868"/>
              <a:ext cx="1275665" cy="432000"/>
            </a:xfrm>
            <a:prstGeom prst="triangle">
              <a:avLst>
                <a:gd name="adj" fmla="val 50931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>
                <a:solidFill>
                  <a:schemeClr val="accent3"/>
                </a:solidFill>
              </a:endParaRPr>
            </a:p>
          </p:txBody>
        </p:sp>
        <p:sp>
          <p:nvSpPr>
            <p:cNvPr id="20" name="Gleichschenkliges Dreieck 19"/>
            <p:cNvSpPr/>
            <p:nvPr/>
          </p:nvSpPr>
          <p:spPr>
            <a:xfrm rot="10800000">
              <a:off x="10088883" y="1556831"/>
              <a:ext cx="720000" cy="360000"/>
            </a:xfrm>
            <a:prstGeom prst="triangle">
              <a:avLst>
                <a:gd name="adj" fmla="val 50931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961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V:\Administration\Marketing\3_Bilderpool\4 Bilderpool_PPT\DSC_8130.jpg"/>
          <p:cNvPicPr>
            <a:picLocks noChangeAspect="1" noChangeArrowheads="1"/>
          </p:cNvPicPr>
          <p:nvPr/>
        </p:nvPicPr>
        <p:blipFill rotWithShape="1">
          <a:blip r:embed="rId3"/>
          <a:srcRect t="11313" r="15823"/>
          <a:stretch/>
        </p:blipFill>
        <p:spPr bwMode="auto">
          <a:xfrm>
            <a:off x="616039" y="1450229"/>
            <a:ext cx="4717594" cy="4605574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Beratertraining bei Acando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5"/>
          </p:nvPr>
        </p:nvSpPr>
        <p:spPr>
          <a:xfrm>
            <a:off x="6191206" y="1269556"/>
            <a:ext cx="4296489" cy="4679949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de-DE" b="1" dirty="0" smtClean="0"/>
          </a:p>
          <a:p>
            <a:r>
              <a:rPr lang="de-DE" dirty="0"/>
              <a:t>Unsere Unternehmenswerte</a:t>
            </a:r>
          </a:p>
          <a:p>
            <a:r>
              <a:rPr lang="de-DE" dirty="0"/>
              <a:t>Die Rolle des Beraters</a:t>
            </a:r>
          </a:p>
          <a:p>
            <a:r>
              <a:rPr lang="de-DE" dirty="0"/>
              <a:t>Grundlagen der Kommunikation</a:t>
            </a:r>
          </a:p>
          <a:p>
            <a:r>
              <a:rPr lang="de-DE" dirty="0"/>
              <a:t>Feedback/</a:t>
            </a:r>
            <a:r>
              <a:rPr lang="de-DE" dirty="0" err="1"/>
              <a:t>Reframing</a:t>
            </a:r>
            <a:endParaRPr lang="de-DE" dirty="0"/>
          </a:p>
          <a:p>
            <a:r>
              <a:rPr lang="de-DE" dirty="0"/>
              <a:t>Fragen und Zuhören</a:t>
            </a:r>
          </a:p>
          <a:p>
            <a:r>
              <a:rPr lang="de-DE" dirty="0"/>
              <a:t>Erfolgsfaktoren im Projekt</a:t>
            </a:r>
          </a:p>
          <a:p>
            <a:r>
              <a:rPr lang="de-DE" dirty="0"/>
              <a:t>Analyse von Kundenwünschen</a:t>
            </a:r>
          </a:p>
          <a:p>
            <a:r>
              <a:rPr lang="de-DE" dirty="0"/>
              <a:t>Der Einzelkämpfer – Allein im Projekt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23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05098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01 | Überblick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Daniel Beckmann</a:t>
            </a:r>
            <a:endParaRPr lang="de-DE" dirty="0"/>
          </a:p>
        </p:txBody>
      </p:sp>
      <p:pic>
        <p:nvPicPr>
          <p:cNvPr id="7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0" y="1949451"/>
            <a:ext cx="10457808" cy="425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12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Big Picture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Demo</a:t>
            </a:r>
          </a:p>
          <a:p>
            <a:pPr marL="800066" lvl="1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Web-Admin</a:t>
            </a:r>
          </a:p>
          <a:p>
            <a:pPr marL="800066" lvl="1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Schnittstelle</a:t>
            </a:r>
          </a:p>
          <a:p>
            <a:pPr marL="800066" lvl="1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App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Modulinhalte im Detail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GitHub repository für Hands-On-Sessions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Zusammenfassung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6005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Big Picture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875" y="1975419"/>
            <a:ext cx="8306959" cy="3219899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279" y="1710291"/>
            <a:ext cx="8449854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194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Big Picture – Tag 1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606" y="2499294"/>
            <a:ext cx="7911496" cy="3219899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Pfeil nach unten 5"/>
          <p:cNvSpPr/>
          <p:nvPr/>
        </p:nvSpPr>
        <p:spPr>
          <a:xfrm>
            <a:off x="8848725" y="1504950"/>
            <a:ext cx="657873" cy="877164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2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781175" y="1914957"/>
            <a:ext cx="5772150" cy="433387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730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Big Picture – Tag 2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606" y="2499294"/>
            <a:ext cx="7911496" cy="3219899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Pfeil nach unten 5"/>
          <p:cNvSpPr/>
          <p:nvPr/>
        </p:nvSpPr>
        <p:spPr>
          <a:xfrm>
            <a:off x="5928479" y="1476375"/>
            <a:ext cx="657873" cy="877164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1781175" y="1914957"/>
            <a:ext cx="3333750" cy="433387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581900" y="1676832"/>
            <a:ext cx="2779633" cy="433387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087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Big Picture – Tag 3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606" y="2499294"/>
            <a:ext cx="7911496" cy="3219899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Pfeil nach unten 5"/>
          <p:cNvSpPr/>
          <p:nvPr/>
        </p:nvSpPr>
        <p:spPr>
          <a:xfrm>
            <a:off x="3257550" y="1485900"/>
            <a:ext cx="657873" cy="877164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114925" y="1924482"/>
            <a:ext cx="5086350" cy="433387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55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Felix Radzanowski</a:t>
            </a:r>
          </a:p>
        </p:txBody>
      </p:sp>
      <p:sp>
        <p:nvSpPr>
          <p:cNvPr id="15366" name="Inhaltsplatzhalter 11"/>
          <p:cNvSpPr>
            <a:spLocks noGrp="1"/>
          </p:cNvSpPr>
          <p:nvPr>
            <p:ph idx="1"/>
          </p:nvPr>
        </p:nvSpPr>
        <p:spPr>
          <a:xfrm>
            <a:off x="587297" y="1341750"/>
            <a:ext cx="8956753" cy="4173226"/>
          </a:xfrm>
        </p:spPr>
        <p:txBody>
          <a:bodyPr anchor="t">
            <a:noAutofit/>
          </a:bodyPr>
          <a:lstStyle/>
          <a:p>
            <a:pPr>
              <a:spcBef>
                <a:spcPts val="2400"/>
              </a:spcBef>
            </a:pPr>
            <a:endParaRPr lang="de-DE" sz="1800" dirty="0" smtClean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0399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Demos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Web-Admin-Oberfläche (ASP.NET MVC)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Schnittstelle/API (ASP.NET Web API)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App (Windows Phone)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314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Modulinhalte im Detail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932782"/>
              </p:ext>
            </p:extLst>
          </p:nvPr>
        </p:nvGraphicFramePr>
        <p:xfrm>
          <a:off x="587298" y="1444713"/>
          <a:ext cx="8928177" cy="841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8280"/>
                <a:gridCol w="8719897"/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02 | Vorbereitung und Projektsetup</a:t>
                      </a:r>
                      <a:endParaRPr lang="de-DE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587298" y="2638425"/>
            <a:ext cx="9013902" cy="35288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Für die Hands-On-Sessions benötigen Sie ein entsprechendes Setup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Aufsetzen der Projektmappe für Tag 1 und 2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Aktualisieren der </a:t>
            </a:r>
            <a:r>
              <a:rPr lang="de-DE" dirty="0" err="1" smtClean="0"/>
              <a:t>NuGet</a:t>
            </a:r>
            <a:r>
              <a:rPr lang="de-DE" dirty="0" smtClean="0"/>
              <a:t> Pakete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Besprechen der Voraussetzungen für Tag 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95993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Modulinhalte im Detail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020409"/>
              </p:ext>
            </p:extLst>
          </p:nvPr>
        </p:nvGraphicFramePr>
        <p:xfrm>
          <a:off x="587298" y="1444713"/>
          <a:ext cx="8928177" cy="841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8280"/>
                <a:gridCol w="8719897"/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03 | Datenmodellierung und -abfrage mit dem Entity Framework</a:t>
                      </a:r>
                      <a:endParaRPr lang="de-DE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587298" y="2638425"/>
            <a:ext cx="9013902" cy="35288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Das Microsoft Entity Framework (EF) verstehen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Datenbank Entwicklungsansätze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Datenzugriff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Datenanzeige in einer MVC-Webanwendung über die </a:t>
            </a:r>
            <a:r>
              <a:rPr lang="de-DE" dirty="0" err="1" smtClean="0"/>
              <a:t>Razor</a:t>
            </a:r>
            <a:r>
              <a:rPr lang="de-DE" dirty="0" smtClean="0"/>
              <a:t>-Syntax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39391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Modulinhalte im Detail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617558"/>
              </p:ext>
            </p:extLst>
          </p:nvPr>
        </p:nvGraphicFramePr>
        <p:xfrm>
          <a:off x="587298" y="1444713"/>
          <a:ext cx="8928177" cy="841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8280"/>
                <a:gridCol w="8719897"/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04 | Aufbau einer Webapplikation mit ASP.NET MVC</a:t>
                      </a:r>
                      <a:endParaRPr lang="de-DE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587298" y="2638425"/>
            <a:ext cx="9013902" cy="35288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Microsoft MVC 4 verstehen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Scaffolding</a:t>
            </a:r>
            <a:r>
              <a:rPr lang="de-DE" dirty="0" smtClean="0"/>
              <a:t> mithilfe vom EF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Validierung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Authentifizierung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57890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Modulinhalte im Detail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587298" y="1444713"/>
          <a:ext cx="8928177" cy="841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8280"/>
                <a:gridCol w="8719897"/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05</a:t>
                      </a:r>
                      <a:r>
                        <a:rPr lang="de-DE" b="0" baseline="0" dirty="0" smtClean="0"/>
                        <a:t> | Entwicklung einer Schnittstelle mit ASP.NET Web API</a:t>
                      </a:r>
                      <a:endParaRPr lang="de-DE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587298" y="2638425"/>
            <a:ext cx="9013902" cy="35288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Den Zweck und die Funktionsweise von APIs verstehen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Microsoft Web API verstehen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Routing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Api</a:t>
            </a:r>
            <a:r>
              <a:rPr lang="de-DE" dirty="0" smtClean="0"/>
              <a:t> Controller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Dokumentation und manuelle Tests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52673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Modulinhalte im Detail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587298" y="1444713"/>
          <a:ext cx="8928177" cy="841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8280"/>
                <a:gridCol w="8719897"/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06</a:t>
                      </a:r>
                      <a:r>
                        <a:rPr lang="de-DE" b="0" baseline="0" dirty="0" smtClean="0"/>
                        <a:t> | Entwicklung einer App für Windows Phone</a:t>
                      </a:r>
                      <a:endParaRPr lang="de-DE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587298" y="2638425"/>
            <a:ext cx="9013902" cy="35288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Windows (Phone) App-Entwicklung verstehen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MVVM Architekturmuster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Zugriff auf APIs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Entwicklung der einzelnen App-Bestandteile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Deployment</a:t>
            </a:r>
            <a:endParaRPr lang="de-DE" dirty="0" smtClean="0"/>
          </a:p>
          <a:p>
            <a:pPr>
              <a:lnSpc>
                <a:spcPct val="15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94077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GitHub Repository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Mit allen Präsentationen, Demos, Projekten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Lokal klonen oder als ZIP-Archiv herunterladen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Zugriff auf vorgegebene Codeschnipsel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Zugriff auf fertige Projektdateien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Hands-</a:t>
            </a:r>
            <a:r>
              <a:rPr lang="de-DE" dirty="0" err="1" smtClean="0"/>
              <a:t>Ons</a:t>
            </a:r>
            <a:r>
              <a:rPr lang="de-DE" dirty="0" smtClean="0"/>
              <a:t> am besten online im Browser durchgehen (Formatierung)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 marL="0" indent="0">
              <a:lnSpc>
                <a:spcPct val="150000"/>
              </a:lnSpc>
              <a:buNone/>
            </a:pPr>
            <a:r>
              <a:rPr lang="de-DE" sz="2200" b="1" dirty="0" smtClean="0">
                <a:hlinkClick r:id="rId2"/>
              </a:rPr>
              <a:t>http://goo.gl/gsDkBA</a:t>
            </a:r>
            <a:endParaRPr lang="de-DE" sz="2200" b="1" dirty="0" smtClean="0"/>
          </a:p>
          <a:p>
            <a:pPr marL="0" indent="0">
              <a:lnSpc>
                <a:spcPct val="150000"/>
              </a:lnSpc>
              <a:buNone/>
            </a:pPr>
            <a:endParaRPr lang="de-DE" i="1" dirty="0" smtClean="0"/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015" y="1341753"/>
            <a:ext cx="2506347" cy="250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895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Zusammenfassung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Vielseitige, aktuelle Themen: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Web: ASP.NET MVC, ASP.NET Web API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Datenbanken: Entity Framework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Windows Runtime: Windows Phone App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Workshop Bestandteile: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Talks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Demos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Hands-On-Sessions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Nächstes Modul: </a:t>
            </a:r>
            <a:r>
              <a:rPr lang="de-DE" dirty="0"/>
              <a:t>Vorbereitung und Projektsetup</a:t>
            </a:r>
            <a:endParaRPr lang="de-DE" dirty="0" smtClean="0"/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191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D8812-7F1A-4985-9D5E-D7E4ED464A4E}" type="slidenum">
              <a:rPr lang="sv-SE" smtClean="0"/>
              <a:pPr>
                <a:defRPr/>
              </a:pPr>
              <a:t>38</a:t>
            </a:fld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Daniel Beckmann</a:t>
            </a:r>
          </a:p>
        </p:txBody>
      </p:sp>
      <p:sp>
        <p:nvSpPr>
          <p:cNvPr id="15366" name="Inhaltsplatzhalter 11"/>
          <p:cNvSpPr>
            <a:spLocks noGrp="1"/>
          </p:cNvSpPr>
          <p:nvPr>
            <p:ph idx="1"/>
          </p:nvPr>
        </p:nvSpPr>
        <p:spPr>
          <a:xfrm>
            <a:off x="587297" y="1341749"/>
            <a:ext cx="8956753" cy="5134465"/>
          </a:xfrm>
        </p:spPr>
        <p:txBody>
          <a:bodyPr anchor="t">
            <a:noAutofit/>
          </a:bodyPr>
          <a:lstStyle/>
          <a:p>
            <a:pPr>
              <a:spcBef>
                <a:spcPts val="2400"/>
              </a:spcBef>
            </a:pPr>
            <a:r>
              <a:rPr lang="de-DE" dirty="0" smtClean="0"/>
              <a:t>Master </a:t>
            </a:r>
            <a:r>
              <a:rPr lang="de-DE" dirty="0" err="1" smtClean="0"/>
              <a:t>of</a:t>
            </a:r>
            <a:r>
              <a:rPr lang="de-DE" dirty="0" smtClean="0"/>
              <a:t> Science Medieninformatik</a:t>
            </a:r>
          </a:p>
          <a:p>
            <a:pPr>
              <a:spcBef>
                <a:spcPts val="2400"/>
              </a:spcBef>
            </a:pPr>
            <a:r>
              <a:rPr lang="de-DE" dirty="0" smtClean="0"/>
              <a:t>IT-Consultant im Bereich Microsoft</a:t>
            </a:r>
          </a:p>
          <a:p>
            <a:pPr lvl="1">
              <a:spcBef>
                <a:spcPts val="2400"/>
              </a:spcBef>
            </a:pPr>
            <a:r>
              <a:rPr lang="de-DE" sz="1600" dirty="0" smtClean="0"/>
              <a:t>Windows App-Entwicklung (Desktop, Tablet, Phone)</a:t>
            </a:r>
          </a:p>
          <a:p>
            <a:pPr lvl="1">
              <a:spcBef>
                <a:spcPts val="2400"/>
              </a:spcBef>
            </a:pPr>
            <a:r>
              <a:rPr lang="de-DE" dirty="0" smtClean="0"/>
              <a:t>ASP.NET</a:t>
            </a:r>
            <a:endParaRPr lang="de-DE" sz="1600" dirty="0" smtClean="0"/>
          </a:p>
          <a:p>
            <a:pPr lvl="1">
              <a:spcBef>
                <a:spcPts val="2400"/>
              </a:spcBef>
            </a:pPr>
            <a:r>
              <a:rPr lang="de-DE" dirty="0" smtClean="0"/>
              <a:t>SharePoint</a:t>
            </a:r>
          </a:p>
          <a:p>
            <a:pPr lvl="1">
              <a:spcBef>
                <a:spcPts val="2400"/>
              </a:spcBef>
            </a:pPr>
            <a:r>
              <a:rPr lang="de-DE" dirty="0" smtClean="0"/>
              <a:t>JavaScript, AngularJS</a:t>
            </a:r>
          </a:p>
          <a:p>
            <a:pPr>
              <a:spcBef>
                <a:spcPts val="2400"/>
              </a:spcBef>
            </a:pPr>
            <a:r>
              <a:rPr lang="de-DE" sz="1800" dirty="0" smtClean="0"/>
              <a:t>Microsoft Specialist</a:t>
            </a:r>
            <a:r>
              <a:rPr lang="de-DE" dirty="0" smtClean="0"/>
              <a:t>: HTML5, CSS3, JavaScript</a:t>
            </a:r>
          </a:p>
          <a:p>
            <a:pPr>
              <a:spcBef>
                <a:spcPts val="2400"/>
              </a:spcBef>
            </a:pPr>
            <a:r>
              <a:rPr lang="de-DE" sz="1800" dirty="0" smtClean="0"/>
              <a:t>Microsoft Specialist: C#</a:t>
            </a:r>
          </a:p>
          <a:p>
            <a:pPr>
              <a:spcBef>
                <a:spcPts val="2400"/>
              </a:spcBef>
            </a:pPr>
            <a:r>
              <a:rPr lang="de-DE" dirty="0" smtClean="0"/>
              <a:t>Microsoft </a:t>
            </a:r>
            <a:r>
              <a:rPr lang="de-DE" dirty="0"/>
              <a:t>Certified Solution </a:t>
            </a:r>
            <a:r>
              <a:rPr lang="de-DE" dirty="0" smtClean="0"/>
              <a:t>Developer: Windows Store Apps </a:t>
            </a:r>
            <a:r>
              <a:rPr lang="de-DE" dirty="0" err="1" smtClean="0"/>
              <a:t>with</a:t>
            </a:r>
            <a:r>
              <a:rPr lang="de-DE" dirty="0" smtClean="0"/>
              <a:t> C#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4</a:t>
            </a:fld>
            <a:endParaRPr lang="sv-S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616" y="1341750"/>
            <a:ext cx="2593499" cy="259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95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Kursinhalte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5</a:t>
            </a:fld>
            <a:endParaRPr lang="sv-S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245768"/>
              </p:ext>
            </p:extLst>
          </p:nvPr>
        </p:nvGraphicFramePr>
        <p:xfrm>
          <a:off x="587298" y="1444713"/>
          <a:ext cx="8928177" cy="3127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57132"/>
                <a:gridCol w="7571045"/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00 | Acando stellt sich vor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 smtClean="0"/>
                        <a:t>01 | Überblick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02 | Vorbereitung und Projektsetup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03 | Datenmodellierung und -abfrage mit dem Entity Framework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04 | Aufbau einer Webapplikation mit ASP.NET MVC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05</a:t>
                      </a:r>
                      <a:r>
                        <a:rPr lang="de-DE" b="0" baseline="0" dirty="0" smtClean="0"/>
                        <a:t> | Entwicklung einer Schnittstelle mit ASP.NET Web API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06</a:t>
                      </a:r>
                      <a:r>
                        <a:rPr lang="de-DE" b="0" baseline="0" dirty="0" smtClean="0"/>
                        <a:t> | Entwicklung einer App für Windows Phone</a:t>
                      </a:r>
                      <a:endParaRPr lang="de-DE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Module Tag 1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6</a:t>
            </a:fld>
            <a:endParaRPr lang="sv-S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222771"/>
              </p:ext>
            </p:extLst>
          </p:nvPr>
        </p:nvGraphicFramePr>
        <p:xfrm>
          <a:off x="587298" y="1444713"/>
          <a:ext cx="9899727" cy="3127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84220"/>
                <a:gridCol w="7815507"/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Start: Tag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lang="de-DE" dirty="0" smtClean="0"/>
                        <a:t>10:00 – 10:30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00 | Acando stellt sich vor</a:t>
                      </a:r>
                      <a:endParaRPr lang="de-DE" b="0" dirty="0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lang="de-DE" dirty="0" smtClean="0"/>
                        <a:t>10:30 – </a:t>
                      </a:r>
                      <a:r>
                        <a:rPr lang="de-DE" dirty="0" smtClean="0"/>
                        <a:t>11:00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01 | Überblick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11:00 </a:t>
                      </a:r>
                      <a:r>
                        <a:rPr lang="de-DE" dirty="0" smtClean="0"/>
                        <a:t>– 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02 | Vorbereitung und Projektsetup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12:30 –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13:30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smtClean="0"/>
                        <a:t>- Mittagspause-</a:t>
                      </a:r>
                      <a:endParaRPr lang="de-DE" b="0" dirty="0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13:30 –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03 | </a:t>
                      </a:r>
                      <a:r>
                        <a:rPr lang="de-DE" b="0" dirty="0" smtClean="0"/>
                        <a:t>Datenmodellierung und -abfrage mit dem Entity Framework (1)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15:00 – 15:30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-</a:t>
                      </a:r>
                      <a:r>
                        <a:rPr lang="de-DE" b="0" baseline="0" dirty="0" smtClean="0"/>
                        <a:t> Kaffeepause -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15:30 – </a:t>
                      </a:r>
                      <a:r>
                        <a:rPr lang="de-DE" dirty="0" smtClean="0"/>
                        <a:t>17:30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 smtClean="0"/>
                        <a:t>03 |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dirty="0" smtClean="0"/>
                        <a:t>Datenmodellierung und -abfrage mit dem Entity Framework</a:t>
                      </a:r>
                      <a:r>
                        <a:rPr lang="de-DE" b="0" baseline="0" dirty="0"/>
                        <a:t> </a:t>
                      </a:r>
                      <a:r>
                        <a:rPr lang="de-DE" b="0" baseline="0" dirty="0" smtClean="0"/>
                        <a:t>(2)</a:t>
                      </a:r>
                      <a:endParaRPr lang="de-DE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09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platzhalter 4" descr="_Y3Q_2931_01 kopia.jpg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51" t="15452" r="-251" b="25745"/>
          <a:stretch/>
        </p:blipFill>
        <p:spPr>
          <a:xfrm>
            <a:off x="590836" y="1853345"/>
            <a:ext cx="11030271" cy="4329013"/>
          </a:xfrm>
        </p:spPr>
      </p:pic>
      <p:sp>
        <p:nvSpPr>
          <p:cNvPr id="6" name="Foliennummernplatzhalter 5"/>
          <p:cNvSpPr>
            <a:spLocks noGrp="1"/>
          </p:cNvSpPr>
          <p:nvPr>
            <p:ph type="sldNum" sz="quarter" idx="4294967295"/>
          </p:nvPr>
        </p:nvSpPr>
        <p:spPr>
          <a:xfrm>
            <a:off x="11621107" y="6560345"/>
            <a:ext cx="280988" cy="150813"/>
          </a:xfrm>
        </p:spPr>
        <p:txBody>
          <a:bodyPr/>
          <a:lstStyle/>
          <a:p>
            <a:pPr>
              <a:defRPr/>
            </a:pPr>
            <a:fld id="{C8FE4205-8BF9-478B-B45D-46342D73DE14}" type="slidenum">
              <a:rPr lang="sv-SE" smtClean="0"/>
              <a:pPr>
                <a:defRPr/>
              </a:pPr>
              <a:t>7</a:t>
            </a:fld>
            <a:endParaRPr lang="sv-S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87299" y="584335"/>
            <a:ext cx="7565040" cy="757413"/>
          </a:xfrm>
          <a:prstGeom prst="rect">
            <a:avLst/>
          </a:prstGeom>
        </p:spPr>
        <p:txBody>
          <a:bodyPr vert="horz" lIns="0" tIns="45704" rIns="91408" bIns="45704" rtlCol="0" anchor="t">
            <a:noAutofit/>
          </a:bodyPr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de-DE" dirty="0" smtClean="0"/>
              <a:t>00 | Acando stellt sich vor</a:t>
            </a:r>
            <a:endParaRPr lang="de-DE" dirty="0"/>
          </a:p>
        </p:txBody>
      </p:sp>
      <p:sp>
        <p:nvSpPr>
          <p:cNvPr id="7" name="Untertitel 3"/>
          <p:cNvSpPr>
            <a:spLocks noGrp="1"/>
          </p:cNvSpPr>
          <p:nvPr>
            <p:ph type="subTitle" idx="1"/>
          </p:nvPr>
        </p:nvSpPr>
        <p:spPr>
          <a:xfrm>
            <a:off x="587299" y="1354965"/>
            <a:ext cx="7565040" cy="594486"/>
          </a:xfrm>
        </p:spPr>
        <p:txBody>
          <a:bodyPr/>
          <a:lstStyle/>
          <a:p>
            <a:r>
              <a:rPr lang="de-DE" dirty="0" smtClean="0"/>
              <a:t>Constantin Petsch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287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/>
              <a:t>Das ist Acando</a:t>
            </a:r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965176" lvl="2" indent="-609585">
              <a:defRPr/>
            </a:pPr>
            <a:endParaRPr lang="sv-SE" sz="1800" dirty="0"/>
          </a:p>
          <a:p>
            <a:pPr marL="457200" indent="-457200">
              <a:lnSpc>
                <a:spcPct val="150000"/>
              </a:lnSpc>
              <a:buFont typeface="Arial" charset="0"/>
              <a:buAutoNum type="romanUcPeriod"/>
            </a:pPr>
            <a:r>
              <a:rPr lang="de-DE" b="1" dirty="0"/>
              <a:t>Acando Group</a:t>
            </a:r>
          </a:p>
          <a:p>
            <a:pPr marL="457200" indent="-457200">
              <a:spcAft>
                <a:spcPts val="1200"/>
              </a:spcAft>
              <a:buFont typeface="Arial" charset="0"/>
              <a:buAutoNum type="romanUcPeriod"/>
            </a:pPr>
            <a:r>
              <a:rPr lang="de-DE" b="1" dirty="0"/>
              <a:t>Acando in Deutschland</a:t>
            </a:r>
          </a:p>
          <a:p>
            <a:pPr marL="628650" indent="-180975">
              <a:spcBef>
                <a:spcPts val="0"/>
              </a:spcBef>
              <a:spcAft>
                <a:spcPts val="600"/>
              </a:spcAft>
            </a:pPr>
            <a:r>
              <a:rPr lang="de-DE" sz="1600" dirty="0"/>
              <a:t>Organisation</a:t>
            </a:r>
          </a:p>
          <a:p>
            <a:pPr marL="628650" indent="-180975">
              <a:spcBef>
                <a:spcPts val="0"/>
              </a:spcBef>
              <a:spcAft>
                <a:spcPts val="600"/>
              </a:spcAft>
            </a:pPr>
            <a:r>
              <a:rPr lang="de-DE" sz="1600" dirty="0"/>
              <a:t>Portfolio und Referenzen</a:t>
            </a:r>
          </a:p>
          <a:p>
            <a:pPr marL="628650" indent="-180975">
              <a:spcBef>
                <a:spcPts val="0"/>
              </a:spcBef>
              <a:spcAft>
                <a:spcPts val="600"/>
              </a:spcAft>
            </a:pPr>
            <a:r>
              <a:rPr lang="de-DE" sz="1600" dirty="0"/>
              <a:t>Unternehmenskultur</a:t>
            </a:r>
          </a:p>
          <a:p>
            <a:pPr marL="628650" indent="-180975">
              <a:spcBef>
                <a:spcPts val="0"/>
              </a:spcBef>
              <a:spcAft>
                <a:spcPts val="600"/>
              </a:spcAft>
            </a:pPr>
            <a:r>
              <a:rPr lang="de-DE" sz="1600" dirty="0"/>
              <a:t>Karriere bei Acando</a:t>
            </a:r>
          </a:p>
          <a:p>
            <a:pPr marL="457200" indent="-457200">
              <a:spcAft>
                <a:spcPts val="600"/>
              </a:spcAft>
              <a:buFont typeface="+mj-lt"/>
              <a:buAutoNum type="romanUcPeriod" startAt="3"/>
            </a:pPr>
            <a:r>
              <a:rPr lang="de-DE" b="1" dirty="0"/>
              <a:t>Unsere Business Areas</a:t>
            </a:r>
          </a:p>
          <a:p>
            <a:pPr>
              <a:defRPr/>
            </a:pPr>
            <a:endParaRPr lang="sv-SE" sz="2400" dirty="0"/>
          </a:p>
          <a:p>
            <a:pPr lvl="3">
              <a:defRPr/>
            </a:pPr>
            <a:endParaRPr lang="sv-SE" sz="2400" dirty="0"/>
          </a:p>
          <a:p>
            <a:pPr lvl="3">
              <a:defRPr/>
            </a:pPr>
            <a:endParaRPr lang="sv-SE" sz="2400" dirty="0"/>
          </a:p>
          <a:p>
            <a:pPr lvl="2">
              <a:defRPr/>
            </a:pPr>
            <a:endParaRPr lang="sv-SE" sz="2400" dirty="0"/>
          </a:p>
          <a:p>
            <a:pPr>
              <a:defRPr/>
            </a:pPr>
            <a:endParaRPr lang="sv-SE" sz="240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D9689-5E11-428A-B226-64D3BA0ADF42}" type="slidenum">
              <a:rPr lang="sv-SE" smtClean="0"/>
              <a:pPr>
                <a:defRPr/>
              </a:pPr>
              <a:t>8</a:t>
            </a:fld>
            <a:endParaRPr lang="sv-SE" dirty="0"/>
          </a:p>
        </p:txBody>
      </p:sp>
      <p:pic>
        <p:nvPicPr>
          <p:cNvPr id="1026" name="Picture 2" descr="M:\3_Bilderpool\5 Illustration_Grafik\Acando\Landkarten Präsenz\Präsenz in Europa\1501 Europa\1501_Europa_rgb.png"/>
          <p:cNvPicPr>
            <a:picLocks noChangeAspect="1" noChangeArrowheads="1"/>
          </p:cNvPicPr>
          <p:nvPr/>
        </p:nvPicPr>
        <p:blipFill>
          <a:blip r:embed="rId3" cstate="print"/>
          <a:srcRect b="-7570"/>
          <a:stretch>
            <a:fillRect/>
          </a:stretch>
        </p:blipFill>
        <p:spPr bwMode="auto">
          <a:xfrm>
            <a:off x="7027043" y="797"/>
            <a:ext cx="516337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660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/>
              <a:t>Mission Statement</a:t>
            </a:r>
          </a:p>
        </p:txBody>
      </p:sp>
      <p:sp>
        <p:nvSpPr>
          <p:cNvPr id="15366" name="Inhaltsplatzhalter 11"/>
          <p:cNvSpPr>
            <a:spLocks noGrp="1"/>
          </p:cNvSpPr>
          <p:nvPr>
            <p:ph idx="1"/>
          </p:nvPr>
        </p:nvSpPr>
        <p:spPr>
          <a:xfrm>
            <a:off x="587299" y="1342233"/>
            <a:ext cx="6142827" cy="4824412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  <a:spcBef>
                <a:spcPts val="2400"/>
              </a:spcBef>
            </a:pPr>
            <a:r>
              <a:rPr lang="de-DE" dirty="0"/>
              <a:t>Als </a:t>
            </a:r>
            <a:r>
              <a:rPr lang="de-DE" b="1" dirty="0">
                <a:solidFill>
                  <a:schemeClr val="tx2"/>
                </a:solidFill>
              </a:rPr>
              <a:t>Management- und IT-Beratung </a:t>
            </a:r>
            <a:r>
              <a:rPr lang="de-DE" dirty="0"/>
              <a:t>betrachten wir Geschäftsprozesse und Technologien ganzheitlich und integrieren beides nahtlos zu passenden Lösungen auf Basis anerkannter Standards. </a:t>
            </a:r>
          </a:p>
          <a:p>
            <a:pPr>
              <a:lnSpc>
                <a:spcPct val="120000"/>
              </a:lnSpc>
              <a:spcBef>
                <a:spcPts val="2400"/>
              </a:spcBef>
            </a:pPr>
            <a:r>
              <a:rPr lang="de-DE" dirty="0"/>
              <a:t>Mit einem umfassenden Blick auf Unternehmensstrukturen, -prozesse </a:t>
            </a:r>
            <a:br>
              <a:rPr lang="de-DE" dirty="0"/>
            </a:br>
            <a:r>
              <a:rPr lang="de-DE" dirty="0"/>
              <a:t>und -ziele begleiten wir Sie </a:t>
            </a:r>
            <a:r>
              <a:rPr lang="de-DE" b="1" dirty="0">
                <a:solidFill>
                  <a:schemeClr val="tx2"/>
                </a:solidFill>
              </a:rPr>
              <a:t>von der Idee bis zur Umsetzung</a:t>
            </a:r>
            <a:r>
              <a:rPr lang="de-DE" dirty="0"/>
              <a:t> und gestalten Ihr Projekt praxisnah und kosteneffizient.</a:t>
            </a:r>
          </a:p>
          <a:p>
            <a:pPr>
              <a:lnSpc>
                <a:spcPct val="120000"/>
              </a:lnSpc>
              <a:spcBef>
                <a:spcPts val="2400"/>
              </a:spcBef>
            </a:pPr>
            <a:r>
              <a:rPr lang="de-DE" dirty="0"/>
              <a:t>Unseren </a:t>
            </a:r>
            <a:r>
              <a:rPr lang="de-DE" b="1" dirty="0">
                <a:solidFill>
                  <a:schemeClr val="tx2"/>
                </a:solidFill>
              </a:rPr>
              <a:t>Qualitätsanspruch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/>
              <a:t>belegen wir mit zertifizierten Prozess- und Technologieexperten, ausgereiften Methoden und langjährigen Referenzen.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9</a:t>
            </a:fld>
            <a:endParaRPr lang="sv-SE" dirty="0"/>
          </a:p>
        </p:txBody>
      </p:sp>
      <p:pic>
        <p:nvPicPr>
          <p:cNvPr id="2050" name="Picture 2" descr="M:\3_Bilderpool\5 Illustration_Grafik\Acando\Acando Deutschland\Pyramide_de_RGB_2015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383239" y="1934415"/>
            <a:ext cx="3583993" cy="31130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619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ienmaster_1502">
  <a:themeElements>
    <a:clrScheme name="Acando">
      <a:dk1>
        <a:sysClr val="windowText" lastClr="000000"/>
      </a:dk1>
      <a:lt1>
        <a:sysClr val="window" lastClr="FFFFFF"/>
      </a:lt1>
      <a:dk2>
        <a:srgbClr val="385988"/>
      </a:dk2>
      <a:lt2>
        <a:srgbClr val="FF6C2F"/>
      </a:lt2>
      <a:accent1>
        <a:srgbClr val="EAE3DB"/>
      </a:accent1>
      <a:accent2>
        <a:srgbClr val="3C3C3C"/>
      </a:accent2>
      <a:accent3>
        <a:srgbClr val="6E6E6E"/>
      </a:accent3>
      <a:accent4>
        <a:srgbClr val="9B9B9B"/>
      </a:accent4>
      <a:accent5>
        <a:srgbClr val="C8C8C8"/>
      </a:accent5>
      <a:accent6>
        <a:srgbClr val="C8C8C8"/>
      </a:accent6>
      <a:hlink>
        <a:srgbClr val="0563C1"/>
      </a:hlink>
      <a:folHlink>
        <a:srgbClr val="954F72"/>
      </a:folHlink>
    </a:clrScheme>
    <a:fontScheme name="Acando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3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accent3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cando.pptx" id="{15167AD2-81A5-4CAE-BF1E-95096CAC6CDF}" vid="{FDA091C7-DD11-4961-B1C4-A9FD2EFD58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1222</Words>
  <Application>Microsoft Office PowerPoint</Application>
  <PresentationFormat>Benutzerdefiniert</PresentationFormat>
  <Paragraphs>360</Paragraphs>
  <Slides>38</Slides>
  <Notes>22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3" baseType="lpstr">
      <vt:lpstr>Arial</vt:lpstr>
      <vt:lpstr>Calibri</vt:lpstr>
      <vt:lpstr>Trebuchet MS</vt:lpstr>
      <vt:lpstr>Wingdings</vt:lpstr>
      <vt:lpstr>Folienmaster_1502</vt:lpstr>
      <vt:lpstr>.NET Jump Start</vt:lpstr>
      <vt:lpstr>Constantin Petsch</vt:lpstr>
      <vt:lpstr>Felix Radzanowski</vt:lpstr>
      <vt:lpstr>Daniel Beckmann</vt:lpstr>
      <vt:lpstr>Kursinhalte</vt:lpstr>
      <vt:lpstr>Module Tag 1</vt:lpstr>
      <vt:lpstr>PowerPoint-Präsentation</vt:lpstr>
      <vt:lpstr>Das ist Acando</vt:lpstr>
      <vt:lpstr>Mission Statement</vt:lpstr>
      <vt:lpstr>Acando Group</vt:lpstr>
      <vt:lpstr>Acando DEUTSCHLAND</vt:lpstr>
      <vt:lpstr>Acando deutschland</vt:lpstr>
      <vt:lpstr>Management Board – Acando deutschland</vt:lpstr>
      <vt:lpstr>Unser Portfolio</vt:lpstr>
      <vt:lpstr>Ganzheitliche Beratung</vt:lpstr>
      <vt:lpstr>Unsere Partner</vt:lpstr>
      <vt:lpstr>Referenzen</vt:lpstr>
      <vt:lpstr>Projektbeispiele</vt:lpstr>
      <vt:lpstr>5 gute Gründe für Acando</vt:lpstr>
      <vt:lpstr>Unser Miteinander</vt:lpstr>
      <vt:lpstr>Ihre Karrieremöglichkeiten</vt:lpstr>
      <vt:lpstr>Welcome Day bei Acando </vt:lpstr>
      <vt:lpstr>Beratertraining bei Acando</vt:lpstr>
      <vt:lpstr>01 | Überblick</vt:lpstr>
      <vt:lpstr>Agenda</vt:lpstr>
      <vt:lpstr>1. Big Picture</vt:lpstr>
      <vt:lpstr>1. Big Picture – Tag 1</vt:lpstr>
      <vt:lpstr>1. Big Picture – Tag 2</vt:lpstr>
      <vt:lpstr>1. Big Picture – Tag 3</vt:lpstr>
      <vt:lpstr>2. Demos</vt:lpstr>
      <vt:lpstr>3. Modulinhalte im Detail</vt:lpstr>
      <vt:lpstr>3. Modulinhalte im Detail</vt:lpstr>
      <vt:lpstr>3. Modulinhalte im Detail</vt:lpstr>
      <vt:lpstr>3. Modulinhalte im Detail</vt:lpstr>
      <vt:lpstr>3. Modulinhalte im Detail</vt:lpstr>
      <vt:lpstr>4. GitHub Repository</vt:lpstr>
      <vt:lpstr>4. Zusammenfassung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Firmenpräsentation Acando GmbH</dc:title>
  <dc:creator>Nicole Segerer</dc:creator>
  <cp:lastModifiedBy>Daniel Beckmann</cp:lastModifiedBy>
  <cp:revision>671</cp:revision>
  <dcterms:created xsi:type="dcterms:W3CDTF">2009-09-23T11:03:35Z</dcterms:created>
  <dcterms:modified xsi:type="dcterms:W3CDTF">2015-09-25T13:07:57Z</dcterms:modified>
  <cp:contentStatus>R3</cp:contentStatus>
</cp:coreProperties>
</file>